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sldIdLst>
    <p:sldId id="539" r:id="rId5"/>
    <p:sldId id="257" r:id="rId6"/>
    <p:sldId id="547" r:id="rId7"/>
    <p:sldId id="550" r:id="rId8"/>
    <p:sldId id="256" r:id="rId9"/>
    <p:sldId id="551" r:id="rId10"/>
    <p:sldId id="553" r:id="rId11"/>
    <p:sldId id="54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BC4F2-6A87-450D-AD53-D2188421BC5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B2649-7BD8-4005-A99E-30D13769A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401A8-3220-413E-B964-4A8659985F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B2649-7BD8-4005-A99E-30D13769A8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9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1A4182-6276-41ED-8EAF-0C6A4D8F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F4B644F-A23D-409C-9540-B41AC18DB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8">
            <a:extLst>
              <a:ext uri="{FF2B5EF4-FFF2-40B4-BE49-F238E27FC236}">
                <a16:creationId xmlns:a16="http://schemas.microsoft.com/office/drawing/2014/main" id="{580AE1ED-3577-4808-86BF-CCD122349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839336"/>
            <a:ext cx="4123899" cy="3475513"/>
          </a:xfrm>
        </p:spPr>
        <p:txBody>
          <a:bodyPr anchor="ctr">
            <a:normAutofit/>
          </a:bodyPr>
          <a:lstStyle>
            <a:lvl1pPr>
              <a:defRPr sz="5200"/>
            </a:lvl1pPr>
          </a:lstStyle>
          <a:p>
            <a:pPr algn="l"/>
            <a:r>
              <a:rPr lang="en-US" sz="4800" dirty="0"/>
              <a:t>Click to add title</a:t>
            </a:r>
          </a:p>
        </p:txBody>
      </p:sp>
      <p:sp>
        <p:nvSpPr>
          <p:cNvPr id="9" name="Subtitle 19">
            <a:extLst>
              <a:ext uri="{FF2B5EF4-FFF2-40B4-BE49-F238E27FC236}">
                <a16:creationId xmlns:a16="http://schemas.microsoft.com/office/drawing/2014/main" id="{E8F46CAD-D4FF-4BBC-937E-CBBD034A18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4570807"/>
            <a:ext cx="4123899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2750E7C-D01B-4533-A0B8-2E7EF2B168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0952" y="754711"/>
            <a:ext cx="6099048" cy="534009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1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86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13F3BC3-6D4F-4A91-9397-DEB976DF5B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2292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336BAA8-288D-4A65-AF12-E44ED08AF8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22292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98867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98867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5388F8-94ED-41CA-A4EE-E0FA1CAC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5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2753702-3230-4BA6-A3F8-5783540B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58951"/>
            <a:ext cx="10668000" cy="555041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2B9C48D-0714-4941-A2BB-36340F69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A478133-AD69-45A3-8FE5-EBD28FD2FA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F2E72FA7-6D23-4F38-9A7B-A0EB41E534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7DAE17D-48FA-4EE7-9630-D657273438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6624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093DB7BE-4947-4B5D-B8E4-59505E49A0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6624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D0C77CEA-908E-4A02-B347-F376CEC2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31288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3A25B7-A924-4C03-8022-000A9EA88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A68D8-CB71-4A41-B029-626BD6912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rgbClr val="FCEA37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ECFC55D-2CEE-47A4-9ACA-D6C78D236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" y="-9523"/>
            <a:ext cx="11430001" cy="6105523"/>
          </a:xfrm>
          <a:custGeom>
            <a:avLst/>
            <a:gdLst>
              <a:gd name="connsiteX0" fmla="*/ 0 w 11430001"/>
              <a:gd name="connsiteY0" fmla="*/ 0 h 6105523"/>
              <a:gd name="connsiteX1" fmla="*/ 7874003 w 11430001"/>
              <a:gd name="connsiteY1" fmla="*/ 0 h 6105523"/>
              <a:gd name="connsiteX2" fmla="*/ 7874003 w 11430001"/>
              <a:gd name="connsiteY2" fmla="*/ 771522 h 6105523"/>
              <a:gd name="connsiteX3" fmla="*/ 11430001 w 11430001"/>
              <a:gd name="connsiteY3" fmla="*/ 771522 h 6105523"/>
              <a:gd name="connsiteX4" fmla="*/ 11430001 w 11430001"/>
              <a:gd name="connsiteY4" fmla="*/ 6105523 h 6105523"/>
              <a:gd name="connsiteX5" fmla="*/ 7874003 w 11430001"/>
              <a:gd name="connsiteY5" fmla="*/ 6105523 h 6105523"/>
              <a:gd name="connsiteX6" fmla="*/ 5334002 w 11430001"/>
              <a:gd name="connsiteY6" fmla="*/ 6105523 h 6105523"/>
              <a:gd name="connsiteX7" fmla="*/ 0 w 11430001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05523">
                <a:moveTo>
                  <a:pt x="0" y="0"/>
                </a:moveTo>
                <a:lnTo>
                  <a:pt x="7874003" y="0"/>
                </a:lnTo>
                <a:lnTo>
                  <a:pt x="7874003" y="771522"/>
                </a:lnTo>
                <a:lnTo>
                  <a:pt x="11430001" y="771522"/>
                </a:lnTo>
                <a:lnTo>
                  <a:pt x="11430001" y="6105523"/>
                </a:lnTo>
                <a:lnTo>
                  <a:pt x="7874003" y="6105523"/>
                </a:lnTo>
                <a:lnTo>
                  <a:pt x="5334002" y="6105523"/>
                </a:lnTo>
                <a:lnTo>
                  <a:pt x="0" y="6105523"/>
                </a:lnTo>
                <a:close/>
              </a:path>
            </a:pathLst>
          </a:cu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00406F9C-B330-46B3-A03C-15F85CD7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22282"/>
            <a:ext cx="5012266" cy="2273710"/>
          </a:xfrm>
        </p:spPr>
        <p:txBody>
          <a:bodyPr anchor="t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4FC9061-555D-4FE2-ABE9-07A195BC0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61988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7C8788B5-2964-4199-A168-84BDEBE3E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94632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D4B5D4A5-C34C-4703-AFB6-DA982B6FF8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59598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8CA9663F-19C9-4799-8B97-333815BF6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3822282"/>
            <a:ext cx="4607484" cy="2273710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7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AC5ABB9-3EAC-446C-B128-CFDB09B24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ED2D7-7BC9-473D-8241-8289B5821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9C2616F-4436-4A60-BB08-54EC762C5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62001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D6F9523F-1BD5-4832-8B13-FA0BE3E6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A83160D-9929-4C5C-B741-192DF7639B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293" y="1517652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D97EB8C6-CD91-4F0C-A719-5079DB8D32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15768" y="1517904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347AC5-7F3A-4E62-AE18-744B6A756E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096" y="3800858"/>
            <a:ext cx="3895344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CC904223-D55A-40A9-AA1D-5687C89B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A1CC7-4419-4A64-9DC9-AE157407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F8EC6-DD66-475C-B129-22B374F4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6FA963F-8B94-469B-B1A5-890D9134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4CD44A43-6E39-4FE6-87BB-C65CE8FC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229EB0D-B986-4E26-BDF3-305AE3233E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883487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37E21EC2-9A85-4522-B6AD-3FF227CACD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" y="3593592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F9D0834-E38A-4C71-95D5-A8A2B973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970213"/>
            <a:ext cx="4565651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03AAFC-F6FA-4A24-BE1D-34AE6AD64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190B39-D040-425A-9AD6-58A7533FEA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760" y="756284"/>
            <a:ext cx="10698480" cy="53492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8950CCE3-163E-46A1-B489-395F3F75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3488" y="1517904"/>
            <a:ext cx="3749040" cy="2796945"/>
          </a:xfrm>
        </p:spPr>
        <p:txBody>
          <a:bodyPr anchor="ctr">
            <a:normAutofit/>
          </a:bodyPr>
          <a:lstStyle>
            <a:lvl1pPr>
              <a:defRPr sz="6000"/>
            </a:lvl1pPr>
          </a:lstStyle>
          <a:p>
            <a:pPr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17">
            <a:extLst>
              <a:ext uri="{FF2B5EF4-FFF2-40B4-BE49-F238E27FC236}">
                <a16:creationId xmlns:a16="http://schemas.microsoft.com/office/drawing/2014/main" id="{81E38157-454C-44D5-8D2B-A220A53D7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3488" y="4479368"/>
            <a:ext cx="3666744" cy="16166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4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1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EDA639-2F5C-4255-BE42-C41A5ABBC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96D6DC8-1218-45DD-BCD3-DF21DFA5B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66762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A58F504-65F1-4BFD-A987-54F78AD52D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49808"/>
            <a:ext cx="10744200" cy="53949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6">
            <a:extLst>
              <a:ext uri="{FF2B5EF4-FFF2-40B4-BE49-F238E27FC236}">
                <a16:creationId xmlns:a16="http://schemas.microsoft.com/office/drawing/2014/main" id="{0B9261BF-90C7-41A0-8711-97168C747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112" y="1517904"/>
            <a:ext cx="4480560" cy="2796945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17">
            <a:extLst>
              <a:ext uri="{FF2B5EF4-FFF2-40B4-BE49-F238E27FC236}">
                <a16:creationId xmlns:a16="http://schemas.microsoft.com/office/drawing/2014/main" id="{305C0D07-994F-4143-B88E-32EED69E7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112" y="4425696"/>
            <a:ext cx="4059936" cy="1189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6E6BD11-82A7-4729-AD05-B0676F9B1F5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04950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E08135B-D6D5-401C-B151-CDCB20550F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8760" y="4855464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A587696-63FF-4232-8879-488DFE1C31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4950" y="5468112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6507A97-E180-468F-B641-141DBA7386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953511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49BB8F01-AE51-4455-BE0F-8972415A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2757" y="4854889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59D2442-D209-4F87-9F2C-19D73A2412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42757" y="5462491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A850442C-9915-406C-83D9-8EBE8AD3C2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91656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A596F3D1-5D97-4111-B3D6-FE37290A6B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1656" y="4855464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2D25C272-C21E-4078-818F-B12E10F182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1656" y="5468112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05393806-4E48-45A2-8BD7-0BA36566F3C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33104" y="2862072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DD19656C-C87E-4938-A66D-D6836DBC65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25653" y="4855651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DF55E1E1-7FB8-465C-B720-E39D43FFEC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25653" y="5468299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FFFD15-4D1A-45CA-9374-373A700D36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81225"/>
            <a:ext cx="10515600" cy="3876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7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871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69671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397337"/>
            <a:ext cx="4334256" cy="24496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69671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397337"/>
            <a:ext cx="4334256" cy="24496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5" r:id="rId3"/>
    <p:sldLayoutId id="2147483663" r:id="rId4"/>
    <p:sldLayoutId id="2147483650" r:id="rId5"/>
    <p:sldLayoutId id="2147483664" r:id="rId6"/>
    <p:sldLayoutId id="2147483669" r:id="rId7"/>
    <p:sldLayoutId id="2147483654" r:id="rId8"/>
    <p:sldLayoutId id="2147483653" r:id="rId9"/>
    <p:sldLayoutId id="2147483670" r:id="rId10"/>
    <p:sldLayoutId id="2147483662" r:id="rId11"/>
    <p:sldLayoutId id="2147483666" r:id="rId12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60B4E40-ED59-4DFA-97D2-04570E280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39336"/>
            <a:ext cx="4123899" cy="3475513"/>
          </a:xfrm>
        </p:spPr>
        <p:txBody>
          <a:bodyPr anchor="ctr">
            <a:normAutofit/>
          </a:bodyPr>
          <a:lstStyle/>
          <a:p>
            <a:r>
              <a:rPr lang="en-US" dirty="0"/>
              <a:t>COERCION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35E6FB68-BA70-4F6F-9874-1F349422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0807"/>
            <a:ext cx="4123899" cy="1524000"/>
          </a:xfrm>
        </p:spPr>
        <p:txBody>
          <a:bodyPr/>
          <a:lstStyle/>
          <a:p>
            <a:r>
              <a:rPr lang="en-US" dirty="0"/>
              <a:t>Under section-15 of Indian Contract Act ,1872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BFFB53C-2A3B-B3F6-2C35-AE4390A1EE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8952" r="18952"/>
          <a:stretch>
            <a:fillRect/>
          </a:stretch>
        </p:blipFill>
        <p:spPr>
          <a:xfrm>
            <a:off x="5330952" y="417250"/>
            <a:ext cx="6484470" cy="5677557"/>
          </a:xfrm>
        </p:spPr>
      </p:pic>
    </p:spTree>
    <p:extLst>
      <p:ext uri="{BB962C8B-B14F-4D97-AF65-F5344CB8AC3E}">
        <p14:creationId xmlns:p14="http://schemas.microsoft.com/office/powerpoint/2010/main" val="90140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648" y="1517652"/>
            <a:ext cx="5998059" cy="134461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208" y="2414727"/>
            <a:ext cx="6582791" cy="3681276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Coercion comes under Section-15 Of The Indian Contract Act,1872</a:t>
            </a:r>
          </a:p>
          <a:p>
            <a:r>
              <a:rPr lang="en-US" sz="2400" dirty="0"/>
              <a:t>It is simply means forcing a person to enter into a contract by adopting unfair means. The basics idea of ‘coercion ‘ is that a person may be forced to make an agreement by the use of fear of some kind of physical harm or loss </a:t>
            </a:r>
          </a:p>
          <a:p>
            <a:r>
              <a:rPr lang="en-US" sz="2400" dirty="0"/>
              <a:t>Example: An agreement obtained at gun point 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CC254CEA-44AA-6BD3-E198-9E04BB582A8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717" r="6717"/>
          <a:stretch>
            <a:fillRect/>
          </a:stretch>
        </p:blipFill>
        <p:spPr>
          <a:xfrm>
            <a:off x="768292" y="1517652"/>
            <a:ext cx="3895147" cy="4590056"/>
          </a:xfrm>
        </p:spPr>
      </p:pic>
    </p:spTree>
    <p:extLst>
      <p:ext uri="{BB962C8B-B14F-4D97-AF65-F5344CB8AC3E}">
        <p14:creationId xmlns:p14="http://schemas.microsoft.com/office/powerpoint/2010/main" val="326050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3C99-3405-401F-845E-319BF903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883488"/>
            <a:ext cx="5175250" cy="1406951"/>
          </a:xfrm>
        </p:spPr>
        <p:txBody>
          <a:bodyPr>
            <a:normAutofit fontScale="90000"/>
          </a:bodyPr>
          <a:lstStyle/>
          <a:p>
            <a:r>
              <a:rPr lang="en-US" dirty="0"/>
              <a:t>Essential Ingredients To Coercion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D1DB-1EA9-40AB-8379-2FFFEEA5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2024109"/>
            <a:ext cx="5175250" cy="4071891"/>
          </a:xfrm>
        </p:spPr>
        <p:txBody>
          <a:bodyPr>
            <a:normAutofit/>
          </a:bodyPr>
          <a:lstStyle/>
          <a:p>
            <a:r>
              <a:rPr lang="en-US" dirty="0"/>
              <a:t>(1)Committing or threating to commit any act forbidden by the Indian Penal Code </a:t>
            </a:r>
          </a:p>
          <a:p>
            <a:r>
              <a:rPr lang="en-US" dirty="0"/>
              <a:t>(2)The unlawful detaining or threating to detain any property to the </a:t>
            </a:r>
            <a:r>
              <a:rPr lang="en-US" dirty="0" err="1"/>
              <a:t>prejustice</a:t>
            </a:r>
            <a:r>
              <a:rPr lang="en-US" dirty="0"/>
              <a:t> of any person </a:t>
            </a:r>
          </a:p>
          <a:p>
            <a:r>
              <a:rPr lang="en-US" dirty="0"/>
              <a:t>(3)Whatever with the intention of causing any person to enter into an agreement 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6F2DABA-211D-4B68-8BC7-AB9312B1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6056F2E-FFB6-4169-9ECD-E267A69D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EA7615A-2736-464C-81F6-BFD25DAD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A98824E-869F-0325-8818-1758478477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983" b="9983"/>
          <a:stretch>
            <a:fillRect/>
          </a:stretch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08540574-C366-7F38-59F7-C5FD674F4A1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2874" b="28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928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9068F-80CF-4A17-AB33-B6A91DB8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4EDDF-3B6D-4685-BA05-F578B345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14BFD-9ADC-4240-A332-E642B9A2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2290B44-EBA6-07E3-F62F-FA78AB86D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544" y="852256"/>
            <a:ext cx="9923104" cy="5246919"/>
          </a:xfrm>
        </p:spPr>
      </p:pic>
    </p:spTree>
    <p:extLst>
      <p:ext uri="{BB962C8B-B14F-4D97-AF65-F5344CB8AC3E}">
        <p14:creationId xmlns:p14="http://schemas.microsoft.com/office/powerpoint/2010/main" val="344620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of a slice of lemon in some water">
            <a:extLst>
              <a:ext uri="{FF2B5EF4-FFF2-40B4-BE49-F238E27FC236}">
                <a16:creationId xmlns:a16="http://schemas.microsoft.com/office/drawing/2014/main" id="{0E7FD06F-FD7E-4F39-B40E-790316D5A6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696" y="746759"/>
            <a:ext cx="10698480" cy="5349240"/>
          </a:xfrm>
        </p:spPr>
      </p:pic>
      <p:sp>
        <p:nvSpPr>
          <p:cNvPr id="11" name="Subtitle 10">
            <a:extLst>
              <a:ext uri="{FF2B5EF4-FFF2-40B4-BE49-F238E27FC236}">
                <a16:creationId xmlns:a16="http://schemas.microsoft.com/office/drawing/2014/main" id="{8CECFDD0-AD9E-4CB3-A606-F8B5DB779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696" y="762002"/>
            <a:ext cx="10918498" cy="590512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Threats not amounting to coercion:- </a:t>
            </a:r>
          </a:p>
          <a:p>
            <a:r>
              <a:rPr lang="en-US" sz="3600" dirty="0">
                <a:solidFill>
                  <a:srgbClr val="002060"/>
                </a:solidFill>
              </a:rPr>
              <a:t>   </a:t>
            </a:r>
            <a:r>
              <a:rPr lang="en-US" sz="2800" dirty="0">
                <a:solidFill>
                  <a:srgbClr val="00B050"/>
                </a:solidFill>
              </a:rPr>
              <a:t>Treat to sue:- </a:t>
            </a:r>
            <a:r>
              <a:rPr lang="en-US" sz="2400" dirty="0">
                <a:solidFill>
                  <a:srgbClr val="002060"/>
                </a:solidFill>
              </a:rPr>
              <a:t>Treat to prosecute a person or file a suit against the person is not coercion Approaching a Court and seeking appropriate remedy by filling a suit is the fundamental right of every person 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</a:t>
            </a:r>
            <a:r>
              <a:rPr lang="en-US" sz="2800" dirty="0">
                <a:solidFill>
                  <a:srgbClr val="00B050"/>
                </a:solidFill>
              </a:rPr>
              <a:t>Statutory compulsions:- </a:t>
            </a:r>
            <a:r>
              <a:rPr lang="en-US" sz="2400" dirty="0">
                <a:solidFill>
                  <a:srgbClr val="002060"/>
                </a:solidFill>
              </a:rPr>
              <a:t>If anything is done at the insistence of the order of the court . It is not coercion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   </a:t>
            </a:r>
            <a:r>
              <a:rPr lang="en-US" sz="2800" dirty="0">
                <a:solidFill>
                  <a:srgbClr val="00B050"/>
                </a:solidFill>
              </a:rPr>
              <a:t>Threat to strike:- </a:t>
            </a:r>
            <a:r>
              <a:rPr lang="en-US" sz="2400" dirty="0">
                <a:solidFill>
                  <a:srgbClr val="002060"/>
                </a:solidFill>
              </a:rPr>
              <a:t>A threat by the employees to go on a strike in support of their demands is not regarded as coercion. This is because ,the threat to strike is not an offence under the IPC . It is a right given under the industrial Disputes Act .</a:t>
            </a:r>
          </a:p>
          <a:p>
            <a:r>
              <a:rPr lang="en-US" sz="3600" dirty="0">
                <a:solidFill>
                  <a:srgbClr val="002060"/>
                </a:solidFill>
              </a:rPr>
              <a:t>   </a:t>
            </a:r>
            <a:r>
              <a:rPr lang="en-US" sz="2800" dirty="0">
                <a:solidFill>
                  <a:srgbClr val="00B050"/>
                </a:solidFill>
              </a:rPr>
              <a:t>Detaining property under mortgage:-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Detention of property under a mortgage contract ,until the payment of the loan is made, does not amount to coercion 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92BFCBD-498B-42B5-F7A7-2B347424AADB}"/>
              </a:ext>
            </a:extLst>
          </p:cNvPr>
          <p:cNvSpPr/>
          <p:nvPr/>
        </p:nvSpPr>
        <p:spPr>
          <a:xfrm>
            <a:off x="533696" y="1513642"/>
            <a:ext cx="426128" cy="430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7BD195-3FFB-EA11-E997-066E6C17F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31" y="3550670"/>
            <a:ext cx="438950" cy="4694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F2CDFD-38C1-C727-6CF6-927083091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79" y="2695849"/>
            <a:ext cx="438950" cy="469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357EAA-2F5F-259C-F163-3E38E0962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53" y="5230229"/>
            <a:ext cx="438950" cy="4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8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E3A2-D7AF-4CD5-A5F2-A7655264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781236"/>
            <a:ext cx="10497932" cy="4722920"/>
          </a:xfrm>
        </p:spPr>
        <p:txBody>
          <a:bodyPr/>
          <a:lstStyle/>
          <a:p>
            <a:r>
              <a:rPr lang="en-US" sz="5400" dirty="0"/>
              <a:t>                </a:t>
            </a:r>
            <a:r>
              <a:rPr lang="en-US" sz="5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Illustration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threatens to shoot B, if he does not let out his house to A. B under fear agrees to let out his house to A. This agreement is brought under by coercion. B’s consent was not free. B can avoid the contract , even after agreeing.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569F4-D0A1-4013-94A3-DDABFB00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4F31D-DF2B-49A2-B302-CCF9A7CC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4D1DB-B1D6-41EC-B7EF-CB6F808A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9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7BD4-FF44-4235-A44A-E4C6B1FA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78" y="795341"/>
            <a:ext cx="10586621" cy="5046166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sz="5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contract under coercion is voidable.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 which agreement is not taken with free consent is not a valid agreement &amp; that agreement is not becoming a valid contract ,parties should not try any unfair way to do contract like coercion which is punishable offence by law.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0D4BEF12-4C46-4DE6-82CD-ADA19DD0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CB1E74D5-4813-45C5-819C-82134EB3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F0BE1471-7BBE-4F39-A9A6-15B2692F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0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5EA5-DA2A-4F5D-9C8A-A8DD11EE9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790114"/>
            <a:ext cx="10671048" cy="1233995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A208888-C00D-4C50-A30C-E6FCAB5F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04F275-9E95-47DD-859C-DF128F4F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AF2CAF-4D8D-43C4-8EC0-040A1E48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11BC0D-7C08-02DF-5EBB-7C7C9B90F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13" y="790113"/>
            <a:ext cx="10671050" cy="52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4671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B19C5C-61AD-4793-BB9D-6401AD34A77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3076797-8467-41BB-91A7-9AE8328A68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272451-D558-4710-AF52-0EC1BD4C42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{54147322-4624-4F9E-AE2A-A89C9AB76E6B}tf56076705_win32</Template>
  <TotalTime>164</TotalTime>
  <Words>426</Words>
  <Application>Microsoft Office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Arial</vt:lpstr>
      <vt:lpstr>Avenir Next LT Pro</vt:lpstr>
      <vt:lpstr>Calibri</vt:lpstr>
      <vt:lpstr>PrismaticVTI</vt:lpstr>
      <vt:lpstr>COERCION</vt:lpstr>
      <vt:lpstr>INTRODUCTION</vt:lpstr>
      <vt:lpstr>Essential Ingredients To Coercion </vt:lpstr>
      <vt:lpstr>PowerPoint Presentation</vt:lpstr>
      <vt:lpstr>PowerPoint Presentation</vt:lpstr>
      <vt:lpstr>                Illustration  A threatens to shoot B, if he does not let out his house to A. B under fear agrees to let out his house to A. This agreement is brought under by coercion. B’s consent was not free. B can avoid the contract , even after agreeing.</vt:lpstr>
      <vt:lpstr>                     Conclusion Any contract under coercion is voidable. (Or which agreement is not taken with free consent is not a valid agreement &amp; that agreement is not becoming a valid contract ,parties should not try any unfair way to do contract like coercion which is punishable offence by law.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COERCION</dc:title>
  <dc:creator>Shivam Sahu</dc:creator>
  <cp:lastModifiedBy>Shivam Sahu</cp:lastModifiedBy>
  <cp:revision>1</cp:revision>
  <dcterms:created xsi:type="dcterms:W3CDTF">2022-11-03T01:03:22Z</dcterms:created>
  <dcterms:modified xsi:type="dcterms:W3CDTF">2022-11-03T03:48:13Z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