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Oswald" panose="00000500000000000000" pitchFamily="2" charset="0"/>
      <p:regular r:id="rId23"/>
      <p:bold r:id="rId24"/>
    </p:embeddedFont>
    <p:embeddedFont>
      <p:font typeface="Playfair Display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3b1f222d7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3b1f222d7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b1f222d7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b1f222d7c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1f222d7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1f222d7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b1f222d7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b1f222d7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b1f222d7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b1f222d7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b1f222d7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b1f222d7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b1f222d7c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b1f222d7c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b1f222d7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b1f222d7c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b1f222d7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b1f222d7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b1f222d7c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b1f222d7c_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b1f222d7c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b1f222d7c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b1f222d7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b1f222d7c_7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b1f222d7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b1f222d7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b1f222d7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b1f222d7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b1f222d7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b1f222d7c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b1f222d7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b1f222d7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>
            <a:alpha val="12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20450" y="413250"/>
            <a:ext cx="7879800" cy="14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2864850"/>
            <a:ext cx="7439700" cy="11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Club Membership Trend using Time Series Analysis and Regression Model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201675" y="-3382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pred = model.predict(future_semesters)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predictions[club] = pred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plt.plot(X, y, marker='o', label=club)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plt.plot(future_semesters, pred, linestyle='dashed')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plt.title("Club Membership Trends and Predictions")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plt.xlabel("Semester")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plt.ylabel("Membership Count")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plt.legend()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plt.grid()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#Actual vs Predicted Attendance Scatter Plot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X_attendance = event_trends.index.values.reshape(-1, 1)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y_attendance = event_trends.mean(axis=1).values  # Averaging attendance across clubs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model_attendance = LinearRegression()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model_attendance.fit(X_attendance, y_attendance)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predicted_attendance = model_attendance.predict(X_attendance)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plt.figure(figsize=(8, 6))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plt.scatter(y_attendance, predicted_attendance, alpha=0.7)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plt.xlabel("Actual Attendance")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plt.ylabel("Predicted Attendance")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plt.title("Regression Model: Actual vs Predicted Attendance")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plt.grid()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FAC95F-18B2-88ED-9C3D-E3BC3AEBEA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ighlight>
                  <a:schemeClr val="lt1"/>
                </a:highlight>
              </a:rPr>
              <a:t>Interpretation of Model</a:t>
            </a:r>
            <a:endParaRPr u="sng">
              <a:highlight>
                <a:schemeClr val="lt1"/>
              </a:highlight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3542950"/>
            <a:ext cx="85206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line graph represents the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club membership trends over different semesters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Each line corresponds to a different club, showing the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total number of members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across four semesters. The general upward trend in all clubs indicates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a consistent increase in membership over time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suggesting growing student participation. Some clubs, such as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Club 1 and Club 6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exhibit a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steeper growth rate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implying higher recruitment or retention rates. The trend also suggests that no clubs experienced a decline in membership, which could indicate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effective engagement strategies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or a growing interest in club activities among students.</a:t>
            </a:r>
            <a:endParaRPr sz="1700"/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l="-1030" t="6059" r="1030"/>
          <a:stretch/>
        </p:blipFill>
        <p:spPr>
          <a:xfrm>
            <a:off x="884500" y="486550"/>
            <a:ext cx="7317125" cy="31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08713E-0A80-B9A1-8415-B2D217FEE9A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ighlight>
                  <a:schemeClr val="lt1"/>
                </a:highlight>
              </a:rPr>
              <a:t>Interpretation of Model</a:t>
            </a:r>
            <a:endParaRPr u="sng">
              <a:highlight>
                <a:schemeClr val="lt1"/>
              </a:highlight>
            </a:endParaRPr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3542950"/>
            <a:ext cx="85206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line graph illustrates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event attendance trends over different semesters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for various clubs. Unlike the previous membership graph, this one exhibits more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fluctuations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 attendance patterns. While most clubs show a general increase, some clubs, such as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Club 4 and Club 5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demonstrate significant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spikes and drops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 attendance across semesters, indicating varying levels of engagement.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Club 6 and Club 9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show a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sharp rise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 attendance by Semester 4, suggesting increased popularity or successful event planning. However, certain clubs, like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Club 3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maintain relatively lower attendance, which may indicate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less effective outreach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or fewer events being conducted.</a:t>
            </a:r>
            <a:endParaRPr sz="1500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50" y="484325"/>
            <a:ext cx="8141575" cy="29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F20A3F-61AC-6F26-4C78-8CCE475AFCD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ighlight>
                  <a:schemeClr val="lt1"/>
                </a:highlight>
              </a:rPr>
              <a:t>Interpretation of Model</a:t>
            </a:r>
            <a:endParaRPr u="sng">
              <a:highlight>
                <a:schemeClr val="lt1"/>
              </a:highlight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3542950"/>
            <a:ext cx="85206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graph illustrates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club membership trends along with predictions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for future semesters. The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solid lines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represent actual data, while the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dashed lines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indicate projected membership counts. The trend shows a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steady increase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 club memberships over time, suggesting growing student engagement. The predicted values for upcoming semesters indicate that this trend is expected to continue, with some clubs experiencing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faster growth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than others. The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upper set of dashed lines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suggests that clubs with historically higher memberships are likely to maintain their dominance, while clubs with lower initial memberships may experience </a:t>
            </a:r>
            <a:r>
              <a:rPr lang="en" sz="1400" b="1">
                <a:latin typeface="Arial"/>
                <a:ea typeface="Arial"/>
                <a:cs typeface="Arial"/>
                <a:sym typeface="Arial"/>
              </a:rPr>
              <a:t>gradual but consistent growth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1300"/>
            <a:ext cx="8520602" cy="29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44C4D2-E158-7F02-FEDB-D794EFC459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ighlight>
                  <a:schemeClr val="lt1"/>
                </a:highlight>
              </a:rPr>
              <a:t>Interpretation of Model</a:t>
            </a:r>
            <a:endParaRPr u="sng">
              <a:highlight>
                <a:schemeClr val="lt1"/>
              </a:highlight>
            </a:endParaRPr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3466750"/>
            <a:ext cx="85206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scatter plot compares </a:t>
            </a:r>
            <a:r>
              <a:rPr lang="en" sz="1500" b="1">
                <a:latin typeface="Arial"/>
                <a:ea typeface="Arial"/>
                <a:cs typeface="Arial"/>
                <a:sym typeface="Arial"/>
              </a:rPr>
              <a:t>actual event attendance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" sz="1500" b="1">
                <a:latin typeface="Arial"/>
                <a:ea typeface="Arial"/>
                <a:cs typeface="Arial"/>
                <a:sym typeface="Arial"/>
              </a:rPr>
              <a:t>predicted attendance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based on a regression model. Ideally, if the model had perfect accuracy, the points would align along a </a:t>
            </a:r>
            <a:r>
              <a:rPr lang="en" sz="1500" b="1">
                <a:latin typeface="Arial"/>
                <a:ea typeface="Arial"/>
                <a:cs typeface="Arial"/>
                <a:sym typeface="Arial"/>
              </a:rPr>
              <a:t>45-degree diagonal line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(y = x). However, the spread of points indicates some </a:t>
            </a:r>
            <a:r>
              <a:rPr lang="en" sz="1500" b="1">
                <a:latin typeface="Arial"/>
                <a:ea typeface="Arial"/>
                <a:cs typeface="Arial"/>
                <a:sym typeface="Arial"/>
              </a:rPr>
              <a:t>deviation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between actual and predicted values. While some predictions are relatively close, others show noticeable discrepancies, suggesting that the model might require </a:t>
            </a:r>
            <a:r>
              <a:rPr lang="en" sz="1500" b="1">
                <a:latin typeface="Arial"/>
                <a:ea typeface="Arial"/>
                <a:cs typeface="Arial"/>
                <a:sym typeface="Arial"/>
              </a:rPr>
              <a:t>further tuning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to improve accuracy. Possible refinements could include incorporating additional variables or adjusting the regression parameters to minimize prediction errors.</a:t>
            </a:r>
            <a:endParaRPr sz="2200"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600" y="644150"/>
            <a:ext cx="4744650" cy="28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B78223-C880-F606-5FF9-B192513E05A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highlight>
                  <a:schemeClr val="lt1"/>
                </a:highlight>
              </a:rPr>
              <a:t>Applicability</a:t>
            </a:r>
            <a:endParaRPr u="sng" dirty="0">
              <a:highlight>
                <a:schemeClr val="lt1"/>
              </a:highlight>
            </a:endParaRPr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 dirty="0"/>
              <a:t>-&gt; This model can predict future membership trends which will help deciding club budget and expenditure.</a:t>
            </a:r>
            <a:endParaRPr sz="176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65" dirty="0"/>
              <a:t>-&gt;  If certain events show consistently lower attendance than predicted, clubs can adjust marketing strategies or event formats to increase engagement.</a:t>
            </a:r>
            <a:endParaRPr sz="176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65" dirty="0"/>
              <a:t>-&gt; University administration and club leaders can use insights from the model to allocate funding, promote high-impact events, and improve overall student engagement.</a:t>
            </a:r>
            <a:endParaRPr sz="176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65" dirty="0"/>
              <a:t>-&gt; The model can help forecast club event attendance for future semesters, allowing organizers to plan resources, venues, and logistics more effectively.</a:t>
            </a:r>
            <a:endParaRPr sz="176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76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575600-D9B1-C2FF-D54A-217C472AE4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dirty="0"/>
              <a:t>Thank You</a:t>
            </a:r>
            <a:endParaRPr sz="4000" dirty="0"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293542"/>
            <a:ext cx="8520600" cy="3849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1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GROUP 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-&gt; Abhinav Anand   (BTECH/10164/23)</a:t>
            </a:r>
            <a:endParaRPr sz="2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-&gt; Aman Agrawal    (BTECH/10166/23)</a:t>
            </a:r>
            <a:endParaRPr sz="2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-&gt; Randhir Raj         (BTECH/10216/23)</a:t>
            </a:r>
            <a:endParaRPr sz="2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-&gt; Shivam Sharma   (BTECH/10230/23)</a:t>
            </a:r>
            <a:endParaRPr sz="2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-&gt; Mayank Raj          (BTECH/10640/23)</a:t>
            </a:r>
            <a:endParaRPr sz="2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768830-7E2B-C096-1787-B7F7D77ADC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68775"/>
            <a:ext cx="85206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91"/>
              <a:buFont typeface="Arial"/>
              <a:buNone/>
            </a:pPr>
            <a:r>
              <a:rPr lang="en" sz="4020" b="1" u="sng" dirty="0">
                <a:latin typeface="Playfair Display"/>
                <a:ea typeface="Playfair Display"/>
                <a:cs typeface="Playfair Display"/>
                <a:sym typeface="Playfair Display"/>
              </a:rPr>
              <a:t>Objective &amp; Motivation</a:t>
            </a:r>
            <a:endParaRPr u="sng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20175" y="783975"/>
            <a:ext cx="8520600" cy="435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27823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016" dirty="0"/>
              <a:t>Explore student participation in clubs and events over time.</a:t>
            </a:r>
            <a:endParaRPr sz="2016" dirty="0"/>
          </a:p>
          <a:p>
            <a:pPr marL="457200" lvl="0" indent="-327823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16" dirty="0"/>
              <a:t>Use time series analysis and regression techniques for trend analysis.</a:t>
            </a:r>
            <a:endParaRPr sz="2016" dirty="0"/>
          </a:p>
          <a:p>
            <a:pPr marL="457200" lvl="0" indent="-327823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16" dirty="0"/>
              <a:t>Predict future membership trends.</a:t>
            </a:r>
            <a:endParaRPr sz="2016" dirty="0"/>
          </a:p>
          <a:p>
            <a:pPr marL="457200" lvl="0" indent="-327823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16" dirty="0"/>
              <a:t>Provide insights for better resource allocation, event planning, and club management.</a:t>
            </a:r>
            <a:endParaRPr sz="2016" dirty="0"/>
          </a:p>
          <a:p>
            <a:pPr marL="457200" lvl="0" indent="-327823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16" dirty="0"/>
              <a:t>Understand how student engagement in extracurricular activities impacts their overall experience.</a:t>
            </a:r>
            <a:endParaRPr sz="2016" dirty="0"/>
          </a:p>
          <a:p>
            <a:pPr marL="457200" lvl="0" indent="-327823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16" dirty="0"/>
              <a:t>Optimize club activities to improve student involvement.</a:t>
            </a:r>
            <a:endParaRPr sz="2016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16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16" b="1" i="1" u="sng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45927-96D9-FE2F-FC17-DBF21383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highlight>
                  <a:schemeClr val="lt1"/>
                </a:highlight>
              </a:rPr>
              <a:t>Attributes of Datasets &amp; Its types</a:t>
            </a:r>
            <a:endParaRPr u="sng" dirty="0">
              <a:highlight>
                <a:schemeClr val="lt1"/>
              </a:highlight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4626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dataset provided includes information about club membership trends over multiple semesters. Key attributes are: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Semester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– Represents the time period (Semester 1, 2, 3, and 4).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Club Name/ID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– Identifies the specific club (e.g., Club 1, Club 2, etc.).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Past Members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– Number of continuing members from the previous semester.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New Members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– Number of new participants who joined during that semester.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Total Members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– Sum of past and new members in the current semester.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Event Attendance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– Number of participants attending events hosted by the club.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C8C42-BCB6-4D9A-0C59-7B8888A4B7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82575" y="12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highlight>
                  <a:schemeClr val="lt1"/>
                </a:highlight>
              </a:rPr>
              <a:t> </a:t>
            </a:r>
            <a:r>
              <a:rPr lang="en" sz="3600" u="sng">
                <a:highlight>
                  <a:schemeClr val="lt1"/>
                </a:highlight>
              </a:rPr>
              <a:t>Handing Categorical data</a:t>
            </a:r>
            <a:endParaRPr sz="3600" u="sng">
              <a:highlight>
                <a:schemeClr val="lt1"/>
              </a:highlight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843625"/>
            <a:ext cx="8520600" cy="4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5595" b="1" dirty="0">
                <a:latin typeface="Arial"/>
                <a:ea typeface="Arial"/>
                <a:cs typeface="Arial"/>
                <a:sym typeface="Arial"/>
              </a:rPr>
              <a:t>Why Handle It?</a:t>
            </a:r>
            <a:endParaRPr sz="5595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95" dirty="0">
                <a:latin typeface="Arial"/>
                <a:ea typeface="Arial"/>
                <a:cs typeface="Arial"/>
                <a:sym typeface="Arial"/>
              </a:rPr>
              <a:t>Machine learning models need </a:t>
            </a:r>
            <a:r>
              <a:rPr lang="en" sz="5395" b="1" dirty="0">
                <a:latin typeface="Arial"/>
                <a:ea typeface="Arial"/>
                <a:cs typeface="Arial"/>
                <a:sym typeface="Arial"/>
              </a:rPr>
              <a:t>numerical inputs</a:t>
            </a:r>
            <a:r>
              <a:rPr lang="en" sz="5395" dirty="0">
                <a:latin typeface="Arial"/>
                <a:ea typeface="Arial"/>
                <a:cs typeface="Arial"/>
                <a:sym typeface="Arial"/>
              </a:rPr>
              <a:t>, so </a:t>
            </a:r>
            <a:r>
              <a:rPr lang="en" sz="5395" b="1" dirty="0">
                <a:latin typeface="Arial"/>
                <a:ea typeface="Arial"/>
                <a:cs typeface="Arial"/>
                <a:sym typeface="Arial"/>
              </a:rPr>
              <a:t>categorical data</a:t>
            </a:r>
            <a:r>
              <a:rPr lang="en" sz="5395" dirty="0">
                <a:latin typeface="Arial"/>
                <a:ea typeface="Arial"/>
                <a:cs typeface="Arial"/>
                <a:sym typeface="Arial"/>
              </a:rPr>
              <a:t> (e.g., clubs, semesters) must be encoded.</a:t>
            </a:r>
            <a:endParaRPr sz="5395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endParaRPr sz="5395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5595" b="1" dirty="0">
                <a:latin typeface="Arial"/>
                <a:ea typeface="Arial"/>
                <a:cs typeface="Arial"/>
                <a:sym typeface="Arial"/>
              </a:rPr>
              <a:t> Methods:</a:t>
            </a:r>
            <a:endParaRPr sz="5595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4250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395" b="1" dirty="0">
                <a:latin typeface="Arial"/>
                <a:ea typeface="Arial"/>
                <a:cs typeface="Arial"/>
                <a:sym typeface="Arial"/>
              </a:rPr>
              <a:t>One-Hot Encoding</a:t>
            </a:r>
            <a:r>
              <a:rPr lang="en" sz="5395" dirty="0">
                <a:latin typeface="Arial"/>
                <a:ea typeface="Arial"/>
                <a:cs typeface="Arial"/>
                <a:sym typeface="Arial"/>
              </a:rPr>
              <a:t>: Converts categories to binary columns.</a:t>
            </a:r>
            <a:endParaRPr sz="5395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395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95" dirty="0"/>
              <a:t>import pandas as pd</a:t>
            </a:r>
            <a:endParaRPr sz="5395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95" dirty="0"/>
              <a:t>df = pd.DataFrame({'Club': ['Club1', 'Club2', 'Club3'], 'Semester': [1, 2, 3]})</a:t>
            </a:r>
            <a:endParaRPr sz="5395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95" dirty="0"/>
              <a:t>df_encoded = pd.get_dummies(df, columns=['Club'])</a:t>
            </a:r>
            <a:endParaRPr sz="5395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95" dirty="0"/>
              <a:t>print(df_encoded)</a:t>
            </a:r>
            <a:endParaRPr sz="5395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72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8A0725-464D-2C89-A788-139A3F63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639175"/>
            <a:ext cx="8520600" cy="43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7451"/>
              <a:buFont typeface="Arial"/>
              <a:buNone/>
            </a:pPr>
            <a:r>
              <a:rPr lang="en" sz="2937" b="1" dirty="0">
                <a:latin typeface="Arial"/>
                <a:ea typeface="Arial"/>
                <a:cs typeface="Arial"/>
                <a:sym typeface="Arial"/>
              </a:rPr>
              <a:t>Ordinal Encoding</a:t>
            </a:r>
            <a:r>
              <a:rPr lang="en" sz="2937" dirty="0">
                <a:latin typeface="Arial"/>
                <a:ea typeface="Arial"/>
                <a:cs typeface="Arial"/>
                <a:sym typeface="Arial"/>
              </a:rPr>
              <a:t>: Maps ordered categories to integers.</a:t>
            </a:r>
            <a:endParaRPr sz="2937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8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8" dirty="0">
                <a:latin typeface="Arial"/>
                <a:ea typeface="Arial"/>
                <a:cs typeface="Arial"/>
                <a:sym typeface="Arial"/>
              </a:rPr>
              <a:t>from sklearn.preprocessing import OrdinalEncoder</a:t>
            </a:r>
            <a:endParaRPr sz="1708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8" dirty="0">
                <a:latin typeface="Arial"/>
                <a:ea typeface="Arial"/>
                <a:cs typeface="Arial"/>
                <a:sym typeface="Arial"/>
              </a:rPr>
              <a:t>encoder = OrdinalEncoder()</a:t>
            </a:r>
            <a:endParaRPr sz="1708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8" dirty="0">
                <a:latin typeface="Arial"/>
                <a:ea typeface="Arial"/>
                <a:cs typeface="Arial"/>
                <a:sym typeface="Arial"/>
              </a:rPr>
              <a:t>df['Semester'] = encoder.fit_transform(df[['Semester']])</a:t>
            </a:r>
            <a:endParaRPr sz="1708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8" dirty="0">
                <a:latin typeface="Arial"/>
                <a:ea typeface="Arial"/>
                <a:cs typeface="Arial"/>
                <a:sym typeface="Arial"/>
              </a:rPr>
              <a:t>print(df)</a:t>
            </a:r>
            <a:endParaRPr sz="1708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172A23-4E3F-CF09-3CC4-54E1BDCC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27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highlight>
                  <a:schemeClr val="lt1"/>
                </a:highlight>
              </a:rPr>
              <a:t>Relationship Between Attributes</a:t>
            </a:r>
            <a:endParaRPr u="sng" dirty="0">
              <a:highlight>
                <a:schemeClr val="lt1"/>
              </a:highlight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904350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 b="1" dirty="0">
                <a:latin typeface="Arial"/>
                <a:ea typeface="Arial"/>
                <a:cs typeface="Arial"/>
                <a:sym typeface="Arial"/>
              </a:rPr>
              <a:t>1. Past Members and New Members</a:t>
            </a:r>
            <a:endParaRPr sz="13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 High past membership often correlates with increased new memberships due to positive club reputation and recurring participation.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 dirty="0">
                <a:latin typeface="Arial"/>
                <a:ea typeface="Arial"/>
                <a:cs typeface="Arial"/>
                <a:sym typeface="Arial"/>
              </a:rPr>
              <a:t>2. Total Members and Event Attendance</a:t>
            </a:r>
            <a:endParaRPr sz="13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Clubs with larger memberships often see increased participation, suggesting a stronger sense of community and interest in events.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 dirty="0">
                <a:latin typeface="Arial"/>
                <a:ea typeface="Arial"/>
                <a:cs typeface="Arial"/>
                <a:sym typeface="Arial"/>
              </a:rPr>
              <a:t>3. New Members and Event Attendance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A steady increase in new members can predict higher event engagement over subsequent semesters.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 dirty="0">
                <a:latin typeface="Arial"/>
                <a:ea typeface="Arial"/>
                <a:cs typeface="Arial"/>
                <a:sym typeface="Arial"/>
              </a:rPr>
              <a:t>4. Semester Progression and Membership Growth</a:t>
            </a:r>
            <a:endParaRPr sz="13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Membership growth trends over semesters can be analyzed using time series models to identify seasonality and patterns.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E25F8-8EEB-F632-AF43-AE4B332673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highlight>
                  <a:schemeClr val="lt1"/>
                </a:highlight>
              </a:rPr>
              <a:t>Dataset</a:t>
            </a:r>
            <a:endParaRPr u="sng" dirty="0">
              <a:highlight>
                <a:schemeClr val="lt1"/>
              </a:highlight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594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16560"/>
            <a:ext cx="8839199" cy="159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D1FC6C-2010-8889-BA14-8B2E99DE67E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65500" y="64550"/>
            <a:ext cx="85206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ighlight>
                  <a:schemeClr val="lt1"/>
                </a:highlight>
              </a:rPr>
              <a:t>Model Required</a:t>
            </a:r>
            <a:endParaRPr u="sng">
              <a:highlight>
                <a:schemeClr val="lt1"/>
              </a:highlight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3958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 sklearn.linear_model import LinearRegression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Load dataset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data_path = "club_membership.csv"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 = pd.read_csv(data_path)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#The dataset has columns: 'Semester', 'Club', 'Total Members', 'Event Attendance'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Pivot data for visualization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membership_trends = df.pivot(index='Semester', columns='Club', values='Total Members')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event_trends = df.pivot(index='Semester', columns='Club', values='Event Attendance')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#Club Membership Trends Over Semesters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plt.figure(figsize=(10, 5))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club in membership_trends.columns: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plt.plot(membership_trends.index, membership_trends[club], marker='o', label=club)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plt.title("Club Membership Trends Over Semesters")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plt.xlabel("Semester")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plt.ylabel("Total Members")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plt.legend()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plt.grid()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112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112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endParaRPr sz="1155" dirty="0">
              <a:highlight>
                <a:schemeClr val="lt1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A6BB39-EC83-8A7A-DD5A-321D886B6D7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201675" y="2709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#Event Attendance Trends Over Semesters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plt.figure(figsize=(10, 5))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club in event_trends.columns: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plt.plot(event_trends.index, event_trends[club], linestyle='dashed', marker='s', label=club)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plt.title("Event Attendance Trends Over Semesters")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plt.xlabel("Semester")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plt.ylabel("Event Attendance")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plt.legend()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plt.grid()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#Membership Trends with Future Predictions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future_semesters = np.array([5, 6]).reshape(-1, 1)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predictions = {}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plt.figure(figsize=(12, 6))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club in membership_trends.columns: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X = np.array(membership_trends.index).reshape(-1, 1)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y = membership_trends[club].values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model = LinearRegression()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model.fit(X, y)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712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3BC202-DAE1-13F9-8635-1D49219108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Microsoft Office PowerPoint</Application>
  <PresentationFormat>On-screen Show (16:9)</PresentationFormat>
  <Paragraphs>138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Oswald</vt:lpstr>
      <vt:lpstr>Montserrat</vt:lpstr>
      <vt:lpstr>Courier New</vt:lpstr>
      <vt:lpstr>MS UI Gothic</vt:lpstr>
      <vt:lpstr>Playfair Display</vt:lpstr>
      <vt:lpstr>Pop</vt:lpstr>
      <vt:lpstr>INTRODUCTION</vt:lpstr>
      <vt:lpstr>Objective &amp; Motivation</vt:lpstr>
      <vt:lpstr>Attributes of Datasets &amp; Its types</vt:lpstr>
      <vt:lpstr> Handing Categorical data</vt:lpstr>
      <vt:lpstr>PowerPoint Presentation</vt:lpstr>
      <vt:lpstr>Relationship Between Attributes</vt:lpstr>
      <vt:lpstr>Dataset</vt:lpstr>
      <vt:lpstr>Model Required</vt:lpstr>
      <vt:lpstr>PowerPoint Presentation</vt:lpstr>
      <vt:lpstr>PowerPoint Presentation</vt:lpstr>
      <vt:lpstr>Interpretation of Model</vt:lpstr>
      <vt:lpstr>Interpretation of Model</vt:lpstr>
      <vt:lpstr>Interpretation of Model</vt:lpstr>
      <vt:lpstr>Interpretation of Model</vt:lpstr>
      <vt:lpstr>Applicability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abhinav</dc:creator>
  <cp:lastModifiedBy>Abhinav Anand</cp:lastModifiedBy>
  <cp:revision>1</cp:revision>
  <dcterms:modified xsi:type="dcterms:W3CDTF">2025-03-24T13:22:45Z</dcterms:modified>
</cp:coreProperties>
</file>