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6"/>
  </p:notesMasterIdLst>
  <p:handoutMasterIdLst>
    <p:handoutMasterId r:id="rId17"/>
  </p:handoutMasterIdLst>
  <p:sldIdLst>
    <p:sldId id="256" r:id="rId5"/>
    <p:sldId id="271" r:id="rId6"/>
    <p:sldId id="273" r:id="rId7"/>
    <p:sldId id="274" r:id="rId8"/>
    <p:sldId id="276" r:id="rId9"/>
    <p:sldId id="278" r:id="rId10"/>
    <p:sldId id="275" r:id="rId11"/>
    <p:sldId id="280" r:id="rId12"/>
    <p:sldId id="260" r:id="rId13"/>
    <p:sldId id="279" r:id="rId14"/>
    <p:sldId id="281" r:id="rId15"/>
  </p:sldIdLst>
  <p:sldSz cx="10731500" cy="6038850"/>
  <p:notesSz cx="10731500" cy="6038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y, Sabyasachi [VISUS NON-J&amp;J]" initials="DS[N" lastIdx="2" clrIdx="0">
    <p:extLst>
      <p:ext uri="{19B8F6BF-5375-455C-9EA6-DF929625EA0E}">
        <p15:presenceInfo xmlns:p15="http://schemas.microsoft.com/office/powerpoint/2012/main" userId="S::SDey13@its.jnj.com::c317079d-6a03-41d4-bc6e-f55692f9f1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3FF"/>
    <a:srgbClr val="97E4FF"/>
    <a:srgbClr val="57D3FF"/>
    <a:srgbClr val="29FF8A"/>
    <a:srgbClr val="B9F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249" autoAdjust="0"/>
  </p:normalViewPr>
  <p:slideViewPr>
    <p:cSldViewPr>
      <p:cViewPr varScale="1">
        <p:scale>
          <a:sx n="83" d="100"/>
          <a:sy n="83" d="100"/>
        </p:scale>
        <p:origin x="660" y="84"/>
      </p:cViewPr>
      <p:guideLst>
        <p:guide orient="horz" pos="2880"/>
        <p:guide pos="216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12C20E-A1B2-42D5-A0E3-C54BA8338FFE}"/>
              </a:ext>
            </a:extLst>
          </p:cNvPr>
          <p:cNvSpPr>
            <a:spLocks noGrp="1"/>
          </p:cNvSpPr>
          <p:nvPr>
            <p:ph type="hdr" sz="quarter"/>
          </p:nvPr>
        </p:nvSpPr>
        <p:spPr>
          <a:xfrm>
            <a:off x="0" y="0"/>
            <a:ext cx="4649788" cy="303213"/>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6F1430F-4E27-4CE3-A8FB-C11DD3E86C98}"/>
              </a:ext>
            </a:extLst>
          </p:cNvPr>
          <p:cNvSpPr>
            <a:spLocks noGrp="1"/>
          </p:cNvSpPr>
          <p:nvPr>
            <p:ph type="dt" sz="quarter" idx="1"/>
          </p:nvPr>
        </p:nvSpPr>
        <p:spPr>
          <a:xfrm>
            <a:off x="6078538" y="0"/>
            <a:ext cx="4649787" cy="303213"/>
          </a:xfrm>
          <a:prstGeom prst="rect">
            <a:avLst/>
          </a:prstGeom>
        </p:spPr>
        <p:txBody>
          <a:bodyPr vert="horz" lIns="91440" tIns="45720" rIns="91440" bIns="45720" rtlCol="0"/>
          <a:lstStyle>
            <a:lvl1pPr algn="r">
              <a:defRPr sz="1200"/>
            </a:lvl1pPr>
          </a:lstStyle>
          <a:p>
            <a:fld id="{734BE6FE-B6FC-4E96-A173-D173319A91CC}" type="datetimeFigureOut">
              <a:rPr lang="en-US" smtClean="0"/>
              <a:t>6/16/2022</a:t>
            </a:fld>
            <a:endParaRPr lang="en-US" dirty="0"/>
          </a:p>
        </p:txBody>
      </p:sp>
      <p:sp>
        <p:nvSpPr>
          <p:cNvPr id="4" name="Footer Placeholder 3">
            <a:extLst>
              <a:ext uri="{FF2B5EF4-FFF2-40B4-BE49-F238E27FC236}">
                <a16:creationId xmlns:a16="http://schemas.microsoft.com/office/drawing/2014/main" id="{C2A66C8D-2F8E-4AE3-AA94-20CD8240288D}"/>
              </a:ext>
            </a:extLst>
          </p:cNvPr>
          <p:cNvSpPr>
            <a:spLocks noGrp="1"/>
          </p:cNvSpPr>
          <p:nvPr>
            <p:ph type="ftr" sz="quarter" idx="2"/>
          </p:nvPr>
        </p:nvSpPr>
        <p:spPr>
          <a:xfrm>
            <a:off x="0" y="5735638"/>
            <a:ext cx="4649788" cy="30321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649ADA3-E96B-4B11-9534-5BA7BA221DF0}"/>
              </a:ext>
            </a:extLst>
          </p:cNvPr>
          <p:cNvSpPr>
            <a:spLocks noGrp="1"/>
          </p:cNvSpPr>
          <p:nvPr>
            <p:ph type="sldNum" sz="quarter" idx="3"/>
          </p:nvPr>
        </p:nvSpPr>
        <p:spPr>
          <a:xfrm>
            <a:off x="6078538" y="5735638"/>
            <a:ext cx="4649787" cy="303212"/>
          </a:xfrm>
          <a:prstGeom prst="rect">
            <a:avLst/>
          </a:prstGeom>
        </p:spPr>
        <p:txBody>
          <a:bodyPr vert="horz" lIns="91440" tIns="45720" rIns="91440" bIns="45720" rtlCol="0" anchor="b"/>
          <a:lstStyle>
            <a:lvl1pPr algn="r">
              <a:defRPr sz="1200"/>
            </a:lvl1pPr>
          </a:lstStyle>
          <a:p>
            <a:fld id="{0241843A-5725-48BF-A392-A1AB0E094762}" type="slidenum">
              <a:rPr lang="en-US" smtClean="0"/>
              <a:t>‹#›</a:t>
            </a:fld>
            <a:endParaRPr lang="en-US" dirty="0"/>
          </a:p>
        </p:txBody>
      </p:sp>
    </p:spTree>
    <p:extLst>
      <p:ext uri="{BB962C8B-B14F-4D97-AF65-F5344CB8AC3E}">
        <p14:creationId xmlns:p14="http://schemas.microsoft.com/office/powerpoint/2010/main" val="25005329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49788" cy="30321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078538" y="0"/>
            <a:ext cx="4649787" cy="303213"/>
          </a:xfrm>
          <a:prstGeom prst="rect">
            <a:avLst/>
          </a:prstGeom>
        </p:spPr>
        <p:txBody>
          <a:bodyPr vert="horz" lIns="91440" tIns="45720" rIns="91440" bIns="45720" rtlCol="0"/>
          <a:lstStyle>
            <a:lvl1pPr algn="r">
              <a:defRPr sz="1200"/>
            </a:lvl1pPr>
          </a:lstStyle>
          <a:p>
            <a:fld id="{013A79DB-BDD2-451A-8F7D-7C4E5FAC7DD5}" type="datetimeFigureOut">
              <a:rPr lang="en-US" smtClean="0"/>
              <a:t>6/16/2022</a:t>
            </a:fld>
            <a:endParaRPr lang="en-US" dirty="0"/>
          </a:p>
        </p:txBody>
      </p:sp>
      <p:sp>
        <p:nvSpPr>
          <p:cNvPr id="4" name="Slide Image Placeholder 3"/>
          <p:cNvSpPr>
            <a:spLocks noGrp="1" noRot="1" noChangeAspect="1"/>
          </p:cNvSpPr>
          <p:nvPr>
            <p:ph type="sldImg" idx="2"/>
          </p:nvPr>
        </p:nvSpPr>
        <p:spPr>
          <a:xfrm>
            <a:off x="3556000" y="755650"/>
            <a:ext cx="3619500" cy="20367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073150" y="2906713"/>
            <a:ext cx="8585200" cy="2378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5735638"/>
            <a:ext cx="4649788" cy="30321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078538" y="5735638"/>
            <a:ext cx="4649787" cy="303212"/>
          </a:xfrm>
          <a:prstGeom prst="rect">
            <a:avLst/>
          </a:prstGeom>
        </p:spPr>
        <p:txBody>
          <a:bodyPr vert="horz" lIns="91440" tIns="45720" rIns="91440" bIns="45720" rtlCol="0" anchor="b"/>
          <a:lstStyle>
            <a:lvl1pPr algn="r">
              <a:defRPr sz="1200"/>
            </a:lvl1pPr>
          </a:lstStyle>
          <a:p>
            <a:fld id="{445E42D0-09A9-487F-B0D2-FA6E9F915CB4}" type="slidenum">
              <a:rPr lang="en-US" smtClean="0"/>
              <a:t>‹#›</a:t>
            </a:fld>
            <a:endParaRPr lang="en-US" dirty="0"/>
          </a:p>
        </p:txBody>
      </p:sp>
    </p:spTree>
    <p:extLst>
      <p:ext uri="{BB962C8B-B14F-4D97-AF65-F5344CB8AC3E}">
        <p14:creationId xmlns:p14="http://schemas.microsoft.com/office/powerpoint/2010/main" val="20997017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5E42D0-09A9-487F-B0D2-FA6E9F915CB4}" type="slidenum">
              <a:rPr lang="en-US" smtClean="0"/>
              <a:t>1</a:t>
            </a:fld>
            <a:endParaRPr lang="en-US" dirty="0"/>
          </a:p>
        </p:txBody>
      </p:sp>
    </p:spTree>
    <p:extLst>
      <p:ext uri="{BB962C8B-B14F-4D97-AF65-F5344CB8AC3E}">
        <p14:creationId xmlns:p14="http://schemas.microsoft.com/office/powerpoint/2010/main" val="3736125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4862" y="1872043"/>
            <a:ext cx="9121775" cy="126815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9725" y="3381756"/>
            <a:ext cx="7512050" cy="1509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5515E61-02C9-4B5A-88C5-5103CE85F541}" type="datetime1">
              <a:rPr lang="en-US" smtClean="0"/>
              <a:t>6/16/2022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3C24BAC-5B79-4DA3-94DE-61526071D83A}" type="datetime1">
              <a:rPr lang="en-US" smtClean="0"/>
              <a:t>6/16/2022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536575" y="1388935"/>
            <a:ext cx="4668202" cy="398564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26722" y="1388935"/>
            <a:ext cx="4668202" cy="398564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53E04D01-A01B-4E3D-BAE0-5A696E09F0C8}" type="datetime1">
              <a:rPr lang="en-US" smtClean="0"/>
              <a:t>6/16/2022</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EAE34327-03BA-4046-82D4-CC176854A69F}" type="datetime1">
              <a:rPr lang="en-US" smtClean="0"/>
              <a:t>6/16/2022</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463796"/>
            <a:ext cx="10730483" cy="1571243"/>
          </a:xfrm>
          <a:prstGeom prst="rect">
            <a:avLst/>
          </a:prstGeom>
          <a:blipFill>
            <a:blip r:embed="rId2" cstate="print"/>
            <a:stretch>
              <a:fillRect/>
            </a:stretch>
          </a:blipFill>
        </p:spPr>
        <p:txBody>
          <a:bodyPr wrap="square" lIns="0" tIns="0" rIns="0" bIns="0" rtlCol="0"/>
          <a:lstStyle/>
          <a:p>
            <a:endParaRPr dirty="0"/>
          </a:p>
        </p:txBody>
      </p:sp>
      <p:sp>
        <p:nvSpPr>
          <p:cNvPr id="17" name="bg object 17"/>
          <p:cNvSpPr/>
          <p:nvPr/>
        </p:nvSpPr>
        <p:spPr>
          <a:xfrm>
            <a:off x="0" y="0"/>
            <a:ext cx="873461" cy="1098803"/>
          </a:xfrm>
          <a:prstGeom prst="rect">
            <a:avLst/>
          </a:prstGeom>
          <a:blipFill>
            <a:blip r:embed="rId3" cstate="print"/>
            <a:stretch>
              <a:fillRect/>
            </a:stretch>
          </a:blipFill>
        </p:spPr>
        <p:txBody>
          <a:bodyPr wrap="square" lIns="0" tIns="0" rIns="0" bIns="0" rtlCol="0"/>
          <a:lstStyle/>
          <a:p>
            <a:endParaRPr dirty="0"/>
          </a:p>
        </p:txBody>
      </p:sp>
      <p:sp>
        <p:nvSpPr>
          <p:cNvPr id="18" name="bg object 18"/>
          <p:cNvSpPr/>
          <p:nvPr/>
        </p:nvSpPr>
        <p:spPr>
          <a:xfrm>
            <a:off x="3736726" y="2145644"/>
            <a:ext cx="3226591" cy="791201"/>
          </a:xfrm>
          <a:prstGeom prst="rect">
            <a:avLst/>
          </a:prstGeom>
          <a:blipFill>
            <a:blip r:embed="rId4" cstate="print"/>
            <a:stretch>
              <a:fillRect/>
            </a:stretch>
          </a:blipFill>
        </p:spPr>
        <p:txBody>
          <a:bodyPr wrap="square" lIns="0" tIns="0" rIns="0" bIns="0" rtlCol="0"/>
          <a:lstStyle/>
          <a:p>
            <a:endParaRPr dirty="0"/>
          </a:p>
        </p:txBody>
      </p:sp>
      <p:sp>
        <p:nvSpPr>
          <p:cNvPr id="19" name="bg object 19"/>
          <p:cNvSpPr/>
          <p:nvPr/>
        </p:nvSpPr>
        <p:spPr>
          <a:xfrm>
            <a:off x="0" y="149352"/>
            <a:ext cx="2561844" cy="1019555"/>
          </a:xfrm>
          <a:prstGeom prst="rect">
            <a:avLst/>
          </a:prstGeom>
          <a:blipFill>
            <a:blip r:embed="rId5" cstate="print"/>
            <a:stretch>
              <a:fillRect/>
            </a:stretch>
          </a:blipFill>
        </p:spPr>
        <p:txBody>
          <a:bodyPr wrap="square" lIns="0" tIns="0" rIns="0" bIns="0" rtlCol="0"/>
          <a:lstStyle/>
          <a:p>
            <a:endParaRPr dirty="0"/>
          </a:p>
        </p:txBody>
      </p:sp>
      <p:sp>
        <p:nvSpPr>
          <p:cNvPr id="20" name="bg object 20"/>
          <p:cNvSpPr/>
          <p:nvPr/>
        </p:nvSpPr>
        <p:spPr>
          <a:xfrm>
            <a:off x="2898648" y="1982724"/>
            <a:ext cx="2352497" cy="933729"/>
          </a:xfrm>
          <a:prstGeom prst="rect">
            <a:avLst/>
          </a:prstGeom>
          <a:blipFill>
            <a:blip r:embed="rId6" cstate="print"/>
            <a:stretch>
              <a:fillRect/>
            </a:stretch>
          </a:blipFill>
        </p:spPr>
        <p:txBody>
          <a:bodyPr wrap="square" lIns="0" tIns="0" rIns="0" bIns="0" rtlCol="0"/>
          <a:lstStyle/>
          <a:p>
            <a:endParaRPr dirty="0"/>
          </a:p>
        </p:txBody>
      </p:sp>
      <p:sp>
        <p:nvSpPr>
          <p:cNvPr id="21" name="bg object 21"/>
          <p:cNvSpPr/>
          <p:nvPr/>
        </p:nvSpPr>
        <p:spPr>
          <a:xfrm>
            <a:off x="1048511" y="0"/>
            <a:ext cx="2352497" cy="933729"/>
          </a:xfrm>
          <a:prstGeom prst="rect">
            <a:avLst/>
          </a:prstGeom>
          <a:blipFill>
            <a:blip r:embed="rId6" cstate="print"/>
            <a:stretch>
              <a:fillRect/>
            </a:stretch>
          </a:blipFill>
        </p:spPr>
        <p:txBody>
          <a:bodyPr wrap="square" lIns="0" tIns="0" rIns="0" bIns="0" rtlCol="0"/>
          <a:lstStyle/>
          <a:p>
            <a:endParaRPr dirty="0"/>
          </a:p>
        </p:txBody>
      </p:sp>
      <p:sp>
        <p:nvSpPr>
          <p:cNvPr id="22" name="bg object 22"/>
          <p:cNvSpPr/>
          <p:nvPr/>
        </p:nvSpPr>
        <p:spPr>
          <a:xfrm>
            <a:off x="3980688" y="2007108"/>
            <a:ext cx="1014984" cy="912875"/>
          </a:xfrm>
          <a:prstGeom prst="rect">
            <a:avLst/>
          </a:prstGeom>
          <a:blipFill>
            <a:blip r:embed="rId7" cstate="print"/>
            <a:stretch>
              <a:fillRect/>
            </a:stretch>
          </a:blipFill>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D720EEA-5678-4988-8F17-223B4BB48816}" type="datetime1">
              <a:rPr lang="en-US" smtClean="0"/>
              <a:t>6/16/2022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940040" y="0"/>
            <a:ext cx="2779776" cy="762000"/>
          </a:xfrm>
          <a:prstGeom prst="rect">
            <a:avLst/>
          </a:prstGeom>
          <a:blipFill>
            <a:blip r:embed="rId7" cstate="print"/>
            <a:stretch>
              <a:fillRect/>
            </a:stretch>
          </a:blipFill>
        </p:spPr>
        <p:txBody>
          <a:bodyPr wrap="square" lIns="0" tIns="0" rIns="0" bIns="0" rtlCol="0"/>
          <a:lstStyle/>
          <a:p>
            <a:endParaRPr dirty="0"/>
          </a:p>
        </p:txBody>
      </p:sp>
      <p:sp>
        <p:nvSpPr>
          <p:cNvPr id="17" name="bg object 17"/>
          <p:cNvSpPr/>
          <p:nvPr/>
        </p:nvSpPr>
        <p:spPr>
          <a:xfrm>
            <a:off x="3047" y="28956"/>
            <a:ext cx="9223844" cy="814120"/>
          </a:xfrm>
          <a:prstGeom prst="rect">
            <a:avLst/>
          </a:prstGeom>
          <a:blipFill>
            <a:blip r:embed="rId8" cstate="print"/>
            <a:stretch>
              <a:fillRect/>
            </a:stretch>
          </a:blipFill>
        </p:spPr>
        <p:txBody>
          <a:bodyPr wrap="square" lIns="0" tIns="0" rIns="0" bIns="0" rtlCol="0"/>
          <a:lstStyle/>
          <a:p>
            <a:endParaRPr dirty="0"/>
          </a:p>
        </p:txBody>
      </p:sp>
      <p:sp>
        <p:nvSpPr>
          <p:cNvPr id="18" name="bg object 18"/>
          <p:cNvSpPr/>
          <p:nvPr/>
        </p:nvSpPr>
        <p:spPr>
          <a:xfrm>
            <a:off x="8371331" y="35052"/>
            <a:ext cx="691896" cy="621791"/>
          </a:xfrm>
          <a:prstGeom prst="rect">
            <a:avLst/>
          </a:prstGeom>
          <a:blipFill>
            <a:blip r:embed="rId9" cstate="print"/>
            <a:stretch>
              <a:fillRect/>
            </a:stretch>
          </a:blipFill>
        </p:spPr>
        <p:txBody>
          <a:bodyPr wrap="square" lIns="0" tIns="0" rIns="0" bIns="0" rtlCol="0"/>
          <a:lstStyle/>
          <a:p>
            <a:endParaRPr dirty="0"/>
          </a:p>
        </p:txBody>
      </p:sp>
      <p:sp>
        <p:nvSpPr>
          <p:cNvPr id="2" name="Holder 2"/>
          <p:cNvSpPr>
            <a:spLocks noGrp="1"/>
          </p:cNvSpPr>
          <p:nvPr>
            <p:ph type="title"/>
          </p:nvPr>
        </p:nvSpPr>
        <p:spPr>
          <a:xfrm>
            <a:off x="553339" y="2490698"/>
            <a:ext cx="9624821" cy="330835"/>
          </a:xfrm>
          <a:prstGeom prst="rect">
            <a:avLst/>
          </a:prstGeom>
        </p:spPr>
        <p:txBody>
          <a:bodyPr wrap="square" lIns="0" tIns="0" rIns="0" bIns="0">
            <a:spAutoFit/>
          </a:bodyPr>
          <a:lstStyle>
            <a:lvl1pPr>
              <a:defRPr sz="20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536575" y="1388935"/>
            <a:ext cx="9658350" cy="398564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48710" y="5616130"/>
            <a:ext cx="3434080" cy="301942"/>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536575" y="5616130"/>
            <a:ext cx="2468245" cy="301942"/>
          </a:xfrm>
          <a:prstGeom prst="rect">
            <a:avLst/>
          </a:prstGeom>
        </p:spPr>
        <p:txBody>
          <a:bodyPr wrap="square" lIns="0" tIns="0" rIns="0" bIns="0">
            <a:spAutoFit/>
          </a:bodyPr>
          <a:lstStyle>
            <a:lvl1pPr algn="l">
              <a:defRPr>
                <a:solidFill>
                  <a:schemeClr val="tx1">
                    <a:tint val="75000"/>
                  </a:schemeClr>
                </a:solidFill>
              </a:defRPr>
            </a:lvl1pPr>
          </a:lstStyle>
          <a:p>
            <a:fld id="{445437F4-BC72-4571-8FAB-65789A947E18}" type="datetime1">
              <a:rPr lang="en-US" smtClean="0"/>
              <a:t>6/16/2022</a:t>
            </a:fld>
            <a:endParaRPr lang="en-US" dirty="0"/>
          </a:p>
        </p:txBody>
      </p:sp>
      <p:sp>
        <p:nvSpPr>
          <p:cNvPr id="6" name="Holder 6"/>
          <p:cNvSpPr>
            <a:spLocks noGrp="1"/>
          </p:cNvSpPr>
          <p:nvPr>
            <p:ph type="sldNum" sz="quarter" idx="7"/>
          </p:nvPr>
        </p:nvSpPr>
        <p:spPr>
          <a:xfrm>
            <a:off x="7726680" y="5616130"/>
            <a:ext cx="2468245" cy="3019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9.jpeg"/><Relationship Id="rId4" Type="http://schemas.openxmlformats.org/officeDocument/2006/relationships/image" Target="../media/image18.jpe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 y="-28576"/>
            <a:ext cx="10730865" cy="6067425"/>
            <a:chOff x="-6" y="0"/>
            <a:chExt cx="10730865" cy="6035040"/>
          </a:xfrm>
        </p:grpSpPr>
        <p:sp>
          <p:nvSpPr>
            <p:cNvPr id="3" name="object 3"/>
            <p:cNvSpPr/>
            <p:nvPr/>
          </p:nvSpPr>
          <p:spPr>
            <a:xfrm>
              <a:off x="0" y="0"/>
              <a:ext cx="10730483" cy="603504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74676" y="0"/>
              <a:ext cx="10655935" cy="5308600"/>
            </a:xfrm>
            <a:custGeom>
              <a:avLst/>
              <a:gdLst/>
              <a:ahLst/>
              <a:cxnLst/>
              <a:rect l="l" t="t" r="r" b="b"/>
              <a:pathLst>
                <a:path w="10655935" h="5308600">
                  <a:moveTo>
                    <a:pt x="646176" y="2265642"/>
                  </a:moveTo>
                  <a:lnTo>
                    <a:pt x="644309" y="2263152"/>
                  </a:lnTo>
                  <a:lnTo>
                    <a:pt x="403758" y="2021408"/>
                  </a:lnTo>
                  <a:lnTo>
                    <a:pt x="494284" y="1643659"/>
                  </a:lnTo>
                  <a:lnTo>
                    <a:pt x="496824" y="1633042"/>
                  </a:lnTo>
                  <a:lnTo>
                    <a:pt x="496824" y="1629308"/>
                  </a:lnTo>
                  <a:lnTo>
                    <a:pt x="495579" y="1627428"/>
                  </a:lnTo>
                  <a:lnTo>
                    <a:pt x="494347" y="1624926"/>
                  </a:lnTo>
                  <a:lnTo>
                    <a:pt x="493102" y="1623682"/>
                  </a:lnTo>
                  <a:lnTo>
                    <a:pt x="490626" y="1623060"/>
                  </a:lnTo>
                  <a:lnTo>
                    <a:pt x="486295" y="1623060"/>
                  </a:lnTo>
                  <a:lnTo>
                    <a:pt x="477024" y="1625828"/>
                  </a:lnTo>
                  <a:lnTo>
                    <a:pt x="477024" y="1643659"/>
                  </a:lnTo>
                  <a:lnTo>
                    <a:pt x="389801" y="2007387"/>
                  </a:lnTo>
                  <a:lnTo>
                    <a:pt x="227622" y="1844382"/>
                  </a:lnTo>
                  <a:lnTo>
                    <a:pt x="225132" y="1843138"/>
                  </a:lnTo>
                  <a:lnTo>
                    <a:pt x="221411" y="1842516"/>
                  </a:lnTo>
                  <a:lnTo>
                    <a:pt x="218935" y="1843138"/>
                  </a:lnTo>
                  <a:lnTo>
                    <a:pt x="215836" y="1844382"/>
                  </a:lnTo>
                  <a:lnTo>
                    <a:pt x="213982" y="1847507"/>
                  </a:lnTo>
                  <a:lnTo>
                    <a:pt x="213360" y="1850618"/>
                  </a:lnTo>
                  <a:lnTo>
                    <a:pt x="213982" y="1853730"/>
                  </a:lnTo>
                  <a:lnTo>
                    <a:pt x="215836" y="1856854"/>
                  </a:lnTo>
                  <a:lnTo>
                    <a:pt x="385114" y="2026983"/>
                  </a:lnTo>
                  <a:lnTo>
                    <a:pt x="366268" y="2105583"/>
                  </a:lnTo>
                  <a:lnTo>
                    <a:pt x="24739" y="1778495"/>
                  </a:lnTo>
                  <a:lnTo>
                    <a:pt x="477024" y="1643659"/>
                  </a:lnTo>
                  <a:lnTo>
                    <a:pt x="477024" y="1625828"/>
                  </a:lnTo>
                  <a:lnTo>
                    <a:pt x="5562" y="1766011"/>
                  </a:lnTo>
                  <a:lnTo>
                    <a:pt x="0" y="1774126"/>
                  </a:lnTo>
                  <a:lnTo>
                    <a:pt x="609" y="1775993"/>
                  </a:lnTo>
                  <a:lnTo>
                    <a:pt x="1231" y="1778495"/>
                  </a:lnTo>
                  <a:lnTo>
                    <a:pt x="2463" y="1780362"/>
                  </a:lnTo>
                  <a:lnTo>
                    <a:pt x="365036" y="2128050"/>
                  </a:lnTo>
                  <a:lnTo>
                    <a:pt x="368122" y="2129929"/>
                  </a:lnTo>
                  <a:lnTo>
                    <a:pt x="371221" y="2130552"/>
                  </a:lnTo>
                  <a:lnTo>
                    <a:pt x="371843" y="2130552"/>
                  </a:lnTo>
                  <a:lnTo>
                    <a:pt x="373075" y="2129929"/>
                  </a:lnTo>
                  <a:lnTo>
                    <a:pt x="375551" y="2129307"/>
                  </a:lnTo>
                  <a:lnTo>
                    <a:pt x="377405" y="2128050"/>
                  </a:lnTo>
                  <a:lnTo>
                    <a:pt x="378028" y="2126183"/>
                  </a:lnTo>
                  <a:lnTo>
                    <a:pt x="379260" y="2123681"/>
                  </a:lnTo>
                  <a:lnTo>
                    <a:pt x="383590" y="2105583"/>
                  </a:lnTo>
                  <a:lnTo>
                    <a:pt x="399059" y="2041004"/>
                  </a:lnTo>
                  <a:lnTo>
                    <a:pt x="631913" y="2274989"/>
                  </a:lnTo>
                  <a:lnTo>
                    <a:pt x="635012" y="2276233"/>
                  </a:lnTo>
                  <a:lnTo>
                    <a:pt x="638111" y="2276856"/>
                  </a:lnTo>
                  <a:lnTo>
                    <a:pt x="641210" y="2276233"/>
                  </a:lnTo>
                  <a:lnTo>
                    <a:pt x="644309" y="2274989"/>
                  </a:lnTo>
                  <a:lnTo>
                    <a:pt x="646176" y="2272500"/>
                  </a:lnTo>
                  <a:lnTo>
                    <a:pt x="646176" y="2265642"/>
                  </a:lnTo>
                  <a:close/>
                </a:path>
                <a:path w="10655935" h="5308600">
                  <a:moveTo>
                    <a:pt x="1130795" y="24269"/>
                  </a:moveTo>
                  <a:lnTo>
                    <a:pt x="1129563" y="22390"/>
                  </a:lnTo>
                  <a:lnTo>
                    <a:pt x="1128318" y="19888"/>
                  </a:lnTo>
                  <a:lnTo>
                    <a:pt x="1127074" y="18643"/>
                  </a:lnTo>
                  <a:lnTo>
                    <a:pt x="1125220" y="17386"/>
                  </a:lnTo>
                  <a:lnTo>
                    <a:pt x="1123353" y="16764"/>
                  </a:lnTo>
                  <a:lnTo>
                    <a:pt x="1120876" y="16764"/>
                  </a:lnTo>
                  <a:lnTo>
                    <a:pt x="1119009" y="17386"/>
                  </a:lnTo>
                  <a:lnTo>
                    <a:pt x="1111046" y="20345"/>
                  </a:lnTo>
                  <a:lnTo>
                    <a:pt x="1112786" y="9994"/>
                  </a:lnTo>
                  <a:lnTo>
                    <a:pt x="1114031" y="7493"/>
                  </a:lnTo>
                  <a:lnTo>
                    <a:pt x="1112786" y="5626"/>
                  </a:lnTo>
                  <a:lnTo>
                    <a:pt x="1111554" y="3124"/>
                  </a:lnTo>
                  <a:lnTo>
                    <a:pt x="1110957" y="2527"/>
                  </a:lnTo>
                  <a:lnTo>
                    <a:pt x="1110957" y="38646"/>
                  </a:lnTo>
                  <a:lnTo>
                    <a:pt x="1016673" y="594360"/>
                  </a:lnTo>
                  <a:lnTo>
                    <a:pt x="1014590" y="592632"/>
                  </a:lnTo>
                  <a:lnTo>
                    <a:pt x="1017130" y="577608"/>
                  </a:lnTo>
                  <a:lnTo>
                    <a:pt x="1107757" y="39839"/>
                  </a:lnTo>
                  <a:lnTo>
                    <a:pt x="1110957" y="38646"/>
                  </a:lnTo>
                  <a:lnTo>
                    <a:pt x="1110957" y="2527"/>
                  </a:lnTo>
                  <a:lnTo>
                    <a:pt x="1110310" y="1879"/>
                  </a:lnTo>
                  <a:lnTo>
                    <a:pt x="1108456" y="622"/>
                  </a:lnTo>
                  <a:lnTo>
                    <a:pt x="1106589" y="0"/>
                  </a:lnTo>
                  <a:lnTo>
                    <a:pt x="1104112" y="0"/>
                  </a:lnTo>
                  <a:lnTo>
                    <a:pt x="1102245" y="622"/>
                  </a:lnTo>
                  <a:lnTo>
                    <a:pt x="1094193" y="3619"/>
                  </a:lnTo>
                  <a:lnTo>
                    <a:pt x="1094193" y="21882"/>
                  </a:lnTo>
                  <a:lnTo>
                    <a:pt x="1093330" y="26911"/>
                  </a:lnTo>
                  <a:lnTo>
                    <a:pt x="1090028" y="28143"/>
                  </a:lnTo>
                  <a:lnTo>
                    <a:pt x="1090028" y="46405"/>
                  </a:lnTo>
                  <a:lnTo>
                    <a:pt x="999921" y="577608"/>
                  </a:lnTo>
                  <a:lnTo>
                    <a:pt x="908405" y="500926"/>
                  </a:lnTo>
                  <a:lnTo>
                    <a:pt x="943851" y="353491"/>
                  </a:lnTo>
                  <a:lnTo>
                    <a:pt x="946404" y="342861"/>
                  </a:lnTo>
                  <a:lnTo>
                    <a:pt x="946404" y="338480"/>
                  </a:lnTo>
                  <a:lnTo>
                    <a:pt x="943292" y="335356"/>
                  </a:lnTo>
                  <a:lnTo>
                    <a:pt x="942047" y="333476"/>
                  </a:lnTo>
                  <a:lnTo>
                    <a:pt x="939558" y="332854"/>
                  </a:lnTo>
                  <a:lnTo>
                    <a:pt x="937691" y="332232"/>
                  </a:lnTo>
                  <a:lnTo>
                    <a:pt x="935215" y="332854"/>
                  </a:lnTo>
                  <a:lnTo>
                    <a:pt x="925880" y="335622"/>
                  </a:lnTo>
                  <a:lnTo>
                    <a:pt x="925880" y="353491"/>
                  </a:lnTo>
                  <a:lnTo>
                    <a:pt x="893432" y="488378"/>
                  </a:lnTo>
                  <a:lnTo>
                    <a:pt x="888390" y="484162"/>
                  </a:lnTo>
                  <a:lnTo>
                    <a:pt x="888390" y="509358"/>
                  </a:lnTo>
                  <a:lnTo>
                    <a:pt x="838644" y="716203"/>
                  </a:lnTo>
                  <a:lnTo>
                    <a:pt x="676592" y="552665"/>
                  </a:lnTo>
                  <a:lnTo>
                    <a:pt x="674116" y="550786"/>
                  </a:lnTo>
                  <a:lnTo>
                    <a:pt x="671004" y="550164"/>
                  </a:lnTo>
                  <a:lnTo>
                    <a:pt x="667283" y="550786"/>
                  </a:lnTo>
                  <a:lnTo>
                    <a:pt x="664794" y="552665"/>
                  </a:lnTo>
                  <a:lnTo>
                    <a:pt x="663562" y="555802"/>
                  </a:lnTo>
                  <a:lnTo>
                    <a:pt x="662940" y="558939"/>
                  </a:lnTo>
                  <a:lnTo>
                    <a:pt x="663562" y="562063"/>
                  </a:lnTo>
                  <a:lnTo>
                    <a:pt x="664794" y="565200"/>
                  </a:lnTo>
                  <a:lnTo>
                    <a:pt x="834009" y="735469"/>
                  </a:lnTo>
                  <a:lnTo>
                    <a:pt x="814590" y="816229"/>
                  </a:lnTo>
                  <a:lnTo>
                    <a:pt x="471398" y="487311"/>
                  </a:lnTo>
                  <a:lnTo>
                    <a:pt x="760501" y="402196"/>
                  </a:lnTo>
                  <a:lnTo>
                    <a:pt x="888390" y="509358"/>
                  </a:lnTo>
                  <a:lnTo>
                    <a:pt x="888390" y="484162"/>
                  </a:lnTo>
                  <a:lnTo>
                    <a:pt x="782751" y="395643"/>
                  </a:lnTo>
                  <a:lnTo>
                    <a:pt x="925880" y="353491"/>
                  </a:lnTo>
                  <a:lnTo>
                    <a:pt x="925880" y="335622"/>
                  </a:lnTo>
                  <a:lnTo>
                    <a:pt x="767118" y="382536"/>
                  </a:lnTo>
                  <a:lnTo>
                    <a:pt x="587971" y="232422"/>
                  </a:lnTo>
                  <a:lnTo>
                    <a:pt x="1090028" y="46405"/>
                  </a:lnTo>
                  <a:lnTo>
                    <a:pt x="1090028" y="28143"/>
                  </a:lnTo>
                  <a:lnTo>
                    <a:pt x="573087" y="219951"/>
                  </a:lnTo>
                  <a:lnTo>
                    <a:pt x="569480" y="216916"/>
                  </a:lnTo>
                  <a:lnTo>
                    <a:pt x="1094193" y="21882"/>
                  </a:lnTo>
                  <a:lnTo>
                    <a:pt x="1094193" y="3619"/>
                  </a:lnTo>
                  <a:lnTo>
                    <a:pt x="549643" y="205663"/>
                  </a:lnTo>
                  <a:lnTo>
                    <a:pt x="547776" y="206908"/>
                  </a:lnTo>
                  <a:lnTo>
                    <a:pt x="545922" y="208788"/>
                  </a:lnTo>
                  <a:lnTo>
                    <a:pt x="544055" y="214414"/>
                  </a:lnTo>
                  <a:lnTo>
                    <a:pt x="544677" y="216916"/>
                  </a:lnTo>
                  <a:lnTo>
                    <a:pt x="547166" y="220662"/>
                  </a:lnTo>
                  <a:lnTo>
                    <a:pt x="561238" y="232460"/>
                  </a:lnTo>
                  <a:lnTo>
                    <a:pt x="561441" y="233057"/>
                  </a:lnTo>
                  <a:lnTo>
                    <a:pt x="562686" y="235546"/>
                  </a:lnTo>
                  <a:lnTo>
                    <a:pt x="563918" y="237426"/>
                  </a:lnTo>
                  <a:lnTo>
                    <a:pt x="744893" y="389102"/>
                  </a:lnTo>
                  <a:lnTo>
                    <a:pt x="452742" y="475437"/>
                  </a:lnTo>
                  <a:lnTo>
                    <a:pt x="449021" y="477939"/>
                  </a:lnTo>
                  <a:lnTo>
                    <a:pt x="447776" y="479806"/>
                  </a:lnTo>
                  <a:lnTo>
                    <a:pt x="447154" y="481685"/>
                  </a:lnTo>
                  <a:lnTo>
                    <a:pt x="446532" y="484187"/>
                  </a:lnTo>
                  <a:lnTo>
                    <a:pt x="447154" y="486067"/>
                  </a:lnTo>
                  <a:lnTo>
                    <a:pt x="447776" y="488569"/>
                  </a:lnTo>
                  <a:lnTo>
                    <a:pt x="449021" y="489813"/>
                  </a:lnTo>
                  <a:lnTo>
                    <a:pt x="813968" y="838746"/>
                  </a:lnTo>
                  <a:lnTo>
                    <a:pt x="816457" y="840625"/>
                  </a:lnTo>
                  <a:lnTo>
                    <a:pt x="818946" y="841248"/>
                  </a:lnTo>
                  <a:lnTo>
                    <a:pt x="820813" y="840625"/>
                  </a:lnTo>
                  <a:lnTo>
                    <a:pt x="822058" y="840625"/>
                  </a:lnTo>
                  <a:lnTo>
                    <a:pt x="823925" y="840003"/>
                  </a:lnTo>
                  <a:lnTo>
                    <a:pt x="825169" y="838746"/>
                  </a:lnTo>
                  <a:lnTo>
                    <a:pt x="826401" y="836866"/>
                  </a:lnTo>
                  <a:lnTo>
                    <a:pt x="828268" y="834364"/>
                  </a:lnTo>
                  <a:lnTo>
                    <a:pt x="832624" y="816229"/>
                  </a:lnTo>
                  <a:lnTo>
                    <a:pt x="848525" y="750062"/>
                  </a:lnTo>
                  <a:lnTo>
                    <a:pt x="1082090" y="985050"/>
                  </a:lnTo>
                  <a:lnTo>
                    <a:pt x="1084580" y="986929"/>
                  </a:lnTo>
                  <a:lnTo>
                    <a:pt x="1087678" y="987552"/>
                  </a:lnTo>
                  <a:lnTo>
                    <a:pt x="1091399" y="986929"/>
                  </a:lnTo>
                  <a:lnTo>
                    <a:pt x="1093889" y="985050"/>
                  </a:lnTo>
                  <a:lnTo>
                    <a:pt x="1095133" y="982535"/>
                  </a:lnTo>
                  <a:lnTo>
                    <a:pt x="1095756" y="979411"/>
                  </a:lnTo>
                  <a:lnTo>
                    <a:pt x="1095133" y="976274"/>
                  </a:lnTo>
                  <a:lnTo>
                    <a:pt x="1093889" y="973759"/>
                  </a:lnTo>
                  <a:lnTo>
                    <a:pt x="853147" y="730834"/>
                  </a:lnTo>
                  <a:lnTo>
                    <a:pt x="903363" y="521919"/>
                  </a:lnTo>
                  <a:lnTo>
                    <a:pt x="1016673" y="616864"/>
                  </a:lnTo>
                  <a:lnTo>
                    <a:pt x="1019162" y="618121"/>
                  </a:lnTo>
                  <a:lnTo>
                    <a:pt x="1022261" y="618744"/>
                  </a:lnTo>
                  <a:lnTo>
                    <a:pt x="1023505" y="618744"/>
                  </a:lnTo>
                  <a:lnTo>
                    <a:pt x="1128776" y="38646"/>
                  </a:lnTo>
                  <a:lnTo>
                    <a:pt x="1130795" y="26771"/>
                  </a:lnTo>
                  <a:lnTo>
                    <a:pt x="1130795" y="24269"/>
                  </a:lnTo>
                  <a:close/>
                </a:path>
                <a:path w="10655935" h="5308600">
                  <a:moveTo>
                    <a:pt x="7321296" y="2229116"/>
                  </a:moveTo>
                  <a:lnTo>
                    <a:pt x="6305347" y="1203413"/>
                  </a:lnTo>
                  <a:lnTo>
                    <a:pt x="6299759" y="1200912"/>
                  </a:lnTo>
                  <a:lnTo>
                    <a:pt x="6296037" y="1201534"/>
                  </a:lnTo>
                  <a:lnTo>
                    <a:pt x="6293548" y="1203413"/>
                  </a:lnTo>
                  <a:lnTo>
                    <a:pt x="6291694" y="1205903"/>
                  </a:lnTo>
                  <a:lnTo>
                    <a:pt x="6291072" y="1209662"/>
                  </a:lnTo>
                  <a:lnTo>
                    <a:pt x="6291694" y="1212151"/>
                  </a:lnTo>
                  <a:lnTo>
                    <a:pt x="6293548" y="1214653"/>
                  </a:lnTo>
                  <a:lnTo>
                    <a:pt x="7310107" y="2236609"/>
                  </a:lnTo>
                  <a:lnTo>
                    <a:pt x="7313219" y="2237232"/>
                  </a:lnTo>
                  <a:lnTo>
                    <a:pt x="7316317" y="2236609"/>
                  </a:lnTo>
                  <a:lnTo>
                    <a:pt x="7318807" y="2234107"/>
                  </a:lnTo>
                  <a:lnTo>
                    <a:pt x="7320674" y="2231606"/>
                  </a:lnTo>
                  <a:lnTo>
                    <a:pt x="7321296" y="2229116"/>
                  </a:lnTo>
                  <a:close/>
                </a:path>
                <a:path w="10655935" h="5308600">
                  <a:moveTo>
                    <a:pt x="8618220" y="1896338"/>
                  </a:moveTo>
                  <a:lnTo>
                    <a:pt x="7738135" y="1009230"/>
                  </a:lnTo>
                  <a:lnTo>
                    <a:pt x="7733170" y="1007364"/>
                  </a:lnTo>
                  <a:lnTo>
                    <a:pt x="7731303" y="1007986"/>
                  </a:lnTo>
                  <a:lnTo>
                    <a:pt x="7729436" y="1009230"/>
                  </a:lnTo>
                  <a:lnTo>
                    <a:pt x="7728204" y="1011110"/>
                  </a:lnTo>
                  <a:lnTo>
                    <a:pt x="7728204" y="1015479"/>
                  </a:lnTo>
                  <a:lnTo>
                    <a:pt x="7729436" y="1017346"/>
                  </a:lnTo>
                  <a:lnTo>
                    <a:pt x="8607666" y="1900707"/>
                  </a:lnTo>
                  <a:lnTo>
                    <a:pt x="8610143" y="1901952"/>
                  </a:lnTo>
                  <a:lnTo>
                    <a:pt x="8613877" y="1901952"/>
                  </a:lnTo>
                  <a:lnTo>
                    <a:pt x="8615731" y="1900707"/>
                  </a:lnTo>
                  <a:lnTo>
                    <a:pt x="8616975" y="1898827"/>
                  </a:lnTo>
                  <a:lnTo>
                    <a:pt x="8618220" y="1896338"/>
                  </a:lnTo>
                  <a:close/>
                </a:path>
                <a:path w="10655935" h="5308600">
                  <a:moveTo>
                    <a:pt x="9387840" y="2236178"/>
                  </a:moveTo>
                  <a:lnTo>
                    <a:pt x="9387218" y="2233676"/>
                  </a:lnTo>
                  <a:lnTo>
                    <a:pt x="9385973" y="2231796"/>
                  </a:lnTo>
                  <a:lnTo>
                    <a:pt x="9277540" y="2122601"/>
                  </a:lnTo>
                  <a:lnTo>
                    <a:pt x="9277490" y="2122424"/>
                  </a:lnTo>
                  <a:lnTo>
                    <a:pt x="9276245" y="2120544"/>
                  </a:lnTo>
                  <a:lnTo>
                    <a:pt x="8866619" y="1708467"/>
                  </a:lnTo>
                  <a:lnTo>
                    <a:pt x="9063736" y="1001915"/>
                  </a:lnTo>
                  <a:lnTo>
                    <a:pt x="9065654" y="995045"/>
                  </a:lnTo>
                  <a:lnTo>
                    <a:pt x="9066276" y="993178"/>
                  </a:lnTo>
                  <a:lnTo>
                    <a:pt x="9066276" y="991920"/>
                  </a:lnTo>
                  <a:lnTo>
                    <a:pt x="9065654" y="990676"/>
                  </a:lnTo>
                  <a:lnTo>
                    <a:pt x="9064409" y="989431"/>
                  </a:lnTo>
                  <a:lnTo>
                    <a:pt x="9062542" y="988174"/>
                  </a:lnTo>
                  <a:lnTo>
                    <a:pt x="9061298" y="987552"/>
                  </a:lnTo>
                  <a:lnTo>
                    <a:pt x="9058821" y="987552"/>
                  </a:lnTo>
                  <a:lnTo>
                    <a:pt x="9051976" y="989317"/>
                  </a:lnTo>
                  <a:lnTo>
                    <a:pt x="9051976" y="1001915"/>
                  </a:lnTo>
                  <a:lnTo>
                    <a:pt x="8857437" y="1699247"/>
                  </a:lnTo>
                  <a:lnTo>
                    <a:pt x="8853932" y="1695729"/>
                  </a:lnTo>
                  <a:lnTo>
                    <a:pt x="8853932" y="1711794"/>
                  </a:lnTo>
                  <a:lnTo>
                    <a:pt x="8821928" y="1826552"/>
                  </a:lnTo>
                  <a:lnTo>
                    <a:pt x="8765146" y="1768259"/>
                  </a:lnTo>
                  <a:lnTo>
                    <a:pt x="8796896" y="1654302"/>
                  </a:lnTo>
                  <a:lnTo>
                    <a:pt x="8853932" y="1711794"/>
                  </a:lnTo>
                  <a:lnTo>
                    <a:pt x="8853932" y="1695729"/>
                  </a:lnTo>
                  <a:lnTo>
                    <a:pt x="8800363" y="1641830"/>
                  </a:lnTo>
                  <a:lnTo>
                    <a:pt x="8962250" y="1060742"/>
                  </a:lnTo>
                  <a:lnTo>
                    <a:pt x="8964168" y="1053871"/>
                  </a:lnTo>
                  <a:lnTo>
                    <a:pt x="8964168" y="1051369"/>
                  </a:lnTo>
                  <a:lnTo>
                    <a:pt x="8963546" y="1049489"/>
                  </a:lnTo>
                  <a:lnTo>
                    <a:pt x="8962923" y="1048867"/>
                  </a:lnTo>
                  <a:lnTo>
                    <a:pt x="8961056" y="1047610"/>
                  </a:lnTo>
                  <a:lnTo>
                    <a:pt x="8959812" y="1046988"/>
                  </a:lnTo>
                  <a:lnTo>
                    <a:pt x="8956713" y="1046988"/>
                  </a:lnTo>
                  <a:lnTo>
                    <a:pt x="8949868" y="1048753"/>
                  </a:lnTo>
                  <a:lnTo>
                    <a:pt x="8949868" y="1060742"/>
                  </a:lnTo>
                  <a:lnTo>
                    <a:pt x="8790610" y="1632013"/>
                  </a:lnTo>
                  <a:lnTo>
                    <a:pt x="8629332" y="1469758"/>
                  </a:lnTo>
                  <a:lnTo>
                    <a:pt x="8627478" y="1469136"/>
                  </a:lnTo>
                  <a:lnTo>
                    <a:pt x="8624989" y="1469758"/>
                  </a:lnTo>
                  <a:lnTo>
                    <a:pt x="8623122" y="1471637"/>
                  </a:lnTo>
                  <a:lnTo>
                    <a:pt x="8621878" y="1473517"/>
                  </a:lnTo>
                  <a:lnTo>
                    <a:pt x="8621268" y="1475384"/>
                  </a:lnTo>
                  <a:lnTo>
                    <a:pt x="8621878" y="1477264"/>
                  </a:lnTo>
                  <a:lnTo>
                    <a:pt x="8623122" y="1479143"/>
                  </a:lnTo>
                  <a:lnTo>
                    <a:pt x="8787143" y="1644472"/>
                  </a:lnTo>
                  <a:lnTo>
                    <a:pt x="8755418" y="1758276"/>
                  </a:lnTo>
                  <a:lnTo>
                    <a:pt x="8751748" y="1754517"/>
                  </a:lnTo>
                  <a:lnTo>
                    <a:pt x="8751748" y="1771434"/>
                  </a:lnTo>
                  <a:lnTo>
                    <a:pt x="8719820" y="1885975"/>
                  </a:lnTo>
                  <a:lnTo>
                    <a:pt x="8123568" y="1273302"/>
                  </a:lnTo>
                  <a:lnTo>
                    <a:pt x="8237741" y="1243939"/>
                  </a:lnTo>
                  <a:lnTo>
                    <a:pt x="8751748" y="1771434"/>
                  </a:lnTo>
                  <a:lnTo>
                    <a:pt x="8751748" y="1754517"/>
                  </a:lnTo>
                  <a:lnTo>
                    <a:pt x="8251139" y="1240485"/>
                  </a:lnTo>
                  <a:lnTo>
                    <a:pt x="8949868" y="1060742"/>
                  </a:lnTo>
                  <a:lnTo>
                    <a:pt x="8949868" y="1048753"/>
                  </a:lnTo>
                  <a:lnTo>
                    <a:pt x="8241716" y="1230820"/>
                  </a:lnTo>
                  <a:lnTo>
                    <a:pt x="8225053" y="1213700"/>
                  </a:lnTo>
                  <a:lnTo>
                    <a:pt x="9051976" y="1001915"/>
                  </a:lnTo>
                  <a:lnTo>
                    <a:pt x="9051976" y="989317"/>
                  </a:lnTo>
                  <a:lnTo>
                    <a:pt x="8211998" y="1204950"/>
                  </a:lnTo>
                  <a:lnTo>
                    <a:pt x="8210753" y="1205572"/>
                  </a:lnTo>
                  <a:lnTo>
                    <a:pt x="8208886" y="1207452"/>
                  </a:lnTo>
                  <a:lnTo>
                    <a:pt x="8208264" y="1208697"/>
                  </a:lnTo>
                  <a:lnTo>
                    <a:pt x="8208264" y="1212456"/>
                  </a:lnTo>
                  <a:lnTo>
                    <a:pt x="8209508" y="1214945"/>
                  </a:lnTo>
                  <a:lnTo>
                    <a:pt x="8228317" y="1234262"/>
                  </a:lnTo>
                  <a:lnTo>
                    <a:pt x="8110512" y="1264551"/>
                  </a:lnTo>
                  <a:lnTo>
                    <a:pt x="8109267" y="1264551"/>
                  </a:lnTo>
                  <a:lnTo>
                    <a:pt x="8108023" y="1265796"/>
                  </a:lnTo>
                  <a:lnTo>
                    <a:pt x="8107400" y="1267053"/>
                  </a:lnTo>
                  <a:lnTo>
                    <a:pt x="8106778" y="1268920"/>
                  </a:lnTo>
                  <a:lnTo>
                    <a:pt x="8106156" y="1270177"/>
                  </a:lnTo>
                  <a:lnTo>
                    <a:pt x="8108023" y="1273924"/>
                  </a:lnTo>
                  <a:lnTo>
                    <a:pt x="8718575" y="1902231"/>
                  </a:lnTo>
                  <a:lnTo>
                    <a:pt x="8720442" y="1903476"/>
                  </a:lnTo>
                  <a:lnTo>
                    <a:pt x="8724176" y="1903476"/>
                  </a:lnTo>
                  <a:lnTo>
                    <a:pt x="8725421" y="1902853"/>
                  </a:lnTo>
                  <a:lnTo>
                    <a:pt x="8727288" y="1902231"/>
                  </a:lnTo>
                  <a:lnTo>
                    <a:pt x="8728532" y="1899729"/>
                  </a:lnTo>
                  <a:lnTo>
                    <a:pt x="8732355" y="1885975"/>
                  </a:lnTo>
                  <a:lnTo>
                    <a:pt x="8761476" y="1781416"/>
                  </a:lnTo>
                  <a:lnTo>
                    <a:pt x="8820683" y="1842160"/>
                  </a:lnTo>
                  <a:lnTo>
                    <a:pt x="8822550" y="1843417"/>
                  </a:lnTo>
                  <a:lnTo>
                    <a:pt x="8824417" y="1844040"/>
                  </a:lnTo>
                  <a:lnTo>
                    <a:pt x="8825662" y="1844040"/>
                  </a:lnTo>
                  <a:lnTo>
                    <a:pt x="8833675" y="1826552"/>
                  </a:lnTo>
                  <a:lnTo>
                    <a:pt x="8863101" y="1721040"/>
                  </a:lnTo>
                  <a:lnTo>
                    <a:pt x="9377909" y="2239924"/>
                  </a:lnTo>
                  <a:lnTo>
                    <a:pt x="9379775" y="2241181"/>
                  </a:lnTo>
                  <a:lnTo>
                    <a:pt x="9382252" y="2241804"/>
                  </a:lnTo>
                  <a:lnTo>
                    <a:pt x="9384119" y="2241181"/>
                  </a:lnTo>
                  <a:lnTo>
                    <a:pt x="9385973" y="2239924"/>
                  </a:lnTo>
                  <a:lnTo>
                    <a:pt x="9387218" y="2238057"/>
                  </a:lnTo>
                  <a:lnTo>
                    <a:pt x="9387840" y="2236178"/>
                  </a:lnTo>
                  <a:close/>
                </a:path>
                <a:path w="10655935" h="5308600">
                  <a:moveTo>
                    <a:pt x="10171176" y="5299367"/>
                  </a:moveTo>
                  <a:lnTo>
                    <a:pt x="10170554" y="5296243"/>
                  </a:lnTo>
                  <a:lnTo>
                    <a:pt x="10169309" y="5293753"/>
                  </a:lnTo>
                  <a:lnTo>
                    <a:pt x="9748660" y="4872850"/>
                  </a:lnTo>
                  <a:lnTo>
                    <a:pt x="9745548" y="4872228"/>
                  </a:lnTo>
                  <a:lnTo>
                    <a:pt x="9741814" y="4872850"/>
                  </a:lnTo>
                  <a:lnTo>
                    <a:pt x="9739325" y="4875339"/>
                  </a:lnTo>
                  <a:lnTo>
                    <a:pt x="9737458" y="4877841"/>
                  </a:lnTo>
                  <a:lnTo>
                    <a:pt x="9736836" y="4880953"/>
                  </a:lnTo>
                  <a:lnTo>
                    <a:pt x="9737458" y="4884077"/>
                  </a:lnTo>
                  <a:lnTo>
                    <a:pt x="9739325" y="4887188"/>
                  </a:lnTo>
                  <a:lnTo>
                    <a:pt x="10159975" y="5307469"/>
                  </a:lnTo>
                  <a:lnTo>
                    <a:pt x="10163086" y="5308092"/>
                  </a:lnTo>
                  <a:lnTo>
                    <a:pt x="10166198" y="5307469"/>
                  </a:lnTo>
                  <a:lnTo>
                    <a:pt x="10169309" y="5304980"/>
                  </a:lnTo>
                  <a:lnTo>
                    <a:pt x="10170554" y="5302478"/>
                  </a:lnTo>
                  <a:lnTo>
                    <a:pt x="10171176" y="5299367"/>
                  </a:lnTo>
                  <a:close/>
                </a:path>
                <a:path w="10655935" h="5308600">
                  <a:moveTo>
                    <a:pt x="10559796" y="4591443"/>
                  </a:moveTo>
                  <a:lnTo>
                    <a:pt x="10559174" y="4588929"/>
                  </a:lnTo>
                  <a:lnTo>
                    <a:pt x="10558551" y="4587049"/>
                  </a:lnTo>
                  <a:lnTo>
                    <a:pt x="10552963" y="4583290"/>
                  </a:lnTo>
                  <a:lnTo>
                    <a:pt x="10551097" y="4582668"/>
                  </a:lnTo>
                  <a:lnTo>
                    <a:pt x="10548607" y="4583290"/>
                  </a:lnTo>
                  <a:lnTo>
                    <a:pt x="10539286" y="4586160"/>
                  </a:lnTo>
                  <a:lnTo>
                    <a:pt x="10539286" y="4603978"/>
                  </a:lnTo>
                  <a:lnTo>
                    <a:pt x="10439260" y="5037658"/>
                  </a:lnTo>
                  <a:lnTo>
                    <a:pt x="10116782" y="4733074"/>
                  </a:lnTo>
                  <a:lnTo>
                    <a:pt x="10539286" y="4603978"/>
                  </a:lnTo>
                  <a:lnTo>
                    <a:pt x="10539286" y="4586160"/>
                  </a:lnTo>
                  <a:lnTo>
                    <a:pt x="10098138" y="4721796"/>
                  </a:lnTo>
                  <a:lnTo>
                    <a:pt x="10091928" y="4729950"/>
                  </a:lnTo>
                  <a:lnTo>
                    <a:pt x="10093173" y="4733709"/>
                  </a:lnTo>
                  <a:lnTo>
                    <a:pt x="10094417" y="4735588"/>
                  </a:lnTo>
                  <a:lnTo>
                    <a:pt x="10438638" y="5060226"/>
                  </a:lnTo>
                  <a:lnTo>
                    <a:pt x="10441114" y="5062105"/>
                  </a:lnTo>
                  <a:lnTo>
                    <a:pt x="10444226" y="5062728"/>
                  </a:lnTo>
                  <a:lnTo>
                    <a:pt x="10445471" y="5062728"/>
                  </a:lnTo>
                  <a:lnTo>
                    <a:pt x="10446715" y="5062105"/>
                  </a:lnTo>
                  <a:lnTo>
                    <a:pt x="10448582" y="5061470"/>
                  </a:lnTo>
                  <a:lnTo>
                    <a:pt x="10450436" y="5059591"/>
                  </a:lnTo>
                  <a:lnTo>
                    <a:pt x="10451681" y="5057711"/>
                  </a:lnTo>
                  <a:lnTo>
                    <a:pt x="10452303" y="5055832"/>
                  </a:lnTo>
                  <a:lnTo>
                    <a:pt x="10456532" y="5037658"/>
                  </a:lnTo>
                  <a:lnTo>
                    <a:pt x="10557459" y="4603978"/>
                  </a:lnTo>
                  <a:lnTo>
                    <a:pt x="10559796" y="4593945"/>
                  </a:lnTo>
                  <a:lnTo>
                    <a:pt x="10559796" y="4591443"/>
                  </a:lnTo>
                  <a:close/>
                </a:path>
                <a:path w="10655935" h="5308600">
                  <a:moveTo>
                    <a:pt x="10655808" y="1760880"/>
                  </a:moveTo>
                  <a:lnTo>
                    <a:pt x="9561258" y="662393"/>
                  </a:lnTo>
                  <a:lnTo>
                    <a:pt x="9558769" y="660514"/>
                  </a:lnTo>
                  <a:lnTo>
                    <a:pt x="9555048" y="659892"/>
                  </a:lnTo>
                  <a:lnTo>
                    <a:pt x="9551937" y="660514"/>
                  </a:lnTo>
                  <a:lnTo>
                    <a:pt x="9548825" y="662393"/>
                  </a:lnTo>
                  <a:lnTo>
                    <a:pt x="9546971" y="664883"/>
                  </a:lnTo>
                  <a:lnTo>
                    <a:pt x="9546336" y="668629"/>
                  </a:lnTo>
                  <a:lnTo>
                    <a:pt x="9546971" y="671118"/>
                  </a:lnTo>
                  <a:lnTo>
                    <a:pt x="9548825" y="673620"/>
                  </a:lnTo>
                  <a:lnTo>
                    <a:pt x="10655808" y="1784591"/>
                  </a:lnTo>
                  <a:lnTo>
                    <a:pt x="10655808" y="1760880"/>
                  </a:lnTo>
                  <a:close/>
                </a:path>
              </a:pathLst>
            </a:custGeom>
            <a:solidFill>
              <a:srgbClr val="FFFFFF">
                <a:alpha val="19999"/>
              </a:srgbClr>
            </a:solidFill>
          </p:spPr>
          <p:txBody>
            <a:bodyPr wrap="square" lIns="0" tIns="0" rIns="0" bIns="0" rtlCol="0"/>
            <a:lstStyle/>
            <a:p>
              <a:endParaRPr dirty="0"/>
            </a:p>
          </p:txBody>
        </p:sp>
        <p:sp>
          <p:nvSpPr>
            <p:cNvPr id="5" name="object 5"/>
            <p:cNvSpPr/>
            <p:nvPr/>
          </p:nvSpPr>
          <p:spPr>
            <a:xfrm>
              <a:off x="-6" y="131064"/>
              <a:ext cx="8522214" cy="5903981"/>
            </a:xfrm>
            <a:prstGeom prst="rect">
              <a:avLst/>
            </a:prstGeom>
            <a:blipFill>
              <a:blip r:embed="rId4" cstate="print"/>
              <a:stretch>
                <a:fillRect/>
              </a:stretch>
            </a:blipFill>
          </p:spPr>
          <p:txBody>
            <a:bodyPr wrap="square" lIns="0" tIns="0" rIns="0" bIns="0" rtlCol="0"/>
            <a:lstStyle/>
            <a:p>
              <a:endParaRPr dirty="0"/>
            </a:p>
          </p:txBody>
        </p:sp>
        <p:sp>
          <p:nvSpPr>
            <p:cNvPr id="6" name="object 6"/>
            <p:cNvSpPr/>
            <p:nvPr/>
          </p:nvSpPr>
          <p:spPr>
            <a:xfrm>
              <a:off x="9575292" y="33528"/>
              <a:ext cx="1133003" cy="612648"/>
            </a:xfrm>
            <a:prstGeom prst="rect">
              <a:avLst/>
            </a:prstGeom>
            <a:blipFill>
              <a:blip r:embed="rId5" cstate="print"/>
              <a:stretch>
                <a:fillRect/>
              </a:stretch>
            </a:blipFill>
          </p:spPr>
          <p:txBody>
            <a:bodyPr wrap="square" lIns="0" tIns="0" rIns="0" bIns="0" rtlCol="0"/>
            <a:lstStyle/>
            <a:p>
              <a:endParaRPr dirty="0"/>
            </a:p>
          </p:txBody>
        </p:sp>
      </p:grpSp>
      <p:sp>
        <p:nvSpPr>
          <p:cNvPr id="7" name="object 7"/>
          <p:cNvSpPr txBox="1"/>
          <p:nvPr/>
        </p:nvSpPr>
        <p:spPr>
          <a:xfrm>
            <a:off x="9575266" y="5795133"/>
            <a:ext cx="648970"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FFFFF"/>
                </a:solidFill>
                <a:latin typeface="Carlito"/>
                <a:cs typeface="Carlito"/>
              </a:rPr>
              <a:t>TCS</a:t>
            </a:r>
            <a:r>
              <a:rPr sz="1000" spc="-25" dirty="0">
                <a:solidFill>
                  <a:srgbClr val="FFFFFF"/>
                </a:solidFill>
                <a:latin typeface="Carlito"/>
                <a:cs typeface="Carlito"/>
              </a:rPr>
              <a:t> </a:t>
            </a:r>
            <a:r>
              <a:rPr sz="1000" spc="-5" dirty="0">
                <a:solidFill>
                  <a:srgbClr val="FFFFFF"/>
                </a:solidFill>
                <a:latin typeface="Carlito"/>
                <a:cs typeface="Carlito"/>
              </a:rPr>
              <a:t>Internal</a:t>
            </a:r>
            <a:endParaRPr sz="1000" dirty="0">
              <a:latin typeface="Carlito"/>
              <a:cs typeface="Carlito"/>
            </a:endParaRPr>
          </a:p>
        </p:txBody>
      </p:sp>
      <p:sp>
        <p:nvSpPr>
          <p:cNvPr id="8" name="object 8"/>
          <p:cNvSpPr txBox="1">
            <a:spLocks noGrp="1"/>
          </p:cNvSpPr>
          <p:nvPr>
            <p:ph type="title"/>
          </p:nvPr>
        </p:nvSpPr>
        <p:spPr>
          <a:xfrm>
            <a:off x="553339" y="2490698"/>
            <a:ext cx="9779241" cy="321242"/>
          </a:xfrm>
          <a:prstGeom prst="rect">
            <a:avLst/>
          </a:prstGeom>
        </p:spPr>
        <p:txBody>
          <a:bodyPr vert="horz" wrap="square" lIns="0" tIns="13335" rIns="0" bIns="0" rtlCol="0">
            <a:spAutoFit/>
          </a:bodyPr>
          <a:lstStyle/>
          <a:p>
            <a:pPr marL="5733415">
              <a:lnSpc>
                <a:spcPct val="100000"/>
              </a:lnSpc>
              <a:spcBef>
                <a:spcPts val="105"/>
              </a:spcBef>
            </a:pPr>
            <a:r>
              <a:rPr lang="en-US" i="1" spc="-45" dirty="0"/>
              <a:t>Biocompatibility of Medical Devices</a:t>
            </a:r>
            <a:endParaRPr lang="en-US" i="1" spc="-50" dirty="0"/>
          </a:p>
        </p:txBody>
      </p:sp>
      <p:sp>
        <p:nvSpPr>
          <p:cNvPr id="9" name="object 9"/>
          <p:cNvSpPr/>
          <p:nvPr/>
        </p:nvSpPr>
        <p:spPr>
          <a:xfrm>
            <a:off x="6287261" y="2870454"/>
            <a:ext cx="4133215" cy="0"/>
          </a:xfrm>
          <a:custGeom>
            <a:avLst/>
            <a:gdLst/>
            <a:ahLst/>
            <a:cxnLst/>
            <a:rect l="l" t="t" r="r" b="b"/>
            <a:pathLst>
              <a:path w="4133215">
                <a:moveTo>
                  <a:pt x="0" y="0"/>
                </a:moveTo>
                <a:lnTo>
                  <a:pt x="4132821" y="0"/>
                </a:lnTo>
              </a:path>
            </a:pathLst>
          </a:custGeom>
          <a:ln w="19812">
            <a:solidFill>
              <a:srgbClr val="FFFFFF"/>
            </a:solidFill>
          </a:ln>
        </p:spPr>
        <p:txBody>
          <a:bodyPr wrap="square" lIns="0" tIns="0" rIns="0" bIns="0" rtlCol="0"/>
          <a:lstStyle/>
          <a:p>
            <a:endParaRPr dirty="0"/>
          </a:p>
        </p:txBody>
      </p:sp>
      <p:sp>
        <p:nvSpPr>
          <p:cNvPr id="10" name="object 10"/>
          <p:cNvSpPr txBox="1"/>
          <p:nvPr/>
        </p:nvSpPr>
        <p:spPr>
          <a:xfrm>
            <a:off x="8846680" y="2906673"/>
            <a:ext cx="1485900" cy="184025"/>
          </a:xfrm>
          <a:prstGeom prst="rect">
            <a:avLst/>
          </a:prstGeom>
        </p:spPr>
        <p:txBody>
          <a:bodyPr vert="horz" wrap="square" lIns="0" tIns="14605" rIns="0" bIns="0" rtlCol="0">
            <a:spAutoFit/>
          </a:bodyPr>
          <a:lstStyle/>
          <a:p>
            <a:pPr marL="380365">
              <a:lnSpc>
                <a:spcPct val="100000"/>
              </a:lnSpc>
              <a:spcBef>
                <a:spcPts val="1145"/>
              </a:spcBef>
            </a:pPr>
            <a:r>
              <a:rPr lang="en-US" sz="1100" dirty="0">
                <a:solidFill>
                  <a:schemeClr val="bg1"/>
                </a:solidFill>
                <a:latin typeface="Trebuchet MS"/>
                <a:cs typeface="Trebuchet MS"/>
              </a:rPr>
              <a:t>17</a:t>
            </a:r>
            <a:r>
              <a:rPr lang="en-US" sz="1100" baseline="30000" dirty="0">
                <a:solidFill>
                  <a:schemeClr val="bg1"/>
                </a:solidFill>
                <a:latin typeface="Trebuchet MS"/>
                <a:cs typeface="Trebuchet MS"/>
              </a:rPr>
              <a:t>th</a:t>
            </a:r>
            <a:r>
              <a:rPr lang="en-US" sz="1100" dirty="0">
                <a:solidFill>
                  <a:schemeClr val="bg1"/>
                </a:solidFill>
                <a:latin typeface="Trebuchet MS"/>
                <a:cs typeface="Trebuchet MS"/>
              </a:rPr>
              <a:t> Jan 2022</a:t>
            </a:r>
            <a:endParaRPr sz="1100" dirty="0">
              <a:solidFill>
                <a:schemeClr val="bg1"/>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BBC38F-E314-481B-B6D3-1D5542537F5E}"/>
              </a:ext>
            </a:extLst>
          </p:cNvPr>
          <p:cNvSpPr txBox="1"/>
          <p:nvPr/>
        </p:nvSpPr>
        <p:spPr>
          <a:xfrm>
            <a:off x="946150" y="757267"/>
            <a:ext cx="7788717" cy="4524315"/>
          </a:xfrm>
          <a:prstGeom prst="rect">
            <a:avLst/>
          </a:prstGeom>
          <a:noFill/>
        </p:spPr>
        <p:txBody>
          <a:bodyPr wrap="square">
            <a:spAutoFit/>
          </a:bodyPr>
          <a:lstStyle/>
          <a:p>
            <a:r>
              <a:rPr lang="en-US" dirty="0"/>
              <a:t>The biological evaluation plan should be drawn up by a knowledgeable and experienced team and include as a minimum:</a:t>
            </a:r>
          </a:p>
          <a:p>
            <a:r>
              <a:rPr lang="en-US" dirty="0"/>
              <a:t>— arrangements for gathering of applicable information from the published literature (including information sources and search strategies), in house and supplier data and other sources in order to conduct risk analysis;</a:t>
            </a:r>
          </a:p>
          <a:p>
            <a:r>
              <a:rPr lang="en-US" dirty="0"/>
              <a:t>— arrangements for conducting the evaluation, including the requirement for any specific technical competencies relevant to the specific medical device application;</a:t>
            </a:r>
          </a:p>
          <a:p>
            <a:r>
              <a:rPr lang="en-US" dirty="0"/>
              <a:t>— arrangements for review and approval of the plan as part of the overall design control process;</a:t>
            </a:r>
          </a:p>
          <a:p>
            <a:r>
              <a:rPr lang="en-US" dirty="0"/>
              <a:t>— arrangements for review of the final conclusions of the evaluation and the approval of any additional testing required;</a:t>
            </a:r>
          </a:p>
          <a:p>
            <a:r>
              <a:rPr lang="en-US" dirty="0"/>
              <a:t>— arrangements for the final review and approval of the outcomes of the biological risk assessment, including the risk control measures applied and the documentation of any residual risks and the disclosure of residual risks through means such as product labelling.</a:t>
            </a:r>
          </a:p>
        </p:txBody>
      </p:sp>
      <p:sp>
        <p:nvSpPr>
          <p:cNvPr id="9" name="TextBox 8">
            <a:extLst>
              <a:ext uri="{FF2B5EF4-FFF2-40B4-BE49-F238E27FC236}">
                <a16:creationId xmlns:a16="http://schemas.microsoft.com/office/drawing/2014/main" id="{0E5CE54E-3C1A-4DC9-A890-7B6DD4BA6535}"/>
              </a:ext>
            </a:extLst>
          </p:cNvPr>
          <p:cNvSpPr txBox="1"/>
          <p:nvPr/>
        </p:nvSpPr>
        <p:spPr>
          <a:xfrm>
            <a:off x="884" y="276225"/>
            <a:ext cx="5364866" cy="369332"/>
          </a:xfrm>
          <a:prstGeom prst="rect">
            <a:avLst/>
          </a:prstGeom>
          <a:noFill/>
        </p:spPr>
        <p:txBody>
          <a:bodyPr wrap="square">
            <a:spAutoFit/>
          </a:bodyPr>
          <a:lstStyle/>
          <a:p>
            <a:r>
              <a:rPr lang="en-US" dirty="0">
                <a:solidFill>
                  <a:srgbClr val="0070C0"/>
                </a:solidFill>
              </a:rPr>
              <a:t>Biological Evaluation Plan </a:t>
            </a:r>
          </a:p>
        </p:txBody>
      </p:sp>
    </p:spTree>
    <p:extLst>
      <p:ext uri="{BB962C8B-B14F-4D97-AF65-F5344CB8AC3E}">
        <p14:creationId xmlns:p14="http://schemas.microsoft.com/office/powerpoint/2010/main" val="2778057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BC6B17-E94C-4F57-BBF2-F7EBBE040CAC}"/>
              </a:ext>
            </a:extLst>
          </p:cNvPr>
          <p:cNvSpPr txBox="1"/>
          <p:nvPr/>
        </p:nvSpPr>
        <p:spPr>
          <a:xfrm>
            <a:off x="412750" y="809625"/>
            <a:ext cx="9143999" cy="3970318"/>
          </a:xfrm>
          <a:prstGeom prst="rect">
            <a:avLst/>
          </a:prstGeom>
          <a:noFill/>
        </p:spPr>
        <p:txBody>
          <a:bodyPr wrap="square">
            <a:spAutoFit/>
          </a:bodyPr>
          <a:lstStyle/>
          <a:p>
            <a:pPr algn="l"/>
            <a:r>
              <a:rPr lang="en-US" b="0" i="0" dirty="0">
                <a:solidFill>
                  <a:srgbClr val="000000"/>
                </a:solidFill>
                <a:effectLst/>
              </a:rPr>
              <a:t>A major component in hazard identification is material characterization (see ISO 10993-18 and ISO/TR 10993-19). The following steps can be identified:</a:t>
            </a:r>
          </a:p>
          <a:p>
            <a:pPr algn="l">
              <a:buFont typeface="Arial" panose="020B0604020202020204" pitchFamily="34" charset="0"/>
              <a:buChar char="•"/>
            </a:pPr>
            <a:r>
              <a:rPr lang="en-US" b="0" i="0" dirty="0">
                <a:solidFill>
                  <a:srgbClr val="000000"/>
                </a:solidFill>
                <a:effectLst/>
              </a:rPr>
              <a:t>— define and characterize each material, including suitable alternative materials;</a:t>
            </a:r>
          </a:p>
          <a:p>
            <a:pPr algn="l">
              <a:buFont typeface="Arial" panose="020B0604020202020204" pitchFamily="34" charset="0"/>
              <a:buChar char="•"/>
            </a:pPr>
            <a:r>
              <a:rPr lang="en-US" b="0" i="0" dirty="0">
                <a:solidFill>
                  <a:srgbClr val="000000"/>
                </a:solidFill>
                <a:effectLst/>
              </a:rPr>
              <a:t>— identify hazards in materials, additives, processing aids, etc.;</a:t>
            </a:r>
          </a:p>
          <a:p>
            <a:pPr algn="l">
              <a:buFont typeface="Arial" panose="020B0604020202020204" pitchFamily="34" charset="0"/>
              <a:buChar char="•"/>
            </a:pPr>
            <a:r>
              <a:rPr lang="en-US" b="0" i="0" dirty="0">
                <a:solidFill>
                  <a:srgbClr val="000000"/>
                </a:solidFill>
                <a:effectLst/>
              </a:rPr>
              <a:t>— identify the potential effect of downstream processing (e.g. chemical interactions between material components, or final product sterilization) on chemicals present in final product;</a:t>
            </a:r>
          </a:p>
          <a:p>
            <a:pPr algn="l">
              <a:buFont typeface="Arial" panose="020B0604020202020204" pitchFamily="34" charset="0"/>
              <a:buChar char="•"/>
            </a:pPr>
            <a:r>
              <a:rPr lang="en-US" b="0" i="0" dirty="0">
                <a:solidFill>
                  <a:srgbClr val="000000"/>
                </a:solidFill>
                <a:effectLst/>
              </a:rPr>
              <a:t>— identify the chemicals that could be released during product use (e.g. intermediate or final degradation products from a degradable implant);</a:t>
            </a:r>
          </a:p>
          <a:p>
            <a:pPr algn="l">
              <a:buFont typeface="Arial" panose="020B0604020202020204" pitchFamily="34" charset="0"/>
              <a:buChar char="•"/>
            </a:pPr>
            <a:r>
              <a:rPr lang="en-US" b="0" i="0" dirty="0">
                <a:solidFill>
                  <a:srgbClr val="000000"/>
                </a:solidFill>
                <a:effectLst/>
              </a:rPr>
              <a:t>— estimate exposure (total or clinically available amounts);</a:t>
            </a:r>
          </a:p>
          <a:p>
            <a:pPr algn="l">
              <a:buFont typeface="Arial" panose="020B0604020202020204" pitchFamily="34" charset="0"/>
              <a:buChar char="•"/>
            </a:pPr>
            <a:r>
              <a:rPr lang="en-US" b="0" i="0" dirty="0">
                <a:solidFill>
                  <a:srgbClr val="000000"/>
                </a:solidFill>
                <a:effectLst/>
              </a:rPr>
              <a:t>— review toxicology and other biological safety data (published/available).</a:t>
            </a:r>
          </a:p>
          <a:p>
            <a:pPr algn="l"/>
            <a:r>
              <a:rPr lang="en-US" b="0" i="0" dirty="0">
                <a:solidFill>
                  <a:srgbClr val="000000"/>
                </a:solidFill>
                <a:effectLst/>
              </a:rPr>
              <a:t>Information on biological safety to be reviewed can include:</a:t>
            </a:r>
          </a:p>
          <a:p>
            <a:pPr algn="l">
              <a:buFont typeface="Arial" panose="020B0604020202020204" pitchFamily="34" charset="0"/>
              <a:buChar char="•"/>
            </a:pPr>
            <a:r>
              <a:rPr lang="en-US" b="0" i="0" dirty="0">
                <a:solidFill>
                  <a:srgbClr val="000000"/>
                </a:solidFill>
                <a:effectLst/>
              </a:rPr>
              <a:t>— toxicology data on relevant component materials/compounds;</a:t>
            </a:r>
          </a:p>
          <a:p>
            <a:pPr algn="l">
              <a:buFont typeface="Arial" panose="020B0604020202020204" pitchFamily="34" charset="0"/>
              <a:buChar char="•"/>
            </a:pPr>
            <a:r>
              <a:rPr lang="en-US" b="0" i="0" dirty="0">
                <a:solidFill>
                  <a:srgbClr val="000000"/>
                </a:solidFill>
                <a:effectLst/>
              </a:rPr>
              <a:t>— information on prior use of relevant component materials/compounds;</a:t>
            </a:r>
          </a:p>
          <a:p>
            <a:pPr algn="l">
              <a:buFont typeface="Arial" panose="020B0604020202020204" pitchFamily="34" charset="0"/>
              <a:buChar char="•"/>
            </a:pPr>
            <a:r>
              <a:rPr lang="en-US" b="0" i="0" dirty="0">
                <a:solidFill>
                  <a:srgbClr val="000000"/>
                </a:solidFill>
                <a:effectLst/>
              </a:rPr>
              <a:t>— data from biological tests.</a:t>
            </a:r>
          </a:p>
        </p:txBody>
      </p:sp>
    </p:spTree>
    <p:extLst>
      <p:ext uri="{BB962C8B-B14F-4D97-AF65-F5344CB8AC3E}">
        <p14:creationId xmlns:p14="http://schemas.microsoft.com/office/powerpoint/2010/main" val="206684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uzzle free icon">
            <a:extLst>
              <a:ext uri="{FF2B5EF4-FFF2-40B4-BE49-F238E27FC236}">
                <a16:creationId xmlns:a16="http://schemas.microsoft.com/office/drawing/2014/main" id="{A57BBD5E-B38A-4E83-A840-6C5B1BA763D7}"/>
              </a:ext>
            </a:extLst>
          </p:cNvPr>
          <p:cNvPicPr>
            <a:picLocks noChangeAspect="1" noChangeArrowheads="1"/>
          </p:cNvPicPr>
          <p:nvPr/>
        </p:nvPicPr>
        <p:blipFill>
          <a:blip r:embed="rId2" cstate="print">
            <a:alphaModFix amt="70000"/>
            <a:extLst>
              <a:ext uri="{28A0092B-C50C-407E-A947-70E740481C1C}">
                <a14:useLocalDpi xmlns:a14="http://schemas.microsoft.com/office/drawing/2010/main" val="0"/>
              </a:ext>
            </a:extLst>
          </a:blip>
          <a:srcRect/>
          <a:stretch>
            <a:fillRect/>
          </a:stretch>
        </p:blipFill>
        <p:spPr bwMode="auto">
          <a:xfrm rot="19758656">
            <a:off x="8835937" y="1869670"/>
            <a:ext cx="964846" cy="964846"/>
          </a:xfrm>
          <a:prstGeom prst="rect">
            <a:avLst/>
          </a:prstGeom>
          <a:noFill/>
          <a:extLst>
            <a:ext uri="{909E8E84-426E-40DD-AFC4-6F175D3DCCD1}">
              <a14:hiddenFill xmlns:a14="http://schemas.microsoft.com/office/drawing/2010/main">
                <a:solidFill>
                  <a:srgbClr val="FFFFFF"/>
                </a:solidFill>
              </a14:hiddenFill>
            </a:ext>
          </a:extLst>
        </p:spPr>
      </p:pic>
      <p:sp>
        <p:nvSpPr>
          <p:cNvPr id="41" name="object 4">
            <a:extLst>
              <a:ext uri="{FF2B5EF4-FFF2-40B4-BE49-F238E27FC236}">
                <a16:creationId xmlns:a16="http://schemas.microsoft.com/office/drawing/2014/main" id="{3E70A21B-0137-44C8-9AAA-C14C64F83930}"/>
              </a:ext>
            </a:extLst>
          </p:cNvPr>
          <p:cNvSpPr/>
          <p:nvPr/>
        </p:nvSpPr>
        <p:spPr>
          <a:xfrm>
            <a:off x="1017" y="4496182"/>
            <a:ext cx="10730483" cy="1571243"/>
          </a:xfrm>
          <a:prstGeom prst="rect">
            <a:avLst/>
          </a:prstGeom>
          <a:blipFill>
            <a:blip r:embed="rId3" cstate="print">
              <a:alphaModFix amt="70000"/>
            </a:blip>
            <a:stretch>
              <a:fillRect/>
            </a:stretch>
          </a:blipFill>
        </p:spPr>
        <p:txBody>
          <a:bodyPr wrap="square" lIns="0" tIns="0" rIns="0" bIns="0" rtlCol="0"/>
          <a:lstStyle/>
          <a:p>
            <a:endParaRPr dirty="0"/>
          </a:p>
        </p:txBody>
      </p:sp>
      <p:sp>
        <p:nvSpPr>
          <p:cNvPr id="6" name="object 6"/>
          <p:cNvSpPr txBox="1">
            <a:spLocks noGrp="1"/>
          </p:cNvSpPr>
          <p:nvPr>
            <p:ph type="title"/>
          </p:nvPr>
        </p:nvSpPr>
        <p:spPr>
          <a:xfrm>
            <a:off x="55880" y="245036"/>
            <a:ext cx="5057775" cy="335989"/>
          </a:xfrm>
          <a:prstGeom prst="rect">
            <a:avLst/>
          </a:prstGeom>
        </p:spPr>
        <p:txBody>
          <a:bodyPr vert="horz" wrap="square" lIns="0" tIns="12700" rIns="0" bIns="0" rtlCol="0">
            <a:spAutoFit/>
          </a:bodyPr>
          <a:lstStyle/>
          <a:p>
            <a:pPr marL="12700">
              <a:lnSpc>
                <a:spcPct val="100000"/>
              </a:lnSpc>
              <a:spcBef>
                <a:spcPts val="100"/>
              </a:spcBef>
            </a:pPr>
            <a:r>
              <a:rPr lang="en-US" sz="2100" spc="-5" dirty="0">
                <a:solidFill>
                  <a:srgbClr val="4E84C4"/>
                </a:solidFill>
                <a:latin typeface="Carlito"/>
                <a:cs typeface="Carlito"/>
              </a:rPr>
              <a:t>Introduction</a:t>
            </a:r>
            <a:endParaRPr sz="2100" dirty="0">
              <a:latin typeface="Carlito"/>
              <a:cs typeface="Carlito"/>
            </a:endParaRPr>
          </a:p>
        </p:txBody>
      </p:sp>
      <p:sp>
        <p:nvSpPr>
          <p:cNvPr id="38" name="object 38"/>
          <p:cNvSpPr txBox="1"/>
          <p:nvPr/>
        </p:nvSpPr>
        <p:spPr>
          <a:xfrm>
            <a:off x="9866071" y="5748630"/>
            <a:ext cx="598170"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A7A8A7"/>
                </a:solidFill>
                <a:latin typeface="Carlito"/>
                <a:cs typeface="Carlito"/>
              </a:rPr>
              <a:t>TCS</a:t>
            </a:r>
            <a:r>
              <a:rPr sz="900" b="1" spc="-45" dirty="0">
                <a:solidFill>
                  <a:srgbClr val="A7A8A7"/>
                </a:solidFill>
                <a:latin typeface="Carlito"/>
                <a:cs typeface="Carlito"/>
              </a:rPr>
              <a:t> </a:t>
            </a:r>
            <a:r>
              <a:rPr sz="900" b="1" spc="-5" dirty="0">
                <a:solidFill>
                  <a:srgbClr val="A7A8A7"/>
                </a:solidFill>
                <a:latin typeface="Carlito"/>
                <a:cs typeface="Carlito"/>
              </a:rPr>
              <a:t>Internal</a:t>
            </a:r>
            <a:endParaRPr sz="900" dirty="0">
              <a:latin typeface="Carlito"/>
              <a:cs typeface="Carlito"/>
            </a:endParaRPr>
          </a:p>
        </p:txBody>
      </p:sp>
      <p:grpSp>
        <p:nvGrpSpPr>
          <p:cNvPr id="47" name="Group 46">
            <a:extLst>
              <a:ext uri="{FF2B5EF4-FFF2-40B4-BE49-F238E27FC236}">
                <a16:creationId xmlns:a16="http://schemas.microsoft.com/office/drawing/2014/main" id="{FA5E92BA-5970-43C2-825B-BA07F7DFEDA5}"/>
              </a:ext>
            </a:extLst>
          </p:cNvPr>
          <p:cNvGrpSpPr/>
          <p:nvPr/>
        </p:nvGrpSpPr>
        <p:grpSpPr>
          <a:xfrm>
            <a:off x="5617846" y="697833"/>
            <a:ext cx="5035574" cy="2626392"/>
            <a:chOff x="151913" y="768204"/>
            <a:chExt cx="5652397" cy="624354"/>
          </a:xfrm>
        </p:grpSpPr>
        <p:sp>
          <p:nvSpPr>
            <p:cNvPr id="49" name="object 11">
              <a:extLst>
                <a:ext uri="{FF2B5EF4-FFF2-40B4-BE49-F238E27FC236}">
                  <a16:creationId xmlns:a16="http://schemas.microsoft.com/office/drawing/2014/main" id="{E7A1A999-D745-470C-B274-516533F16C16}"/>
                </a:ext>
              </a:extLst>
            </p:cNvPr>
            <p:cNvSpPr txBox="1"/>
            <p:nvPr/>
          </p:nvSpPr>
          <p:spPr>
            <a:xfrm>
              <a:off x="151915" y="928140"/>
              <a:ext cx="5652395" cy="464418"/>
            </a:xfrm>
            <a:prstGeom prst="rect">
              <a:avLst/>
            </a:prstGeom>
            <a:solidFill>
              <a:srgbClr val="F2F2F2">
                <a:alpha val="79998"/>
              </a:srgbClr>
            </a:solidFill>
          </p:spPr>
          <p:txBody>
            <a:bodyPr vert="horz" wrap="square" lIns="0" tIns="37465" rIns="0" bIns="0" rtlCol="0">
              <a:spAutoFit/>
            </a:bodyPr>
            <a:lstStyle/>
            <a:p>
              <a:pPr marL="90170" marR="255270" algn="just">
                <a:spcBef>
                  <a:spcPts val="295"/>
                </a:spcBef>
              </a:pPr>
              <a:r>
                <a:rPr lang="en-US" sz="1100" spc="-5" dirty="0">
                  <a:solidFill>
                    <a:schemeClr val="accent6">
                      <a:lumMod val="50000"/>
                    </a:schemeClr>
                  </a:solidFill>
                  <a:cs typeface="Calibri" panose="020F0502020204030204" pitchFamily="34" charset="0"/>
                </a:rPr>
                <a:t>A guideline document which specifies the following:</a:t>
              </a:r>
            </a:p>
            <a:p>
              <a:pPr marL="90170" marR="255270" algn="just">
                <a:spcBef>
                  <a:spcPts val="295"/>
                </a:spcBef>
              </a:pPr>
              <a:r>
                <a:rPr lang="en-US" sz="1100" spc="-5" dirty="0">
                  <a:solidFill>
                    <a:schemeClr val="accent6">
                      <a:lumMod val="50000"/>
                    </a:schemeClr>
                  </a:solidFill>
                  <a:cs typeface="Calibri" panose="020F0502020204030204" pitchFamily="34" charset="0"/>
                </a:rPr>
                <a:t>— the general principles governing the biological evaluation of medical devices within a risk management process;</a:t>
              </a:r>
            </a:p>
            <a:p>
              <a:pPr marL="90170" marR="255270" algn="just">
                <a:spcBef>
                  <a:spcPts val="295"/>
                </a:spcBef>
              </a:pPr>
              <a:r>
                <a:rPr lang="en-US" sz="1100" spc="-5" dirty="0">
                  <a:solidFill>
                    <a:schemeClr val="accent6">
                      <a:lumMod val="50000"/>
                    </a:schemeClr>
                  </a:solidFill>
                  <a:cs typeface="Calibri" panose="020F0502020204030204" pitchFamily="34" charset="0"/>
                </a:rPr>
                <a:t>— the general categorization of medical devices based on the nature and duration of their contact with the body;</a:t>
              </a:r>
            </a:p>
            <a:p>
              <a:pPr marL="90170" marR="255270" algn="just">
                <a:spcBef>
                  <a:spcPts val="295"/>
                </a:spcBef>
              </a:pPr>
              <a:r>
                <a:rPr lang="en-US" sz="1100" spc="-5" dirty="0">
                  <a:solidFill>
                    <a:schemeClr val="accent6">
                      <a:lumMod val="50000"/>
                    </a:schemeClr>
                  </a:solidFill>
                  <a:cs typeface="Calibri" panose="020F0502020204030204" pitchFamily="34" charset="0"/>
                </a:rPr>
                <a:t>— the evaluation of existing relevant data from all sources;</a:t>
              </a:r>
            </a:p>
            <a:p>
              <a:pPr marL="90170" marR="255270" algn="just">
                <a:spcBef>
                  <a:spcPts val="295"/>
                </a:spcBef>
              </a:pPr>
              <a:r>
                <a:rPr lang="en-US" sz="1100" spc="-5" dirty="0">
                  <a:solidFill>
                    <a:schemeClr val="accent6">
                      <a:lumMod val="50000"/>
                    </a:schemeClr>
                  </a:solidFill>
                  <a:cs typeface="Calibri" panose="020F0502020204030204" pitchFamily="34" charset="0"/>
                </a:rPr>
                <a:t>— the identification of gaps in the available data set on the basis of a risk analysis;</a:t>
              </a:r>
            </a:p>
            <a:p>
              <a:pPr marL="90170" marR="255270" algn="just">
                <a:spcBef>
                  <a:spcPts val="295"/>
                </a:spcBef>
              </a:pPr>
              <a:r>
                <a:rPr lang="en-US" sz="1100" spc="-5" dirty="0">
                  <a:solidFill>
                    <a:schemeClr val="accent6">
                      <a:lumMod val="50000"/>
                    </a:schemeClr>
                  </a:solidFill>
                  <a:cs typeface="Calibri" panose="020F0502020204030204" pitchFamily="34" charset="0"/>
                </a:rPr>
                <a:t>— the assessment of the biological safety of the medical device.</a:t>
              </a:r>
            </a:p>
          </p:txBody>
        </p:sp>
        <p:sp>
          <p:nvSpPr>
            <p:cNvPr id="50" name="object 12">
              <a:extLst>
                <a:ext uri="{FF2B5EF4-FFF2-40B4-BE49-F238E27FC236}">
                  <a16:creationId xmlns:a16="http://schemas.microsoft.com/office/drawing/2014/main" id="{A73991E1-7D03-40AF-9031-7E3A8A68FCC7}"/>
                </a:ext>
              </a:extLst>
            </p:cNvPr>
            <p:cNvSpPr txBox="1"/>
            <p:nvPr/>
          </p:nvSpPr>
          <p:spPr>
            <a:xfrm>
              <a:off x="151913" y="768204"/>
              <a:ext cx="5652396" cy="159936"/>
            </a:xfrm>
            <a:prstGeom prst="rect">
              <a:avLst/>
            </a:prstGeom>
            <a:solidFill>
              <a:srgbClr val="595958"/>
            </a:solidFill>
          </p:spPr>
          <p:txBody>
            <a:bodyPr vert="horz" wrap="square" lIns="0" tIns="15240" rIns="0" bIns="0" rtlCol="0">
              <a:spAutoFit/>
            </a:bodyPr>
            <a:lstStyle/>
            <a:p>
              <a:pPr marL="90805" algn="ctr">
                <a:lnSpc>
                  <a:spcPct val="100000"/>
                </a:lnSpc>
                <a:spcBef>
                  <a:spcPts val="120"/>
                </a:spcBef>
              </a:pPr>
              <a:r>
                <a:rPr lang="en-US" sz="1400" b="1" spc="-5" dirty="0">
                  <a:solidFill>
                    <a:schemeClr val="bg1"/>
                  </a:solidFill>
                  <a:latin typeface="Carlito"/>
                  <a:cs typeface="Carlito"/>
                </a:rPr>
                <a:t>ISO 10993-1:2018 </a:t>
              </a:r>
              <a:r>
                <a:rPr lang="en-US" sz="1400" b="0" i="0" dirty="0">
                  <a:solidFill>
                    <a:schemeClr val="bg1"/>
                  </a:solidFill>
                  <a:effectLst/>
                  <a:latin typeface="MetaWebPro"/>
                </a:rPr>
                <a:t>Biological evaluation of medical devices — Part 1: Evaluation and testing within a risk management process</a:t>
              </a:r>
              <a:endParaRPr sz="1400" dirty="0">
                <a:solidFill>
                  <a:schemeClr val="bg1"/>
                </a:solidFill>
                <a:latin typeface="Carlito"/>
                <a:cs typeface="Carlito"/>
              </a:endParaRPr>
            </a:p>
          </p:txBody>
        </p:sp>
      </p:grpSp>
      <p:grpSp>
        <p:nvGrpSpPr>
          <p:cNvPr id="15" name="Group 14">
            <a:extLst>
              <a:ext uri="{FF2B5EF4-FFF2-40B4-BE49-F238E27FC236}">
                <a16:creationId xmlns:a16="http://schemas.microsoft.com/office/drawing/2014/main" id="{4C9DAF2F-F213-4E5C-A00F-FD028DAF48BB}"/>
              </a:ext>
            </a:extLst>
          </p:cNvPr>
          <p:cNvGrpSpPr/>
          <p:nvPr/>
        </p:nvGrpSpPr>
        <p:grpSpPr>
          <a:xfrm>
            <a:off x="-44450" y="661609"/>
            <a:ext cx="5963061" cy="849582"/>
            <a:chOff x="-20321" y="678798"/>
            <a:chExt cx="5963061" cy="736476"/>
          </a:xfrm>
        </p:grpSpPr>
        <p:grpSp>
          <p:nvGrpSpPr>
            <p:cNvPr id="3" name="Group 2">
              <a:extLst>
                <a:ext uri="{FF2B5EF4-FFF2-40B4-BE49-F238E27FC236}">
                  <a16:creationId xmlns:a16="http://schemas.microsoft.com/office/drawing/2014/main" id="{92DD5EF1-AA04-4606-8118-FAFDE4458347}"/>
                </a:ext>
              </a:extLst>
            </p:cNvPr>
            <p:cNvGrpSpPr/>
            <p:nvPr/>
          </p:nvGrpSpPr>
          <p:grpSpPr>
            <a:xfrm>
              <a:off x="55879" y="710197"/>
              <a:ext cx="5886861" cy="705077"/>
              <a:chOff x="68579" y="710185"/>
              <a:chExt cx="5886861" cy="705077"/>
            </a:xfrm>
          </p:grpSpPr>
          <p:grpSp>
            <p:nvGrpSpPr>
              <p:cNvPr id="7" name="object 7"/>
              <p:cNvGrpSpPr/>
              <p:nvPr/>
            </p:nvGrpSpPr>
            <p:grpSpPr>
              <a:xfrm>
                <a:off x="68579" y="710185"/>
                <a:ext cx="5081905" cy="705077"/>
                <a:chOff x="68579" y="710185"/>
                <a:chExt cx="5081905" cy="705077"/>
              </a:xfrm>
            </p:grpSpPr>
            <p:sp>
              <p:nvSpPr>
                <p:cNvPr id="8" name="object 8"/>
                <p:cNvSpPr/>
                <p:nvPr/>
              </p:nvSpPr>
              <p:spPr>
                <a:xfrm>
                  <a:off x="144781" y="939207"/>
                  <a:ext cx="5005703" cy="476055"/>
                </a:xfrm>
                <a:custGeom>
                  <a:avLst/>
                  <a:gdLst/>
                  <a:ahLst/>
                  <a:cxnLst/>
                  <a:rect l="l" t="t" r="r" b="b"/>
                  <a:pathLst>
                    <a:path w="7637145" h="1187450">
                      <a:moveTo>
                        <a:pt x="7636764" y="0"/>
                      </a:moveTo>
                      <a:lnTo>
                        <a:pt x="0" y="0"/>
                      </a:lnTo>
                      <a:lnTo>
                        <a:pt x="0" y="1187196"/>
                      </a:lnTo>
                      <a:lnTo>
                        <a:pt x="7636764" y="1187196"/>
                      </a:lnTo>
                      <a:lnTo>
                        <a:pt x="7636764" y="0"/>
                      </a:lnTo>
                      <a:close/>
                    </a:path>
                  </a:pathLst>
                </a:custGeom>
                <a:solidFill>
                  <a:srgbClr val="F2F2F2">
                    <a:alpha val="79998"/>
                  </a:srgbClr>
                </a:solidFill>
              </p:spPr>
              <p:txBody>
                <a:bodyPr wrap="square" lIns="0" tIns="0" rIns="0" bIns="0" rtlCol="0"/>
                <a:lstStyle/>
                <a:p>
                  <a:pPr algn="just"/>
                  <a:r>
                    <a:rPr lang="en-US" sz="1200" dirty="0"/>
                    <a:t>A measurement of how compatible a medical device or material is, when it comes in contact with patient. </a:t>
                  </a:r>
                  <a:r>
                    <a:rPr lang="en-US" sz="1200" dirty="0" err="1"/>
                    <a:t>i</a:t>
                  </a:r>
                  <a:r>
                    <a:rPr lang="en-US" sz="1200" dirty="0"/>
                    <a:t>. e, works as intended without inflicting any unknown harm to the patient.</a:t>
                  </a:r>
                  <a:endParaRPr sz="1200" dirty="0"/>
                </a:p>
              </p:txBody>
            </p:sp>
            <p:sp>
              <p:nvSpPr>
                <p:cNvPr id="9" name="object 9"/>
                <p:cNvSpPr/>
                <p:nvPr/>
              </p:nvSpPr>
              <p:spPr>
                <a:xfrm>
                  <a:off x="68579" y="710185"/>
                  <a:ext cx="2915061" cy="213206"/>
                </a:xfrm>
                <a:custGeom>
                  <a:avLst/>
                  <a:gdLst/>
                  <a:ahLst/>
                  <a:cxnLst/>
                  <a:rect l="l" t="t" r="r" b="b"/>
                  <a:pathLst>
                    <a:path w="1355090" h="248919">
                      <a:moveTo>
                        <a:pt x="1354836" y="0"/>
                      </a:moveTo>
                      <a:lnTo>
                        <a:pt x="0" y="0"/>
                      </a:lnTo>
                      <a:lnTo>
                        <a:pt x="0" y="248412"/>
                      </a:lnTo>
                      <a:lnTo>
                        <a:pt x="1354836" y="248412"/>
                      </a:lnTo>
                      <a:lnTo>
                        <a:pt x="1354836" y="0"/>
                      </a:lnTo>
                      <a:close/>
                    </a:path>
                  </a:pathLst>
                </a:custGeom>
                <a:solidFill>
                  <a:srgbClr val="595958"/>
                </a:solidFill>
              </p:spPr>
              <p:txBody>
                <a:bodyPr wrap="square" lIns="0" tIns="0" rIns="0" bIns="0" rtlCol="0"/>
                <a:lstStyle/>
                <a:p>
                  <a:endParaRPr dirty="0"/>
                </a:p>
              </p:txBody>
            </p:sp>
          </p:grpSp>
          <p:sp>
            <p:nvSpPr>
              <p:cNvPr id="10" name="object 10"/>
              <p:cNvSpPr txBox="1"/>
              <p:nvPr/>
            </p:nvSpPr>
            <p:spPr>
              <a:xfrm>
                <a:off x="133860" y="1022237"/>
                <a:ext cx="5821580" cy="182101"/>
              </a:xfrm>
              <a:prstGeom prst="rect">
                <a:avLst/>
              </a:prstGeom>
            </p:spPr>
            <p:txBody>
              <a:bodyPr vert="horz" wrap="square" lIns="0" tIns="12700" rIns="0" bIns="0" rtlCol="0">
                <a:spAutoFit/>
              </a:bodyPr>
              <a:lstStyle/>
              <a:p>
                <a:pPr marL="88900" marR="5080" algn="just">
                  <a:spcBef>
                    <a:spcPts val="800"/>
                  </a:spcBef>
                </a:pPr>
                <a:endParaRPr lang="en-US" sz="1100" dirty="0">
                  <a:solidFill>
                    <a:schemeClr val="accent2">
                      <a:lumMod val="75000"/>
                    </a:schemeClr>
                  </a:solidFill>
                  <a:cs typeface="Calibri" panose="020F0502020204030204" pitchFamily="34" charset="0"/>
                </a:endParaRPr>
              </a:p>
            </p:txBody>
          </p:sp>
        </p:grpSp>
        <p:sp>
          <p:nvSpPr>
            <p:cNvPr id="14" name="Rectangle 13">
              <a:extLst>
                <a:ext uri="{FF2B5EF4-FFF2-40B4-BE49-F238E27FC236}">
                  <a16:creationId xmlns:a16="http://schemas.microsoft.com/office/drawing/2014/main" id="{9C66DD9C-5065-49BB-B0D2-59549995CCDB}"/>
                </a:ext>
              </a:extLst>
            </p:cNvPr>
            <p:cNvSpPr/>
            <p:nvPr/>
          </p:nvSpPr>
          <p:spPr>
            <a:xfrm>
              <a:off x="-20321" y="678798"/>
              <a:ext cx="3209295" cy="266802"/>
            </a:xfrm>
            <a:prstGeom prst="rect">
              <a:avLst/>
            </a:prstGeom>
          </p:spPr>
          <p:txBody>
            <a:bodyPr wrap="square">
              <a:spAutoFit/>
            </a:bodyPr>
            <a:lstStyle/>
            <a:p>
              <a:pPr marL="12700" algn="just">
                <a:lnSpc>
                  <a:spcPct val="100000"/>
                </a:lnSpc>
                <a:spcBef>
                  <a:spcPts val="100"/>
                </a:spcBef>
              </a:pPr>
              <a:r>
                <a:rPr lang="en-US" sz="1400" b="1" spc="-5" dirty="0">
                  <a:solidFill>
                    <a:srgbClr val="FFFFFF"/>
                  </a:solidFill>
                  <a:cs typeface="Calibri" panose="020F0502020204030204" pitchFamily="34" charset="0"/>
                </a:rPr>
                <a:t> Biocompatibility of medical devices</a:t>
              </a:r>
              <a:endParaRPr lang="en-US" sz="1400" dirty="0">
                <a:cs typeface="Calibri" panose="020F0502020204030204" pitchFamily="34" charset="0"/>
              </a:endParaRPr>
            </a:p>
          </p:txBody>
        </p:sp>
      </p:grpSp>
      <p:grpSp>
        <p:nvGrpSpPr>
          <p:cNvPr id="114" name="Group 113">
            <a:extLst>
              <a:ext uri="{FF2B5EF4-FFF2-40B4-BE49-F238E27FC236}">
                <a16:creationId xmlns:a16="http://schemas.microsoft.com/office/drawing/2014/main" id="{21EF2977-3A40-4BFA-8BEA-DD977A721199}"/>
              </a:ext>
            </a:extLst>
          </p:cNvPr>
          <p:cNvGrpSpPr/>
          <p:nvPr/>
        </p:nvGrpSpPr>
        <p:grpSpPr>
          <a:xfrm>
            <a:off x="12056" y="3432138"/>
            <a:ext cx="5129497" cy="958887"/>
            <a:chOff x="91841" y="552228"/>
            <a:chExt cx="5945481" cy="652122"/>
          </a:xfrm>
        </p:grpSpPr>
        <p:grpSp>
          <p:nvGrpSpPr>
            <p:cNvPr id="116" name="Group 115">
              <a:extLst>
                <a:ext uri="{FF2B5EF4-FFF2-40B4-BE49-F238E27FC236}">
                  <a16:creationId xmlns:a16="http://schemas.microsoft.com/office/drawing/2014/main" id="{CA6F639E-E0FF-4B13-9B77-FC3A01DC0D50}"/>
                </a:ext>
              </a:extLst>
            </p:cNvPr>
            <p:cNvGrpSpPr/>
            <p:nvPr/>
          </p:nvGrpSpPr>
          <p:grpSpPr>
            <a:xfrm>
              <a:off x="121160" y="552228"/>
              <a:ext cx="5916162" cy="652122"/>
              <a:chOff x="133860" y="552216"/>
              <a:chExt cx="5916162" cy="652122"/>
            </a:xfrm>
          </p:grpSpPr>
          <p:grpSp>
            <p:nvGrpSpPr>
              <p:cNvPr id="134" name="object 7">
                <a:extLst>
                  <a:ext uri="{FF2B5EF4-FFF2-40B4-BE49-F238E27FC236}">
                    <a16:creationId xmlns:a16="http://schemas.microsoft.com/office/drawing/2014/main" id="{A73C9486-9DAC-4A30-A9D8-F1704DE90F40}"/>
                  </a:ext>
                </a:extLst>
              </p:cNvPr>
              <p:cNvGrpSpPr/>
              <p:nvPr/>
            </p:nvGrpSpPr>
            <p:grpSpPr>
              <a:xfrm>
                <a:off x="136581" y="552216"/>
                <a:ext cx="5913441" cy="485555"/>
                <a:chOff x="136581" y="552216"/>
                <a:chExt cx="5913441" cy="485555"/>
              </a:xfrm>
            </p:grpSpPr>
            <p:sp>
              <p:nvSpPr>
                <p:cNvPr id="148" name="object 8">
                  <a:extLst>
                    <a:ext uri="{FF2B5EF4-FFF2-40B4-BE49-F238E27FC236}">
                      <a16:creationId xmlns:a16="http://schemas.microsoft.com/office/drawing/2014/main" id="{86611F4A-B3E6-4C6F-9F92-CC9ACF7704FC}"/>
                    </a:ext>
                  </a:extLst>
                </p:cNvPr>
                <p:cNvSpPr/>
                <p:nvPr/>
              </p:nvSpPr>
              <p:spPr>
                <a:xfrm>
                  <a:off x="209968" y="734095"/>
                  <a:ext cx="5840054" cy="303676"/>
                </a:xfrm>
                <a:custGeom>
                  <a:avLst/>
                  <a:gdLst/>
                  <a:ahLst/>
                  <a:cxnLst/>
                  <a:rect l="l" t="t" r="r" b="b"/>
                  <a:pathLst>
                    <a:path w="7637145" h="1187450">
                      <a:moveTo>
                        <a:pt x="7636764" y="0"/>
                      </a:moveTo>
                      <a:lnTo>
                        <a:pt x="0" y="0"/>
                      </a:lnTo>
                      <a:lnTo>
                        <a:pt x="0" y="1187196"/>
                      </a:lnTo>
                      <a:lnTo>
                        <a:pt x="7636764" y="1187196"/>
                      </a:lnTo>
                      <a:lnTo>
                        <a:pt x="7636764" y="0"/>
                      </a:lnTo>
                      <a:close/>
                    </a:path>
                  </a:pathLst>
                </a:custGeom>
                <a:solidFill>
                  <a:srgbClr val="F2F2F2">
                    <a:alpha val="79998"/>
                  </a:srgbClr>
                </a:solidFill>
              </p:spPr>
              <p:txBody>
                <a:bodyPr wrap="square" lIns="0" tIns="0" rIns="0" bIns="0" rtlCol="0"/>
                <a:lstStyle/>
                <a:p>
                  <a:pPr algn="just"/>
                  <a:r>
                    <a:rPr lang="en-US" sz="1200" dirty="0"/>
                    <a:t>It is a procedure which is performed to determine the potential toxicity resulting from contact of material of medical device with the body.</a:t>
                  </a:r>
                </a:p>
              </p:txBody>
            </p:sp>
            <p:sp>
              <p:nvSpPr>
                <p:cNvPr id="149" name="object 9">
                  <a:extLst>
                    <a:ext uri="{FF2B5EF4-FFF2-40B4-BE49-F238E27FC236}">
                      <a16:creationId xmlns:a16="http://schemas.microsoft.com/office/drawing/2014/main" id="{568A9F9E-0167-4CE7-8556-E22432DD81C0}"/>
                    </a:ext>
                  </a:extLst>
                </p:cNvPr>
                <p:cNvSpPr/>
                <p:nvPr/>
              </p:nvSpPr>
              <p:spPr>
                <a:xfrm>
                  <a:off x="136581" y="552216"/>
                  <a:ext cx="2077839" cy="188810"/>
                </a:xfrm>
                <a:custGeom>
                  <a:avLst/>
                  <a:gdLst/>
                  <a:ahLst/>
                  <a:cxnLst/>
                  <a:rect l="l" t="t" r="r" b="b"/>
                  <a:pathLst>
                    <a:path w="1355090" h="248919">
                      <a:moveTo>
                        <a:pt x="1354836" y="0"/>
                      </a:moveTo>
                      <a:lnTo>
                        <a:pt x="0" y="0"/>
                      </a:lnTo>
                      <a:lnTo>
                        <a:pt x="0" y="248412"/>
                      </a:lnTo>
                      <a:lnTo>
                        <a:pt x="1354836" y="248412"/>
                      </a:lnTo>
                      <a:lnTo>
                        <a:pt x="1354836" y="0"/>
                      </a:lnTo>
                      <a:close/>
                    </a:path>
                  </a:pathLst>
                </a:custGeom>
                <a:solidFill>
                  <a:srgbClr val="595958"/>
                </a:solidFill>
              </p:spPr>
              <p:txBody>
                <a:bodyPr wrap="square" lIns="0" tIns="0" rIns="0" bIns="0" rtlCol="0"/>
                <a:lstStyle/>
                <a:p>
                  <a:endParaRPr dirty="0"/>
                </a:p>
              </p:txBody>
            </p:sp>
          </p:grpSp>
          <p:sp>
            <p:nvSpPr>
              <p:cNvPr id="147" name="object 10">
                <a:extLst>
                  <a:ext uri="{FF2B5EF4-FFF2-40B4-BE49-F238E27FC236}">
                    <a16:creationId xmlns:a16="http://schemas.microsoft.com/office/drawing/2014/main" id="{B2D7A470-0B11-43B0-B354-B87C3F4E86EC}"/>
                  </a:ext>
                </a:extLst>
              </p:cNvPr>
              <p:cNvSpPr txBox="1"/>
              <p:nvPr/>
            </p:nvSpPr>
            <p:spPr>
              <a:xfrm>
                <a:off x="133860" y="1022237"/>
                <a:ext cx="5821580" cy="182101"/>
              </a:xfrm>
              <a:prstGeom prst="rect">
                <a:avLst/>
              </a:prstGeom>
            </p:spPr>
            <p:txBody>
              <a:bodyPr vert="horz" wrap="square" lIns="0" tIns="12700" rIns="0" bIns="0" rtlCol="0">
                <a:spAutoFit/>
              </a:bodyPr>
              <a:lstStyle/>
              <a:p>
                <a:pPr marL="88900" marR="5080" algn="just">
                  <a:spcBef>
                    <a:spcPts val="800"/>
                  </a:spcBef>
                </a:pPr>
                <a:endParaRPr lang="en-US" sz="1100" dirty="0">
                  <a:solidFill>
                    <a:schemeClr val="accent2">
                      <a:lumMod val="75000"/>
                    </a:schemeClr>
                  </a:solidFill>
                  <a:cs typeface="Calibri" panose="020F0502020204030204" pitchFamily="34" charset="0"/>
                </a:endParaRPr>
              </a:p>
            </p:txBody>
          </p:sp>
        </p:grpSp>
        <p:sp>
          <p:nvSpPr>
            <p:cNvPr id="118" name="Rectangle 117">
              <a:extLst>
                <a:ext uri="{FF2B5EF4-FFF2-40B4-BE49-F238E27FC236}">
                  <a16:creationId xmlns:a16="http://schemas.microsoft.com/office/drawing/2014/main" id="{215FFF7E-AF3F-4CAC-B8A8-41AF225FCC3D}"/>
                </a:ext>
              </a:extLst>
            </p:cNvPr>
            <p:cNvSpPr/>
            <p:nvPr/>
          </p:nvSpPr>
          <p:spPr>
            <a:xfrm>
              <a:off x="91841" y="678798"/>
              <a:ext cx="5226406" cy="387735"/>
            </a:xfrm>
            <a:prstGeom prst="rect">
              <a:avLst/>
            </a:prstGeom>
          </p:spPr>
          <p:txBody>
            <a:bodyPr wrap="square">
              <a:spAutoFit/>
            </a:bodyPr>
            <a:lstStyle/>
            <a:p>
              <a:pPr marL="12700" algn="just">
                <a:lnSpc>
                  <a:spcPct val="100000"/>
                </a:lnSpc>
                <a:spcBef>
                  <a:spcPts val="100"/>
                </a:spcBef>
              </a:pPr>
              <a:endParaRPr lang="en-US" sz="1400" dirty="0">
                <a:cs typeface="Calibri" panose="020F0502020204030204" pitchFamily="34" charset="0"/>
              </a:endParaRPr>
            </a:p>
          </p:txBody>
        </p:sp>
      </p:grpSp>
      <p:sp>
        <p:nvSpPr>
          <p:cNvPr id="150" name="Rectangle 149">
            <a:extLst>
              <a:ext uri="{FF2B5EF4-FFF2-40B4-BE49-F238E27FC236}">
                <a16:creationId xmlns:a16="http://schemas.microsoft.com/office/drawing/2014/main" id="{98610F3D-6277-4E74-9A55-DDAD55936321}"/>
              </a:ext>
            </a:extLst>
          </p:cNvPr>
          <p:cNvSpPr/>
          <p:nvPr/>
        </p:nvSpPr>
        <p:spPr>
          <a:xfrm>
            <a:off x="-39457" y="3411281"/>
            <a:ext cx="2189966" cy="307777"/>
          </a:xfrm>
          <a:prstGeom prst="rect">
            <a:avLst/>
          </a:prstGeom>
        </p:spPr>
        <p:txBody>
          <a:bodyPr wrap="square">
            <a:spAutoFit/>
          </a:bodyPr>
          <a:lstStyle/>
          <a:p>
            <a:pPr marL="12700" algn="just">
              <a:lnSpc>
                <a:spcPct val="100000"/>
              </a:lnSpc>
              <a:spcBef>
                <a:spcPts val="100"/>
              </a:spcBef>
            </a:pPr>
            <a:r>
              <a:rPr lang="en-US" sz="1400" b="1" spc="-5" dirty="0">
                <a:solidFill>
                  <a:srgbClr val="FFFFFF"/>
                </a:solidFill>
                <a:cs typeface="Calibri" panose="020F0502020204030204" pitchFamily="34" charset="0"/>
              </a:rPr>
              <a:t> Biological</a:t>
            </a:r>
            <a:r>
              <a:rPr lang="en-US" sz="1100" b="1" spc="-5" dirty="0">
                <a:solidFill>
                  <a:srgbClr val="FFFFFF"/>
                </a:solidFill>
                <a:cs typeface="Calibri" panose="020F0502020204030204" pitchFamily="34" charset="0"/>
              </a:rPr>
              <a:t> </a:t>
            </a:r>
            <a:r>
              <a:rPr lang="en-US" sz="1400" b="1" spc="-5" dirty="0">
                <a:solidFill>
                  <a:srgbClr val="FFFFFF"/>
                </a:solidFill>
                <a:cs typeface="Calibri" panose="020F0502020204030204" pitchFamily="34" charset="0"/>
              </a:rPr>
              <a:t>Evaluation</a:t>
            </a:r>
            <a:endParaRPr lang="en-US" sz="1400" dirty="0">
              <a:cs typeface="Calibri" panose="020F0502020204030204" pitchFamily="34" charset="0"/>
            </a:endParaRPr>
          </a:p>
        </p:txBody>
      </p:sp>
      <p:grpSp>
        <p:nvGrpSpPr>
          <p:cNvPr id="152" name="Group 151">
            <a:extLst>
              <a:ext uri="{FF2B5EF4-FFF2-40B4-BE49-F238E27FC236}">
                <a16:creationId xmlns:a16="http://schemas.microsoft.com/office/drawing/2014/main" id="{87B6904E-8412-4070-AA94-283C189E35CA}"/>
              </a:ext>
            </a:extLst>
          </p:cNvPr>
          <p:cNvGrpSpPr/>
          <p:nvPr/>
        </p:nvGrpSpPr>
        <p:grpSpPr>
          <a:xfrm>
            <a:off x="31750" y="1647825"/>
            <a:ext cx="5083614" cy="1676400"/>
            <a:chOff x="-18089" y="773952"/>
            <a:chExt cx="5675130" cy="904480"/>
          </a:xfrm>
        </p:grpSpPr>
        <p:sp>
          <p:nvSpPr>
            <p:cNvPr id="155" name="object 11">
              <a:extLst>
                <a:ext uri="{FF2B5EF4-FFF2-40B4-BE49-F238E27FC236}">
                  <a16:creationId xmlns:a16="http://schemas.microsoft.com/office/drawing/2014/main" id="{0AE9B237-8188-4844-97C4-C940E3495715}"/>
                </a:ext>
              </a:extLst>
            </p:cNvPr>
            <p:cNvSpPr txBox="1"/>
            <p:nvPr/>
          </p:nvSpPr>
          <p:spPr>
            <a:xfrm>
              <a:off x="75192" y="913093"/>
              <a:ext cx="5581849" cy="765339"/>
            </a:xfrm>
            <a:prstGeom prst="rect">
              <a:avLst/>
            </a:prstGeom>
            <a:solidFill>
              <a:srgbClr val="F2F2F2">
                <a:alpha val="79998"/>
              </a:srgbClr>
            </a:solidFill>
          </p:spPr>
          <p:txBody>
            <a:bodyPr vert="horz" wrap="square" lIns="0" tIns="37465" rIns="0" bIns="0" rtlCol="0">
              <a:spAutoFit/>
            </a:bodyPr>
            <a:lstStyle/>
            <a:p>
              <a:pPr marL="375920" marR="255270" indent="-285750" algn="just">
                <a:spcBef>
                  <a:spcPts val="295"/>
                </a:spcBef>
                <a:buFont typeface="Arial" panose="020B0604020202020204" pitchFamily="34" charset="0"/>
                <a:buChar char="•"/>
              </a:pPr>
              <a:r>
                <a:rPr lang="en-US" sz="1400" spc="-5" dirty="0">
                  <a:cs typeface="Calibri" panose="020F0502020204030204" pitchFamily="34" charset="0"/>
                </a:rPr>
                <a:t>New devices: </a:t>
              </a:r>
              <a:r>
                <a:rPr lang="en-US" sz="1200" spc="-5" dirty="0">
                  <a:solidFill>
                    <a:schemeClr val="accent4">
                      <a:lumMod val="75000"/>
                    </a:schemeClr>
                  </a:solidFill>
                  <a:cs typeface="Calibri" panose="020F0502020204030204" pitchFamily="34" charset="0"/>
                </a:rPr>
                <a:t>If any material used in the device come into direct or indirect contact with human body.</a:t>
              </a:r>
            </a:p>
            <a:p>
              <a:pPr marL="375920" marR="255270" indent="-285750" algn="just">
                <a:spcBef>
                  <a:spcPts val="295"/>
                </a:spcBef>
                <a:buFont typeface="Arial" panose="020B0604020202020204" pitchFamily="34" charset="0"/>
                <a:buChar char="•"/>
              </a:pPr>
              <a:r>
                <a:rPr lang="en-US" sz="1400" spc="-5" dirty="0">
                  <a:cs typeface="Calibri" panose="020F0502020204030204" pitchFamily="34" charset="0"/>
                </a:rPr>
                <a:t>Modified devices:</a:t>
              </a:r>
            </a:p>
            <a:p>
              <a:pPr marL="833120" marR="255270" lvl="1" indent="-285750" algn="just">
                <a:spcBef>
                  <a:spcPts val="295"/>
                </a:spcBef>
                <a:buFont typeface="Courier New" panose="02070309020205020404" pitchFamily="49" charset="0"/>
                <a:buChar char="o"/>
              </a:pPr>
              <a:r>
                <a:rPr lang="en-US" sz="1200" spc="-5" dirty="0">
                  <a:solidFill>
                    <a:schemeClr val="accent4">
                      <a:lumMod val="75000"/>
                    </a:schemeClr>
                  </a:solidFill>
                  <a:cs typeface="Calibri" panose="020F0502020204030204" pitchFamily="34" charset="0"/>
                </a:rPr>
                <a:t>If the changes are to any direct or indirect contacting materials</a:t>
              </a:r>
            </a:p>
            <a:p>
              <a:pPr marL="833120" marR="255270" lvl="1" indent="-285750" algn="just">
                <a:spcBef>
                  <a:spcPts val="295"/>
                </a:spcBef>
                <a:buFont typeface="Courier New" panose="02070309020205020404" pitchFamily="49" charset="0"/>
                <a:buChar char="o"/>
              </a:pPr>
              <a:r>
                <a:rPr lang="en-US" sz="1200" spc="-5" dirty="0">
                  <a:solidFill>
                    <a:schemeClr val="accent4">
                      <a:lumMod val="75000"/>
                    </a:schemeClr>
                  </a:solidFill>
                  <a:cs typeface="Calibri" panose="020F0502020204030204" pitchFamily="34" charset="0"/>
                </a:rPr>
                <a:t>Added a new internal component or removing an existing component which has direct impact on the contacting material</a:t>
              </a:r>
              <a:endParaRPr lang="en-US" sz="1400" spc="-5" dirty="0">
                <a:solidFill>
                  <a:schemeClr val="accent4">
                    <a:lumMod val="75000"/>
                  </a:schemeClr>
                </a:solidFill>
                <a:cs typeface="Calibri" panose="020F0502020204030204" pitchFamily="34" charset="0"/>
              </a:endParaRPr>
            </a:p>
          </p:txBody>
        </p:sp>
        <p:sp>
          <p:nvSpPr>
            <p:cNvPr id="156" name="object 12">
              <a:extLst>
                <a:ext uri="{FF2B5EF4-FFF2-40B4-BE49-F238E27FC236}">
                  <a16:creationId xmlns:a16="http://schemas.microsoft.com/office/drawing/2014/main" id="{B1C8B5B6-9C74-431D-807B-C31F682C67CB}"/>
                </a:ext>
              </a:extLst>
            </p:cNvPr>
            <p:cNvSpPr txBox="1"/>
            <p:nvPr/>
          </p:nvSpPr>
          <p:spPr>
            <a:xfrm>
              <a:off x="-18089" y="773952"/>
              <a:ext cx="3411888" cy="124542"/>
            </a:xfrm>
            <a:prstGeom prst="rect">
              <a:avLst/>
            </a:prstGeom>
            <a:solidFill>
              <a:srgbClr val="595958"/>
            </a:solidFill>
          </p:spPr>
          <p:txBody>
            <a:bodyPr vert="horz" wrap="square" lIns="0" tIns="15240" rIns="0" bIns="0" rtlCol="0">
              <a:spAutoFit/>
            </a:bodyPr>
            <a:lstStyle/>
            <a:p>
              <a:pPr marL="90805">
                <a:lnSpc>
                  <a:spcPct val="100000"/>
                </a:lnSpc>
                <a:spcBef>
                  <a:spcPts val="120"/>
                </a:spcBef>
              </a:pPr>
              <a:endParaRPr sz="1400" dirty="0">
                <a:latin typeface="Carlito"/>
                <a:cs typeface="Carlito"/>
              </a:endParaRPr>
            </a:p>
          </p:txBody>
        </p:sp>
      </p:grpSp>
      <p:sp>
        <p:nvSpPr>
          <p:cNvPr id="20" name="Graphic 29" descr="Puzzle">
            <a:extLst>
              <a:ext uri="{FF2B5EF4-FFF2-40B4-BE49-F238E27FC236}">
                <a16:creationId xmlns:a16="http://schemas.microsoft.com/office/drawing/2014/main" id="{F5C27DEE-4B5F-4395-8E6D-0FCCE0006A96}"/>
              </a:ext>
            </a:extLst>
          </p:cNvPr>
          <p:cNvSpPr/>
          <p:nvPr/>
        </p:nvSpPr>
        <p:spPr>
          <a:xfrm>
            <a:off x="2548651" y="2368543"/>
            <a:ext cx="632295" cy="634899"/>
          </a:xfrm>
          <a:custGeom>
            <a:avLst/>
            <a:gdLst>
              <a:gd name="connsiteX0" fmla="*/ 764858 w 1183533"/>
              <a:gd name="connsiteY0" fmla="*/ 898006 h 1183533"/>
              <a:gd name="connsiteX1" fmla="*/ 701244 w 1183533"/>
              <a:gd name="connsiteY1" fmla="*/ 702723 h 1183533"/>
              <a:gd name="connsiteX2" fmla="*/ 711599 w 1183533"/>
              <a:gd name="connsiteY2" fmla="*/ 692367 h 1183533"/>
              <a:gd name="connsiteX3" fmla="*/ 909841 w 1183533"/>
              <a:gd name="connsiteY3" fmla="*/ 753023 h 1183533"/>
              <a:gd name="connsiteX4" fmla="*/ 1014880 w 1183533"/>
              <a:gd name="connsiteY4" fmla="*/ 837350 h 1183533"/>
              <a:gd name="connsiteX5" fmla="*/ 1183533 w 1183533"/>
              <a:gd name="connsiteY5" fmla="*/ 668696 h 1183533"/>
              <a:gd name="connsiteX6" fmla="*/ 932033 w 1183533"/>
              <a:gd name="connsiteY6" fmla="*/ 417196 h 1183533"/>
              <a:gd name="connsiteX7" fmla="*/ 1016359 w 1183533"/>
              <a:gd name="connsiteY7" fmla="*/ 312157 h 1183533"/>
              <a:gd name="connsiteX8" fmla="*/ 1077015 w 1183533"/>
              <a:gd name="connsiteY8" fmla="*/ 113915 h 1183533"/>
              <a:gd name="connsiteX9" fmla="*/ 1066659 w 1183533"/>
              <a:gd name="connsiteY9" fmla="*/ 103559 h 1183533"/>
              <a:gd name="connsiteX10" fmla="*/ 871376 w 1183533"/>
              <a:gd name="connsiteY10" fmla="*/ 167174 h 1183533"/>
              <a:gd name="connsiteX11" fmla="*/ 766338 w 1183533"/>
              <a:gd name="connsiteY11" fmla="*/ 251501 h 1183533"/>
              <a:gd name="connsiteX12" fmla="*/ 514837 w 1183533"/>
              <a:gd name="connsiteY12" fmla="*/ 0 h 1183533"/>
              <a:gd name="connsiteX13" fmla="*/ 344704 w 1183533"/>
              <a:gd name="connsiteY13" fmla="*/ 168654 h 1183533"/>
              <a:gd name="connsiteX14" fmla="*/ 429031 w 1183533"/>
              <a:gd name="connsiteY14" fmla="*/ 273692 h 1183533"/>
              <a:gd name="connsiteX15" fmla="*/ 492646 w 1183533"/>
              <a:gd name="connsiteY15" fmla="*/ 468975 h 1183533"/>
              <a:gd name="connsiteX16" fmla="*/ 482290 w 1183533"/>
              <a:gd name="connsiteY16" fmla="*/ 479331 h 1183533"/>
              <a:gd name="connsiteX17" fmla="*/ 284048 w 1183533"/>
              <a:gd name="connsiteY17" fmla="*/ 418675 h 1183533"/>
              <a:gd name="connsiteX18" fmla="*/ 179009 w 1183533"/>
              <a:gd name="connsiteY18" fmla="*/ 334348 h 1183533"/>
              <a:gd name="connsiteX19" fmla="*/ 0 w 1183533"/>
              <a:gd name="connsiteY19" fmla="*/ 514837 h 1183533"/>
              <a:gd name="connsiteX20" fmla="*/ 251501 w 1183533"/>
              <a:gd name="connsiteY20" fmla="*/ 766338 h 1183533"/>
              <a:gd name="connsiteX21" fmla="*/ 167174 w 1183533"/>
              <a:gd name="connsiteY21" fmla="*/ 871376 h 1183533"/>
              <a:gd name="connsiteX22" fmla="*/ 106518 w 1183533"/>
              <a:gd name="connsiteY22" fmla="*/ 1069618 h 1183533"/>
              <a:gd name="connsiteX23" fmla="*/ 116874 w 1183533"/>
              <a:gd name="connsiteY23" fmla="*/ 1079974 h 1183533"/>
              <a:gd name="connsiteX24" fmla="*/ 312157 w 1183533"/>
              <a:gd name="connsiteY24" fmla="*/ 1016359 h 1183533"/>
              <a:gd name="connsiteX25" fmla="*/ 417196 w 1183533"/>
              <a:gd name="connsiteY25" fmla="*/ 932033 h 1183533"/>
              <a:gd name="connsiteX26" fmla="*/ 668696 w 1183533"/>
              <a:gd name="connsiteY26" fmla="*/ 1183533 h 1183533"/>
              <a:gd name="connsiteX27" fmla="*/ 849185 w 1183533"/>
              <a:gd name="connsiteY27" fmla="*/ 1003045 h 1183533"/>
              <a:gd name="connsiteX28" fmla="*/ 764858 w 1183533"/>
              <a:gd name="connsiteY28" fmla="*/ 898006 h 1183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83533" h="1183533">
                <a:moveTo>
                  <a:pt x="764858" y="898006"/>
                </a:moveTo>
                <a:cubicBezTo>
                  <a:pt x="667217" y="900965"/>
                  <a:pt x="631711" y="775214"/>
                  <a:pt x="701244" y="702723"/>
                </a:cubicBezTo>
                <a:lnTo>
                  <a:pt x="711599" y="692367"/>
                </a:lnTo>
                <a:cubicBezTo>
                  <a:pt x="784091" y="622834"/>
                  <a:pt x="912800" y="655382"/>
                  <a:pt x="909841" y="753023"/>
                </a:cubicBezTo>
                <a:cubicBezTo>
                  <a:pt x="908362" y="809241"/>
                  <a:pt x="974936" y="877294"/>
                  <a:pt x="1014880" y="837350"/>
                </a:cubicBezTo>
                <a:lnTo>
                  <a:pt x="1183533" y="668696"/>
                </a:lnTo>
                <a:lnTo>
                  <a:pt x="932033" y="417196"/>
                </a:lnTo>
                <a:cubicBezTo>
                  <a:pt x="892088" y="377251"/>
                  <a:pt x="960141" y="310678"/>
                  <a:pt x="1016359" y="312157"/>
                </a:cubicBezTo>
                <a:cubicBezTo>
                  <a:pt x="1114001" y="315116"/>
                  <a:pt x="1146548" y="186407"/>
                  <a:pt x="1077015" y="113915"/>
                </a:cubicBezTo>
                <a:lnTo>
                  <a:pt x="1066659" y="103559"/>
                </a:lnTo>
                <a:cubicBezTo>
                  <a:pt x="994168" y="34027"/>
                  <a:pt x="868418" y="69533"/>
                  <a:pt x="871376" y="167174"/>
                </a:cubicBezTo>
                <a:cubicBezTo>
                  <a:pt x="872856" y="223392"/>
                  <a:pt x="806282" y="291445"/>
                  <a:pt x="766338" y="251501"/>
                </a:cubicBezTo>
                <a:lnTo>
                  <a:pt x="514837" y="0"/>
                </a:lnTo>
                <a:lnTo>
                  <a:pt x="344704" y="168654"/>
                </a:lnTo>
                <a:cubicBezTo>
                  <a:pt x="304760" y="208598"/>
                  <a:pt x="372813" y="275172"/>
                  <a:pt x="429031" y="273692"/>
                </a:cubicBezTo>
                <a:cubicBezTo>
                  <a:pt x="526672" y="270733"/>
                  <a:pt x="562178" y="396484"/>
                  <a:pt x="492646" y="468975"/>
                </a:cubicBezTo>
                <a:lnTo>
                  <a:pt x="482290" y="479331"/>
                </a:lnTo>
                <a:cubicBezTo>
                  <a:pt x="409798" y="548864"/>
                  <a:pt x="281089" y="516316"/>
                  <a:pt x="284048" y="418675"/>
                </a:cubicBezTo>
                <a:cubicBezTo>
                  <a:pt x="285527" y="362457"/>
                  <a:pt x="218954" y="294404"/>
                  <a:pt x="179009" y="334348"/>
                </a:cubicBezTo>
                <a:lnTo>
                  <a:pt x="0" y="514837"/>
                </a:lnTo>
                <a:lnTo>
                  <a:pt x="251501" y="766338"/>
                </a:lnTo>
                <a:cubicBezTo>
                  <a:pt x="291445" y="806282"/>
                  <a:pt x="223392" y="872856"/>
                  <a:pt x="167174" y="871376"/>
                </a:cubicBezTo>
                <a:cubicBezTo>
                  <a:pt x="69533" y="868418"/>
                  <a:pt x="36985" y="997127"/>
                  <a:pt x="106518" y="1069618"/>
                </a:cubicBezTo>
                <a:lnTo>
                  <a:pt x="116874" y="1079974"/>
                </a:lnTo>
                <a:cubicBezTo>
                  <a:pt x="189365" y="1149507"/>
                  <a:pt x="315116" y="1114001"/>
                  <a:pt x="312157" y="1016359"/>
                </a:cubicBezTo>
                <a:cubicBezTo>
                  <a:pt x="310678" y="960141"/>
                  <a:pt x="377251" y="892088"/>
                  <a:pt x="417196" y="932033"/>
                </a:cubicBezTo>
                <a:lnTo>
                  <a:pt x="668696" y="1183533"/>
                </a:lnTo>
                <a:lnTo>
                  <a:pt x="849185" y="1003045"/>
                </a:lnTo>
                <a:cubicBezTo>
                  <a:pt x="889129" y="963100"/>
                  <a:pt x="822556" y="896527"/>
                  <a:pt x="764858" y="898006"/>
                </a:cubicBezTo>
                <a:close/>
              </a:path>
            </a:pathLst>
          </a:custGeom>
          <a:solidFill>
            <a:schemeClr val="accent6">
              <a:lumMod val="75000"/>
              <a:alpha val="29000"/>
            </a:schemeClr>
          </a:solidFill>
          <a:ln w="19711" cap="flat">
            <a:no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9A225569-BA37-4B76-A274-4C366D0D074E}"/>
              </a:ext>
            </a:extLst>
          </p:cNvPr>
          <p:cNvCxnSpPr>
            <a:cxnSpLocks/>
          </p:cNvCxnSpPr>
          <p:nvPr/>
        </p:nvCxnSpPr>
        <p:spPr>
          <a:xfrm>
            <a:off x="5365750" y="809625"/>
            <a:ext cx="0" cy="3276600"/>
          </a:xfrm>
          <a:prstGeom prst="line">
            <a:avLst/>
          </a:prstGeom>
          <a:ln w="19050">
            <a:solidFill>
              <a:schemeClr val="bg1">
                <a:lumMod val="7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7" name="Graphic 16" descr="Magnifying glass with solid fill">
            <a:extLst>
              <a:ext uri="{FF2B5EF4-FFF2-40B4-BE49-F238E27FC236}">
                <a16:creationId xmlns:a16="http://schemas.microsoft.com/office/drawing/2014/main" id="{2C34479F-4ABF-4E8B-8ECE-CE076597A6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5670550" y="3324225"/>
            <a:ext cx="914400" cy="914400"/>
          </a:xfrm>
          <a:prstGeom prst="rect">
            <a:avLst/>
          </a:prstGeom>
        </p:spPr>
      </p:pic>
      <p:sp>
        <p:nvSpPr>
          <p:cNvPr id="19" name="TextBox 18">
            <a:extLst>
              <a:ext uri="{FF2B5EF4-FFF2-40B4-BE49-F238E27FC236}">
                <a16:creationId xmlns:a16="http://schemas.microsoft.com/office/drawing/2014/main" id="{148E5211-1D3A-4C26-9FC3-6B41030ED7AA}"/>
              </a:ext>
            </a:extLst>
          </p:cNvPr>
          <p:cNvSpPr txBox="1"/>
          <p:nvPr/>
        </p:nvSpPr>
        <p:spPr>
          <a:xfrm>
            <a:off x="6661149" y="3337646"/>
            <a:ext cx="3992269" cy="830997"/>
          </a:xfrm>
          <a:prstGeom prst="rect">
            <a:avLst/>
          </a:prstGeom>
          <a:noFill/>
        </p:spPr>
        <p:txBody>
          <a:bodyPr wrap="square" rtlCol="0">
            <a:spAutoFit/>
          </a:bodyPr>
          <a:lstStyle/>
          <a:p>
            <a:pPr marL="171450" indent="-171450">
              <a:buFont typeface="Wingdings" panose="05000000000000000000" pitchFamily="2" charset="2"/>
              <a:buChar char="q"/>
            </a:pPr>
            <a:r>
              <a:rPr lang="en-US" sz="1200" dirty="0"/>
              <a:t>ISO 10993 evaluates the medical device in its final stage</a:t>
            </a:r>
          </a:p>
          <a:p>
            <a:pPr marL="171450" indent="-171450">
              <a:buFont typeface="Wingdings" panose="05000000000000000000" pitchFamily="2" charset="2"/>
              <a:buChar char="q"/>
            </a:pPr>
            <a:r>
              <a:rPr lang="en-US" sz="1200" dirty="0"/>
              <a:t>Protection of humans is the primary goal </a:t>
            </a:r>
          </a:p>
          <a:p>
            <a:pPr marL="171450" indent="-171450">
              <a:buFont typeface="Wingdings" panose="05000000000000000000" pitchFamily="2" charset="2"/>
              <a:buChar char="q"/>
            </a:pPr>
            <a:r>
              <a:rPr lang="en-US" sz="1200" dirty="0"/>
              <a:t>Secondary goal is to ensure animal welfare and to minimize the number and exposure of the test animals</a:t>
            </a:r>
          </a:p>
        </p:txBody>
      </p:sp>
      <p:grpSp>
        <p:nvGrpSpPr>
          <p:cNvPr id="48" name="Group 47">
            <a:extLst>
              <a:ext uri="{FF2B5EF4-FFF2-40B4-BE49-F238E27FC236}">
                <a16:creationId xmlns:a16="http://schemas.microsoft.com/office/drawing/2014/main" id="{44F78BF2-28F4-4E0B-B4D8-7D9D2AD2DFB4}"/>
              </a:ext>
            </a:extLst>
          </p:cNvPr>
          <p:cNvGrpSpPr/>
          <p:nvPr/>
        </p:nvGrpSpPr>
        <p:grpSpPr>
          <a:xfrm>
            <a:off x="81518" y="4924425"/>
            <a:ext cx="10432489" cy="669283"/>
            <a:chOff x="-7376" y="1571932"/>
            <a:chExt cx="10583960" cy="776943"/>
          </a:xfrm>
        </p:grpSpPr>
        <p:grpSp>
          <p:nvGrpSpPr>
            <p:cNvPr id="51" name="Group 50">
              <a:extLst>
                <a:ext uri="{FF2B5EF4-FFF2-40B4-BE49-F238E27FC236}">
                  <a16:creationId xmlns:a16="http://schemas.microsoft.com/office/drawing/2014/main" id="{B9EC20D9-2106-448B-8DEB-AD97611F203C}"/>
                </a:ext>
              </a:extLst>
            </p:cNvPr>
            <p:cNvGrpSpPr/>
            <p:nvPr/>
          </p:nvGrpSpPr>
          <p:grpSpPr>
            <a:xfrm>
              <a:off x="946268" y="1571932"/>
              <a:ext cx="9630316" cy="776943"/>
              <a:chOff x="235400" y="4526255"/>
              <a:chExt cx="9630316" cy="776943"/>
            </a:xfrm>
          </p:grpSpPr>
          <p:sp>
            <p:nvSpPr>
              <p:cNvPr id="53" name="Rounded Rectangle 58">
                <a:extLst>
                  <a:ext uri="{FF2B5EF4-FFF2-40B4-BE49-F238E27FC236}">
                    <a16:creationId xmlns:a16="http://schemas.microsoft.com/office/drawing/2014/main" id="{D7B7B858-1184-4CF0-BF7A-56236903CABB}"/>
                  </a:ext>
                </a:extLst>
              </p:cNvPr>
              <p:cNvSpPr/>
              <p:nvPr/>
            </p:nvSpPr>
            <p:spPr>
              <a:xfrm>
                <a:off x="235400" y="4535429"/>
                <a:ext cx="1371600" cy="767442"/>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rPr>
                  <a:t>Categorization of MD</a:t>
                </a:r>
              </a:p>
            </p:txBody>
          </p:sp>
          <p:sp>
            <p:nvSpPr>
              <p:cNvPr id="54" name="Rounded Rectangle 60">
                <a:extLst>
                  <a:ext uri="{FF2B5EF4-FFF2-40B4-BE49-F238E27FC236}">
                    <a16:creationId xmlns:a16="http://schemas.microsoft.com/office/drawing/2014/main" id="{74965AC3-FF90-4960-9CD9-C53AC6F6BD5F}"/>
                  </a:ext>
                </a:extLst>
              </p:cNvPr>
              <p:cNvSpPr/>
              <p:nvPr/>
            </p:nvSpPr>
            <p:spPr>
              <a:xfrm>
                <a:off x="1887143"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lvl="0" algn="ctr">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Systematic approach to a biological evaluation</a:t>
                </a:r>
              </a:p>
            </p:txBody>
          </p:sp>
          <p:sp>
            <p:nvSpPr>
              <p:cNvPr id="55" name="Rounded Rectangle 61">
                <a:extLst>
                  <a:ext uri="{FF2B5EF4-FFF2-40B4-BE49-F238E27FC236}">
                    <a16:creationId xmlns:a16="http://schemas.microsoft.com/office/drawing/2014/main" id="{A9BFA154-4D04-4A39-980A-D704E79AEEAF}"/>
                  </a:ext>
                </a:extLst>
              </p:cNvPr>
              <p:cNvSpPr/>
              <p:nvPr/>
            </p:nvSpPr>
            <p:spPr>
              <a:xfrm>
                <a:off x="5157039" y="452708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Mitigate Risk by considering available information</a:t>
                </a:r>
              </a:p>
            </p:txBody>
          </p:sp>
          <p:sp>
            <p:nvSpPr>
              <p:cNvPr id="56" name="Rounded Rectangle 62">
                <a:extLst>
                  <a:ext uri="{FF2B5EF4-FFF2-40B4-BE49-F238E27FC236}">
                    <a16:creationId xmlns:a16="http://schemas.microsoft.com/office/drawing/2014/main" id="{2B06DF0E-16F6-4292-98E5-2B6C6BE67A5C}"/>
                  </a:ext>
                </a:extLst>
              </p:cNvPr>
              <p:cNvSpPr/>
              <p:nvPr/>
            </p:nvSpPr>
            <p:spPr>
              <a:xfrm>
                <a:off x="3533606" y="4526255"/>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Biological Testing and  </a:t>
                </a:r>
              </a:p>
              <a:p>
                <a:pPr algn="ctr"/>
                <a:r>
                  <a:rPr lang="en-US" sz="1000" dirty="0">
                    <a:solidFill>
                      <a:prstClr val="white"/>
                    </a:solidFill>
                    <a:latin typeface="Calibri" panose="020F0502020204030204"/>
                  </a:rPr>
                  <a:t>Risk management</a:t>
                </a:r>
              </a:p>
            </p:txBody>
          </p:sp>
          <p:cxnSp>
            <p:nvCxnSpPr>
              <p:cNvPr id="57" name="Straight Arrow Connector 56">
                <a:extLst>
                  <a:ext uri="{FF2B5EF4-FFF2-40B4-BE49-F238E27FC236}">
                    <a16:creationId xmlns:a16="http://schemas.microsoft.com/office/drawing/2014/main" id="{06834028-17AF-4042-AEA0-7837C735BB86}"/>
                  </a:ext>
                </a:extLst>
              </p:cNvPr>
              <p:cNvCxnSpPr>
                <a:cxnSpLocks/>
                <a:stCxn id="53" idx="3"/>
                <a:endCxn id="54" idx="1"/>
              </p:cNvCxnSpPr>
              <p:nvPr/>
            </p:nvCxnSpPr>
            <p:spPr>
              <a:xfrm>
                <a:off x="1607000" y="4919150"/>
                <a:ext cx="280143"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5F15D0D-761A-43EF-BC99-BF94CDB0D152}"/>
                  </a:ext>
                </a:extLst>
              </p:cNvPr>
              <p:cNvCxnSpPr>
                <a:cxnSpLocks/>
                <a:stCxn id="54" idx="3"/>
                <a:endCxn id="56" idx="1"/>
              </p:cNvCxnSpPr>
              <p:nvPr/>
            </p:nvCxnSpPr>
            <p:spPr>
              <a:xfrm flipV="1">
                <a:off x="3258743" y="4910303"/>
                <a:ext cx="274863" cy="884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7146B90-FE05-4189-9698-29A927E89853}"/>
                  </a:ext>
                </a:extLst>
              </p:cNvPr>
              <p:cNvCxnSpPr>
                <a:cxnSpLocks/>
                <a:stCxn id="55" idx="3"/>
                <a:endCxn id="60" idx="1"/>
              </p:cNvCxnSpPr>
              <p:nvPr/>
            </p:nvCxnSpPr>
            <p:spPr>
              <a:xfrm>
                <a:off x="6528640" y="4911130"/>
                <a:ext cx="313732" cy="802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62">
                <a:extLst>
                  <a:ext uri="{FF2B5EF4-FFF2-40B4-BE49-F238E27FC236}">
                    <a16:creationId xmlns:a16="http://schemas.microsoft.com/office/drawing/2014/main" id="{5720D07D-6880-499B-A516-385F6E168559}"/>
                  </a:ext>
                </a:extLst>
              </p:cNvPr>
              <p:cNvSpPr/>
              <p:nvPr/>
            </p:nvSpPr>
            <p:spPr>
              <a:xfrm>
                <a:off x="6842372"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Test Reports,</a:t>
                </a:r>
              </a:p>
              <a:p>
                <a:pPr algn="ctr" defTabSz="685800"/>
                <a:r>
                  <a:rPr lang="en-US" sz="900" dirty="0">
                    <a:solidFill>
                      <a:prstClr val="white"/>
                    </a:solidFill>
                    <a:latin typeface="Calibri" panose="020F0502020204030204"/>
                  </a:rPr>
                  <a:t> Device Master Files, Component and Device Documentation </a:t>
                </a:r>
              </a:p>
            </p:txBody>
          </p:sp>
          <p:sp>
            <p:nvSpPr>
              <p:cNvPr id="61" name="Rounded Rectangle 62">
                <a:extLst>
                  <a:ext uri="{FF2B5EF4-FFF2-40B4-BE49-F238E27FC236}">
                    <a16:creationId xmlns:a16="http://schemas.microsoft.com/office/drawing/2014/main" id="{C24BA7B0-A50F-44A4-91E0-674E91ACFAA8}"/>
                  </a:ext>
                </a:extLst>
              </p:cNvPr>
              <p:cNvSpPr/>
              <p:nvPr/>
            </p:nvSpPr>
            <p:spPr>
              <a:xfrm>
                <a:off x="8494116"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Submission to FDA</a:t>
                </a:r>
              </a:p>
            </p:txBody>
          </p:sp>
          <p:cxnSp>
            <p:nvCxnSpPr>
              <p:cNvPr id="62" name="Straight Arrow Connector 61">
                <a:extLst>
                  <a:ext uri="{FF2B5EF4-FFF2-40B4-BE49-F238E27FC236}">
                    <a16:creationId xmlns:a16="http://schemas.microsoft.com/office/drawing/2014/main" id="{5121FB8F-FD15-48D1-BE93-6C1C3B0A5F9A}"/>
                  </a:ext>
                </a:extLst>
              </p:cNvPr>
              <p:cNvCxnSpPr>
                <a:cxnSpLocks/>
                <a:stCxn id="60" idx="3"/>
                <a:endCxn id="61" idx="1"/>
              </p:cNvCxnSpPr>
              <p:nvPr/>
            </p:nvCxnSpPr>
            <p:spPr>
              <a:xfrm>
                <a:off x="8213972" y="4919150"/>
                <a:ext cx="28014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E0C3D8C-CA53-49C7-9B5F-BFA805EECB0A}"/>
                  </a:ext>
                </a:extLst>
              </p:cNvPr>
              <p:cNvCxnSpPr>
                <a:cxnSpLocks/>
                <a:stCxn id="56" idx="3"/>
                <a:endCxn id="55" idx="1"/>
              </p:cNvCxnSpPr>
              <p:nvPr/>
            </p:nvCxnSpPr>
            <p:spPr>
              <a:xfrm>
                <a:off x="4905206" y="4910303"/>
                <a:ext cx="251833" cy="82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40C2DBE8-B76A-4268-B040-64F8B03EC4C8}"/>
                </a:ext>
              </a:extLst>
            </p:cNvPr>
            <p:cNvSpPr txBox="1"/>
            <p:nvPr/>
          </p:nvSpPr>
          <p:spPr>
            <a:xfrm>
              <a:off x="-7376" y="1599025"/>
              <a:ext cx="967655" cy="589521"/>
            </a:xfrm>
            <a:prstGeom prst="rect">
              <a:avLst/>
            </a:prstGeom>
            <a:noFill/>
          </p:spPr>
          <p:txBody>
            <a:bodyPr wrap="square" rtlCol="0">
              <a:spAutoFit/>
            </a:bodyPr>
            <a:lstStyle/>
            <a:p>
              <a:pPr algn="ctr"/>
              <a:r>
                <a:rPr lang="en-US" sz="900" b="1" dirty="0">
                  <a:solidFill>
                    <a:schemeClr val="tx1">
                      <a:lumMod val="65000"/>
                      <a:lumOff val="35000"/>
                    </a:schemeClr>
                  </a:solidFill>
                </a:rPr>
                <a:t>Medical Device in Final Finished Form</a:t>
              </a:r>
            </a:p>
          </p:txBody>
        </p:sp>
      </p:grpSp>
      <p:sp>
        <p:nvSpPr>
          <p:cNvPr id="64" name="object 12">
            <a:extLst>
              <a:ext uri="{FF2B5EF4-FFF2-40B4-BE49-F238E27FC236}">
                <a16:creationId xmlns:a16="http://schemas.microsoft.com/office/drawing/2014/main" id="{4C5F11FF-B817-4A29-B291-5C21C5D2D2B9}"/>
              </a:ext>
            </a:extLst>
          </p:cNvPr>
          <p:cNvSpPr txBox="1"/>
          <p:nvPr/>
        </p:nvSpPr>
        <p:spPr>
          <a:xfrm>
            <a:off x="26897" y="4312593"/>
            <a:ext cx="1351971" cy="230832"/>
          </a:xfrm>
          <a:prstGeom prst="rect">
            <a:avLst/>
          </a:prstGeom>
          <a:solidFill>
            <a:srgbClr val="595958"/>
          </a:solidFill>
        </p:spPr>
        <p:txBody>
          <a:bodyPr vert="horz" wrap="square" lIns="0" tIns="15240" rIns="0" bIns="0" rtlCol="0">
            <a:spAutoFit/>
          </a:bodyPr>
          <a:lstStyle/>
          <a:p>
            <a:pPr marL="90805">
              <a:lnSpc>
                <a:spcPct val="100000"/>
              </a:lnSpc>
              <a:spcBef>
                <a:spcPts val="120"/>
              </a:spcBef>
            </a:pPr>
            <a:r>
              <a:rPr lang="en-US" sz="1400" b="1" spc="-5" dirty="0">
                <a:solidFill>
                  <a:srgbClr val="FFFFFF"/>
                </a:solidFill>
                <a:latin typeface="Carlito"/>
                <a:cs typeface="Carlito"/>
              </a:rPr>
              <a:t>Block Diagram</a:t>
            </a:r>
            <a:endParaRPr sz="1400" dirty="0">
              <a:latin typeface="Carlito"/>
              <a:cs typeface="Carlito"/>
            </a:endParaRPr>
          </a:p>
        </p:txBody>
      </p:sp>
      <p:sp>
        <p:nvSpPr>
          <p:cNvPr id="66" name="Rectangle 65">
            <a:extLst>
              <a:ext uri="{FF2B5EF4-FFF2-40B4-BE49-F238E27FC236}">
                <a16:creationId xmlns:a16="http://schemas.microsoft.com/office/drawing/2014/main" id="{817657D6-571F-43DA-8967-C8194EB1444A}"/>
              </a:ext>
            </a:extLst>
          </p:cNvPr>
          <p:cNvSpPr/>
          <p:nvPr/>
        </p:nvSpPr>
        <p:spPr>
          <a:xfrm>
            <a:off x="-90514" y="1594951"/>
            <a:ext cx="3255359" cy="307777"/>
          </a:xfrm>
          <a:prstGeom prst="rect">
            <a:avLst/>
          </a:prstGeom>
        </p:spPr>
        <p:txBody>
          <a:bodyPr wrap="square">
            <a:spAutoFit/>
          </a:bodyPr>
          <a:lstStyle/>
          <a:p>
            <a:pPr marL="90805">
              <a:lnSpc>
                <a:spcPct val="100000"/>
              </a:lnSpc>
              <a:spcBef>
                <a:spcPts val="120"/>
              </a:spcBef>
            </a:pPr>
            <a:r>
              <a:rPr lang="en-US" sz="1400" b="1" spc="-5" dirty="0">
                <a:solidFill>
                  <a:srgbClr val="FFFFFF"/>
                </a:solidFill>
                <a:latin typeface="Carlito"/>
                <a:cs typeface="Carlito"/>
              </a:rPr>
              <a:t>When </a:t>
            </a:r>
            <a:r>
              <a:rPr lang="en-US" sz="1400" b="1" spc="-5" dirty="0">
                <a:solidFill>
                  <a:srgbClr val="FFFFFF"/>
                </a:solidFill>
                <a:cs typeface="Calibri" panose="020F0502020204030204" pitchFamily="34" charset="0"/>
              </a:rPr>
              <a:t>Biocompatibility is considered</a:t>
            </a:r>
            <a:r>
              <a:rPr lang="en-US" sz="1400" b="1" spc="-5" dirty="0">
                <a:solidFill>
                  <a:srgbClr val="FFFFFF"/>
                </a:solidFill>
                <a:latin typeface="Carlito"/>
                <a:cs typeface="Carlito"/>
              </a:rPr>
              <a:t> </a:t>
            </a:r>
            <a:endParaRPr lang="en-US" sz="1400" dirty="0">
              <a:latin typeface="Carlito"/>
              <a:cs typeface="Carlito"/>
            </a:endParaRPr>
          </a:p>
        </p:txBody>
      </p:sp>
    </p:spTree>
    <p:extLst>
      <p:ext uri="{BB962C8B-B14F-4D97-AF65-F5344CB8AC3E}">
        <p14:creationId xmlns:p14="http://schemas.microsoft.com/office/powerpoint/2010/main" val="254560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4" name="Picture 16" descr="Large bone fragment compression plate - LFS™ - Ortho Solutions - mid-shaft  / metallic">
            <a:extLst>
              <a:ext uri="{FF2B5EF4-FFF2-40B4-BE49-F238E27FC236}">
                <a16:creationId xmlns:a16="http://schemas.microsoft.com/office/drawing/2014/main" id="{A755DE7F-0077-4EF7-BB39-F889028DB1E9}"/>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2663049" y="4221162"/>
            <a:ext cx="2385955" cy="152024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LAPAROSCOPES – الشرق الأوسط الطبية">
            <a:extLst>
              <a:ext uri="{FF2B5EF4-FFF2-40B4-BE49-F238E27FC236}">
                <a16:creationId xmlns:a16="http://schemas.microsoft.com/office/drawing/2014/main" id="{A860FD3A-86C4-4963-9C97-292688FC69CB}"/>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145556" y="4187722"/>
            <a:ext cx="2422002" cy="157124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edical Devices - Non Contact Infrared Thermometer from Bengaluru">
            <a:extLst>
              <a:ext uri="{FF2B5EF4-FFF2-40B4-BE49-F238E27FC236}">
                <a16:creationId xmlns:a16="http://schemas.microsoft.com/office/drawing/2014/main" id="{96A2F4FD-93DC-4B45-AC10-DD2EF0626757}"/>
              </a:ext>
            </a:extLst>
          </p:cNvPr>
          <p:cNvPicPr>
            <a:picLocks noChangeAspect="1" noChangeArrowheads="1"/>
          </p:cNvPicPr>
          <p:nvPr/>
        </p:nvPicPr>
        <p:blipFill rotWithShape="1">
          <a:blip r:embed="rId4">
            <a:alphaModFix amt="35000"/>
            <a:extLst>
              <a:ext uri="{28A0092B-C50C-407E-A947-70E740481C1C}">
                <a14:useLocalDpi xmlns:a14="http://schemas.microsoft.com/office/drawing/2010/main" val="0"/>
              </a:ext>
            </a:extLst>
          </a:blip>
          <a:srcRect r="36633"/>
          <a:stretch/>
        </p:blipFill>
        <p:spPr bwMode="auto">
          <a:xfrm>
            <a:off x="1098551" y="2570677"/>
            <a:ext cx="1469008" cy="154305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ontact Lenses Case On A White Background Stock Photo - Download Image Now  - iStock">
            <a:extLst>
              <a:ext uri="{FF2B5EF4-FFF2-40B4-BE49-F238E27FC236}">
                <a16:creationId xmlns:a16="http://schemas.microsoft.com/office/drawing/2014/main" id="{424C8475-F2F4-4AE4-9F14-8DC389A41E3F}"/>
              </a:ext>
            </a:extLst>
          </p:cNvPr>
          <p:cNvPicPr>
            <a:picLocks noChangeAspect="1" noChangeArrowheads="1"/>
          </p:cNvPicPr>
          <p:nvPr/>
        </p:nvPicPr>
        <p:blipFill>
          <a:blip r:embed="rId5" cstate="print">
            <a:alphaModFix amt="20000"/>
            <a:extLst>
              <a:ext uri="{28A0092B-C50C-407E-A947-70E740481C1C}">
                <a14:useLocalDpi xmlns:a14="http://schemas.microsoft.com/office/drawing/2010/main" val="0"/>
              </a:ext>
            </a:extLst>
          </a:blip>
          <a:srcRect/>
          <a:stretch>
            <a:fillRect/>
          </a:stretch>
        </p:blipFill>
        <p:spPr bwMode="auto">
          <a:xfrm>
            <a:off x="2632144" y="2395045"/>
            <a:ext cx="2554596" cy="1729203"/>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4">
            <a:extLst>
              <a:ext uri="{FF2B5EF4-FFF2-40B4-BE49-F238E27FC236}">
                <a16:creationId xmlns:a16="http://schemas.microsoft.com/office/drawing/2014/main" id="{C7A88014-817E-49DF-A1D4-59171F81DAB7}"/>
              </a:ext>
            </a:extLst>
          </p:cNvPr>
          <p:cNvSpPr/>
          <p:nvPr/>
        </p:nvSpPr>
        <p:spPr>
          <a:xfrm>
            <a:off x="1017" y="4641955"/>
            <a:ext cx="10730483" cy="1571243"/>
          </a:xfrm>
          <a:prstGeom prst="rect">
            <a:avLst/>
          </a:prstGeom>
          <a:blipFill>
            <a:blip r:embed="rId6" cstate="print">
              <a:alphaModFix amt="70000"/>
            </a:blip>
            <a:stretch>
              <a:fillRect/>
            </a:stretch>
          </a:blipFill>
        </p:spPr>
        <p:txBody>
          <a:bodyPr wrap="square" lIns="0" tIns="0" rIns="0" bIns="0" rtlCol="0"/>
          <a:lstStyle/>
          <a:p>
            <a:endParaRPr dirty="0"/>
          </a:p>
        </p:txBody>
      </p:sp>
      <p:sp>
        <p:nvSpPr>
          <p:cNvPr id="5" name="object 38">
            <a:extLst>
              <a:ext uri="{FF2B5EF4-FFF2-40B4-BE49-F238E27FC236}">
                <a16:creationId xmlns:a16="http://schemas.microsoft.com/office/drawing/2014/main" id="{5BC21FCA-5B99-42EC-914A-80C1284A09EE}"/>
              </a:ext>
            </a:extLst>
          </p:cNvPr>
          <p:cNvSpPr txBox="1"/>
          <p:nvPr/>
        </p:nvSpPr>
        <p:spPr>
          <a:xfrm>
            <a:off x="9866071" y="5742003"/>
            <a:ext cx="598170"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A7A8A7"/>
                </a:solidFill>
                <a:latin typeface="Carlito"/>
                <a:cs typeface="Carlito"/>
              </a:rPr>
              <a:t>TCS</a:t>
            </a:r>
            <a:r>
              <a:rPr sz="900" b="1" spc="-45" dirty="0">
                <a:solidFill>
                  <a:srgbClr val="A7A8A7"/>
                </a:solidFill>
                <a:latin typeface="Carlito"/>
                <a:cs typeface="Carlito"/>
              </a:rPr>
              <a:t> </a:t>
            </a:r>
            <a:r>
              <a:rPr sz="900" b="1" spc="-5" dirty="0">
                <a:solidFill>
                  <a:srgbClr val="A7A8A7"/>
                </a:solidFill>
                <a:latin typeface="Carlito"/>
                <a:cs typeface="Carlito"/>
              </a:rPr>
              <a:t>Internal</a:t>
            </a:r>
            <a:endParaRPr sz="900" dirty="0">
              <a:latin typeface="Carlito"/>
              <a:cs typeface="Carlito"/>
            </a:endParaRPr>
          </a:p>
        </p:txBody>
      </p:sp>
      <p:sp>
        <p:nvSpPr>
          <p:cNvPr id="45" name="Rounded Rectangle 58">
            <a:extLst>
              <a:ext uri="{FF2B5EF4-FFF2-40B4-BE49-F238E27FC236}">
                <a16:creationId xmlns:a16="http://schemas.microsoft.com/office/drawing/2014/main" id="{DD1CD9C1-36E1-4420-B4C0-C07774918799}"/>
              </a:ext>
            </a:extLst>
          </p:cNvPr>
          <p:cNvSpPr/>
          <p:nvPr/>
        </p:nvSpPr>
        <p:spPr>
          <a:xfrm>
            <a:off x="267261" y="1923779"/>
            <a:ext cx="4641289" cy="403220"/>
          </a:xfrm>
          <a:prstGeom prst="roundRect">
            <a:avLst/>
          </a:prstGeom>
          <a:solidFill>
            <a:schemeClr val="tx2">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dirty="0">
                <a:solidFill>
                  <a:schemeClr val="tx1"/>
                </a:solidFill>
                <a:latin typeface="Calibri" panose="020F0502020204030204"/>
              </a:rPr>
              <a:t>By nature of body of contact</a:t>
            </a:r>
          </a:p>
        </p:txBody>
      </p:sp>
      <p:sp>
        <p:nvSpPr>
          <p:cNvPr id="46" name="Rounded Rectangle 58">
            <a:extLst>
              <a:ext uri="{FF2B5EF4-FFF2-40B4-BE49-F238E27FC236}">
                <a16:creationId xmlns:a16="http://schemas.microsoft.com/office/drawing/2014/main" id="{947CF65E-A9CB-4F80-85A9-E6528240EACA}"/>
              </a:ext>
            </a:extLst>
          </p:cNvPr>
          <p:cNvSpPr/>
          <p:nvPr/>
        </p:nvSpPr>
        <p:spPr>
          <a:xfrm>
            <a:off x="5749798" y="1923779"/>
            <a:ext cx="4645152" cy="403220"/>
          </a:xfrm>
          <a:prstGeom prst="roundRect">
            <a:avLst/>
          </a:prstGeom>
          <a:solidFill>
            <a:schemeClr val="tx2">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dirty="0">
                <a:solidFill>
                  <a:schemeClr val="tx1"/>
                </a:solidFill>
                <a:latin typeface="Calibri" panose="020F0502020204030204"/>
              </a:rPr>
              <a:t>By duration of contact</a:t>
            </a:r>
          </a:p>
        </p:txBody>
      </p:sp>
      <p:cxnSp>
        <p:nvCxnSpPr>
          <p:cNvPr id="56" name="Connector: Elbow 55">
            <a:extLst>
              <a:ext uri="{FF2B5EF4-FFF2-40B4-BE49-F238E27FC236}">
                <a16:creationId xmlns:a16="http://schemas.microsoft.com/office/drawing/2014/main" id="{B2372BBF-4FC5-44AC-B966-45ED658DC18A}"/>
              </a:ext>
            </a:extLst>
          </p:cNvPr>
          <p:cNvCxnSpPr>
            <a:cxnSpLocks/>
            <a:endCxn id="45" idx="0"/>
          </p:cNvCxnSpPr>
          <p:nvPr/>
        </p:nvCxnSpPr>
        <p:spPr>
          <a:xfrm rot="16200000" flipH="1">
            <a:off x="1868856" y="1204729"/>
            <a:ext cx="497926" cy="940174"/>
          </a:xfrm>
          <a:prstGeom prst="bentConnector3">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CE4969A7-4073-483B-8AA0-24AE44023F67}"/>
              </a:ext>
            </a:extLst>
          </p:cNvPr>
          <p:cNvCxnSpPr>
            <a:cxnSpLocks/>
            <a:stCxn id="36" idx="2"/>
            <a:endCxn id="46" idx="0"/>
          </p:cNvCxnSpPr>
          <p:nvPr/>
        </p:nvCxnSpPr>
        <p:spPr>
          <a:xfrm rot="16200000" flipH="1">
            <a:off x="4607636" y="-1540960"/>
            <a:ext cx="504835" cy="6424642"/>
          </a:xfrm>
          <a:prstGeom prst="bentConnector3">
            <a:avLst>
              <a:gd name="adj1" fmla="val 50000"/>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61" name="Rounded Rectangle 58">
            <a:extLst>
              <a:ext uri="{FF2B5EF4-FFF2-40B4-BE49-F238E27FC236}">
                <a16:creationId xmlns:a16="http://schemas.microsoft.com/office/drawing/2014/main" id="{78983F2C-17BC-4EC5-B720-DBA06E622AE3}"/>
              </a:ext>
            </a:extLst>
          </p:cNvPr>
          <p:cNvSpPr/>
          <p:nvPr/>
        </p:nvSpPr>
        <p:spPr>
          <a:xfrm>
            <a:off x="185518" y="2683728"/>
            <a:ext cx="2454287" cy="1473100"/>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r>
              <a:rPr lang="en-US" dirty="0">
                <a:solidFill>
                  <a:schemeClr val="tx1"/>
                </a:solidFill>
                <a:latin typeface="Calibri" panose="020F0502020204030204"/>
              </a:rPr>
              <a:t>Non-contacting</a:t>
            </a:r>
          </a:p>
          <a:p>
            <a:pPr marL="171450" indent="-171450">
              <a:buFont typeface="Arial" panose="020B0604020202020204" pitchFamily="34" charset="0"/>
              <a:buChar char="•"/>
            </a:pPr>
            <a:r>
              <a:rPr lang="en-US" sz="1000" dirty="0">
                <a:solidFill>
                  <a:schemeClr val="tx1"/>
                </a:solidFill>
                <a:latin typeface="Calibri" panose="020F0502020204030204"/>
              </a:rPr>
              <a:t>Neither direct nor indirect contact with the body</a:t>
            </a:r>
          </a:p>
          <a:p>
            <a:pPr marL="171450" indent="-171450">
              <a:buFont typeface="Arial" panose="020B0604020202020204" pitchFamily="34" charset="0"/>
              <a:buChar char="•"/>
            </a:pPr>
            <a:r>
              <a:rPr lang="en-US" sz="1000" dirty="0">
                <a:solidFill>
                  <a:schemeClr val="tx1"/>
                </a:solidFill>
                <a:latin typeface="Calibri" panose="020F0502020204030204"/>
              </a:rPr>
              <a:t>Eg: Diagnostic software, a blood-collection tube                         </a:t>
            </a:r>
          </a:p>
        </p:txBody>
      </p:sp>
      <p:sp>
        <p:nvSpPr>
          <p:cNvPr id="63" name="Rounded Rectangle 58">
            <a:extLst>
              <a:ext uri="{FF2B5EF4-FFF2-40B4-BE49-F238E27FC236}">
                <a16:creationId xmlns:a16="http://schemas.microsoft.com/office/drawing/2014/main" id="{BCC2F768-CB0C-410D-B3EA-355122728A07}"/>
              </a:ext>
            </a:extLst>
          </p:cNvPr>
          <p:cNvSpPr/>
          <p:nvPr/>
        </p:nvSpPr>
        <p:spPr>
          <a:xfrm>
            <a:off x="2620199" y="2625723"/>
            <a:ext cx="2385955" cy="1473100"/>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r>
              <a:rPr lang="en-US" dirty="0">
                <a:solidFill>
                  <a:schemeClr val="tx1"/>
                </a:solidFill>
                <a:latin typeface="Calibri" panose="020F0502020204030204"/>
              </a:rPr>
              <a:t>Surface contacting</a:t>
            </a:r>
          </a:p>
          <a:p>
            <a:pPr marL="285750" indent="-285750">
              <a:buFont typeface="Arial" panose="020B0604020202020204" pitchFamily="34" charset="0"/>
              <a:buChar char="•"/>
            </a:pPr>
            <a:r>
              <a:rPr lang="en-US" sz="1000" dirty="0">
                <a:solidFill>
                  <a:schemeClr val="tx1"/>
                </a:solidFill>
                <a:latin typeface="Calibri" panose="020F0502020204030204"/>
              </a:rPr>
              <a:t>Skin (eg: bandages)</a:t>
            </a:r>
          </a:p>
          <a:p>
            <a:pPr marL="285750" indent="-285750">
              <a:buFont typeface="Arial" panose="020B0604020202020204" pitchFamily="34" charset="0"/>
              <a:buChar char="•"/>
            </a:pPr>
            <a:r>
              <a:rPr lang="en-US" sz="1000" dirty="0">
                <a:solidFill>
                  <a:schemeClr val="tx1"/>
                </a:solidFill>
                <a:latin typeface="Calibri" panose="020F0502020204030204"/>
              </a:rPr>
              <a:t>Mucosal membranes (eg: contact lenses)</a:t>
            </a:r>
          </a:p>
        </p:txBody>
      </p:sp>
      <p:sp>
        <p:nvSpPr>
          <p:cNvPr id="64" name="Rounded Rectangle 58">
            <a:extLst>
              <a:ext uri="{FF2B5EF4-FFF2-40B4-BE49-F238E27FC236}">
                <a16:creationId xmlns:a16="http://schemas.microsoft.com/office/drawing/2014/main" id="{F6BF8ED2-BBA0-45EC-9F56-D3FF1EB0875B}"/>
              </a:ext>
            </a:extLst>
          </p:cNvPr>
          <p:cNvSpPr/>
          <p:nvPr/>
        </p:nvSpPr>
        <p:spPr>
          <a:xfrm>
            <a:off x="145559" y="4289804"/>
            <a:ext cx="2442345" cy="1382962"/>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r>
              <a:rPr lang="en-US" sz="1300" dirty="0">
                <a:solidFill>
                  <a:schemeClr val="tx1"/>
                </a:solidFill>
                <a:latin typeface="Calibri" panose="020F0502020204030204"/>
              </a:rPr>
              <a:t>Externally communicating MD</a:t>
            </a:r>
          </a:p>
          <a:p>
            <a:pPr marL="285750" indent="-285750">
              <a:buFont typeface="Arial" panose="020B0604020202020204" pitchFamily="34" charset="0"/>
              <a:buChar char="•"/>
            </a:pPr>
            <a:r>
              <a:rPr lang="en-US" sz="1000" dirty="0">
                <a:solidFill>
                  <a:schemeClr val="tx1"/>
                </a:solidFill>
                <a:latin typeface="Calibri" panose="020F0502020204030204"/>
              </a:rPr>
              <a:t>Blood path, indirect  (deliver fluids into the vascular system)</a:t>
            </a:r>
          </a:p>
          <a:p>
            <a:pPr marL="285750" indent="-285750">
              <a:buFont typeface="Arial" panose="020B0604020202020204" pitchFamily="34" charset="0"/>
              <a:buChar char="•"/>
            </a:pPr>
            <a:r>
              <a:rPr lang="en-US" sz="1000" dirty="0">
                <a:solidFill>
                  <a:schemeClr val="tx1"/>
                </a:solidFill>
                <a:latin typeface="Calibri" panose="020F0502020204030204"/>
              </a:rPr>
              <a:t>Tissue / Bone (eg: laparoscopes)</a:t>
            </a:r>
          </a:p>
          <a:p>
            <a:pPr marL="285750" indent="-285750">
              <a:buFont typeface="Arial" panose="020B0604020202020204" pitchFamily="34" charset="0"/>
              <a:buChar char="•"/>
            </a:pPr>
            <a:endParaRPr lang="en-US" sz="1100" dirty="0">
              <a:solidFill>
                <a:schemeClr val="tx1"/>
              </a:solidFill>
              <a:latin typeface="Calibri" panose="020F0502020204030204"/>
            </a:endParaRPr>
          </a:p>
          <a:p>
            <a:pPr marL="285750" indent="-285750">
              <a:buFont typeface="Arial" panose="020B0604020202020204" pitchFamily="34" charset="0"/>
              <a:buChar char="•"/>
            </a:pPr>
            <a:endParaRPr lang="en-US" sz="1100" dirty="0">
              <a:solidFill>
                <a:schemeClr val="tx1"/>
              </a:solidFill>
              <a:latin typeface="Calibri" panose="020F0502020204030204"/>
            </a:endParaRPr>
          </a:p>
        </p:txBody>
      </p:sp>
      <p:sp>
        <p:nvSpPr>
          <p:cNvPr id="65" name="Rounded Rectangle 58">
            <a:extLst>
              <a:ext uri="{FF2B5EF4-FFF2-40B4-BE49-F238E27FC236}">
                <a16:creationId xmlns:a16="http://schemas.microsoft.com/office/drawing/2014/main" id="{402CC3F5-04DA-4112-AC97-829162D44220}"/>
              </a:ext>
            </a:extLst>
          </p:cNvPr>
          <p:cNvSpPr/>
          <p:nvPr/>
        </p:nvSpPr>
        <p:spPr>
          <a:xfrm>
            <a:off x="2587904" y="4153115"/>
            <a:ext cx="2053314" cy="1354161"/>
          </a:xfrm>
          <a:prstGeom prst="round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r>
              <a:rPr lang="en-US" sz="1300" dirty="0">
                <a:solidFill>
                  <a:schemeClr val="tx1"/>
                </a:solidFill>
                <a:latin typeface="Calibri" panose="020F0502020204030204"/>
              </a:rPr>
              <a:t>Implant Medical Devices</a:t>
            </a:r>
          </a:p>
          <a:p>
            <a:pPr marL="285750" indent="-285750">
              <a:buFont typeface="Arial" panose="020B0604020202020204" pitchFamily="34" charset="0"/>
              <a:buChar char="•"/>
            </a:pPr>
            <a:r>
              <a:rPr lang="en-US" sz="1000" dirty="0">
                <a:solidFill>
                  <a:schemeClr val="tx1"/>
                </a:solidFill>
                <a:latin typeface="Calibri" panose="020F0502020204030204"/>
              </a:rPr>
              <a:t>Tissue / Bone (eg: plates, pacemakers)</a:t>
            </a:r>
          </a:p>
          <a:p>
            <a:pPr marL="285750" indent="-285750">
              <a:buFont typeface="Arial" panose="020B0604020202020204" pitchFamily="34" charset="0"/>
              <a:buChar char="•"/>
            </a:pPr>
            <a:r>
              <a:rPr lang="en-US" sz="1000" dirty="0">
                <a:solidFill>
                  <a:schemeClr val="tx1"/>
                </a:solidFill>
                <a:latin typeface="Calibri" panose="020F0502020204030204"/>
              </a:rPr>
              <a:t>Blood (eg: heart valves)</a:t>
            </a:r>
          </a:p>
        </p:txBody>
      </p:sp>
      <p:cxnSp>
        <p:nvCxnSpPr>
          <p:cNvPr id="67" name="Straight Connector 66">
            <a:extLst>
              <a:ext uri="{FF2B5EF4-FFF2-40B4-BE49-F238E27FC236}">
                <a16:creationId xmlns:a16="http://schemas.microsoft.com/office/drawing/2014/main" id="{BC60F2FE-B597-4E6A-812E-66FDDCA25048}"/>
              </a:ext>
            </a:extLst>
          </p:cNvPr>
          <p:cNvCxnSpPr/>
          <p:nvPr/>
        </p:nvCxnSpPr>
        <p:spPr>
          <a:xfrm>
            <a:off x="2587907" y="2555598"/>
            <a:ext cx="11943" cy="327660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19B0751-A223-474B-A14E-233884863248}"/>
              </a:ext>
            </a:extLst>
          </p:cNvPr>
          <p:cNvCxnSpPr>
            <a:cxnSpLocks/>
          </p:cNvCxnSpPr>
          <p:nvPr/>
        </p:nvCxnSpPr>
        <p:spPr>
          <a:xfrm flipH="1">
            <a:off x="390050" y="4153115"/>
            <a:ext cx="4419600"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6B2BA0DB-CE39-46DE-8AB4-8134FC4AE29F}"/>
              </a:ext>
            </a:extLst>
          </p:cNvPr>
          <p:cNvSpPr txBox="1"/>
          <p:nvPr/>
        </p:nvSpPr>
        <p:spPr>
          <a:xfrm>
            <a:off x="5749798" y="2536251"/>
            <a:ext cx="4645152" cy="2462213"/>
          </a:xfrm>
          <a:prstGeom prst="rect">
            <a:avLst/>
          </a:prstGeom>
          <a:noFill/>
        </p:spPr>
        <p:txBody>
          <a:bodyPr wrap="square">
            <a:spAutoFit/>
          </a:bodyPr>
          <a:lstStyle/>
          <a:p>
            <a:pPr marL="285750" indent="-285750" algn="just">
              <a:buFont typeface="Wingdings" panose="05000000000000000000" pitchFamily="2" charset="2"/>
              <a:buChar char="q"/>
            </a:pPr>
            <a:r>
              <a:rPr lang="en-US" sz="1400" dirty="0"/>
              <a:t>Limited exposure (A) – medical devices whose cumulative sum of single, multiple or repeated duration of contact is up to 24 h.</a:t>
            </a:r>
          </a:p>
          <a:p>
            <a:pPr marL="285750" indent="-285750" algn="just">
              <a:buFont typeface="Wingdings" panose="05000000000000000000" pitchFamily="2" charset="2"/>
              <a:buChar char="q"/>
            </a:pPr>
            <a:endParaRPr lang="en-US" sz="1400" dirty="0"/>
          </a:p>
          <a:p>
            <a:pPr marL="285750" indent="-285750" algn="just">
              <a:buFont typeface="Wingdings" panose="05000000000000000000" pitchFamily="2" charset="2"/>
              <a:buChar char="q"/>
            </a:pPr>
            <a:r>
              <a:rPr lang="en-US" sz="1400" dirty="0"/>
              <a:t>Prolonged exposure (B) – medical devices whose cumulative sum of single, multiple or repeated contact time is likely to exceed 24 h but not exceed 30 d.</a:t>
            </a:r>
          </a:p>
          <a:p>
            <a:pPr marL="285750" indent="-285750" algn="just">
              <a:buFont typeface="Wingdings" panose="05000000000000000000" pitchFamily="2" charset="2"/>
              <a:buChar char="q"/>
            </a:pPr>
            <a:endParaRPr lang="en-US" sz="1400" dirty="0"/>
          </a:p>
          <a:p>
            <a:pPr marL="285750" indent="-285750" algn="just">
              <a:buFont typeface="Wingdings" panose="05000000000000000000" pitchFamily="2" charset="2"/>
              <a:buChar char="q"/>
            </a:pPr>
            <a:r>
              <a:rPr lang="en-US" sz="1400" dirty="0"/>
              <a:t>Long-term exposure (C) – medical devices whose cumulative sum of single, multiple or repeated contact time exceeds 30 d.</a:t>
            </a:r>
          </a:p>
        </p:txBody>
      </p:sp>
      <p:grpSp>
        <p:nvGrpSpPr>
          <p:cNvPr id="33" name="Group 32">
            <a:extLst>
              <a:ext uri="{FF2B5EF4-FFF2-40B4-BE49-F238E27FC236}">
                <a16:creationId xmlns:a16="http://schemas.microsoft.com/office/drawing/2014/main" id="{B23B52CC-0C74-48FC-973A-5B27C4AAF01C}"/>
              </a:ext>
            </a:extLst>
          </p:cNvPr>
          <p:cNvGrpSpPr/>
          <p:nvPr/>
        </p:nvGrpSpPr>
        <p:grpSpPr>
          <a:xfrm>
            <a:off x="31750" y="749942"/>
            <a:ext cx="10432489" cy="669283"/>
            <a:chOff x="-7376" y="1571932"/>
            <a:chExt cx="10583960" cy="776943"/>
          </a:xfrm>
        </p:grpSpPr>
        <p:grpSp>
          <p:nvGrpSpPr>
            <p:cNvPr id="34" name="Group 33">
              <a:extLst>
                <a:ext uri="{FF2B5EF4-FFF2-40B4-BE49-F238E27FC236}">
                  <a16:creationId xmlns:a16="http://schemas.microsoft.com/office/drawing/2014/main" id="{DBF8C1E1-13C1-4301-AEC0-1DDD42A77B2A}"/>
                </a:ext>
              </a:extLst>
            </p:cNvPr>
            <p:cNvGrpSpPr/>
            <p:nvPr/>
          </p:nvGrpSpPr>
          <p:grpSpPr>
            <a:xfrm>
              <a:off x="946268" y="1571932"/>
              <a:ext cx="9630316" cy="776943"/>
              <a:chOff x="235400" y="4526255"/>
              <a:chExt cx="9630316" cy="776943"/>
            </a:xfrm>
          </p:grpSpPr>
          <p:sp>
            <p:nvSpPr>
              <p:cNvPr id="36" name="Rounded Rectangle 58">
                <a:extLst>
                  <a:ext uri="{FF2B5EF4-FFF2-40B4-BE49-F238E27FC236}">
                    <a16:creationId xmlns:a16="http://schemas.microsoft.com/office/drawing/2014/main" id="{39EAE613-83CC-4533-9916-78778DBBBAD6}"/>
                  </a:ext>
                </a:extLst>
              </p:cNvPr>
              <p:cNvSpPr/>
              <p:nvPr/>
            </p:nvSpPr>
            <p:spPr>
              <a:xfrm>
                <a:off x="235400" y="4535429"/>
                <a:ext cx="1371600" cy="767442"/>
              </a:xfrm>
              <a:prstGeom prst="round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Categorization of MD</a:t>
                </a:r>
              </a:p>
            </p:txBody>
          </p:sp>
          <p:sp>
            <p:nvSpPr>
              <p:cNvPr id="37" name="Rounded Rectangle 60">
                <a:extLst>
                  <a:ext uri="{FF2B5EF4-FFF2-40B4-BE49-F238E27FC236}">
                    <a16:creationId xmlns:a16="http://schemas.microsoft.com/office/drawing/2014/main" id="{C81ED2DE-747D-459C-B43A-CF4F227CA7DE}"/>
                  </a:ext>
                </a:extLst>
              </p:cNvPr>
              <p:cNvSpPr/>
              <p:nvPr/>
            </p:nvSpPr>
            <p:spPr>
              <a:xfrm>
                <a:off x="1887143"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lvl="0" algn="ctr">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Systematic approach to a biological evaluation</a:t>
                </a:r>
              </a:p>
            </p:txBody>
          </p:sp>
          <p:sp>
            <p:nvSpPr>
              <p:cNvPr id="38" name="Rounded Rectangle 61">
                <a:extLst>
                  <a:ext uri="{FF2B5EF4-FFF2-40B4-BE49-F238E27FC236}">
                    <a16:creationId xmlns:a16="http://schemas.microsoft.com/office/drawing/2014/main" id="{DE61CB98-D55B-4C68-ACED-E6ED99C1806D}"/>
                  </a:ext>
                </a:extLst>
              </p:cNvPr>
              <p:cNvSpPr/>
              <p:nvPr/>
            </p:nvSpPr>
            <p:spPr>
              <a:xfrm>
                <a:off x="5157039" y="452708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Mitigate Risk by considering available information</a:t>
                </a:r>
              </a:p>
            </p:txBody>
          </p:sp>
          <p:sp>
            <p:nvSpPr>
              <p:cNvPr id="39" name="Rounded Rectangle 62">
                <a:extLst>
                  <a:ext uri="{FF2B5EF4-FFF2-40B4-BE49-F238E27FC236}">
                    <a16:creationId xmlns:a16="http://schemas.microsoft.com/office/drawing/2014/main" id="{01E75405-DCE1-4E22-8F54-03B94D40BCE4}"/>
                  </a:ext>
                </a:extLst>
              </p:cNvPr>
              <p:cNvSpPr/>
              <p:nvPr/>
            </p:nvSpPr>
            <p:spPr>
              <a:xfrm>
                <a:off x="3533606" y="4526255"/>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Biological Testing and  </a:t>
                </a:r>
              </a:p>
              <a:p>
                <a:pPr algn="ctr"/>
                <a:r>
                  <a:rPr lang="en-US" sz="1000" dirty="0">
                    <a:solidFill>
                      <a:prstClr val="white"/>
                    </a:solidFill>
                    <a:latin typeface="Calibri" panose="020F0502020204030204"/>
                  </a:rPr>
                  <a:t>Risk management</a:t>
                </a:r>
              </a:p>
            </p:txBody>
          </p:sp>
          <p:cxnSp>
            <p:nvCxnSpPr>
              <p:cNvPr id="40" name="Straight Arrow Connector 39">
                <a:extLst>
                  <a:ext uri="{FF2B5EF4-FFF2-40B4-BE49-F238E27FC236}">
                    <a16:creationId xmlns:a16="http://schemas.microsoft.com/office/drawing/2014/main" id="{23907320-6F48-48BB-9836-7377F8744BA2}"/>
                  </a:ext>
                </a:extLst>
              </p:cNvPr>
              <p:cNvCxnSpPr>
                <a:cxnSpLocks/>
                <a:stCxn id="36" idx="3"/>
                <a:endCxn id="37" idx="1"/>
              </p:cNvCxnSpPr>
              <p:nvPr/>
            </p:nvCxnSpPr>
            <p:spPr>
              <a:xfrm>
                <a:off x="1607000" y="4919150"/>
                <a:ext cx="280143"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DFB171C-E0E1-49D2-BC84-0739F998681F}"/>
                  </a:ext>
                </a:extLst>
              </p:cNvPr>
              <p:cNvCxnSpPr>
                <a:cxnSpLocks/>
                <a:stCxn id="37" idx="3"/>
                <a:endCxn id="39" idx="1"/>
              </p:cNvCxnSpPr>
              <p:nvPr/>
            </p:nvCxnSpPr>
            <p:spPr>
              <a:xfrm flipV="1">
                <a:off x="3258743" y="4910303"/>
                <a:ext cx="274863" cy="884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BD76662-6EE3-44F3-B923-8DC1CD9ABBBB}"/>
                  </a:ext>
                </a:extLst>
              </p:cNvPr>
              <p:cNvCxnSpPr>
                <a:cxnSpLocks/>
                <a:stCxn id="38" idx="3"/>
                <a:endCxn id="43" idx="1"/>
              </p:cNvCxnSpPr>
              <p:nvPr/>
            </p:nvCxnSpPr>
            <p:spPr>
              <a:xfrm>
                <a:off x="6528640" y="4911130"/>
                <a:ext cx="313732" cy="802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62">
                <a:extLst>
                  <a:ext uri="{FF2B5EF4-FFF2-40B4-BE49-F238E27FC236}">
                    <a16:creationId xmlns:a16="http://schemas.microsoft.com/office/drawing/2014/main" id="{1268579D-48DD-41EE-AA01-14042E794B00}"/>
                  </a:ext>
                </a:extLst>
              </p:cNvPr>
              <p:cNvSpPr/>
              <p:nvPr/>
            </p:nvSpPr>
            <p:spPr>
              <a:xfrm>
                <a:off x="6842372"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Test Reports,</a:t>
                </a:r>
              </a:p>
              <a:p>
                <a:pPr algn="ctr" defTabSz="685800"/>
                <a:r>
                  <a:rPr lang="en-US" sz="900" dirty="0">
                    <a:solidFill>
                      <a:prstClr val="white"/>
                    </a:solidFill>
                    <a:latin typeface="Calibri" panose="020F0502020204030204"/>
                  </a:rPr>
                  <a:t> Device Master Files, Component and Device Documentation </a:t>
                </a:r>
              </a:p>
            </p:txBody>
          </p:sp>
          <p:sp>
            <p:nvSpPr>
              <p:cNvPr id="44" name="Rounded Rectangle 62">
                <a:extLst>
                  <a:ext uri="{FF2B5EF4-FFF2-40B4-BE49-F238E27FC236}">
                    <a16:creationId xmlns:a16="http://schemas.microsoft.com/office/drawing/2014/main" id="{F6726BBD-78E1-458E-B3DE-5080E9BD215C}"/>
                  </a:ext>
                </a:extLst>
              </p:cNvPr>
              <p:cNvSpPr/>
              <p:nvPr/>
            </p:nvSpPr>
            <p:spPr>
              <a:xfrm>
                <a:off x="8494116"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Submission to FDA</a:t>
                </a:r>
              </a:p>
            </p:txBody>
          </p:sp>
          <p:cxnSp>
            <p:nvCxnSpPr>
              <p:cNvPr id="47" name="Straight Arrow Connector 46">
                <a:extLst>
                  <a:ext uri="{FF2B5EF4-FFF2-40B4-BE49-F238E27FC236}">
                    <a16:creationId xmlns:a16="http://schemas.microsoft.com/office/drawing/2014/main" id="{89D0D0F0-0320-4EF1-A913-641A66255346}"/>
                  </a:ext>
                </a:extLst>
              </p:cNvPr>
              <p:cNvCxnSpPr>
                <a:cxnSpLocks/>
                <a:stCxn id="43" idx="3"/>
                <a:endCxn id="44" idx="1"/>
              </p:cNvCxnSpPr>
              <p:nvPr/>
            </p:nvCxnSpPr>
            <p:spPr>
              <a:xfrm>
                <a:off x="8213972" y="4919150"/>
                <a:ext cx="28014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844A6FA-99CE-4290-8892-6313E26F885E}"/>
                  </a:ext>
                </a:extLst>
              </p:cNvPr>
              <p:cNvCxnSpPr>
                <a:cxnSpLocks/>
                <a:stCxn id="39" idx="3"/>
                <a:endCxn id="38" idx="1"/>
              </p:cNvCxnSpPr>
              <p:nvPr/>
            </p:nvCxnSpPr>
            <p:spPr>
              <a:xfrm>
                <a:off x="4905206" y="4910303"/>
                <a:ext cx="251833" cy="82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EEB29064-2B9A-44BC-9925-5D5828ACD12A}"/>
                </a:ext>
              </a:extLst>
            </p:cNvPr>
            <p:cNvSpPr txBox="1"/>
            <p:nvPr/>
          </p:nvSpPr>
          <p:spPr>
            <a:xfrm>
              <a:off x="-7376" y="1599025"/>
              <a:ext cx="967655" cy="589521"/>
            </a:xfrm>
            <a:prstGeom prst="rect">
              <a:avLst/>
            </a:prstGeom>
            <a:noFill/>
          </p:spPr>
          <p:txBody>
            <a:bodyPr wrap="square" rtlCol="0">
              <a:spAutoFit/>
            </a:bodyPr>
            <a:lstStyle/>
            <a:p>
              <a:pPr algn="ctr"/>
              <a:r>
                <a:rPr lang="en-US" sz="900" b="1" dirty="0">
                  <a:solidFill>
                    <a:schemeClr val="tx1">
                      <a:lumMod val="65000"/>
                      <a:lumOff val="35000"/>
                    </a:schemeClr>
                  </a:solidFill>
                </a:rPr>
                <a:t>Medical Device in Final Finished Form</a:t>
              </a:r>
            </a:p>
          </p:txBody>
        </p:sp>
      </p:grpSp>
    </p:spTree>
    <p:extLst>
      <p:ext uri="{BB962C8B-B14F-4D97-AF65-F5344CB8AC3E}">
        <p14:creationId xmlns:p14="http://schemas.microsoft.com/office/powerpoint/2010/main" val="35779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C7A88014-817E-49DF-A1D4-59171F81DAB7}"/>
              </a:ext>
            </a:extLst>
          </p:cNvPr>
          <p:cNvSpPr/>
          <p:nvPr/>
        </p:nvSpPr>
        <p:spPr>
          <a:xfrm>
            <a:off x="1017" y="4496182"/>
            <a:ext cx="10730483" cy="1571243"/>
          </a:xfrm>
          <a:prstGeom prst="rect">
            <a:avLst/>
          </a:prstGeom>
          <a:blipFill>
            <a:blip r:embed="rId2" cstate="print">
              <a:alphaModFix amt="70000"/>
            </a:blip>
            <a:stretch>
              <a:fillRect/>
            </a:stretch>
          </a:blipFill>
        </p:spPr>
        <p:txBody>
          <a:bodyPr wrap="square" lIns="0" tIns="0" rIns="0" bIns="0" rtlCol="0"/>
          <a:lstStyle/>
          <a:p>
            <a:endParaRPr dirty="0"/>
          </a:p>
        </p:txBody>
      </p:sp>
      <p:sp>
        <p:nvSpPr>
          <p:cNvPr id="5" name="object 38">
            <a:extLst>
              <a:ext uri="{FF2B5EF4-FFF2-40B4-BE49-F238E27FC236}">
                <a16:creationId xmlns:a16="http://schemas.microsoft.com/office/drawing/2014/main" id="{5BC21FCA-5B99-42EC-914A-80C1284A09EE}"/>
              </a:ext>
            </a:extLst>
          </p:cNvPr>
          <p:cNvSpPr txBox="1"/>
          <p:nvPr/>
        </p:nvSpPr>
        <p:spPr>
          <a:xfrm>
            <a:off x="9866071" y="5748630"/>
            <a:ext cx="598170"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A7A8A7"/>
                </a:solidFill>
                <a:latin typeface="Carlito"/>
                <a:cs typeface="Carlito"/>
              </a:rPr>
              <a:t>TCS</a:t>
            </a:r>
            <a:r>
              <a:rPr sz="900" b="1" spc="-45" dirty="0">
                <a:solidFill>
                  <a:srgbClr val="A7A8A7"/>
                </a:solidFill>
                <a:latin typeface="Carlito"/>
                <a:cs typeface="Carlito"/>
              </a:rPr>
              <a:t> </a:t>
            </a:r>
            <a:r>
              <a:rPr sz="900" b="1" spc="-5" dirty="0">
                <a:solidFill>
                  <a:srgbClr val="A7A8A7"/>
                </a:solidFill>
                <a:latin typeface="Carlito"/>
                <a:cs typeface="Carlito"/>
              </a:rPr>
              <a:t>Internal</a:t>
            </a:r>
            <a:endParaRPr sz="900" dirty="0">
              <a:latin typeface="Carlito"/>
              <a:cs typeface="Carlito"/>
            </a:endParaRPr>
          </a:p>
        </p:txBody>
      </p:sp>
      <p:sp>
        <p:nvSpPr>
          <p:cNvPr id="38" name="TextBox 37">
            <a:extLst>
              <a:ext uri="{FF2B5EF4-FFF2-40B4-BE49-F238E27FC236}">
                <a16:creationId xmlns:a16="http://schemas.microsoft.com/office/drawing/2014/main" id="{4EF0FB61-374B-46C3-8CEB-409D6F33AB0F}"/>
              </a:ext>
            </a:extLst>
          </p:cNvPr>
          <p:cNvSpPr txBox="1"/>
          <p:nvPr/>
        </p:nvSpPr>
        <p:spPr>
          <a:xfrm>
            <a:off x="31750" y="352757"/>
            <a:ext cx="7741491" cy="228268"/>
          </a:xfrm>
          <a:prstGeom prst="rect">
            <a:avLst/>
          </a:prstGeom>
        </p:spPr>
        <p:txBody>
          <a:bodyPr vert="horz" wrap="square" lIns="0" tIns="12700" rIns="0" bIns="0" rtlCol="0">
            <a:spAutoFit/>
          </a:bodyPr>
          <a:lstStyle>
            <a:lvl1pPr marL="12700">
              <a:lnSpc>
                <a:spcPct val="100000"/>
              </a:lnSpc>
              <a:spcBef>
                <a:spcPts val="100"/>
              </a:spcBef>
              <a:defRPr sz="2100" b="0" i="0" spc="-5">
                <a:solidFill>
                  <a:srgbClr val="4E84C4"/>
                </a:solidFill>
                <a:latin typeface="Carlito"/>
                <a:ea typeface="+mj-ea"/>
                <a:cs typeface="Carlito"/>
              </a:defRPr>
            </a:lvl1pPr>
          </a:lstStyle>
          <a:p>
            <a:r>
              <a:rPr lang="en-US" sz="1400" dirty="0"/>
              <a:t>Systematic approach to a biological evaluation of medical devices </a:t>
            </a:r>
          </a:p>
        </p:txBody>
      </p:sp>
      <p:grpSp>
        <p:nvGrpSpPr>
          <p:cNvPr id="23" name="Group 22">
            <a:extLst>
              <a:ext uri="{FF2B5EF4-FFF2-40B4-BE49-F238E27FC236}">
                <a16:creationId xmlns:a16="http://schemas.microsoft.com/office/drawing/2014/main" id="{664A52B2-84A8-4FAC-8848-989FFBFA8684}"/>
              </a:ext>
            </a:extLst>
          </p:cNvPr>
          <p:cNvGrpSpPr/>
          <p:nvPr/>
        </p:nvGrpSpPr>
        <p:grpSpPr>
          <a:xfrm>
            <a:off x="31750" y="749942"/>
            <a:ext cx="10432489" cy="669283"/>
            <a:chOff x="-7376" y="1571932"/>
            <a:chExt cx="10583960" cy="776943"/>
          </a:xfrm>
        </p:grpSpPr>
        <p:grpSp>
          <p:nvGrpSpPr>
            <p:cNvPr id="24" name="Group 23">
              <a:extLst>
                <a:ext uri="{FF2B5EF4-FFF2-40B4-BE49-F238E27FC236}">
                  <a16:creationId xmlns:a16="http://schemas.microsoft.com/office/drawing/2014/main" id="{E3FB3BC9-27A8-47B2-9427-4A2EB9BEC3F2}"/>
                </a:ext>
              </a:extLst>
            </p:cNvPr>
            <p:cNvGrpSpPr/>
            <p:nvPr/>
          </p:nvGrpSpPr>
          <p:grpSpPr>
            <a:xfrm>
              <a:off x="946268" y="1571932"/>
              <a:ext cx="9630316" cy="776943"/>
              <a:chOff x="235400" y="4526255"/>
              <a:chExt cx="9630316" cy="776943"/>
            </a:xfrm>
          </p:grpSpPr>
          <p:sp>
            <p:nvSpPr>
              <p:cNvPr id="26" name="Rounded Rectangle 58">
                <a:extLst>
                  <a:ext uri="{FF2B5EF4-FFF2-40B4-BE49-F238E27FC236}">
                    <a16:creationId xmlns:a16="http://schemas.microsoft.com/office/drawing/2014/main" id="{4C67E80D-3E39-4EBC-AFE3-463EAE3C0C56}"/>
                  </a:ext>
                </a:extLst>
              </p:cNvPr>
              <p:cNvSpPr/>
              <p:nvPr/>
            </p:nvSpPr>
            <p:spPr>
              <a:xfrm>
                <a:off x="235400" y="4535429"/>
                <a:ext cx="1371600" cy="767442"/>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rPr>
                  <a:t>Categorization of MD</a:t>
                </a:r>
              </a:p>
            </p:txBody>
          </p:sp>
          <p:sp>
            <p:nvSpPr>
              <p:cNvPr id="27" name="Rounded Rectangle 60">
                <a:extLst>
                  <a:ext uri="{FF2B5EF4-FFF2-40B4-BE49-F238E27FC236}">
                    <a16:creationId xmlns:a16="http://schemas.microsoft.com/office/drawing/2014/main" id="{7E3F5BD1-99CF-43F4-A254-DD906A5E29A0}"/>
                  </a:ext>
                </a:extLst>
              </p:cNvPr>
              <p:cNvSpPr/>
              <p:nvPr/>
            </p:nvSpPr>
            <p:spPr>
              <a:xfrm>
                <a:off x="1887143" y="4535102"/>
                <a:ext cx="1371600" cy="768096"/>
              </a:xfrm>
              <a:prstGeom prst="round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Systematic approach to a biological evaluation</a:t>
                </a:r>
              </a:p>
            </p:txBody>
          </p:sp>
          <p:sp>
            <p:nvSpPr>
              <p:cNvPr id="28" name="Rounded Rectangle 61">
                <a:extLst>
                  <a:ext uri="{FF2B5EF4-FFF2-40B4-BE49-F238E27FC236}">
                    <a16:creationId xmlns:a16="http://schemas.microsoft.com/office/drawing/2014/main" id="{48E3CF3B-BA66-4EDF-BBB0-C0B62FEA944E}"/>
                  </a:ext>
                </a:extLst>
              </p:cNvPr>
              <p:cNvSpPr/>
              <p:nvPr/>
            </p:nvSpPr>
            <p:spPr>
              <a:xfrm>
                <a:off x="5157039" y="452708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900" dirty="0">
                    <a:solidFill>
                      <a:prstClr val="white"/>
                    </a:solidFill>
                    <a:latin typeface="Calibri" panose="020F0502020204030204"/>
                  </a:rPr>
                  <a:t>Mitigate Risk by considering available information</a:t>
                </a:r>
              </a:p>
            </p:txBody>
          </p:sp>
          <p:sp>
            <p:nvSpPr>
              <p:cNvPr id="29" name="Rounded Rectangle 62">
                <a:extLst>
                  <a:ext uri="{FF2B5EF4-FFF2-40B4-BE49-F238E27FC236}">
                    <a16:creationId xmlns:a16="http://schemas.microsoft.com/office/drawing/2014/main" id="{385ADE25-C1B1-476D-9711-EA7AA6C92F74}"/>
                  </a:ext>
                </a:extLst>
              </p:cNvPr>
              <p:cNvSpPr/>
              <p:nvPr/>
            </p:nvSpPr>
            <p:spPr>
              <a:xfrm>
                <a:off x="3533606" y="4526255"/>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Biological Testing and  </a:t>
                </a:r>
              </a:p>
              <a:p>
                <a:pPr algn="ctr"/>
                <a:r>
                  <a:rPr lang="en-US" sz="1000" dirty="0">
                    <a:solidFill>
                      <a:prstClr val="white"/>
                    </a:solidFill>
                    <a:latin typeface="Calibri" panose="020F0502020204030204"/>
                  </a:rPr>
                  <a:t>Risk management</a:t>
                </a:r>
              </a:p>
            </p:txBody>
          </p:sp>
          <p:cxnSp>
            <p:nvCxnSpPr>
              <p:cNvPr id="30" name="Straight Arrow Connector 29">
                <a:extLst>
                  <a:ext uri="{FF2B5EF4-FFF2-40B4-BE49-F238E27FC236}">
                    <a16:creationId xmlns:a16="http://schemas.microsoft.com/office/drawing/2014/main" id="{53DA1F75-4B0E-42B8-8F1B-8876B0FCA023}"/>
                  </a:ext>
                </a:extLst>
              </p:cNvPr>
              <p:cNvCxnSpPr>
                <a:cxnSpLocks/>
                <a:stCxn id="26" idx="3"/>
                <a:endCxn id="27" idx="1"/>
              </p:cNvCxnSpPr>
              <p:nvPr/>
            </p:nvCxnSpPr>
            <p:spPr>
              <a:xfrm>
                <a:off x="1607000" y="4919150"/>
                <a:ext cx="280143"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69AF15B-0F13-469B-A0B6-D1304A7AB411}"/>
                  </a:ext>
                </a:extLst>
              </p:cNvPr>
              <p:cNvCxnSpPr>
                <a:cxnSpLocks/>
                <a:stCxn id="27" idx="3"/>
                <a:endCxn id="29" idx="1"/>
              </p:cNvCxnSpPr>
              <p:nvPr/>
            </p:nvCxnSpPr>
            <p:spPr>
              <a:xfrm flipV="1">
                <a:off x="3258743" y="4910303"/>
                <a:ext cx="274863" cy="884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7F5DC2B-7707-4F1D-8CF2-7A5F6523BF95}"/>
                  </a:ext>
                </a:extLst>
              </p:cNvPr>
              <p:cNvCxnSpPr>
                <a:cxnSpLocks/>
                <a:stCxn id="28" idx="3"/>
                <a:endCxn id="33" idx="1"/>
              </p:cNvCxnSpPr>
              <p:nvPr/>
            </p:nvCxnSpPr>
            <p:spPr>
              <a:xfrm>
                <a:off x="6528640" y="4911130"/>
                <a:ext cx="313732" cy="802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62">
                <a:extLst>
                  <a:ext uri="{FF2B5EF4-FFF2-40B4-BE49-F238E27FC236}">
                    <a16:creationId xmlns:a16="http://schemas.microsoft.com/office/drawing/2014/main" id="{DC4F1D43-7A0B-41A1-A3A1-D27046703885}"/>
                  </a:ext>
                </a:extLst>
              </p:cNvPr>
              <p:cNvSpPr/>
              <p:nvPr/>
            </p:nvSpPr>
            <p:spPr>
              <a:xfrm>
                <a:off x="6842372"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Test Reports,</a:t>
                </a:r>
              </a:p>
              <a:p>
                <a:pPr algn="ctr" defTabSz="685800"/>
                <a:r>
                  <a:rPr lang="en-US" sz="900" dirty="0">
                    <a:solidFill>
                      <a:prstClr val="white"/>
                    </a:solidFill>
                    <a:latin typeface="Calibri" panose="020F0502020204030204"/>
                  </a:rPr>
                  <a:t> Device Master Files, Component and Device Documentation </a:t>
                </a:r>
              </a:p>
            </p:txBody>
          </p:sp>
          <p:sp>
            <p:nvSpPr>
              <p:cNvPr id="34" name="Rounded Rectangle 62">
                <a:extLst>
                  <a:ext uri="{FF2B5EF4-FFF2-40B4-BE49-F238E27FC236}">
                    <a16:creationId xmlns:a16="http://schemas.microsoft.com/office/drawing/2014/main" id="{CAA0CB4B-AE1E-4A28-B4F5-377CE2ED5705}"/>
                  </a:ext>
                </a:extLst>
              </p:cNvPr>
              <p:cNvSpPr/>
              <p:nvPr/>
            </p:nvSpPr>
            <p:spPr>
              <a:xfrm>
                <a:off x="8494116"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Submission to FDA</a:t>
                </a:r>
              </a:p>
            </p:txBody>
          </p:sp>
          <p:cxnSp>
            <p:nvCxnSpPr>
              <p:cNvPr id="35" name="Straight Arrow Connector 34">
                <a:extLst>
                  <a:ext uri="{FF2B5EF4-FFF2-40B4-BE49-F238E27FC236}">
                    <a16:creationId xmlns:a16="http://schemas.microsoft.com/office/drawing/2014/main" id="{F52FDECE-4427-4995-9D5E-0B614944F78F}"/>
                  </a:ext>
                </a:extLst>
              </p:cNvPr>
              <p:cNvCxnSpPr>
                <a:cxnSpLocks/>
                <a:stCxn id="33" idx="3"/>
                <a:endCxn id="34" idx="1"/>
              </p:cNvCxnSpPr>
              <p:nvPr/>
            </p:nvCxnSpPr>
            <p:spPr>
              <a:xfrm>
                <a:off x="8213972" y="4919150"/>
                <a:ext cx="28014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4B487AE-6350-4DF1-9837-6E08BF375FFD}"/>
                  </a:ext>
                </a:extLst>
              </p:cNvPr>
              <p:cNvCxnSpPr>
                <a:cxnSpLocks/>
                <a:stCxn id="29" idx="3"/>
                <a:endCxn id="28" idx="1"/>
              </p:cNvCxnSpPr>
              <p:nvPr/>
            </p:nvCxnSpPr>
            <p:spPr>
              <a:xfrm>
                <a:off x="4905206" y="4910303"/>
                <a:ext cx="251833" cy="82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DD99D8DB-6D99-437F-A2F3-D672C3D61E0A}"/>
                </a:ext>
              </a:extLst>
            </p:cNvPr>
            <p:cNvSpPr txBox="1"/>
            <p:nvPr/>
          </p:nvSpPr>
          <p:spPr>
            <a:xfrm>
              <a:off x="-7376" y="1599025"/>
              <a:ext cx="967655" cy="589521"/>
            </a:xfrm>
            <a:prstGeom prst="rect">
              <a:avLst/>
            </a:prstGeom>
            <a:noFill/>
          </p:spPr>
          <p:txBody>
            <a:bodyPr wrap="square" rtlCol="0">
              <a:spAutoFit/>
            </a:bodyPr>
            <a:lstStyle/>
            <a:p>
              <a:pPr algn="ctr"/>
              <a:r>
                <a:rPr lang="en-US" sz="900" b="1" dirty="0">
                  <a:solidFill>
                    <a:schemeClr val="tx1">
                      <a:lumMod val="65000"/>
                      <a:lumOff val="35000"/>
                    </a:schemeClr>
                  </a:solidFill>
                </a:rPr>
                <a:t>Medical Device in Final Finished Form</a:t>
              </a:r>
            </a:p>
          </p:txBody>
        </p:sp>
      </p:grpSp>
      <p:pic>
        <p:nvPicPr>
          <p:cNvPr id="3" name="Picture 2" descr="Diagram&#10;&#10;Description automatically generated">
            <a:extLst>
              <a:ext uri="{FF2B5EF4-FFF2-40B4-BE49-F238E27FC236}">
                <a16:creationId xmlns:a16="http://schemas.microsoft.com/office/drawing/2014/main" id="{AFCD4509-62E8-4494-A2E8-DD26D6A45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0" y="1427040"/>
            <a:ext cx="10698733" cy="4604189"/>
          </a:xfrm>
          <a:prstGeom prst="rect">
            <a:avLst/>
          </a:prstGeom>
        </p:spPr>
      </p:pic>
    </p:spTree>
    <p:extLst>
      <p:ext uri="{BB962C8B-B14F-4D97-AF65-F5344CB8AC3E}">
        <p14:creationId xmlns:p14="http://schemas.microsoft.com/office/powerpoint/2010/main" val="79837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C7A88014-817E-49DF-A1D4-59171F81DAB7}"/>
              </a:ext>
            </a:extLst>
          </p:cNvPr>
          <p:cNvSpPr/>
          <p:nvPr/>
        </p:nvSpPr>
        <p:spPr>
          <a:xfrm>
            <a:off x="1017" y="4496182"/>
            <a:ext cx="10730483" cy="1571243"/>
          </a:xfrm>
          <a:prstGeom prst="rect">
            <a:avLst/>
          </a:prstGeom>
          <a:blipFill>
            <a:blip r:embed="rId2" cstate="print">
              <a:alphaModFix amt="70000"/>
            </a:blip>
            <a:stretch>
              <a:fillRect/>
            </a:stretch>
          </a:blipFill>
        </p:spPr>
        <p:txBody>
          <a:bodyPr wrap="square" lIns="0" tIns="0" rIns="0" bIns="0" rtlCol="0"/>
          <a:lstStyle/>
          <a:p>
            <a:endParaRPr dirty="0"/>
          </a:p>
        </p:txBody>
      </p:sp>
      <p:sp>
        <p:nvSpPr>
          <p:cNvPr id="5" name="object 38">
            <a:extLst>
              <a:ext uri="{FF2B5EF4-FFF2-40B4-BE49-F238E27FC236}">
                <a16:creationId xmlns:a16="http://schemas.microsoft.com/office/drawing/2014/main" id="{5BC21FCA-5B99-42EC-914A-80C1284A09EE}"/>
              </a:ext>
            </a:extLst>
          </p:cNvPr>
          <p:cNvSpPr txBox="1"/>
          <p:nvPr/>
        </p:nvSpPr>
        <p:spPr>
          <a:xfrm>
            <a:off x="9866071" y="5748630"/>
            <a:ext cx="598170"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A7A8A7"/>
                </a:solidFill>
                <a:latin typeface="Carlito"/>
                <a:cs typeface="Carlito"/>
              </a:rPr>
              <a:t>TCS</a:t>
            </a:r>
            <a:r>
              <a:rPr sz="900" b="1" spc="-45" dirty="0">
                <a:solidFill>
                  <a:srgbClr val="A7A8A7"/>
                </a:solidFill>
                <a:latin typeface="Carlito"/>
                <a:cs typeface="Carlito"/>
              </a:rPr>
              <a:t> </a:t>
            </a:r>
            <a:r>
              <a:rPr sz="900" b="1" spc="-5" dirty="0">
                <a:solidFill>
                  <a:srgbClr val="A7A8A7"/>
                </a:solidFill>
                <a:latin typeface="Carlito"/>
                <a:cs typeface="Carlito"/>
              </a:rPr>
              <a:t>Internal</a:t>
            </a:r>
            <a:endParaRPr sz="900" dirty="0">
              <a:latin typeface="Carlito"/>
              <a:cs typeface="Carlito"/>
            </a:endParaRPr>
          </a:p>
        </p:txBody>
      </p:sp>
      <p:sp>
        <p:nvSpPr>
          <p:cNvPr id="23" name="object 6">
            <a:extLst>
              <a:ext uri="{FF2B5EF4-FFF2-40B4-BE49-F238E27FC236}">
                <a16:creationId xmlns:a16="http://schemas.microsoft.com/office/drawing/2014/main" id="{8238A294-1681-47E8-8C8D-C45CCAB8B054}"/>
              </a:ext>
            </a:extLst>
          </p:cNvPr>
          <p:cNvSpPr txBox="1">
            <a:spLocks noGrp="1"/>
          </p:cNvSpPr>
          <p:nvPr>
            <p:ph type="title"/>
          </p:nvPr>
        </p:nvSpPr>
        <p:spPr>
          <a:xfrm>
            <a:off x="55880" y="276225"/>
            <a:ext cx="8205470"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E84C4"/>
                </a:solidFill>
                <a:latin typeface="Carlito"/>
                <a:cs typeface="Carlito"/>
              </a:rPr>
              <a:t>Annex A: Endpoints to be addressed in a biological risk assessment</a:t>
            </a:r>
            <a:endParaRPr lang="en-US" sz="1400" dirty="0">
              <a:latin typeface="Carlito"/>
              <a:cs typeface="Carlito"/>
            </a:endParaRPr>
          </a:p>
        </p:txBody>
      </p:sp>
      <p:pic>
        <p:nvPicPr>
          <p:cNvPr id="24" name="Picture 23">
            <a:extLst>
              <a:ext uri="{FF2B5EF4-FFF2-40B4-BE49-F238E27FC236}">
                <a16:creationId xmlns:a16="http://schemas.microsoft.com/office/drawing/2014/main" id="{F257E751-AFCD-438C-8486-76995170D086}"/>
              </a:ext>
            </a:extLst>
          </p:cNvPr>
          <p:cNvPicPr>
            <a:picLocks noChangeAspect="1"/>
          </p:cNvPicPr>
          <p:nvPr/>
        </p:nvPicPr>
        <p:blipFill>
          <a:blip r:embed="rId3"/>
          <a:stretch>
            <a:fillRect/>
          </a:stretch>
        </p:blipFill>
        <p:spPr>
          <a:xfrm>
            <a:off x="0" y="1425854"/>
            <a:ext cx="10731499" cy="4612996"/>
          </a:xfrm>
          <a:prstGeom prst="rect">
            <a:avLst/>
          </a:prstGeom>
        </p:spPr>
      </p:pic>
      <p:grpSp>
        <p:nvGrpSpPr>
          <p:cNvPr id="25" name="Group 24">
            <a:extLst>
              <a:ext uri="{FF2B5EF4-FFF2-40B4-BE49-F238E27FC236}">
                <a16:creationId xmlns:a16="http://schemas.microsoft.com/office/drawing/2014/main" id="{9F33E48C-28CB-486D-B3BD-74CBBB3DB96B}"/>
              </a:ext>
            </a:extLst>
          </p:cNvPr>
          <p:cNvGrpSpPr/>
          <p:nvPr/>
        </p:nvGrpSpPr>
        <p:grpSpPr>
          <a:xfrm>
            <a:off x="31750" y="749942"/>
            <a:ext cx="10432489" cy="669283"/>
            <a:chOff x="-7376" y="1571932"/>
            <a:chExt cx="10583960" cy="776943"/>
          </a:xfrm>
        </p:grpSpPr>
        <p:grpSp>
          <p:nvGrpSpPr>
            <p:cNvPr id="26" name="Group 25">
              <a:extLst>
                <a:ext uri="{FF2B5EF4-FFF2-40B4-BE49-F238E27FC236}">
                  <a16:creationId xmlns:a16="http://schemas.microsoft.com/office/drawing/2014/main" id="{6D97D0BE-C2F5-421F-847F-1B2BBA66587E}"/>
                </a:ext>
              </a:extLst>
            </p:cNvPr>
            <p:cNvGrpSpPr/>
            <p:nvPr/>
          </p:nvGrpSpPr>
          <p:grpSpPr>
            <a:xfrm>
              <a:off x="946268" y="1571932"/>
              <a:ext cx="9630316" cy="776943"/>
              <a:chOff x="235400" y="4526255"/>
              <a:chExt cx="9630316" cy="776943"/>
            </a:xfrm>
          </p:grpSpPr>
          <p:sp>
            <p:nvSpPr>
              <p:cNvPr id="28" name="Rounded Rectangle 58">
                <a:extLst>
                  <a:ext uri="{FF2B5EF4-FFF2-40B4-BE49-F238E27FC236}">
                    <a16:creationId xmlns:a16="http://schemas.microsoft.com/office/drawing/2014/main" id="{5E2E0754-C6DA-4247-923D-81EFB2A0D15A}"/>
                  </a:ext>
                </a:extLst>
              </p:cNvPr>
              <p:cNvSpPr/>
              <p:nvPr/>
            </p:nvSpPr>
            <p:spPr>
              <a:xfrm>
                <a:off x="235400" y="4535429"/>
                <a:ext cx="1371600" cy="767442"/>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rPr>
                  <a:t>Categorization of MD</a:t>
                </a:r>
              </a:p>
            </p:txBody>
          </p:sp>
          <p:sp>
            <p:nvSpPr>
              <p:cNvPr id="29" name="Rounded Rectangle 60">
                <a:extLst>
                  <a:ext uri="{FF2B5EF4-FFF2-40B4-BE49-F238E27FC236}">
                    <a16:creationId xmlns:a16="http://schemas.microsoft.com/office/drawing/2014/main" id="{62A618DA-FF96-4F6D-8BFA-EAAA727DD46B}"/>
                  </a:ext>
                </a:extLst>
              </p:cNvPr>
              <p:cNvSpPr/>
              <p:nvPr/>
            </p:nvSpPr>
            <p:spPr>
              <a:xfrm>
                <a:off x="1887143"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lvl="0" algn="ctr">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Systematic approach to a biological evaluation</a:t>
                </a:r>
              </a:p>
            </p:txBody>
          </p:sp>
          <p:sp>
            <p:nvSpPr>
              <p:cNvPr id="30" name="Rounded Rectangle 61">
                <a:extLst>
                  <a:ext uri="{FF2B5EF4-FFF2-40B4-BE49-F238E27FC236}">
                    <a16:creationId xmlns:a16="http://schemas.microsoft.com/office/drawing/2014/main" id="{83604826-2411-4B5F-BFE4-F9F436AA367A}"/>
                  </a:ext>
                </a:extLst>
              </p:cNvPr>
              <p:cNvSpPr/>
              <p:nvPr/>
            </p:nvSpPr>
            <p:spPr>
              <a:xfrm>
                <a:off x="5157039" y="452708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900" dirty="0">
                    <a:solidFill>
                      <a:prstClr val="white"/>
                    </a:solidFill>
                    <a:latin typeface="Calibri" panose="020F0502020204030204"/>
                  </a:rPr>
                  <a:t>Mitigate Risk by considering available information</a:t>
                </a:r>
              </a:p>
            </p:txBody>
          </p:sp>
          <p:sp>
            <p:nvSpPr>
              <p:cNvPr id="31" name="Rounded Rectangle 62">
                <a:extLst>
                  <a:ext uri="{FF2B5EF4-FFF2-40B4-BE49-F238E27FC236}">
                    <a16:creationId xmlns:a16="http://schemas.microsoft.com/office/drawing/2014/main" id="{09FAE6F1-5DAE-483F-8DC4-CC43B1344778}"/>
                  </a:ext>
                </a:extLst>
              </p:cNvPr>
              <p:cNvSpPr/>
              <p:nvPr/>
            </p:nvSpPr>
            <p:spPr>
              <a:xfrm>
                <a:off x="3533606" y="4526255"/>
                <a:ext cx="1371600" cy="768096"/>
              </a:xfrm>
              <a:prstGeom prst="round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Biological Testing and  </a:t>
                </a:r>
              </a:p>
              <a:p>
                <a:pPr algn="ctr"/>
                <a:r>
                  <a:rPr lang="en-US" sz="1000" dirty="0">
                    <a:solidFill>
                      <a:prstClr val="white"/>
                    </a:solidFill>
                    <a:latin typeface="Calibri" panose="020F0502020204030204"/>
                  </a:rPr>
                  <a:t>Risk management</a:t>
                </a:r>
              </a:p>
            </p:txBody>
          </p:sp>
          <p:cxnSp>
            <p:nvCxnSpPr>
              <p:cNvPr id="32" name="Straight Arrow Connector 31">
                <a:extLst>
                  <a:ext uri="{FF2B5EF4-FFF2-40B4-BE49-F238E27FC236}">
                    <a16:creationId xmlns:a16="http://schemas.microsoft.com/office/drawing/2014/main" id="{57A1A754-6412-46F0-8843-3A6B3B2A4A83}"/>
                  </a:ext>
                </a:extLst>
              </p:cNvPr>
              <p:cNvCxnSpPr>
                <a:cxnSpLocks/>
                <a:stCxn id="28" idx="3"/>
                <a:endCxn id="29" idx="1"/>
              </p:cNvCxnSpPr>
              <p:nvPr/>
            </p:nvCxnSpPr>
            <p:spPr>
              <a:xfrm>
                <a:off x="1607000" y="4919150"/>
                <a:ext cx="280143"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965B12B-9612-4EB6-87A9-974FC4275E2B}"/>
                  </a:ext>
                </a:extLst>
              </p:cNvPr>
              <p:cNvCxnSpPr>
                <a:cxnSpLocks/>
                <a:stCxn id="29" idx="3"/>
                <a:endCxn id="31" idx="1"/>
              </p:cNvCxnSpPr>
              <p:nvPr/>
            </p:nvCxnSpPr>
            <p:spPr>
              <a:xfrm flipV="1">
                <a:off x="3258743" y="4910303"/>
                <a:ext cx="274863" cy="884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DA4A1F3-FC22-484B-BF69-9534596E7772}"/>
                  </a:ext>
                </a:extLst>
              </p:cNvPr>
              <p:cNvCxnSpPr>
                <a:cxnSpLocks/>
                <a:stCxn id="30" idx="3"/>
                <a:endCxn id="35" idx="1"/>
              </p:cNvCxnSpPr>
              <p:nvPr/>
            </p:nvCxnSpPr>
            <p:spPr>
              <a:xfrm>
                <a:off x="6528640" y="4911130"/>
                <a:ext cx="313732" cy="802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62">
                <a:extLst>
                  <a:ext uri="{FF2B5EF4-FFF2-40B4-BE49-F238E27FC236}">
                    <a16:creationId xmlns:a16="http://schemas.microsoft.com/office/drawing/2014/main" id="{5329E2A6-1E1E-42B5-851B-4054110CF8E3}"/>
                  </a:ext>
                </a:extLst>
              </p:cNvPr>
              <p:cNvSpPr/>
              <p:nvPr/>
            </p:nvSpPr>
            <p:spPr>
              <a:xfrm>
                <a:off x="6842372"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Test Reports,</a:t>
                </a:r>
              </a:p>
              <a:p>
                <a:pPr algn="ctr" defTabSz="685800"/>
                <a:r>
                  <a:rPr lang="en-US" sz="900" dirty="0">
                    <a:solidFill>
                      <a:prstClr val="white"/>
                    </a:solidFill>
                    <a:latin typeface="Calibri" panose="020F0502020204030204"/>
                  </a:rPr>
                  <a:t> Device Master Files, Component and Device Documentation </a:t>
                </a:r>
              </a:p>
            </p:txBody>
          </p:sp>
          <p:sp>
            <p:nvSpPr>
              <p:cNvPr id="36" name="Rounded Rectangle 62">
                <a:extLst>
                  <a:ext uri="{FF2B5EF4-FFF2-40B4-BE49-F238E27FC236}">
                    <a16:creationId xmlns:a16="http://schemas.microsoft.com/office/drawing/2014/main" id="{B3ACD017-EA01-4F17-8549-D9B5A3A5A2F5}"/>
                  </a:ext>
                </a:extLst>
              </p:cNvPr>
              <p:cNvSpPr/>
              <p:nvPr/>
            </p:nvSpPr>
            <p:spPr>
              <a:xfrm>
                <a:off x="8494116"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Submission to FDA</a:t>
                </a:r>
              </a:p>
            </p:txBody>
          </p:sp>
          <p:cxnSp>
            <p:nvCxnSpPr>
              <p:cNvPr id="37" name="Straight Arrow Connector 36">
                <a:extLst>
                  <a:ext uri="{FF2B5EF4-FFF2-40B4-BE49-F238E27FC236}">
                    <a16:creationId xmlns:a16="http://schemas.microsoft.com/office/drawing/2014/main" id="{90331D63-22F3-495B-9023-5B148CCAD05C}"/>
                  </a:ext>
                </a:extLst>
              </p:cNvPr>
              <p:cNvCxnSpPr>
                <a:cxnSpLocks/>
                <a:stCxn id="35" idx="3"/>
                <a:endCxn id="36" idx="1"/>
              </p:cNvCxnSpPr>
              <p:nvPr/>
            </p:nvCxnSpPr>
            <p:spPr>
              <a:xfrm>
                <a:off x="8213972" y="4919150"/>
                <a:ext cx="28014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A1A9976-BD0A-4600-B7ED-A134329168DA}"/>
                  </a:ext>
                </a:extLst>
              </p:cNvPr>
              <p:cNvCxnSpPr>
                <a:cxnSpLocks/>
                <a:stCxn id="31" idx="3"/>
                <a:endCxn id="30" idx="1"/>
              </p:cNvCxnSpPr>
              <p:nvPr/>
            </p:nvCxnSpPr>
            <p:spPr>
              <a:xfrm>
                <a:off x="4905206" y="4910303"/>
                <a:ext cx="251833" cy="82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43848556-CD83-4B87-8B23-8493A9BA3AD6}"/>
                </a:ext>
              </a:extLst>
            </p:cNvPr>
            <p:cNvSpPr txBox="1"/>
            <p:nvPr/>
          </p:nvSpPr>
          <p:spPr>
            <a:xfrm>
              <a:off x="-7376" y="1599025"/>
              <a:ext cx="967655" cy="589521"/>
            </a:xfrm>
            <a:prstGeom prst="rect">
              <a:avLst/>
            </a:prstGeom>
            <a:noFill/>
          </p:spPr>
          <p:txBody>
            <a:bodyPr wrap="square" rtlCol="0">
              <a:spAutoFit/>
            </a:bodyPr>
            <a:lstStyle/>
            <a:p>
              <a:pPr algn="ctr"/>
              <a:r>
                <a:rPr lang="en-US" sz="900" b="1" dirty="0">
                  <a:solidFill>
                    <a:schemeClr val="tx1">
                      <a:lumMod val="65000"/>
                      <a:lumOff val="35000"/>
                    </a:schemeClr>
                  </a:solidFill>
                </a:rPr>
                <a:t>Medical Device in Final Finished Form</a:t>
              </a:r>
            </a:p>
          </p:txBody>
        </p:sp>
      </p:grpSp>
    </p:spTree>
    <p:extLst>
      <p:ext uri="{BB962C8B-B14F-4D97-AF65-F5344CB8AC3E}">
        <p14:creationId xmlns:p14="http://schemas.microsoft.com/office/powerpoint/2010/main" val="425305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8">
            <a:extLst>
              <a:ext uri="{FF2B5EF4-FFF2-40B4-BE49-F238E27FC236}">
                <a16:creationId xmlns:a16="http://schemas.microsoft.com/office/drawing/2014/main" id="{5BC21FCA-5B99-42EC-914A-80C1284A09EE}"/>
              </a:ext>
            </a:extLst>
          </p:cNvPr>
          <p:cNvSpPr txBox="1"/>
          <p:nvPr/>
        </p:nvSpPr>
        <p:spPr>
          <a:xfrm>
            <a:off x="9866071" y="5748630"/>
            <a:ext cx="598170"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A7A8A7"/>
                </a:solidFill>
                <a:latin typeface="Carlito"/>
                <a:cs typeface="Carlito"/>
              </a:rPr>
              <a:t>TCS</a:t>
            </a:r>
            <a:r>
              <a:rPr sz="900" b="1" spc="-45" dirty="0">
                <a:solidFill>
                  <a:srgbClr val="A7A8A7"/>
                </a:solidFill>
                <a:latin typeface="Carlito"/>
                <a:cs typeface="Carlito"/>
              </a:rPr>
              <a:t> </a:t>
            </a:r>
            <a:r>
              <a:rPr sz="900" b="1" spc="-5" dirty="0">
                <a:solidFill>
                  <a:srgbClr val="A7A8A7"/>
                </a:solidFill>
                <a:latin typeface="Carlito"/>
                <a:cs typeface="Carlito"/>
              </a:rPr>
              <a:t>Internal</a:t>
            </a:r>
            <a:endParaRPr sz="900" dirty="0">
              <a:latin typeface="Carlito"/>
              <a:cs typeface="Carlito"/>
            </a:endParaRPr>
          </a:p>
        </p:txBody>
      </p:sp>
      <p:sp>
        <p:nvSpPr>
          <p:cNvPr id="23" name="object 6">
            <a:extLst>
              <a:ext uri="{FF2B5EF4-FFF2-40B4-BE49-F238E27FC236}">
                <a16:creationId xmlns:a16="http://schemas.microsoft.com/office/drawing/2014/main" id="{8238A294-1681-47E8-8C8D-C45CCAB8B054}"/>
              </a:ext>
            </a:extLst>
          </p:cNvPr>
          <p:cNvSpPr txBox="1">
            <a:spLocks noGrp="1"/>
          </p:cNvSpPr>
          <p:nvPr>
            <p:ph type="title"/>
          </p:nvPr>
        </p:nvSpPr>
        <p:spPr>
          <a:xfrm>
            <a:off x="55880" y="276224"/>
            <a:ext cx="7119041"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solidFill>
                  <a:srgbClr val="4E84C4"/>
                </a:solidFill>
                <a:latin typeface="Carlito"/>
                <a:cs typeface="Carlito"/>
              </a:rPr>
              <a:t>Annex B: Guidance on the conduct of biological evaluation within a risk management process</a:t>
            </a:r>
            <a:endParaRPr lang="en-US" sz="1400" dirty="0">
              <a:latin typeface="Carlito"/>
              <a:cs typeface="Carlito"/>
            </a:endParaRPr>
          </a:p>
        </p:txBody>
      </p:sp>
      <p:grpSp>
        <p:nvGrpSpPr>
          <p:cNvPr id="25" name="Group 24">
            <a:extLst>
              <a:ext uri="{FF2B5EF4-FFF2-40B4-BE49-F238E27FC236}">
                <a16:creationId xmlns:a16="http://schemas.microsoft.com/office/drawing/2014/main" id="{9F33E48C-28CB-486D-B3BD-74CBBB3DB96B}"/>
              </a:ext>
            </a:extLst>
          </p:cNvPr>
          <p:cNvGrpSpPr/>
          <p:nvPr/>
        </p:nvGrpSpPr>
        <p:grpSpPr>
          <a:xfrm>
            <a:off x="31750" y="749942"/>
            <a:ext cx="10432489" cy="669283"/>
            <a:chOff x="-7376" y="1571932"/>
            <a:chExt cx="10583960" cy="776943"/>
          </a:xfrm>
        </p:grpSpPr>
        <p:grpSp>
          <p:nvGrpSpPr>
            <p:cNvPr id="26" name="Group 25">
              <a:extLst>
                <a:ext uri="{FF2B5EF4-FFF2-40B4-BE49-F238E27FC236}">
                  <a16:creationId xmlns:a16="http://schemas.microsoft.com/office/drawing/2014/main" id="{6D97D0BE-C2F5-421F-847F-1B2BBA66587E}"/>
                </a:ext>
              </a:extLst>
            </p:cNvPr>
            <p:cNvGrpSpPr/>
            <p:nvPr/>
          </p:nvGrpSpPr>
          <p:grpSpPr>
            <a:xfrm>
              <a:off x="946268" y="1571932"/>
              <a:ext cx="9630316" cy="776943"/>
              <a:chOff x="235400" y="4526255"/>
              <a:chExt cx="9630316" cy="776943"/>
            </a:xfrm>
          </p:grpSpPr>
          <p:sp>
            <p:nvSpPr>
              <p:cNvPr id="28" name="Rounded Rectangle 58">
                <a:extLst>
                  <a:ext uri="{FF2B5EF4-FFF2-40B4-BE49-F238E27FC236}">
                    <a16:creationId xmlns:a16="http://schemas.microsoft.com/office/drawing/2014/main" id="{5E2E0754-C6DA-4247-923D-81EFB2A0D15A}"/>
                  </a:ext>
                </a:extLst>
              </p:cNvPr>
              <p:cNvSpPr/>
              <p:nvPr/>
            </p:nvSpPr>
            <p:spPr>
              <a:xfrm>
                <a:off x="235400" y="4535429"/>
                <a:ext cx="1371600" cy="767442"/>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rPr>
                  <a:t>Categorization of MD</a:t>
                </a:r>
              </a:p>
            </p:txBody>
          </p:sp>
          <p:sp>
            <p:nvSpPr>
              <p:cNvPr id="29" name="Rounded Rectangle 60">
                <a:extLst>
                  <a:ext uri="{FF2B5EF4-FFF2-40B4-BE49-F238E27FC236}">
                    <a16:creationId xmlns:a16="http://schemas.microsoft.com/office/drawing/2014/main" id="{62A618DA-FF96-4F6D-8BFA-EAAA727DD46B}"/>
                  </a:ext>
                </a:extLst>
              </p:cNvPr>
              <p:cNvSpPr/>
              <p:nvPr/>
            </p:nvSpPr>
            <p:spPr>
              <a:xfrm>
                <a:off x="1887143"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lvl="0" algn="ctr">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Systematic approach to a biological evaluation</a:t>
                </a:r>
              </a:p>
            </p:txBody>
          </p:sp>
          <p:sp>
            <p:nvSpPr>
              <p:cNvPr id="30" name="Rounded Rectangle 61">
                <a:extLst>
                  <a:ext uri="{FF2B5EF4-FFF2-40B4-BE49-F238E27FC236}">
                    <a16:creationId xmlns:a16="http://schemas.microsoft.com/office/drawing/2014/main" id="{83604826-2411-4B5F-BFE4-F9F436AA367A}"/>
                  </a:ext>
                </a:extLst>
              </p:cNvPr>
              <p:cNvSpPr/>
              <p:nvPr/>
            </p:nvSpPr>
            <p:spPr>
              <a:xfrm>
                <a:off x="5157039" y="452708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900" dirty="0">
                    <a:solidFill>
                      <a:prstClr val="white"/>
                    </a:solidFill>
                    <a:latin typeface="Calibri" panose="020F0502020204030204"/>
                  </a:rPr>
                  <a:t>Mitigate Risk by considering available information</a:t>
                </a:r>
              </a:p>
            </p:txBody>
          </p:sp>
          <p:sp>
            <p:nvSpPr>
              <p:cNvPr id="31" name="Rounded Rectangle 62">
                <a:extLst>
                  <a:ext uri="{FF2B5EF4-FFF2-40B4-BE49-F238E27FC236}">
                    <a16:creationId xmlns:a16="http://schemas.microsoft.com/office/drawing/2014/main" id="{09FAE6F1-5DAE-483F-8DC4-CC43B1344778}"/>
                  </a:ext>
                </a:extLst>
              </p:cNvPr>
              <p:cNvSpPr/>
              <p:nvPr/>
            </p:nvSpPr>
            <p:spPr>
              <a:xfrm>
                <a:off x="3533606" y="4526255"/>
                <a:ext cx="1371600" cy="768096"/>
              </a:xfrm>
              <a:prstGeom prst="round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Biological Testing and  </a:t>
                </a:r>
              </a:p>
              <a:p>
                <a:pPr algn="ctr"/>
                <a:r>
                  <a:rPr lang="en-US" sz="1000" dirty="0">
                    <a:solidFill>
                      <a:prstClr val="white"/>
                    </a:solidFill>
                    <a:latin typeface="Calibri" panose="020F0502020204030204"/>
                  </a:rPr>
                  <a:t>Risk management</a:t>
                </a:r>
              </a:p>
            </p:txBody>
          </p:sp>
          <p:cxnSp>
            <p:nvCxnSpPr>
              <p:cNvPr id="32" name="Straight Arrow Connector 31">
                <a:extLst>
                  <a:ext uri="{FF2B5EF4-FFF2-40B4-BE49-F238E27FC236}">
                    <a16:creationId xmlns:a16="http://schemas.microsoft.com/office/drawing/2014/main" id="{57A1A754-6412-46F0-8843-3A6B3B2A4A83}"/>
                  </a:ext>
                </a:extLst>
              </p:cNvPr>
              <p:cNvCxnSpPr>
                <a:cxnSpLocks/>
                <a:stCxn id="28" idx="3"/>
                <a:endCxn id="29" idx="1"/>
              </p:cNvCxnSpPr>
              <p:nvPr/>
            </p:nvCxnSpPr>
            <p:spPr>
              <a:xfrm>
                <a:off x="1607000" y="4919150"/>
                <a:ext cx="280143"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965B12B-9612-4EB6-87A9-974FC4275E2B}"/>
                  </a:ext>
                </a:extLst>
              </p:cNvPr>
              <p:cNvCxnSpPr>
                <a:cxnSpLocks/>
                <a:stCxn id="29" idx="3"/>
                <a:endCxn id="31" idx="1"/>
              </p:cNvCxnSpPr>
              <p:nvPr/>
            </p:nvCxnSpPr>
            <p:spPr>
              <a:xfrm flipV="1">
                <a:off x="3258743" y="4910303"/>
                <a:ext cx="274863" cy="884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DA4A1F3-FC22-484B-BF69-9534596E7772}"/>
                  </a:ext>
                </a:extLst>
              </p:cNvPr>
              <p:cNvCxnSpPr>
                <a:cxnSpLocks/>
                <a:stCxn id="30" idx="3"/>
                <a:endCxn id="35" idx="1"/>
              </p:cNvCxnSpPr>
              <p:nvPr/>
            </p:nvCxnSpPr>
            <p:spPr>
              <a:xfrm>
                <a:off x="6528640" y="4911130"/>
                <a:ext cx="313732" cy="802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62">
                <a:extLst>
                  <a:ext uri="{FF2B5EF4-FFF2-40B4-BE49-F238E27FC236}">
                    <a16:creationId xmlns:a16="http://schemas.microsoft.com/office/drawing/2014/main" id="{5329E2A6-1E1E-42B5-851B-4054110CF8E3}"/>
                  </a:ext>
                </a:extLst>
              </p:cNvPr>
              <p:cNvSpPr/>
              <p:nvPr/>
            </p:nvSpPr>
            <p:spPr>
              <a:xfrm>
                <a:off x="6842372"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Test Reports,</a:t>
                </a:r>
              </a:p>
              <a:p>
                <a:pPr algn="ctr" defTabSz="685800"/>
                <a:r>
                  <a:rPr lang="en-US" sz="900" dirty="0">
                    <a:solidFill>
                      <a:prstClr val="white"/>
                    </a:solidFill>
                    <a:latin typeface="Calibri" panose="020F0502020204030204"/>
                  </a:rPr>
                  <a:t> Device Master Files, Component and Device Documentation </a:t>
                </a:r>
              </a:p>
            </p:txBody>
          </p:sp>
          <p:sp>
            <p:nvSpPr>
              <p:cNvPr id="36" name="Rounded Rectangle 62">
                <a:extLst>
                  <a:ext uri="{FF2B5EF4-FFF2-40B4-BE49-F238E27FC236}">
                    <a16:creationId xmlns:a16="http://schemas.microsoft.com/office/drawing/2014/main" id="{B3ACD017-EA01-4F17-8549-D9B5A3A5A2F5}"/>
                  </a:ext>
                </a:extLst>
              </p:cNvPr>
              <p:cNvSpPr/>
              <p:nvPr/>
            </p:nvSpPr>
            <p:spPr>
              <a:xfrm>
                <a:off x="8494116"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Submission to FDA</a:t>
                </a:r>
              </a:p>
            </p:txBody>
          </p:sp>
          <p:cxnSp>
            <p:nvCxnSpPr>
              <p:cNvPr id="37" name="Straight Arrow Connector 36">
                <a:extLst>
                  <a:ext uri="{FF2B5EF4-FFF2-40B4-BE49-F238E27FC236}">
                    <a16:creationId xmlns:a16="http://schemas.microsoft.com/office/drawing/2014/main" id="{90331D63-22F3-495B-9023-5B148CCAD05C}"/>
                  </a:ext>
                </a:extLst>
              </p:cNvPr>
              <p:cNvCxnSpPr>
                <a:cxnSpLocks/>
                <a:stCxn id="35" idx="3"/>
                <a:endCxn id="36" idx="1"/>
              </p:cNvCxnSpPr>
              <p:nvPr/>
            </p:nvCxnSpPr>
            <p:spPr>
              <a:xfrm>
                <a:off x="8213972" y="4919150"/>
                <a:ext cx="28014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A1A9976-BD0A-4600-B7ED-A134329168DA}"/>
                  </a:ext>
                </a:extLst>
              </p:cNvPr>
              <p:cNvCxnSpPr>
                <a:cxnSpLocks/>
                <a:stCxn id="31" idx="3"/>
                <a:endCxn id="30" idx="1"/>
              </p:cNvCxnSpPr>
              <p:nvPr/>
            </p:nvCxnSpPr>
            <p:spPr>
              <a:xfrm>
                <a:off x="4905206" y="4910303"/>
                <a:ext cx="251833" cy="82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43848556-CD83-4B87-8B23-8493A9BA3AD6}"/>
                </a:ext>
              </a:extLst>
            </p:cNvPr>
            <p:cNvSpPr txBox="1"/>
            <p:nvPr/>
          </p:nvSpPr>
          <p:spPr>
            <a:xfrm>
              <a:off x="-7376" y="1599025"/>
              <a:ext cx="967655" cy="589521"/>
            </a:xfrm>
            <a:prstGeom prst="rect">
              <a:avLst/>
            </a:prstGeom>
            <a:noFill/>
          </p:spPr>
          <p:txBody>
            <a:bodyPr wrap="square" rtlCol="0">
              <a:spAutoFit/>
            </a:bodyPr>
            <a:lstStyle/>
            <a:p>
              <a:pPr algn="ctr"/>
              <a:r>
                <a:rPr lang="en-US" sz="900" b="1" dirty="0">
                  <a:solidFill>
                    <a:schemeClr val="tx1">
                      <a:lumMod val="65000"/>
                      <a:lumOff val="35000"/>
                    </a:schemeClr>
                  </a:solidFill>
                </a:rPr>
                <a:t>Medical Device in Final Finished Form</a:t>
              </a:r>
            </a:p>
          </p:txBody>
        </p:sp>
      </p:grpSp>
      <p:sp>
        <p:nvSpPr>
          <p:cNvPr id="49" name="TextBox 48">
            <a:extLst>
              <a:ext uri="{FF2B5EF4-FFF2-40B4-BE49-F238E27FC236}">
                <a16:creationId xmlns:a16="http://schemas.microsoft.com/office/drawing/2014/main" id="{A65F7AF5-DA50-470E-8312-8B203D7A9578}"/>
              </a:ext>
            </a:extLst>
          </p:cNvPr>
          <p:cNvSpPr txBox="1"/>
          <p:nvPr/>
        </p:nvSpPr>
        <p:spPr>
          <a:xfrm>
            <a:off x="260350" y="1538615"/>
            <a:ext cx="10363200" cy="261610"/>
          </a:xfrm>
          <a:prstGeom prst="rect">
            <a:avLst/>
          </a:prstGeom>
          <a:noFill/>
        </p:spPr>
        <p:txBody>
          <a:bodyPr wrap="square">
            <a:spAutoFit/>
          </a:bodyPr>
          <a:lstStyle/>
          <a:p>
            <a:r>
              <a:rPr lang="en-US" sz="1100" i="1" u="sng" dirty="0">
                <a:solidFill>
                  <a:schemeClr val="tx2">
                    <a:lumMod val="60000"/>
                    <a:lumOff val="40000"/>
                  </a:schemeClr>
                </a:solidFill>
              </a:rPr>
              <a:t>Biological evaluation is a component of risk management, and this Annex includes guidance on the application of ISO 14971 to the conduct of biological evaluation.</a:t>
            </a:r>
          </a:p>
        </p:txBody>
      </p:sp>
      <p:sp>
        <p:nvSpPr>
          <p:cNvPr id="50" name="Graphic 29" descr="Puzzle">
            <a:extLst>
              <a:ext uri="{FF2B5EF4-FFF2-40B4-BE49-F238E27FC236}">
                <a16:creationId xmlns:a16="http://schemas.microsoft.com/office/drawing/2014/main" id="{B8002D35-76A2-44AB-9281-478D984BE2D1}"/>
              </a:ext>
            </a:extLst>
          </p:cNvPr>
          <p:cNvSpPr/>
          <p:nvPr/>
        </p:nvSpPr>
        <p:spPr>
          <a:xfrm>
            <a:off x="2722812" y="2681752"/>
            <a:ext cx="632295" cy="634899"/>
          </a:xfrm>
          <a:custGeom>
            <a:avLst/>
            <a:gdLst>
              <a:gd name="connsiteX0" fmla="*/ 764858 w 1183533"/>
              <a:gd name="connsiteY0" fmla="*/ 898006 h 1183533"/>
              <a:gd name="connsiteX1" fmla="*/ 701244 w 1183533"/>
              <a:gd name="connsiteY1" fmla="*/ 702723 h 1183533"/>
              <a:gd name="connsiteX2" fmla="*/ 711599 w 1183533"/>
              <a:gd name="connsiteY2" fmla="*/ 692367 h 1183533"/>
              <a:gd name="connsiteX3" fmla="*/ 909841 w 1183533"/>
              <a:gd name="connsiteY3" fmla="*/ 753023 h 1183533"/>
              <a:gd name="connsiteX4" fmla="*/ 1014880 w 1183533"/>
              <a:gd name="connsiteY4" fmla="*/ 837350 h 1183533"/>
              <a:gd name="connsiteX5" fmla="*/ 1183533 w 1183533"/>
              <a:gd name="connsiteY5" fmla="*/ 668696 h 1183533"/>
              <a:gd name="connsiteX6" fmla="*/ 932033 w 1183533"/>
              <a:gd name="connsiteY6" fmla="*/ 417196 h 1183533"/>
              <a:gd name="connsiteX7" fmla="*/ 1016359 w 1183533"/>
              <a:gd name="connsiteY7" fmla="*/ 312157 h 1183533"/>
              <a:gd name="connsiteX8" fmla="*/ 1077015 w 1183533"/>
              <a:gd name="connsiteY8" fmla="*/ 113915 h 1183533"/>
              <a:gd name="connsiteX9" fmla="*/ 1066659 w 1183533"/>
              <a:gd name="connsiteY9" fmla="*/ 103559 h 1183533"/>
              <a:gd name="connsiteX10" fmla="*/ 871376 w 1183533"/>
              <a:gd name="connsiteY10" fmla="*/ 167174 h 1183533"/>
              <a:gd name="connsiteX11" fmla="*/ 766338 w 1183533"/>
              <a:gd name="connsiteY11" fmla="*/ 251501 h 1183533"/>
              <a:gd name="connsiteX12" fmla="*/ 514837 w 1183533"/>
              <a:gd name="connsiteY12" fmla="*/ 0 h 1183533"/>
              <a:gd name="connsiteX13" fmla="*/ 344704 w 1183533"/>
              <a:gd name="connsiteY13" fmla="*/ 168654 h 1183533"/>
              <a:gd name="connsiteX14" fmla="*/ 429031 w 1183533"/>
              <a:gd name="connsiteY14" fmla="*/ 273692 h 1183533"/>
              <a:gd name="connsiteX15" fmla="*/ 492646 w 1183533"/>
              <a:gd name="connsiteY15" fmla="*/ 468975 h 1183533"/>
              <a:gd name="connsiteX16" fmla="*/ 482290 w 1183533"/>
              <a:gd name="connsiteY16" fmla="*/ 479331 h 1183533"/>
              <a:gd name="connsiteX17" fmla="*/ 284048 w 1183533"/>
              <a:gd name="connsiteY17" fmla="*/ 418675 h 1183533"/>
              <a:gd name="connsiteX18" fmla="*/ 179009 w 1183533"/>
              <a:gd name="connsiteY18" fmla="*/ 334348 h 1183533"/>
              <a:gd name="connsiteX19" fmla="*/ 0 w 1183533"/>
              <a:gd name="connsiteY19" fmla="*/ 514837 h 1183533"/>
              <a:gd name="connsiteX20" fmla="*/ 251501 w 1183533"/>
              <a:gd name="connsiteY20" fmla="*/ 766338 h 1183533"/>
              <a:gd name="connsiteX21" fmla="*/ 167174 w 1183533"/>
              <a:gd name="connsiteY21" fmla="*/ 871376 h 1183533"/>
              <a:gd name="connsiteX22" fmla="*/ 106518 w 1183533"/>
              <a:gd name="connsiteY22" fmla="*/ 1069618 h 1183533"/>
              <a:gd name="connsiteX23" fmla="*/ 116874 w 1183533"/>
              <a:gd name="connsiteY23" fmla="*/ 1079974 h 1183533"/>
              <a:gd name="connsiteX24" fmla="*/ 312157 w 1183533"/>
              <a:gd name="connsiteY24" fmla="*/ 1016359 h 1183533"/>
              <a:gd name="connsiteX25" fmla="*/ 417196 w 1183533"/>
              <a:gd name="connsiteY25" fmla="*/ 932033 h 1183533"/>
              <a:gd name="connsiteX26" fmla="*/ 668696 w 1183533"/>
              <a:gd name="connsiteY26" fmla="*/ 1183533 h 1183533"/>
              <a:gd name="connsiteX27" fmla="*/ 849185 w 1183533"/>
              <a:gd name="connsiteY27" fmla="*/ 1003045 h 1183533"/>
              <a:gd name="connsiteX28" fmla="*/ 764858 w 1183533"/>
              <a:gd name="connsiteY28" fmla="*/ 898006 h 1183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83533" h="1183533">
                <a:moveTo>
                  <a:pt x="764858" y="898006"/>
                </a:moveTo>
                <a:cubicBezTo>
                  <a:pt x="667217" y="900965"/>
                  <a:pt x="631711" y="775214"/>
                  <a:pt x="701244" y="702723"/>
                </a:cubicBezTo>
                <a:lnTo>
                  <a:pt x="711599" y="692367"/>
                </a:lnTo>
                <a:cubicBezTo>
                  <a:pt x="784091" y="622834"/>
                  <a:pt x="912800" y="655382"/>
                  <a:pt x="909841" y="753023"/>
                </a:cubicBezTo>
                <a:cubicBezTo>
                  <a:pt x="908362" y="809241"/>
                  <a:pt x="974936" y="877294"/>
                  <a:pt x="1014880" y="837350"/>
                </a:cubicBezTo>
                <a:lnTo>
                  <a:pt x="1183533" y="668696"/>
                </a:lnTo>
                <a:lnTo>
                  <a:pt x="932033" y="417196"/>
                </a:lnTo>
                <a:cubicBezTo>
                  <a:pt x="892088" y="377251"/>
                  <a:pt x="960141" y="310678"/>
                  <a:pt x="1016359" y="312157"/>
                </a:cubicBezTo>
                <a:cubicBezTo>
                  <a:pt x="1114001" y="315116"/>
                  <a:pt x="1146548" y="186407"/>
                  <a:pt x="1077015" y="113915"/>
                </a:cubicBezTo>
                <a:lnTo>
                  <a:pt x="1066659" y="103559"/>
                </a:lnTo>
                <a:cubicBezTo>
                  <a:pt x="994168" y="34027"/>
                  <a:pt x="868418" y="69533"/>
                  <a:pt x="871376" y="167174"/>
                </a:cubicBezTo>
                <a:cubicBezTo>
                  <a:pt x="872856" y="223392"/>
                  <a:pt x="806282" y="291445"/>
                  <a:pt x="766338" y="251501"/>
                </a:cubicBezTo>
                <a:lnTo>
                  <a:pt x="514837" y="0"/>
                </a:lnTo>
                <a:lnTo>
                  <a:pt x="344704" y="168654"/>
                </a:lnTo>
                <a:cubicBezTo>
                  <a:pt x="304760" y="208598"/>
                  <a:pt x="372813" y="275172"/>
                  <a:pt x="429031" y="273692"/>
                </a:cubicBezTo>
                <a:cubicBezTo>
                  <a:pt x="526672" y="270733"/>
                  <a:pt x="562178" y="396484"/>
                  <a:pt x="492646" y="468975"/>
                </a:cubicBezTo>
                <a:lnTo>
                  <a:pt x="482290" y="479331"/>
                </a:lnTo>
                <a:cubicBezTo>
                  <a:pt x="409798" y="548864"/>
                  <a:pt x="281089" y="516316"/>
                  <a:pt x="284048" y="418675"/>
                </a:cubicBezTo>
                <a:cubicBezTo>
                  <a:pt x="285527" y="362457"/>
                  <a:pt x="218954" y="294404"/>
                  <a:pt x="179009" y="334348"/>
                </a:cubicBezTo>
                <a:lnTo>
                  <a:pt x="0" y="514837"/>
                </a:lnTo>
                <a:lnTo>
                  <a:pt x="251501" y="766338"/>
                </a:lnTo>
                <a:cubicBezTo>
                  <a:pt x="291445" y="806282"/>
                  <a:pt x="223392" y="872856"/>
                  <a:pt x="167174" y="871376"/>
                </a:cubicBezTo>
                <a:cubicBezTo>
                  <a:pt x="69533" y="868418"/>
                  <a:pt x="36985" y="997127"/>
                  <a:pt x="106518" y="1069618"/>
                </a:cubicBezTo>
                <a:lnTo>
                  <a:pt x="116874" y="1079974"/>
                </a:lnTo>
                <a:cubicBezTo>
                  <a:pt x="189365" y="1149507"/>
                  <a:pt x="315116" y="1114001"/>
                  <a:pt x="312157" y="1016359"/>
                </a:cubicBezTo>
                <a:cubicBezTo>
                  <a:pt x="310678" y="960141"/>
                  <a:pt x="377251" y="892088"/>
                  <a:pt x="417196" y="932033"/>
                </a:cubicBezTo>
                <a:lnTo>
                  <a:pt x="668696" y="1183533"/>
                </a:lnTo>
                <a:lnTo>
                  <a:pt x="849185" y="1003045"/>
                </a:lnTo>
                <a:cubicBezTo>
                  <a:pt x="889129" y="963100"/>
                  <a:pt x="822556" y="896527"/>
                  <a:pt x="764858" y="898006"/>
                </a:cubicBezTo>
                <a:close/>
              </a:path>
            </a:pathLst>
          </a:custGeom>
          <a:solidFill>
            <a:schemeClr val="accent6">
              <a:lumMod val="75000"/>
              <a:alpha val="29000"/>
            </a:schemeClr>
          </a:solidFill>
          <a:ln w="19711" cap="flat">
            <a:noFill/>
            <a:prstDash val="solid"/>
            <a:miter/>
          </a:ln>
        </p:spPr>
        <p:txBody>
          <a:bodyPr rtlCol="0" anchor="ctr"/>
          <a:lstStyle/>
          <a:p>
            <a:endParaRPr lang="en-US"/>
          </a:p>
        </p:txBody>
      </p:sp>
      <p:cxnSp>
        <p:nvCxnSpPr>
          <p:cNvPr id="51" name="Straight Connector 50">
            <a:extLst>
              <a:ext uri="{FF2B5EF4-FFF2-40B4-BE49-F238E27FC236}">
                <a16:creationId xmlns:a16="http://schemas.microsoft.com/office/drawing/2014/main" id="{4E89643D-1C50-4188-85F3-B214C91C2634}"/>
              </a:ext>
            </a:extLst>
          </p:cNvPr>
          <p:cNvCxnSpPr>
            <a:cxnSpLocks/>
          </p:cNvCxnSpPr>
          <p:nvPr/>
        </p:nvCxnSpPr>
        <p:spPr>
          <a:xfrm>
            <a:off x="5351785" y="2294523"/>
            <a:ext cx="27930" cy="1449804"/>
          </a:xfrm>
          <a:prstGeom prst="line">
            <a:avLst/>
          </a:prstGeom>
          <a:ln w="19050">
            <a:solidFill>
              <a:schemeClr val="bg1">
                <a:lumMod val="7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A5593976-E5C1-41A1-8AE7-4D66532317E0}"/>
              </a:ext>
            </a:extLst>
          </p:cNvPr>
          <p:cNvSpPr/>
          <p:nvPr/>
        </p:nvSpPr>
        <p:spPr>
          <a:xfrm>
            <a:off x="255161" y="1840026"/>
            <a:ext cx="5057769" cy="345438"/>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Risk analysis</a:t>
            </a:r>
          </a:p>
        </p:txBody>
      </p:sp>
      <p:sp>
        <p:nvSpPr>
          <p:cNvPr id="53" name="Rectangle 52">
            <a:extLst>
              <a:ext uri="{FF2B5EF4-FFF2-40B4-BE49-F238E27FC236}">
                <a16:creationId xmlns:a16="http://schemas.microsoft.com/office/drawing/2014/main" id="{926C47B0-AEA1-4040-85C1-5ABA73532638}"/>
              </a:ext>
            </a:extLst>
          </p:cNvPr>
          <p:cNvSpPr/>
          <p:nvPr/>
        </p:nvSpPr>
        <p:spPr>
          <a:xfrm>
            <a:off x="5420858" y="1840026"/>
            <a:ext cx="5057769" cy="345438"/>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Risk</a:t>
            </a:r>
            <a:r>
              <a:rPr lang="en-US" sz="1600" dirty="0"/>
              <a:t> </a:t>
            </a:r>
            <a:r>
              <a:rPr lang="en-US" sz="1400" b="1" dirty="0">
                <a:solidFill>
                  <a:schemeClr val="bg1"/>
                </a:solidFill>
              </a:rPr>
              <a:t>estimation</a:t>
            </a:r>
          </a:p>
        </p:txBody>
      </p:sp>
      <p:sp>
        <p:nvSpPr>
          <p:cNvPr id="54" name="TextBox 53">
            <a:extLst>
              <a:ext uri="{FF2B5EF4-FFF2-40B4-BE49-F238E27FC236}">
                <a16:creationId xmlns:a16="http://schemas.microsoft.com/office/drawing/2014/main" id="{9A2D68D7-4968-4697-9EEC-973D6DD0789A}"/>
              </a:ext>
            </a:extLst>
          </p:cNvPr>
          <p:cNvSpPr txBox="1"/>
          <p:nvPr/>
        </p:nvSpPr>
        <p:spPr>
          <a:xfrm>
            <a:off x="207736" y="2282971"/>
            <a:ext cx="5030153" cy="1384995"/>
          </a:xfrm>
          <a:prstGeom prst="rect">
            <a:avLst/>
          </a:prstGeom>
          <a:noFill/>
        </p:spPr>
        <p:txBody>
          <a:bodyPr wrap="square" rtlCol="0">
            <a:spAutoFit/>
          </a:bodyPr>
          <a:lstStyle/>
          <a:p>
            <a:r>
              <a:rPr lang="en-US" sz="1200" dirty="0"/>
              <a:t>The process of identifying the specific hazards and assessing their significance.</a:t>
            </a:r>
          </a:p>
          <a:p>
            <a:pPr algn="just"/>
            <a:endParaRPr lang="en-US" sz="1200" dirty="0"/>
          </a:p>
          <a:p>
            <a:pPr algn="just"/>
            <a:r>
              <a:rPr lang="en-US" sz="1200" dirty="0"/>
              <a:t>Risk analysis begins with identification and characterization of the indirect and direct tissue-contacting materials and components of the medical device.</a:t>
            </a:r>
          </a:p>
          <a:p>
            <a:pPr algn="just"/>
            <a:endParaRPr lang="en-US" sz="1200" dirty="0"/>
          </a:p>
          <a:p>
            <a:pPr algn="just"/>
            <a:r>
              <a:rPr lang="en-US" sz="1200" dirty="0"/>
              <a:t>Physical and chemical, material properties are relevant to biological safety and should be identified at this stage</a:t>
            </a:r>
          </a:p>
        </p:txBody>
      </p:sp>
      <p:sp>
        <p:nvSpPr>
          <p:cNvPr id="55" name="TextBox 54">
            <a:extLst>
              <a:ext uri="{FF2B5EF4-FFF2-40B4-BE49-F238E27FC236}">
                <a16:creationId xmlns:a16="http://schemas.microsoft.com/office/drawing/2014/main" id="{CE344767-B0A7-40E2-BD69-9CB0C140991B}"/>
              </a:ext>
            </a:extLst>
          </p:cNvPr>
          <p:cNvSpPr txBox="1"/>
          <p:nvPr/>
        </p:nvSpPr>
        <p:spPr>
          <a:xfrm>
            <a:off x="5418572" y="2282971"/>
            <a:ext cx="5045667" cy="1384995"/>
          </a:xfrm>
          <a:prstGeom prst="rect">
            <a:avLst/>
          </a:prstGeom>
          <a:noFill/>
        </p:spPr>
        <p:txBody>
          <a:bodyPr wrap="square">
            <a:spAutoFit/>
          </a:bodyPr>
          <a:lstStyle/>
          <a:p>
            <a:r>
              <a:rPr lang="en-US" sz="1200" dirty="0"/>
              <a:t>Risk is typically estimated by assigning values to </a:t>
            </a:r>
            <a:r>
              <a:rPr lang="en-US" sz="1200" b="1" dirty="0"/>
              <a:t>the probability of occurrence of harm</a:t>
            </a:r>
            <a:r>
              <a:rPr lang="en-US" sz="1200" dirty="0"/>
              <a:t> and the </a:t>
            </a:r>
            <a:r>
              <a:rPr lang="en-US" sz="1200" b="1" dirty="0"/>
              <a:t>severity of that harm </a:t>
            </a:r>
            <a:r>
              <a:rPr lang="en-US" sz="1200" dirty="0"/>
              <a:t>and can be estimated from knowledge of the actual availability of toxic components and the known dose response in relevant tissue(s). The severity can be assessed in terms of the nature of the toxic response. </a:t>
            </a:r>
          </a:p>
          <a:p>
            <a:r>
              <a:rPr lang="en-US" sz="1200" dirty="0"/>
              <a:t>If insufficient information is available, risk estimation can require conduct of chemical or physical characterization or biological testing.</a:t>
            </a:r>
          </a:p>
        </p:txBody>
      </p:sp>
      <p:cxnSp>
        <p:nvCxnSpPr>
          <p:cNvPr id="56" name="Straight Connector 55">
            <a:extLst>
              <a:ext uri="{FF2B5EF4-FFF2-40B4-BE49-F238E27FC236}">
                <a16:creationId xmlns:a16="http://schemas.microsoft.com/office/drawing/2014/main" id="{6A8138A5-75E8-4895-84BF-5FA29BF2E4AF}"/>
              </a:ext>
            </a:extLst>
          </p:cNvPr>
          <p:cNvCxnSpPr>
            <a:cxnSpLocks/>
          </p:cNvCxnSpPr>
          <p:nvPr/>
        </p:nvCxnSpPr>
        <p:spPr>
          <a:xfrm>
            <a:off x="5388758" y="4356917"/>
            <a:ext cx="27930" cy="1449804"/>
          </a:xfrm>
          <a:prstGeom prst="line">
            <a:avLst/>
          </a:prstGeom>
          <a:ln w="19050">
            <a:solidFill>
              <a:schemeClr val="bg1">
                <a:lumMod val="7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02407E33-8320-43BF-8E1E-3C5D7CCFC3B1}"/>
              </a:ext>
            </a:extLst>
          </p:cNvPr>
          <p:cNvSpPr/>
          <p:nvPr/>
        </p:nvSpPr>
        <p:spPr>
          <a:xfrm>
            <a:off x="292134" y="3902420"/>
            <a:ext cx="5057769" cy="345438"/>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Risk</a:t>
            </a:r>
            <a:r>
              <a:rPr lang="en-US" sz="1600" dirty="0"/>
              <a:t> </a:t>
            </a:r>
            <a:r>
              <a:rPr lang="en-US" sz="1400" b="1" dirty="0">
                <a:solidFill>
                  <a:schemeClr val="bg1"/>
                </a:solidFill>
              </a:rPr>
              <a:t>evaluation</a:t>
            </a:r>
          </a:p>
        </p:txBody>
      </p:sp>
      <p:sp>
        <p:nvSpPr>
          <p:cNvPr id="58" name="Rectangle 57">
            <a:extLst>
              <a:ext uri="{FF2B5EF4-FFF2-40B4-BE49-F238E27FC236}">
                <a16:creationId xmlns:a16="http://schemas.microsoft.com/office/drawing/2014/main" id="{A7C5AEE6-6323-4903-9AD3-02F89BAE8804}"/>
              </a:ext>
            </a:extLst>
          </p:cNvPr>
          <p:cNvSpPr/>
          <p:nvPr/>
        </p:nvSpPr>
        <p:spPr>
          <a:xfrm>
            <a:off x="5457831" y="3902420"/>
            <a:ext cx="5057769" cy="345438"/>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Risk control</a:t>
            </a:r>
          </a:p>
        </p:txBody>
      </p:sp>
      <p:sp>
        <p:nvSpPr>
          <p:cNvPr id="59" name="TextBox 58">
            <a:extLst>
              <a:ext uri="{FF2B5EF4-FFF2-40B4-BE49-F238E27FC236}">
                <a16:creationId xmlns:a16="http://schemas.microsoft.com/office/drawing/2014/main" id="{DD3E2891-524E-4F1C-83F3-3813C167C4B0}"/>
              </a:ext>
            </a:extLst>
          </p:cNvPr>
          <p:cNvSpPr txBox="1"/>
          <p:nvPr/>
        </p:nvSpPr>
        <p:spPr>
          <a:xfrm>
            <a:off x="227647" y="4346522"/>
            <a:ext cx="5030153" cy="1200329"/>
          </a:xfrm>
          <a:prstGeom prst="rect">
            <a:avLst/>
          </a:prstGeom>
          <a:noFill/>
        </p:spPr>
        <p:txBody>
          <a:bodyPr wrap="square" rtlCol="0">
            <a:spAutoFit/>
          </a:bodyPr>
          <a:lstStyle/>
          <a:p>
            <a:r>
              <a:rPr lang="en-US" sz="1200" dirty="0"/>
              <a:t>Risk Evaluation is the process used to </a:t>
            </a:r>
            <a:r>
              <a:rPr lang="en-US" sz="1200" b="1" dirty="0"/>
              <a:t>compare</a:t>
            </a:r>
            <a:r>
              <a:rPr lang="en-US" sz="1200" dirty="0"/>
              <a:t> the </a:t>
            </a:r>
            <a:r>
              <a:rPr lang="en-US" sz="1200" b="1" dirty="0"/>
              <a:t>estimated risk against </a:t>
            </a:r>
            <a:r>
              <a:rPr lang="en-US" sz="1200" dirty="0"/>
              <a:t>the given </a:t>
            </a:r>
            <a:r>
              <a:rPr lang="en-US" sz="1200" b="1" dirty="0"/>
              <a:t>risk</a:t>
            </a:r>
            <a:r>
              <a:rPr lang="en-US" sz="1200" dirty="0"/>
              <a:t> </a:t>
            </a:r>
            <a:r>
              <a:rPr lang="en-US" sz="1200" b="1" dirty="0"/>
              <a:t>criteria</a:t>
            </a:r>
            <a:r>
              <a:rPr lang="en-US" sz="1200" dirty="0"/>
              <a:t> to determine the significance of the risk.</a:t>
            </a:r>
          </a:p>
          <a:p>
            <a:endParaRPr lang="en-US" sz="1200" dirty="0"/>
          </a:p>
          <a:p>
            <a:r>
              <a:rPr lang="en-US" sz="1200" dirty="0"/>
              <a:t>Biological risk evaluation should be conducted by assessors with the necessary knowledge and expertise to determine the appropriate strategy for the evaluation.</a:t>
            </a:r>
            <a:endParaRPr lang="en-US" sz="1200" b="1" dirty="0"/>
          </a:p>
        </p:txBody>
      </p:sp>
      <p:sp>
        <p:nvSpPr>
          <p:cNvPr id="62" name="object 4">
            <a:extLst>
              <a:ext uri="{FF2B5EF4-FFF2-40B4-BE49-F238E27FC236}">
                <a16:creationId xmlns:a16="http://schemas.microsoft.com/office/drawing/2014/main" id="{A08E520C-66C7-4E67-87A1-6D01DDEB4398}"/>
              </a:ext>
            </a:extLst>
          </p:cNvPr>
          <p:cNvSpPr/>
          <p:nvPr/>
        </p:nvSpPr>
        <p:spPr>
          <a:xfrm>
            <a:off x="-22499" y="4452841"/>
            <a:ext cx="10730483" cy="1571243"/>
          </a:xfrm>
          <a:prstGeom prst="rect">
            <a:avLst/>
          </a:prstGeom>
          <a:blipFill>
            <a:blip r:embed="rId2" cstate="print">
              <a:alphaModFix amt="70000"/>
            </a:blip>
            <a:stretch>
              <a:fillRect/>
            </a:stretch>
          </a:blipFill>
        </p:spPr>
        <p:txBody>
          <a:bodyPr wrap="square" lIns="0" tIns="0" rIns="0" bIns="0" rtlCol="0"/>
          <a:lstStyle/>
          <a:p>
            <a:endParaRPr dirty="0"/>
          </a:p>
        </p:txBody>
      </p:sp>
      <p:sp>
        <p:nvSpPr>
          <p:cNvPr id="60" name="TextBox 59">
            <a:extLst>
              <a:ext uri="{FF2B5EF4-FFF2-40B4-BE49-F238E27FC236}">
                <a16:creationId xmlns:a16="http://schemas.microsoft.com/office/drawing/2014/main" id="{E5295A06-1F77-4BA6-A5F0-9F93BCEA1AA5}"/>
              </a:ext>
            </a:extLst>
          </p:cNvPr>
          <p:cNvSpPr txBox="1"/>
          <p:nvPr/>
        </p:nvSpPr>
        <p:spPr>
          <a:xfrm>
            <a:off x="5455545" y="4345365"/>
            <a:ext cx="5045667" cy="1200329"/>
          </a:xfrm>
          <a:prstGeom prst="rect">
            <a:avLst/>
          </a:prstGeom>
          <a:noFill/>
        </p:spPr>
        <p:txBody>
          <a:bodyPr wrap="square">
            <a:spAutoFit/>
          </a:bodyPr>
          <a:lstStyle/>
          <a:p>
            <a:pPr algn="just"/>
            <a:r>
              <a:rPr lang="en-US" sz="1200" dirty="0"/>
              <a:t>Risk control is the process of identifying and implementing measures to reduce risks.</a:t>
            </a:r>
          </a:p>
          <a:p>
            <a:pPr marL="171450" indent="-171450">
              <a:buFont typeface="Arial" panose="020B0604020202020204" pitchFamily="34" charset="0"/>
              <a:buChar char="•"/>
            </a:pPr>
            <a:r>
              <a:rPr lang="en-US" sz="1200" dirty="0"/>
              <a:t>Design changes to avoid medical device failures </a:t>
            </a:r>
          </a:p>
          <a:p>
            <a:pPr marL="171450" indent="-171450">
              <a:buFont typeface="Arial" panose="020B0604020202020204" pitchFamily="34" charset="0"/>
              <a:buChar char="•"/>
            </a:pPr>
            <a:r>
              <a:rPr lang="en-US" sz="1200" dirty="0"/>
              <a:t>Reduction of toxicity by means of reformulation or materials change;</a:t>
            </a:r>
          </a:p>
          <a:p>
            <a:pPr marL="171450" indent="-171450">
              <a:buFont typeface="Arial" panose="020B0604020202020204" pitchFamily="34" charset="0"/>
              <a:buChar char="•"/>
            </a:pPr>
            <a:r>
              <a:rPr lang="en-US" sz="1200" dirty="0"/>
              <a:t>Changes to production processes to reduce or eliminate hazardous residues or process additives.</a:t>
            </a:r>
          </a:p>
        </p:txBody>
      </p:sp>
      <p:pic>
        <p:nvPicPr>
          <p:cNvPr id="61" name="Picture 2" descr="Puzzle free icon">
            <a:extLst>
              <a:ext uri="{FF2B5EF4-FFF2-40B4-BE49-F238E27FC236}">
                <a16:creationId xmlns:a16="http://schemas.microsoft.com/office/drawing/2014/main" id="{375D40B0-6131-445B-BBF5-96ACBE18D468}"/>
              </a:ext>
            </a:extLst>
          </p:cNvPr>
          <p:cNvPicPr>
            <a:picLocks noChangeAspect="1" noChangeArrowheads="1"/>
          </p:cNvPicPr>
          <p:nvPr/>
        </p:nvPicPr>
        <p:blipFill>
          <a:blip r:embed="rId3" cstate="print">
            <a:alphaModFix amt="20000"/>
            <a:extLst>
              <a:ext uri="{28A0092B-C50C-407E-A947-70E740481C1C}">
                <a14:useLocalDpi xmlns:a14="http://schemas.microsoft.com/office/drawing/2010/main" val="0"/>
              </a:ext>
            </a:extLst>
          </a:blip>
          <a:srcRect/>
          <a:stretch>
            <a:fillRect/>
          </a:stretch>
        </p:blipFill>
        <p:spPr bwMode="auto">
          <a:xfrm rot="18041470">
            <a:off x="7911604" y="4380112"/>
            <a:ext cx="780081" cy="78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07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C7A88014-817E-49DF-A1D4-59171F81DAB7}"/>
              </a:ext>
            </a:extLst>
          </p:cNvPr>
          <p:cNvSpPr/>
          <p:nvPr/>
        </p:nvSpPr>
        <p:spPr>
          <a:xfrm>
            <a:off x="-22499" y="4419982"/>
            <a:ext cx="10730483" cy="1571243"/>
          </a:xfrm>
          <a:prstGeom prst="rect">
            <a:avLst/>
          </a:prstGeom>
          <a:blipFill>
            <a:blip r:embed="rId2" cstate="print">
              <a:alphaModFix amt="70000"/>
            </a:blip>
            <a:stretch>
              <a:fillRect/>
            </a:stretch>
          </a:blipFill>
        </p:spPr>
        <p:txBody>
          <a:bodyPr wrap="square" lIns="0" tIns="0" rIns="0" bIns="0" rtlCol="0"/>
          <a:lstStyle/>
          <a:p>
            <a:endParaRPr dirty="0"/>
          </a:p>
        </p:txBody>
      </p:sp>
      <p:sp>
        <p:nvSpPr>
          <p:cNvPr id="5" name="object 38">
            <a:extLst>
              <a:ext uri="{FF2B5EF4-FFF2-40B4-BE49-F238E27FC236}">
                <a16:creationId xmlns:a16="http://schemas.microsoft.com/office/drawing/2014/main" id="{5BC21FCA-5B99-42EC-914A-80C1284A09EE}"/>
              </a:ext>
            </a:extLst>
          </p:cNvPr>
          <p:cNvSpPr txBox="1"/>
          <p:nvPr/>
        </p:nvSpPr>
        <p:spPr>
          <a:xfrm>
            <a:off x="9910521" y="5748630"/>
            <a:ext cx="598170"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A7A8A7"/>
                </a:solidFill>
                <a:latin typeface="Carlito"/>
                <a:cs typeface="Carlito"/>
              </a:rPr>
              <a:t>TCS</a:t>
            </a:r>
            <a:r>
              <a:rPr sz="900" b="1" spc="-45" dirty="0">
                <a:solidFill>
                  <a:srgbClr val="A7A8A7"/>
                </a:solidFill>
                <a:latin typeface="Carlito"/>
                <a:cs typeface="Carlito"/>
              </a:rPr>
              <a:t> </a:t>
            </a:r>
            <a:r>
              <a:rPr sz="900" b="1" spc="-5" dirty="0">
                <a:solidFill>
                  <a:srgbClr val="A7A8A7"/>
                </a:solidFill>
                <a:latin typeface="Carlito"/>
                <a:cs typeface="Carlito"/>
              </a:rPr>
              <a:t>Internal</a:t>
            </a:r>
            <a:endParaRPr sz="900" dirty="0">
              <a:latin typeface="Carlito"/>
              <a:cs typeface="Carlito"/>
            </a:endParaRPr>
          </a:p>
        </p:txBody>
      </p:sp>
      <p:grpSp>
        <p:nvGrpSpPr>
          <p:cNvPr id="6" name="Group 5">
            <a:extLst>
              <a:ext uri="{FF2B5EF4-FFF2-40B4-BE49-F238E27FC236}">
                <a16:creationId xmlns:a16="http://schemas.microsoft.com/office/drawing/2014/main" id="{83C3F8AB-9563-4048-85B5-AE8772EF486A}"/>
              </a:ext>
            </a:extLst>
          </p:cNvPr>
          <p:cNvGrpSpPr/>
          <p:nvPr/>
        </p:nvGrpSpPr>
        <p:grpSpPr>
          <a:xfrm>
            <a:off x="31750" y="756850"/>
            <a:ext cx="10432489" cy="669283"/>
            <a:chOff x="-7376" y="1571932"/>
            <a:chExt cx="10583960" cy="776943"/>
          </a:xfrm>
        </p:grpSpPr>
        <p:grpSp>
          <p:nvGrpSpPr>
            <p:cNvPr id="7" name="Group 6">
              <a:extLst>
                <a:ext uri="{FF2B5EF4-FFF2-40B4-BE49-F238E27FC236}">
                  <a16:creationId xmlns:a16="http://schemas.microsoft.com/office/drawing/2014/main" id="{C95C9DCC-E8F5-46EB-AD92-B60BE43A8E9D}"/>
                </a:ext>
              </a:extLst>
            </p:cNvPr>
            <p:cNvGrpSpPr/>
            <p:nvPr/>
          </p:nvGrpSpPr>
          <p:grpSpPr>
            <a:xfrm>
              <a:off x="946268" y="1571932"/>
              <a:ext cx="9630316" cy="776943"/>
              <a:chOff x="235400" y="4526255"/>
              <a:chExt cx="9630316" cy="776943"/>
            </a:xfrm>
          </p:grpSpPr>
          <p:sp>
            <p:nvSpPr>
              <p:cNvPr id="12" name="Rounded Rectangle 58">
                <a:extLst>
                  <a:ext uri="{FF2B5EF4-FFF2-40B4-BE49-F238E27FC236}">
                    <a16:creationId xmlns:a16="http://schemas.microsoft.com/office/drawing/2014/main" id="{6FC02425-F453-4A22-A5F7-29CC32A80061}"/>
                  </a:ext>
                </a:extLst>
              </p:cNvPr>
              <p:cNvSpPr/>
              <p:nvPr/>
            </p:nvSpPr>
            <p:spPr>
              <a:xfrm>
                <a:off x="235400" y="4535429"/>
                <a:ext cx="1371600" cy="767442"/>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rPr>
                  <a:t>Categorization of MD</a:t>
                </a:r>
              </a:p>
            </p:txBody>
          </p:sp>
          <p:sp>
            <p:nvSpPr>
              <p:cNvPr id="13" name="Rounded Rectangle 60">
                <a:extLst>
                  <a:ext uri="{FF2B5EF4-FFF2-40B4-BE49-F238E27FC236}">
                    <a16:creationId xmlns:a16="http://schemas.microsoft.com/office/drawing/2014/main" id="{9E758F61-CD4A-4D38-8886-E484EA304BDF}"/>
                  </a:ext>
                </a:extLst>
              </p:cNvPr>
              <p:cNvSpPr/>
              <p:nvPr/>
            </p:nvSpPr>
            <p:spPr>
              <a:xfrm>
                <a:off x="1887143"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lvl="0" algn="ctr">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Systematic approach to a biological evaluation</a:t>
                </a:r>
              </a:p>
            </p:txBody>
          </p:sp>
          <p:sp>
            <p:nvSpPr>
              <p:cNvPr id="14" name="Rounded Rectangle 61">
                <a:extLst>
                  <a:ext uri="{FF2B5EF4-FFF2-40B4-BE49-F238E27FC236}">
                    <a16:creationId xmlns:a16="http://schemas.microsoft.com/office/drawing/2014/main" id="{AB6AC529-5541-497A-96B5-D450B5339C22}"/>
                  </a:ext>
                </a:extLst>
              </p:cNvPr>
              <p:cNvSpPr/>
              <p:nvPr/>
            </p:nvSpPr>
            <p:spPr>
              <a:xfrm>
                <a:off x="5157039" y="4527082"/>
                <a:ext cx="1371600" cy="768096"/>
              </a:xfrm>
              <a:prstGeom prst="round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900" dirty="0">
                    <a:solidFill>
                      <a:prstClr val="white"/>
                    </a:solidFill>
                    <a:latin typeface="Calibri" panose="020F0502020204030204"/>
                  </a:rPr>
                  <a:t>Mitigate Risk by considering available information</a:t>
                </a:r>
              </a:p>
            </p:txBody>
          </p:sp>
          <p:sp>
            <p:nvSpPr>
              <p:cNvPr id="15" name="Rounded Rectangle 62">
                <a:extLst>
                  <a:ext uri="{FF2B5EF4-FFF2-40B4-BE49-F238E27FC236}">
                    <a16:creationId xmlns:a16="http://schemas.microsoft.com/office/drawing/2014/main" id="{9E19DAA4-0279-48D4-8DAF-7BF1E3AE6907}"/>
                  </a:ext>
                </a:extLst>
              </p:cNvPr>
              <p:cNvSpPr/>
              <p:nvPr/>
            </p:nvSpPr>
            <p:spPr>
              <a:xfrm>
                <a:off x="3533606" y="4526255"/>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Biological Testing and  </a:t>
                </a:r>
              </a:p>
              <a:p>
                <a:pPr algn="ctr"/>
                <a:r>
                  <a:rPr lang="en-US" sz="1000" dirty="0">
                    <a:solidFill>
                      <a:prstClr val="white"/>
                    </a:solidFill>
                    <a:latin typeface="Calibri" panose="020F0502020204030204"/>
                  </a:rPr>
                  <a:t>Risk management</a:t>
                </a:r>
              </a:p>
            </p:txBody>
          </p:sp>
          <p:cxnSp>
            <p:nvCxnSpPr>
              <p:cNvPr id="16" name="Straight Arrow Connector 15">
                <a:extLst>
                  <a:ext uri="{FF2B5EF4-FFF2-40B4-BE49-F238E27FC236}">
                    <a16:creationId xmlns:a16="http://schemas.microsoft.com/office/drawing/2014/main" id="{EC127139-6422-4D59-AB5E-48A957442503}"/>
                  </a:ext>
                </a:extLst>
              </p:cNvPr>
              <p:cNvCxnSpPr>
                <a:cxnSpLocks/>
                <a:stCxn id="12" idx="3"/>
                <a:endCxn id="13" idx="1"/>
              </p:cNvCxnSpPr>
              <p:nvPr/>
            </p:nvCxnSpPr>
            <p:spPr>
              <a:xfrm>
                <a:off x="1607000" y="4919150"/>
                <a:ext cx="280143"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62ACBC7-B96E-4823-8EEA-32399690C555}"/>
                  </a:ext>
                </a:extLst>
              </p:cNvPr>
              <p:cNvCxnSpPr>
                <a:cxnSpLocks/>
                <a:stCxn id="13" idx="3"/>
                <a:endCxn id="15" idx="1"/>
              </p:cNvCxnSpPr>
              <p:nvPr/>
            </p:nvCxnSpPr>
            <p:spPr>
              <a:xfrm flipV="1">
                <a:off x="3258743" y="4910303"/>
                <a:ext cx="274863" cy="884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4165A3-B1CC-4E79-A559-A69CB1123CE0}"/>
                  </a:ext>
                </a:extLst>
              </p:cNvPr>
              <p:cNvCxnSpPr>
                <a:cxnSpLocks/>
                <a:stCxn id="14" idx="3"/>
                <a:endCxn id="19" idx="1"/>
              </p:cNvCxnSpPr>
              <p:nvPr/>
            </p:nvCxnSpPr>
            <p:spPr>
              <a:xfrm>
                <a:off x="6528640" y="4911130"/>
                <a:ext cx="313732" cy="802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62">
                <a:extLst>
                  <a:ext uri="{FF2B5EF4-FFF2-40B4-BE49-F238E27FC236}">
                    <a16:creationId xmlns:a16="http://schemas.microsoft.com/office/drawing/2014/main" id="{B1227E30-70C9-45A9-8B7C-E99E66CD58A9}"/>
                  </a:ext>
                </a:extLst>
              </p:cNvPr>
              <p:cNvSpPr/>
              <p:nvPr/>
            </p:nvSpPr>
            <p:spPr>
              <a:xfrm>
                <a:off x="6842372"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Test Reports,</a:t>
                </a:r>
              </a:p>
              <a:p>
                <a:pPr algn="ctr" defTabSz="685800"/>
                <a:r>
                  <a:rPr lang="en-US" sz="900" dirty="0">
                    <a:solidFill>
                      <a:prstClr val="white"/>
                    </a:solidFill>
                    <a:latin typeface="Calibri" panose="020F0502020204030204"/>
                  </a:rPr>
                  <a:t> Device Master Files, Component and Device Documentation </a:t>
                </a:r>
              </a:p>
            </p:txBody>
          </p:sp>
          <p:sp>
            <p:nvSpPr>
              <p:cNvPr id="20" name="Rounded Rectangle 62">
                <a:extLst>
                  <a:ext uri="{FF2B5EF4-FFF2-40B4-BE49-F238E27FC236}">
                    <a16:creationId xmlns:a16="http://schemas.microsoft.com/office/drawing/2014/main" id="{9EED94A0-4850-4AB4-AEFD-96580BC58D04}"/>
                  </a:ext>
                </a:extLst>
              </p:cNvPr>
              <p:cNvSpPr/>
              <p:nvPr/>
            </p:nvSpPr>
            <p:spPr>
              <a:xfrm>
                <a:off x="8494116"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Submission to FDA</a:t>
                </a:r>
              </a:p>
            </p:txBody>
          </p:sp>
          <p:cxnSp>
            <p:nvCxnSpPr>
              <p:cNvPr id="21" name="Straight Arrow Connector 20">
                <a:extLst>
                  <a:ext uri="{FF2B5EF4-FFF2-40B4-BE49-F238E27FC236}">
                    <a16:creationId xmlns:a16="http://schemas.microsoft.com/office/drawing/2014/main" id="{472DA50F-39F8-4609-8194-B04BFC02F026}"/>
                  </a:ext>
                </a:extLst>
              </p:cNvPr>
              <p:cNvCxnSpPr>
                <a:cxnSpLocks/>
                <a:stCxn id="19" idx="3"/>
                <a:endCxn id="20" idx="1"/>
              </p:cNvCxnSpPr>
              <p:nvPr/>
            </p:nvCxnSpPr>
            <p:spPr>
              <a:xfrm>
                <a:off x="8213972" y="4919150"/>
                <a:ext cx="28014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1C8D7D7-B51C-456F-95D5-66E0D00B7162}"/>
                  </a:ext>
                </a:extLst>
              </p:cNvPr>
              <p:cNvCxnSpPr>
                <a:cxnSpLocks/>
                <a:stCxn id="15" idx="3"/>
                <a:endCxn id="14" idx="1"/>
              </p:cNvCxnSpPr>
              <p:nvPr/>
            </p:nvCxnSpPr>
            <p:spPr>
              <a:xfrm>
                <a:off x="4905206" y="4910303"/>
                <a:ext cx="251833" cy="82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D09A3D15-6792-4975-A671-19B35F4FCB5C}"/>
                </a:ext>
              </a:extLst>
            </p:cNvPr>
            <p:cNvSpPr txBox="1"/>
            <p:nvPr/>
          </p:nvSpPr>
          <p:spPr>
            <a:xfrm>
              <a:off x="-7376" y="1599025"/>
              <a:ext cx="967655" cy="589521"/>
            </a:xfrm>
            <a:prstGeom prst="rect">
              <a:avLst/>
            </a:prstGeom>
            <a:noFill/>
          </p:spPr>
          <p:txBody>
            <a:bodyPr wrap="square" rtlCol="0">
              <a:spAutoFit/>
            </a:bodyPr>
            <a:lstStyle/>
            <a:p>
              <a:pPr algn="ctr"/>
              <a:r>
                <a:rPr lang="en-US" sz="900" b="1" dirty="0">
                  <a:solidFill>
                    <a:schemeClr val="tx1">
                      <a:lumMod val="65000"/>
                      <a:lumOff val="35000"/>
                    </a:schemeClr>
                  </a:solidFill>
                </a:rPr>
                <a:t>Medical Device in Final Finished Form</a:t>
              </a:r>
            </a:p>
          </p:txBody>
        </p:sp>
      </p:grpSp>
      <p:sp>
        <p:nvSpPr>
          <p:cNvPr id="27" name="TextBox 26">
            <a:extLst>
              <a:ext uri="{FF2B5EF4-FFF2-40B4-BE49-F238E27FC236}">
                <a16:creationId xmlns:a16="http://schemas.microsoft.com/office/drawing/2014/main" id="{E00861A4-3AB1-4AF1-A4A1-2480D833BB71}"/>
              </a:ext>
            </a:extLst>
          </p:cNvPr>
          <p:cNvSpPr txBox="1"/>
          <p:nvPr/>
        </p:nvSpPr>
        <p:spPr>
          <a:xfrm>
            <a:off x="260350" y="1538615"/>
            <a:ext cx="10363200" cy="261610"/>
          </a:xfrm>
          <a:prstGeom prst="rect">
            <a:avLst/>
          </a:prstGeom>
          <a:noFill/>
        </p:spPr>
        <p:txBody>
          <a:bodyPr wrap="square">
            <a:spAutoFit/>
          </a:bodyPr>
          <a:lstStyle/>
          <a:p>
            <a:r>
              <a:rPr lang="en-US" sz="1100" i="1" u="sng" dirty="0">
                <a:solidFill>
                  <a:schemeClr val="tx2">
                    <a:lumMod val="60000"/>
                    <a:lumOff val="40000"/>
                  </a:schemeClr>
                </a:solidFill>
              </a:rPr>
              <a:t>To reduce unnecessary testing, FDA recommends to consider all available relevant information when conducting risk assessment.</a:t>
            </a:r>
          </a:p>
        </p:txBody>
      </p:sp>
      <p:sp>
        <p:nvSpPr>
          <p:cNvPr id="34" name="Graphic 29" descr="Puzzle">
            <a:extLst>
              <a:ext uri="{FF2B5EF4-FFF2-40B4-BE49-F238E27FC236}">
                <a16:creationId xmlns:a16="http://schemas.microsoft.com/office/drawing/2014/main" id="{60BECB1F-085B-4944-8605-2C897334DAB0}"/>
              </a:ext>
            </a:extLst>
          </p:cNvPr>
          <p:cNvSpPr/>
          <p:nvPr/>
        </p:nvSpPr>
        <p:spPr>
          <a:xfrm>
            <a:off x="2722812" y="2681752"/>
            <a:ext cx="632295" cy="634899"/>
          </a:xfrm>
          <a:custGeom>
            <a:avLst/>
            <a:gdLst>
              <a:gd name="connsiteX0" fmla="*/ 764858 w 1183533"/>
              <a:gd name="connsiteY0" fmla="*/ 898006 h 1183533"/>
              <a:gd name="connsiteX1" fmla="*/ 701244 w 1183533"/>
              <a:gd name="connsiteY1" fmla="*/ 702723 h 1183533"/>
              <a:gd name="connsiteX2" fmla="*/ 711599 w 1183533"/>
              <a:gd name="connsiteY2" fmla="*/ 692367 h 1183533"/>
              <a:gd name="connsiteX3" fmla="*/ 909841 w 1183533"/>
              <a:gd name="connsiteY3" fmla="*/ 753023 h 1183533"/>
              <a:gd name="connsiteX4" fmla="*/ 1014880 w 1183533"/>
              <a:gd name="connsiteY4" fmla="*/ 837350 h 1183533"/>
              <a:gd name="connsiteX5" fmla="*/ 1183533 w 1183533"/>
              <a:gd name="connsiteY5" fmla="*/ 668696 h 1183533"/>
              <a:gd name="connsiteX6" fmla="*/ 932033 w 1183533"/>
              <a:gd name="connsiteY6" fmla="*/ 417196 h 1183533"/>
              <a:gd name="connsiteX7" fmla="*/ 1016359 w 1183533"/>
              <a:gd name="connsiteY7" fmla="*/ 312157 h 1183533"/>
              <a:gd name="connsiteX8" fmla="*/ 1077015 w 1183533"/>
              <a:gd name="connsiteY8" fmla="*/ 113915 h 1183533"/>
              <a:gd name="connsiteX9" fmla="*/ 1066659 w 1183533"/>
              <a:gd name="connsiteY9" fmla="*/ 103559 h 1183533"/>
              <a:gd name="connsiteX10" fmla="*/ 871376 w 1183533"/>
              <a:gd name="connsiteY10" fmla="*/ 167174 h 1183533"/>
              <a:gd name="connsiteX11" fmla="*/ 766338 w 1183533"/>
              <a:gd name="connsiteY11" fmla="*/ 251501 h 1183533"/>
              <a:gd name="connsiteX12" fmla="*/ 514837 w 1183533"/>
              <a:gd name="connsiteY12" fmla="*/ 0 h 1183533"/>
              <a:gd name="connsiteX13" fmla="*/ 344704 w 1183533"/>
              <a:gd name="connsiteY13" fmla="*/ 168654 h 1183533"/>
              <a:gd name="connsiteX14" fmla="*/ 429031 w 1183533"/>
              <a:gd name="connsiteY14" fmla="*/ 273692 h 1183533"/>
              <a:gd name="connsiteX15" fmla="*/ 492646 w 1183533"/>
              <a:gd name="connsiteY15" fmla="*/ 468975 h 1183533"/>
              <a:gd name="connsiteX16" fmla="*/ 482290 w 1183533"/>
              <a:gd name="connsiteY16" fmla="*/ 479331 h 1183533"/>
              <a:gd name="connsiteX17" fmla="*/ 284048 w 1183533"/>
              <a:gd name="connsiteY17" fmla="*/ 418675 h 1183533"/>
              <a:gd name="connsiteX18" fmla="*/ 179009 w 1183533"/>
              <a:gd name="connsiteY18" fmla="*/ 334348 h 1183533"/>
              <a:gd name="connsiteX19" fmla="*/ 0 w 1183533"/>
              <a:gd name="connsiteY19" fmla="*/ 514837 h 1183533"/>
              <a:gd name="connsiteX20" fmla="*/ 251501 w 1183533"/>
              <a:gd name="connsiteY20" fmla="*/ 766338 h 1183533"/>
              <a:gd name="connsiteX21" fmla="*/ 167174 w 1183533"/>
              <a:gd name="connsiteY21" fmla="*/ 871376 h 1183533"/>
              <a:gd name="connsiteX22" fmla="*/ 106518 w 1183533"/>
              <a:gd name="connsiteY22" fmla="*/ 1069618 h 1183533"/>
              <a:gd name="connsiteX23" fmla="*/ 116874 w 1183533"/>
              <a:gd name="connsiteY23" fmla="*/ 1079974 h 1183533"/>
              <a:gd name="connsiteX24" fmla="*/ 312157 w 1183533"/>
              <a:gd name="connsiteY24" fmla="*/ 1016359 h 1183533"/>
              <a:gd name="connsiteX25" fmla="*/ 417196 w 1183533"/>
              <a:gd name="connsiteY25" fmla="*/ 932033 h 1183533"/>
              <a:gd name="connsiteX26" fmla="*/ 668696 w 1183533"/>
              <a:gd name="connsiteY26" fmla="*/ 1183533 h 1183533"/>
              <a:gd name="connsiteX27" fmla="*/ 849185 w 1183533"/>
              <a:gd name="connsiteY27" fmla="*/ 1003045 h 1183533"/>
              <a:gd name="connsiteX28" fmla="*/ 764858 w 1183533"/>
              <a:gd name="connsiteY28" fmla="*/ 898006 h 1183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83533" h="1183533">
                <a:moveTo>
                  <a:pt x="764858" y="898006"/>
                </a:moveTo>
                <a:cubicBezTo>
                  <a:pt x="667217" y="900965"/>
                  <a:pt x="631711" y="775214"/>
                  <a:pt x="701244" y="702723"/>
                </a:cubicBezTo>
                <a:lnTo>
                  <a:pt x="711599" y="692367"/>
                </a:lnTo>
                <a:cubicBezTo>
                  <a:pt x="784091" y="622834"/>
                  <a:pt x="912800" y="655382"/>
                  <a:pt x="909841" y="753023"/>
                </a:cubicBezTo>
                <a:cubicBezTo>
                  <a:pt x="908362" y="809241"/>
                  <a:pt x="974936" y="877294"/>
                  <a:pt x="1014880" y="837350"/>
                </a:cubicBezTo>
                <a:lnTo>
                  <a:pt x="1183533" y="668696"/>
                </a:lnTo>
                <a:lnTo>
                  <a:pt x="932033" y="417196"/>
                </a:lnTo>
                <a:cubicBezTo>
                  <a:pt x="892088" y="377251"/>
                  <a:pt x="960141" y="310678"/>
                  <a:pt x="1016359" y="312157"/>
                </a:cubicBezTo>
                <a:cubicBezTo>
                  <a:pt x="1114001" y="315116"/>
                  <a:pt x="1146548" y="186407"/>
                  <a:pt x="1077015" y="113915"/>
                </a:cubicBezTo>
                <a:lnTo>
                  <a:pt x="1066659" y="103559"/>
                </a:lnTo>
                <a:cubicBezTo>
                  <a:pt x="994168" y="34027"/>
                  <a:pt x="868418" y="69533"/>
                  <a:pt x="871376" y="167174"/>
                </a:cubicBezTo>
                <a:cubicBezTo>
                  <a:pt x="872856" y="223392"/>
                  <a:pt x="806282" y="291445"/>
                  <a:pt x="766338" y="251501"/>
                </a:cubicBezTo>
                <a:lnTo>
                  <a:pt x="514837" y="0"/>
                </a:lnTo>
                <a:lnTo>
                  <a:pt x="344704" y="168654"/>
                </a:lnTo>
                <a:cubicBezTo>
                  <a:pt x="304760" y="208598"/>
                  <a:pt x="372813" y="275172"/>
                  <a:pt x="429031" y="273692"/>
                </a:cubicBezTo>
                <a:cubicBezTo>
                  <a:pt x="526672" y="270733"/>
                  <a:pt x="562178" y="396484"/>
                  <a:pt x="492646" y="468975"/>
                </a:cubicBezTo>
                <a:lnTo>
                  <a:pt x="482290" y="479331"/>
                </a:lnTo>
                <a:cubicBezTo>
                  <a:pt x="409798" y="548864"/>
                  <a:pt x="281089" y="516316"/>
                  <a:pt x="284048" y="418675"/>
                </a:cubicBezTo>
                <a:cubicBezTo>
                  <a:pt x="285527" y="362457"/>
                  <a:pt x="218954" y="294404"/>
                  <a:pt x="179009" y="334348"/>
                </a:cubicBezTo>
                <a:lnTo>
                  <a:pt x="0" y="514837"/>
                </a:lnTo>
                <a:lnTo>
                  <a:pt x="251501" y="766338"/>
                </a:lnTo>
                <a:cubicBezTo>
                  <a:pt x="291445" y="806282"/>
                  <a:pt x="223392" y="872856"/>
                  <a:pt x="167174" y="871376"/>
                </a:cubicBezTo>
                <a:cubicBezTo>
                  <a:pt x="69533" y="868418"/>
                  <a:pt x="36985" y="997127"/>
                  <a:pt x="106518" y="1069618"/>
                </a:cubicBezTo>
                <a:lnTo>
                  <a:pt x="116874" y="1079974"/>
                </a:lnTo>
                <a:cubicBezTo>
                  <a:pt x="189365" y="1149507"/>
                  <a:pt x="315116" y="1114001"/>
                  <a:pt x="312157" y="1016359"/>
                </a:cubicBezTo>
                <a:cubicBezTo>
                  <a:pt x="310678" y="960141"/>
                  <a:pt x="377251" y="892088"/>
                  <a:pt x="417196" y="932033"/>
                </a:cubicBezTo>
                <a:lnTo>
                  <a:pt x="668696" y="1183533"/>
                </a:lnTo>
                <a:lnTo>
                  <a:pt x="849185" y="1003045"/>
                </a:lnTo>
                <a:cubicBezTo>
                  <a:pt x="889129" y="963100"/>
                  <a:pt x="822556" y="896527"/>
                  <a:pt x="764858" y="898006"/>
                </a:cubicBezTo>
                <a:close/>
              </a:path>
            </a:pathLst>
          </a:custGeom>
          <a:solidFill>
            <a:schemeClr val="accent6">
              <a:lumMod val="75000"/>
              <a:alpha val="29000"/>
            </a:schemeClr>
          </a:solidFill>
          <a:ln w="19711" cap="flat">
            <a:noFill/>
            <a:prstDash val="solid"/>
            <a:miter/>
          </a:ln>
        </p:spPr>
        <p:txBody>
          <a:bodyPr rtlCol="0" anchor="ctr"/>
          <a:lstStyle/>
          <a:p>
            <a:endParaRPr lang="en-US"/>
          </a:p>
        </p:txBody>
      </p:sp>
      <p:cxnSp>
        <p:nvCxnSpPr>
          <p:cNvPr id="35" name="Straight Connector 34">
            <a:extLst>
              <a:ext uri="{FF2B5EF4-FFF2-40B4-BE49-F238E27FC236}">
                <a16:creationId xmlns:a16="http://schemas.microsoft.com/office/drawing/2014/main" id="{D3202B98-0C2E-467B-8A81-1CC226B54144}"/>
              </a:ext>
            </a:extLst>
          </p:cNvPr>
          <p:cNvCxnSpPr>
            <a:cxnSpLocks/>
          </p:cNvCxnSpPr>
          <p:nvPr/>
        </p:nvCxnSpPr>
        <p:spPr>
          <a:xfrm>
            <a:off x="5351785" y="2294523"/>
            <a:ext cx="27930" cy="1449804"/>
          </a:xfrm>
          <a:prstGeom prst="line">
            <a:avLst/>
          </a:prstGeom>
          <a:ln w="19050">
            <a:solidFill>
              <a:schemeClr val="bg1">
                <a:lumMod val="7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301139E-8FEC-4BC6-BFD6-F7C1E779D75C}"/>
              </a:ext>
            </a:extLst>
          </p:cNvPr>
          <p:cNvSpPr/>
          <p:nvPr/>
        </p:nvSpPr>
        <p:spPr>
          <a:xfrm>
            <a:off x="255161" y="1840026"/>
            <a:ext cx="5057769" cy="345438"/>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 Literature and other publicly available information</a:t>
            </a:r>
          </a:p>
        </p:txBody>
      </p:sp>
      <p:sp>
        <p:nvSpPr>
          <p:cNvPr id="37" name="Rectangle 36">
            <a:extLst>
              <a:ext uri="{FF2B5EF4-FFF2-40B4-BE49-F238E27FC236}">
                <a16:creationId xmlns:a16="http://schemas.microsoft.com/office/drawing/2014/main" id="{5415EBDB-3DA3-4A9E-AB37-B5AC5D9B0DF3}"/>
              </a:ext>
            </a:extLst>
          </p:cNvPr>
          <p:cNvSpPr/>
          <p:nvPr/>
        </p:nvSpPr>
        <p:spPr>
          <a:xfrm>
            <a:off x="5420858" y="1840026"/>
            <a:ext cx="5057769" cy="345438"/>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Clinical</a:t>
            </a:r>
            <a:r>
              <a:rPr lang="en-US" sz="1600" dirty="0"/>
              <a:t> </a:t>
            </a:r>
            <a:r>
              <a:rPr lang="en-US" sz="1400" dirty="0">
                <a:solidFill>
                  <a:schemeClr val="bg1"/>
                </a:solidFill>
              </a:rPr>
              <a:t>experience</a:t>
            </a:r>
          </a:p>
        </p:txBody>
      </p:sp>
      <p:sp>
        <p:nvSpPr>
          <p:cNvPr id="39" name="TextBox 38">
            <a:extLst>
              <a:ext uri="{FF2B5EF4-FFF2-40B4-BE49-F238E27FC236}">
                <a16:creationId xmlns:a16="http://schemas.microsoft.com/office/drawing/2014/main" id="{BE42EF45-F39B-4A63-91A0-AB45AA0D0F31}"/>
              </a:ext>
            </a:extLst>
          </p:cNvPr>
          <p:cNvSpPr txBox="1"/>
          <p:nvPr/>
        </p:nvSpPr>
        <p:spPr>
          <a:xfrm>
            <a:off x="207736" y="2282971"/>
            <a:ext cx="5030153" cy="1569660"/>
          </a:xfrm>
          <a:prstGeom prst="rect">
            <a:avLst/>
          </a:prstGeom>
          <a:noFill/>
        </p:spPr>
        <p:txBody>
          <a:bodyPr wrap="square" rtlCol="0">
            <a:spAutoFit/>
          </a:bodyPr>
          <a:lstStyle/>
          <a:p>
            <a:r>
              <a:rPr lang="en-US" sz="1200" dirty="0"/>
              <a:t>Review available literature and other publicly available information to identify specific risks associated with the use of device and possible mitigation measures</a:t>
            </a:r>
          </a:p>
          <a:p>
            <a:endParaRPr lang="en-US" sz="1200" dirty="0"/>
          </a:p>
          <a:p>
            <a:pPr algn="just"/>
            <a:r>
              <a:rPr lang="en-US" sz="1200" dirty="0"/>
              <a:t>For example: Literature could inform manufacturers that a process (nitinol passivation of a peripheral stent) should be conducted appropriately to ensure that nickel, a chemical with known toxicities, does not leach from the device when implanted.</a:t>
            </a:r>
          </a:p>
        </p:txBody>
      </p:sp>
      <p:sp>
        <p:nvSpPr>
          <p:cNvPr id="25" name="TextBox 24">
            <a:extLst>
              <a:ext uri="{FF2B5EF4-FFF2-40B4-BE49-F238E27FC236}">
                <a16:creationId xmlns:a16="http://schemas.microsoft.com/office/drawing/2014/main" id="{7DCFA5BE-B62F-474D-9C0D-C5182A1F87D2}"/>
              </a:ext>
            </a:extLst>
          </p:cNvPr>
          <p:cNvSpPr txBox="1"/>
          <p:nvPr/>
        </p:nvSpPr>
        <p:spPr>
          <a:xfrm>
            <a:off x="5418572" y="2282971"/>
            <a:ext cx="5045667" cy="1200329"/>
          </a:xfrm>
          <a:prstGeom prst="rect">
            <a:avLst/>
          </a:prstGeom>
          <a:noFill/>
        </p:spPr>
        <p:txBody>
          <a:bodyPr wrap="square">
            <a:spAutoFit/>
          </a:bodyPr>
          <a:lstStyle/>
          <a:p>
            <a:r>
              <a:rPr lang="en-US" sz="1200" dirty="0"/>
              <a:t>Clinical experience should be considered in the overall benefit-risk profile for the device where the totality of the data available for the device may inform </a:t>
            </a:r>
            <a:r>
              <a:rPr lang="en-US" sz="1200" b="1" dirty="0"/>
              <a:t>whether</a:t>
            </a:r>
            <a:r>
              <a:rPr lang="en-US" sz="1200" dirty="0"/>
              <a:t> </a:t>
            </a:r>
            <a:r>
              <a:rPr lang="en-US" sz="1200" b="1" dirty="0"/>
              <a:t>more testing is needed, or if any testing is needed at all</a:t>
            </a:r>
            <a:r>
              <a:rPr lang="en-US" sz="1200" dirty="0"/>
              <a:t>. </a:t>
            </a:r>
          </a:p>
          <a:p>
            <a:endParaRPr lang="en-US" sz="1200" dirty="0"/>
          </a:p>
          <a:p>
            <a:r>
              <a:rPr lang="en-US" sz="1200" dirty="0"/>
              <a:t>For example, clinical experience may be useful to mitigate problematic findings in an in vitro biocompatibility or in vivo animal study.</a:t>
            </a:r>
          </a:p>
        </p:txBody>
      </p:sp>
      <p:cxnSp>
        <p:nvCxnSpPr>
          <p:cNvPr id="29" name="Straight Connector 28">
            <a:extLst>
              <a:ext uri="{FF2B5EF4-FFF2-40B4-BE49-F238E27FC236}">
                <a16:creationId xmlns:a16="http://schemas.microsoft.com/office/drawing/2014/main" id="{90414043-DD50-4B64-9057-DB9D97CBCCF2}"/>
              </a:ext>
            </a:extLst>
          </p:cNvPr>
          <p:cNvCxnSpPr>
            <a:cxnSpLocks/>
          </p:cNvCxnSpPr>
          <p:nvPr/>
        </p:nvCxnSpPr>
        <p:spPr>
          <a:xfrm>
            <a:off x="5388758" y="4356917"/>
            <a:ext cx="27930" cy="1449804"/>
          </a:xfrm>
          <a:prstGeom prst="line">
            <a:avLst/>
          </a:prstGeom>
          <a:ln w="19050">
            <a:solidFill>
              <a:schemeClr val="bg1">
                <a:lumMod val="7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5F57C689-B4EE-4BE7-A258-80709B64ACDB}"/>
              </a:ext>
            </a:extLst>
          </p:cNvPr>
          <p:cNvSpPr/>
          <p:nvPr/>
        </p:nvSpPr>
        <p:spPr>
          <a:xfrm>
            <a:off x="292134" y="3902420"/>
            <a:ext cx="5057769" cy="345438"/>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Animal study experience</a:t>
            </a:r>
            <a:endParaRPr lang="en-US" sz="1400" b="1" dirty="0">
              <a:solidFill>
                <a:schemeClr val="bg1"/>
              </a:solidFill>
            </a:endParaRPr>
          </a:p>
        </p:txBody>
      </p:sp>
      <p:sp>
        <p:nvSpPr>
          <p:cNvPr id="31" name="Rectangle 30">
            <a:extLst>
              <a:ext uri="{FF2B5EF4-FFF2-40B4-BE49-F238E27FC236}">
                <a16:creationId xmlns:a16="http://schemas.microsoft.com/office/drawing/2014/main" id="{CAFDB726-B384-4113-A457-05EDB7BEDDE2}"/>
              </a:ext>
            </a:extLst>
          </p:cNvPr>
          <p:cNvSpPr/>
          <p:nvPr/>
        </p:nvSpPr>
        <p:spPr>
          <a:xfrm>
            <a:off x="5457831" y="3902420"/>
            <a:ext cx="5057769" cy="345438"/>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Medical device standards and Devices previously reviewed by FDA</a:t>
            </a:r>
          </a:p>
        </p:txBody>
      </p:sp>
      <p:sp>
        <p:nvSpPr>
          <p:cNvPr id="32" name="TextBox 31">
            <a:extLst>
              <a:ext uri="{FF2B5EF4-FFF2-40B4-BE49-F238E27FC236}">
                <a16:creationId xmlns:a16="http://schemas.microsoft.com/office/drawing/2014/main" id="{AECBDC05-D06D-4ED6-93BE-5BDFD2B63FE5}"/>
              </a:ext>
            </a:extLst>
          </p:cNvPr>
          <p:cNvSpPr txBox="1"/>
          <p:nvPr/>
        </p:nvSpPr>
        <p:spPr>
          <a:xfrm>
            <a:off x="227647" y="4346522"/>
            <a:ext cx="5030153" cy="1384995"/>
          </a:xfrm>
          <a:prstGeom prst="rect">
            <a:avLst/>
          </a:prstGeom>
          <a:noFill/>
        </p:spPr>
        <p:txBody>
          <a:bodyPr wrap="square" rtlCol="0">
            <a:spAutoFit/>
          </a:bodyPr>
          <a:lstStyle/>
          <a:p>
            <a:r>
              <a:rPr lang="en-US" sz="1200" dirty="0"/>
              <a:t>Animal study data identifies adverse biological responses, some additional biocompatibility testing may be warranted.</a:t>
            </a:r>
          </a:p>
          <a:p>
            <a:endParaRPr lang="en-US" sz="1200" dirty="0"/>
          </a:p>
          <a:p>
            <a:r>
              <a:rPr lang="en-US" sz="1200" dirty="0"/>
              <a:t>For example, glutaraldehyde-fixed tissue heart valves may show toxic effects in animal studies as well as some standard biocompatibility assays, such as cytotoxicity and genotoxicity. </a:t>
            </a:r>
            <a:r>
              <a:rPr lang="en-US" sz="1200" b="1" dirty="0"/>
              <a:t>These findings would usually trigger the need for additional studies, such as chemical characterization</a:t>
            </a:r>
          </a:p>
        </p:txBody>
      </p:sp>
      <p:sp>
        <p:nvSpPr>
          <p:cNvPr id="33" name="TextBox 32">
            <a:extLst>
              <a:ext uri="{FF2B5EF4-FFF2-40B4-BE49-F238E27FC236}">
                <a16:creationId xmlns:a16="http://schemas.microsoft.com/office/drawing/2014/main" id="{D85CA335-AA57-48A1-9F14-3870E2CDE97D}"/>
              </a:ext>
            </a:extLst>
          </p:cNvPr>
          <p:cNvSpPr txBox="1"/>
          <p:nvPr/>
        </p:nvSpPr>
        <p:spPr>
          <a:xfrm>
            <a:off x="5455545" y="4345365"/>
            <a:ext cx="5045667" cy="1200329"/>
          </a:xfrm>
          <a:prstGeom prst="rect">
            <a:avLst/>
          </a:prstGeom>
          <a:noFill/>
        </p:spPr>
        <p:txBody>
          <a:bodyPr wrap="square">
            <a:spAutoFit/>
          </a:bodyPr>
          <a:lstStyle/>
          <a:p>
            <a:r>
              <a:rPr lang="en-US" sz="1200" b="1" dirty="0"/>
              <a:t>Standards specific to a particular device type or material </a:t>
            </a:r>
            <a:r>
              <a:rPr lang="en-US" sz="1200" dirty="0"/>
              <a:t>may be helpful to inform a risk assessment.</a:t>
            </a:r>
          </a:p>
          <a:p>
            <a:endParaRPr lang="en-US" sz="1200" dirty="0"/>
          </a:p>
          <a:p>
            <a:r>
              <a:rPr lang="en-US" sz="1200" dirty="0"/>
              <a:t>Experience with medical device materials </a:t>
            </a:r>
            <a:r>
              <a:rPr lang="en-US" sz="1200" b="1" dirty="0"/>
              <a:t>previously reviewed by FDA </a:t>
            </a:r>
            <a:r>
              <a:rPr lang="en-US" sz="1200" dirty="0"/>
              <a:t>(e.g., in previous generation devices, PMA approved devices, predicate devices) are also relevant for consideration as part of a risk assessment.</a:t>
            </a:r>
          </a:p>
        </p:txBody>
      </p:sp>
      <p:pic>
        <p:nvPicPr>
          <p:cNvPr id="38" name="Picture 2" descr="Puzzle free icon">
            <a:extLst>
              <a:ext uri="{FF2B5EF4-FFF2-40B4-BE49-F238E27FC236}">
                <a16:creationId xmlns:a16="http://schemas.microsoft.com/office/drawing/2014/main" id="{799DD144-FC5E-4B5D-94A5-1E50A577312A}"/>
              </a:ext>
            </a:extLst>
          </p:cNvPr>
          <p:cNvPicPr>
            <a:picLocks noChangeAspect="1" noChangeArrowheads="1"/>
          </p:cNvPicPr>
          <p:nvPr/>
        </p:nvPicPr>
        <p:blipFill>
          <a:blip r:embed="rId3" cstate="print">
            <a:alphaModFix amt="20000"/>
            <a:extLst>
              <a:ext uri="{28A0092B-C50C-407E-A947-70E740481C1C}">
                <a14:useLocalDpi xmlns:a14="http://schemas.microsoft.com/office/drawing/2010/main" val="0"/>
              </a:ext>
            </a:extLst>
          </a:blip>
          <a:srcRect/>
          <a:stretch>
            <a:fillRect/>
          </a:stretch>
        </p:blipFill>
        <p:spPr bwMode="auto">
          <a:xfrm rot="18041470">
            <a:off x="7911604" y="4380112"/>
            <a:ext cx="780081" cy="78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49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C7A88014-817E-49DF-A1D4-59171F81DAB7}"/>
              </a:ext>
            </a:extLst>
          </p:cNvPr>
          <p:cNvSpPr/>
          <p:nvPr/>
        </p:nvSpPr>
        <p:spPr>
          <a:xfrm>
            <a:off x="1017" y="4467225"/>
            <a:ext cx="10730483" cy="1571243"/>
          </a:xfrm>
          <a:prstGeom prst="rect">
            <a:avLst/>
          </a:prstGeom>
          <a:blipFill>
            <a:blip r:embed="rId2" cstate="print">
              <a:alphaModFix amt="70000"/>
            </a:blip>
            <a:stretch>
              <a:fillRect/>
            </a:stretch>
          </a:blipFill>
        </p:spPr>
        <p:txBody>
          <a:bodyPr wrap="square" lIns="0" tIns="0" rIns="0" bIns="0" rtlCol="0"/>
          <a:lstStyle/>
          <a:p>
            <a:endParaRPr dirty="0"/>
          </a:p>
        </p:txBody>
      </p:sp>
      <p:sp>
        <p:nvSpPr>
          <p:cNvPr id="5" name="object 38">
            <a:extLst>
              <a:ext uri="{FF2B5EF4-FFF2-40B4-BE49-F238E27FC236}">
                <a16:creationId xmlns:a16="http://schemas.microsoft.com/office/drawing/2014/main" id="{5BC21FCA-5B99-42EC-914A-80C1284A09EE}"/>
              </a:ext>
            </a:extLst>
          </p:cNvPr>
          <p:cNvSpPr txBox="1"/>
          <p:nvPr/>
        </p:nvSpPr>
        <p:spPr>
          <a:xfrm>
            <a:off x="9910521" y="5748630"/>
            <a:ext cx="598170" cy="162560"/>
          </a:xfrm>
          <a:prstGeom prst="rect">
            <a:avLst/>
          </a:prstGeom>
        </p:spPr>
        <p:txBody>
          <a:bodyPr vert="horz" wrap="square" lIns="0" tIns="12700" rIns="0" bIns="0" rtlCol="0">
            <a:spAutoFit/>
          </a:bodyPr>
          <a:lstStyle/>
          <a:p>
            <a:pPr marL="12700">
              <a:lnSpc>
                <a:spcPct val="100000"/>
              </a:lnSpc>
              <a:spcBef>
                <a:spcPts val="100"/>
              </a:spcBef>
            </a:pPr>
            <a:r>
              <a:rPr sz="900" b="1" spc="-5" dirty="0">
                <a:solidFill>
                  <a:srgbClr val="A7A8A7"/>
                </a:solidFill>
                <a:latin typeface="Carlito"/>
                <a:cs typeface="Carlito"/>
              </a:rPr>
              <a:t>TCS</a:t>
            </a:r>
            <a:r>
              <a:rPr sz="900" b="1" spc="-45" dirty="0">
                <a:solidFill>
                  <a:srgbClr val="A7A8A7"/>
                </a:solidFill>
                <a:latin typeface="Carlito"/>
                <a:cs typeface="Carlito"/>
              </a:rPr>
              <a:t> </a:t>
            </a:r>
            <a:r>
              <a:rPr sz="900" b="1" spc="-5" dirty="0">
                <a:solidFill>
                  <a:srgbClr val="A7A8A7"/>
                </a:solidFill>
                <a:latin typeface="Carlito"/>
                <a:cs typeface="Carlito"/>
              </a:rPr>
              <a:t>Internal</a:t>
            </a:r>
            <a:endParaRPr sz="900" dirty="0">
              <a:latin typeface="Carlito"/>
              <a:cs typeface="Carlito"/>
            </a:endParaRPr>
          </a:p>
        </p:txBody>
      </p:sp>
      <p:grpSp>
        <p:nvGrpSpPr>
          <p:cNvPr id="6" name="Group 5">
            <a:extLst>
              <a:ext uri="{FF2B5EF4-FFF2-40B4-BE49-F238E27FC236}">
                <a16:creationId xmlns:a16="http://schemas.microsoft.com/office/drawing/2014/main" id="{83C3F8AB-9563-4048-85B5-AE8772EF486A}"/>
              </a:ext>
            </a:extLst>
          </p:cNvPr>
          <p:cNvGrpSpPr/>
          <p:nvPr/>
        </p:nvGrpSpPr>
        <p:grpSpPr>
          <a:xfrm>
            <a:off x="31750" y="756850"/>
            <a:ext cx="10432489" cy="669283"/>
            <a:chOff x="-7376" y="1571932"/>
            <a:chExt cx="10583960" cy="776943"/>
          </a:xfrm>
        </p:grpSpPr>
        <p:grpSp>
          <p:nvGrpSpPr>
            <p:cNvPr id="7" name="Group 6">
              <a:extLst>
                <a:ext uri="{FF2B5EF4-FFF2-40B4-BE49-F238E27FC236}">
                  <a16:creationId xmlns:a16="http://schemas.microsoft.com/office/drawing/2014/main" id="{C95C9DCC-E8F5-46EB-AD92-B60BE43A8E9D}"/>
                </a:ext>
              </a:extLst>
            </p:cNvPr>
            <p:cNvGrpSpPr/>
            <p:nvPr/>
          </p:nvGrpSpPr>
          <p:grpSpPr>
            <a:xfrm>
              <a:off x="946268" y="1571932"/>
              <a:ext cx="9630316" cy="776943"/>
              <a:chOff x="235400" y="4526255"/>
              <a:chExt cx="9630316" cy="776943"/>
            </a:xfrm>
          </p:grpSpPr>
          <p:sp>
            <p:nvSpPr>
              <p:cNvPr id="12" name="Rounded Rectangle 58">
                <a:extLst>
                  <a:ext uri="{FF2B5EF4-FFF2-40B4-BE49-F238E27FC236}">
                    <a16:creationId xmlns:a16="http://schemas.microsoft.com/office/drawing/2014/main" id="{6FC02425-F453-4A22-A5F7-29CC32A80061}"/>
                  </a:ext>
                </a:extLst>
              </p:cNvPr>
              <p:cNvSpPr/>
              <p:nvPr/>
            </p:nvSpPr>
            <p:spPr>
              <a:xfrm>
                <a:off x="235400" y="4535429"/>
                <a:ext cx="1371600" cy="767442"/>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rPr>
                  <a:t>Categorization of MD</a:t>
                </a:r>
              </a:p>
            </p:txBody>
          </p:sp>
          <p:sp>
            <p:nvSpPr>
              <p:cNvPr id="13" name="Rounded Rectangle 60">
                <a:extLst>
                  <a:ext uri="{FF2B5EF4-FFF2-40B4-BE49-F238E27FC236}">
                    <a16:creationId xmlns:a16="http://schemas.microsoft.com/office/drawing/2014/main" id="{9E758F61-CD4A-4D38-8886-E484EA304BDF}"/>
                  </a:ext>
                </a:extLst>
              </p:cNvPr>
              <p:cNvSpPr/>
              <p:nvPr/>
            </p:nvSpPr>
            <p:spPr>
              <a:xfrm>
                <a:off x="1887143"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lvl="0" algn="ctr">
                  <a:defRPr/>
                </a:pPr>
                <a:r>
                  <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rPr>
                  <a:t>Systematic approach to a biological evaluation</a:t>
                </a:r>
              </a:p>
            </p:txBody>
          </p:sp>
          <p:sp>
            <p:nvSpPr>
              <p:cNvPr id="14" name="Rounded Rectangle 61">
                <a:extLst>
                  <a:ext uri="{FF2B5EF4-FFF2-40B4-BE49-F238E27FC236}">
                    <a16:creationId xmlns:a16="http://schemas.microsoft.com/office/drawing/2014/main" id="{AB6AC529-5541-497A-96B5-D450B5339C22}"/>
                  </a:ext>
                </a:extLst>
              </p:cNvPr>
              <p:cNvSpPr/>
              <p:nvPr/>
            </p:nvSpPr>
            <p:spPr>
              <a:xfrm>
                <a:off x="5157039" y="452708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Mitigate Risk by considering available information</a:t>
                </a:r>
              </a:p>
            </p:txBody>
          </p:sp>
          <p:sp>
            <p:nvSpPr>
              <p:cNvPr id="15" name="Rounded Rectangle 62">
                <a:extLst>
                  <a:ext uri="{FF2B5EF4-FFF2-40B4-BE49-F238E27FC236}">
                    <a16:creationId xmlns:a16="http://schemas.microsoft.com/office/drawing/2014/main" id="{9E19DAA4-0279-48D4-8DAF-7BF1E3AE6907}"/>
                  </a:ext>
                </a:extLst>
              </p:cNvPr>
              <p:cNvSpPr/>
              <p:nvPr/>
            </p:nvSpPr>
            <p:spPr>
              <a:xfrm>
                <a:off x="3533606" y="4526255"/>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Biological Testing and  </a:t>
                </a:r>
              </a:p>
              <a:p>
                <a:pPr algn="ctr"/>
                <a:r>
                  <a:rPr lang="en-US" sz="1000" dirty="0">
                    <a:solidFill>
                      <a:prstClr val="white"/>
                    </a:solidFill>
                    <a:latin typeface="Calibri" panose="020F0502020204030204"/>
                  </a:rPr>
                  <a:t>Risk management</a:t>
                </a:r>
              </a:p>
            </p:txBody>
          </p:sp>
          <p:cxnSp>
            <p:nvCxnSpPr>
              <p:cNvPr id="16" name="Straight Arrow Connector 15">
                <a:extLst>
                  <a:ext uri="{FF2B5EF4-FFF2-40B4-BE49-F238E27FC236}">
                    <a16:creationId xmlns:a16="http://schemas.microsoft.com/office/drawing/2014/main" id="{EC127139-6422-4D59-AB5E-48A957442503}"/>
                  </a:ext>
                </a:extLst>
              </p:cNvPr>
              <p:cNvCxnSpPr>
                <a:cxnSpLocks/>
                <a:stCxn id="12" idx="3"/>
                <a:endCxn id="13" idx="1"/>
              </p:cNvCxnSpPr>
              <p:nvPr/>
            </p:nvCxnSpPr>
            <p:spPr>
              <a:xfrm>
                <a:off x="1607000" y="4919150"/>
                <a:ext cx="280143"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62ACBC7-B96E-4823-8EEA-32399690C555}"/>
                  </a:ext>
                </a:extLst>
              </p:cNvPr>
              <p:cNvCxnSpPr>
                <a:cxnSpLocks/>
                <a:stCxn id="13" idx="3"/>
                <a:endCxn id="15" idx="1"/>
              </p:cNvCxnSpPr>
              <p:nvPr/>
            </p:nvCxnSpPr>
            <p:spPr>
              <a:xfrm flipV="1">
                <a:off x="3258743" y="4910303"/>
                <a:ext cx="274863" cy="884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4165A3-B1CC-4E79-A559-A69CB1123CE0}"/>
                  </a:ext>
                </a:extLst>
              </p:cNvPr>
              <p:cNvCxnSpPr>
                <a:cxnSpLocks/>
                <a:stCxn id="14" idx="3"/>
                <a:endCxn id="19" idx="1"/>
              </p:cNvCxnSpPr>
              <p:nvPr/>
            </p:nvCxnSpPr>
            <p:spPr>
              <a:xfrm>
                <a:off x="6528640" y="4911130"/>
                <a:ext cx="313732" cy="802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62">
                <a:extLst>
                  <a:ext uri="{FF2B5EF4-FFF2-40B4-BE49-F238E27FC236}">
                    <a16:creationId xmlns:a16="http://schemas.microsoft.com/office/drawing/2014/main" id="{B1227E30-70C9-45A9-8B7C-E99E66CD58A9}"/>
                  </a:ext>
                </a:extLst>
              </p:cNvPr>
              <p:cNvSpPr/>
              <p:nvPr/>
            </p:nvSpPr>
            <p:spPr>
              <a:xfrm>
                <a:off x="6842372" y="4535102"/>
                <a:ext cx="1371600" cy="768096"/>
              </a:xfrm>
              <a:prstGeom prst="roundRect">
                <a:avLst/>
              </a:prstGeom>
              <a:solidFill>
                <a:schemeClr val="tx2">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900" dirty="0">
                    <a:solidFill>
                      <a:prstClr val="white"/>
                    </a:solidFill>
                    <a:latin typeface="Calibri" panose="020F0502020204030204"/>
                  </a:rPr>
                  <a:t>Test Reports,</a:t>
                </a:r>
              </a:p>
              <a:p>
                <a:pPr algn="ctr" defTabSz="685800"/>
                <a:r>
                  <a:rPr lang="en-US" sz="900" dirty="0">
                    <a:solidFill>
                      <a:prstClr val="white"/>
                    </a:solidFill>
                    <a:latin typeface="Calibri" panose="020F0502020204030204"/>
                  </a:rPr>
                  <a:t> Device Master Files, Component and Device Documentation </a:t>
                </a:r>
              </a:p>
            </p:txBody>
          </p:sp>
          <p:sp>
            <p:nvSpPr>
              <p:cNvPr id="20" name="Rounded Rectangle 62">
                <a:extLst>
                  <a:ext uri="{FF2B5EF4-FFF2-40B4-BE49-F238E27FC236}">
                    <a16:creationId xmlns:a16="http://schemas.microsoft.com/office/drawing/2014/main" id="{9EED94A0-4850-4AB4-AEFD-96580BC58D04}"/>
                  </a:ext>
                </a:extLst>
              </p:cNvPr>
              <p:cNvSpPr/>
              <p:nvPr/>
            </p:nvSpPr>
            <p:spPr>
              <a:xfrm>
                <a:off x="8494116" y="4535102"/>
                <a:ext cx="1371600" cy="768096"/>
              </a:xfrm>
              <a:prstGeom prst="round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sz="1000" dirty="0">
                    <a:solidFill>
                      <a:prstClr val="white"/>
                    </a:solidFill>
                    <a:latin typeface="Calibri" panose="020F0502020204030204"/>
                  </a:rPr>
                  <a:t>Submission to FDA</a:t>
                </a:r>
              </a:p>
            </p:txBody>
          </p:sp>
          <p:cxnSp>
            <p:nvCxnSpPr>
              <p:cNvPr id="21" name="Straight Arrow Connector 20">
                <a:extLst>
                  <a:ext uri="{FF2B5EF4-FFF2-40B4-BE49-F238E27FC236}">
                    <a16:creationId xmlns:a16="http://schemas.microsoft.com/office/drawing/2014/main" id="{472DA50F-39F8-4609-8194-B04BFC02F026}"/>
                  </a:ext>
                </a:extLst>
              </p:cNvPr>
              <p:cNvCxnSpPr>
                <a:cxnSpLocks/>
                <a:stCxn id="19" idx="3"/>
                <a:endCxn id="20" idx="1"/>
              </p:cNvCxnSpPr>
              <p:nvPr/>
            </p:nvCxnSpPr>
            <p:spPr>
              <a:xfrm>
                <a:off x="8213972" y="4919150"/>
                <a:ext cx="28014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1C8D7D7-B51C-456F-95D5-66E0D00B7162}"/>
                  </a:ext>
                </a:extLst>
              </p:cNvPr>
              <p:cNvCxnSpPr>
                <a:cxnSpLocks/>
                <a:stCxn id="15" idx="3"/>
                <a:endCxn id="14" idx="1"/>
              </p:cNvCxnSpPr>
              <p:nvPr/>
            </p:nvCxnSpPr>
            <p:spPr>
              <a:xfrm>
                <a:off x="4905206" y="4910303"/>
                <a:ext cx="251833" cy="827"/>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D09A3D15-6792-4975-A671-19B35F4FCB5C}"/>
                </a:ext>
              </a:extLst>
            </p:cNvPr>
            <p:cNvSpPr txBox="1"/>
            <p:nvPr/>
          </p:nvSpPr>
          <p:spPr>
            <a:xfrm>
              <a:off x="-7376" y="1599025"/>
              <a:ext cx="967655" cy="589521"/>
            </a:xfrm>
            <a:prstGeom prst="rect">
              <a:avLst/>
            </a:prstGeom>
            <a:noFill/>
          </p:spPr>
          <p:txBody>
            <a:bodyPr wrap="square" rtlCol="0">
              <a:spAutoFit/>
            </a:bodyPr>
            <a:lstStyle/>
            <a:p>
              <a:pPr algn="ctr"/>
              <a:r>
                <a:rPr lang="en-US" sz="900" b="1" dirty="0">
                  <a:solidFill>
                    <a:schemeClr val="tx1">
                      <a:lumMod val="65000"/>
                      <a:lumOff val="35000"/>
                    </a:schemeClr>
                  </a:solidFill>
                </a:rPr>
                <a:t>Medical Device in Final Finished Form</a:t>
              </a:r>
            </a:p>
          </p:txBody>
        </p:sp>
      </p:grpSp>
      <p:sp>
        <p:nvSpPr>
          <p:cNvPr id="41" name="TextBox 40">
            <a:extLst>
              <a:ext uri="{FF2B5EF4-FFF2-40B4-BE49-F238E27FC236}">
                <a16:creationId xmlns:a16="http://schemas.microsoft.com/office/drawing/2014/main" id="{050B6328-104C-432F-8523-A3046AF67172}"/>
              </a:ext>
            </a:extLst>
          </p:cNvPr>
          <p:cNvSpPr txBox="1"/>
          <p:nvPr/>
        </p:nvSpPr>
        <p:spPr>
          <a:xfrm>
            <a:off x="16237" y="1655296"/>
            <a:ext cx="10302513" cy="3954929"/>
          </a:xfrm>
          <a:prstGeom prst="rect">
            <a:avLst/>
          </a:prstGeom>
          <a:noFill/>
        </p:spPr>
        <p:txBody>
          <a:bodyPr wrap="square">
            <a:spAutoFit/>
          </a:bodyPr>
          <a:lstStyle/>
          <a:p>
            <a:pPr marL="285750" indent="-285750">
              <a:buFont typeface="Wingdings" panose="05000000000000000000" pitchFamily="2" charset="2"/>
              <a:buChar char="q"/>
            </a:pPr>
            <a:r>
              <a:rPr lang="en-US" sz="1400" b="1" dirty="0"/>
              <a:t>Component Documentation </a:t>
            </a:r>
          </a:p>
          <a:p>
            <a:endParaRPr lang="en-US" sz="1100" dirty="0"/>
          </a:p>
          <a:p>
            <a:pPr lvl="1"/>
            <a:r>
              <a:rPr lang="en-US" sz="1100" dirty="0"/>
              <a:t>For each component and any joining processes/materials (e.g., adhesives, sintering processes), either of the following statements can be provided:</a:t>
            </a:r>
          </a:p>
          <a:p>
            <a:pPr lvl="1"/>
            <a:endParaRPr lang="en-US" sz="1100" dirty="0"/>
          </a:p>
          <a:p>
            <a:pPr lvl="1"/>
            <a:r>
              <a:rPr lang="en-US" sz="1100" b="1" dirty="0"/>
              <a:t>Comparison to test article: </a:t>
            </a:r>
            <a:r>
              <a:rPr lang="en-US" sz="1100" dirty="0"/>
              <a:t>"The </a:t>
            </a:r>
            <a:r>
              <a:rPr lang="en-US" sz="1100" b="1" dirty="0"/>
              <a:t>[polymer/metal/ceramic/composite name] [component name] </a:t>
            </a:r>
            <a:r>
              <a:rPr lang="en-US" sz="1100" dirty="0"/>
              <a:t>of the test article is identical to the </a:t>
            </a:r>
            <a:r>
              <a:rPr lang="en-US" sz="1100" b="1" dirty="0"/>
              <a:t>[component name] </a:t>
            </a:r>
            <a:r>
              <a:rPr lang="en-US" sz="1100" dirty="0"/>
              <a:t>of the medical device in its final finished form in formulation, processing, sterilization, and geometry, and no other chemicals have been added (e.g., plasticizers, fillers, additives, cleaning agents, mold release agents)." </a:t>
            </a:r>
          </a:p>
          <a:p>
            <a:pPr lvl="1"/>
            <a:endParaRPr lang="en-US" sz="1100" dirty="0"/>
          </a:p>
          <a:p>
            <a:pPr lvl="1"/>
            <a:r>
              <a:rPr lang="en-US" sz="1100" b="1" dirty="0"/>
              <a:t>Comparison to previously marketed device: </a:t>
            </a:r>
            <a:r>
              <a:rPr lang="en-US" sz="1100" dirty="0"/>
              <a:t>"The </a:t>
            </a:r>
            <a:r>
              <a:rPr lang="en-US" sz="1100" b="1" dirty="0"/>
              <a:t>[polymer/metal/ceramic/composite name] [component name]</a:t>
            </a:r>
            <a:r>
              <a:rPr lang="en-US" sz="1100" dirty="0"/>
              <a:t> of the medical device in its final finished form is identical to the </a:t>
            </a:r>
            <a:r>
              <a:rPr lang="en-US" sz="1100" b="1" dirty="0"/>
              <a:t>[component name] </a:t>
            </a:r>
            <a:r>
              <a:rPr lang="en-US" sz="1100" dirty="0"/>
              <a:t>of the </a:t>
            </a:r>
            <a:r>
              <a:rPr lang="en-US" sz="1100" b="1" dirty="0"/>
              <a:t>[name] </a:t>
            </a:r>
            <a:r>
              <a:rPr lang="en-US" sz="1100" dirty="0"/>
              <a:t>(legally US-marketed device)70 in formulation, processing, sterilization, and geometry, and no other chemicals have been added (e.g., plasticizers, fillers, additives, cleaning agents, mold release agents).“</a:t>
            </a:r>
          </a:p>
          <a:p>
            <a:pPr lvl="1"/>
            <a:endParaRPr lang="en-US" sz="1100" dirty="0"/>
          </a:p>
          <a:p>
            <a:pPr marL="285750" lvl="1" indent="-285750">
              <a:buFont typeface="Wingdings" panose="05000000000000000000" pitchFamily="2" charset="2"/>
              <a:buChar char="q"/>
            </a:pPr>
            <a:r>
              <a:rPr lang="en-US" sz="1400" b="1" dirty="0"/>
              <a:t>Device Documentation </a:t>
            </a:r>
          </a:p>
          <a:p>
            <a:pPr marL="0" lvl="1"/>
            <a:endParaRPr lang="en-US" sz="1400" b="1" dirty="0"/>
          </a:p>
          <a:p>
            <a:pPr lvl="1"/>
            <a:r>
              <a:rPr lang="en-US" sz="1100" dirty="0"/>
              <a:t>If the above statement is true for all the device component material formulations, processes, and sterilization methods (if applicable) in the device, either of the following general statements can be provided:</a:t>
            </a:r>
          </a:p>
          <a:p>
            <a:pPr lvl="1"/>
            <a:endParaRPr lang="en-US" sz="1100" dirty="0"/>
          </a:p>
          <a:p>
            <a:pPr lvl="1"/>
            <a:r>
              <a:rPr lang="en-US" sz="1100" b="1" dirty="0"/>
              <a:t>Comparison to test article: </a:t>
            </a:r>
            <a:r>
              <a:rPr lang="en-US" sz="1100" dirty="0"/>
              <a:t>"The test article is identical to the medical device in its final finished form in formulation, processing, sterilization, and geometry and no other chemicals have been added (e.g., plasticizers, fillers, additives, cleaning agents, mold release agents).“</a:t>
            </a:r>
          </a:p>
          <a:p>
            <a:pPr lvl="1"/>
            <a:r>
              <a:rPr lang="en-US" sz="1100" dirty="0"/>
              <a:t> </a:t>
            </a:r>
          </a:p>
          <a:p>
            <a:pPr lvl="1"/>
            <a:r>
              <a:rPr lang="en-US" sz="1100" b="1" dirty="0"/>
              <a:t>Comparison to previously marketed device: </a:t>
            </a:r>
            <a:r>
              <a:rPr lang="en-US" sz="1100" dirty="0"/>
              <a:t>"The medical device in its final finished form is identical to </a:t>
            </a:r>
            <a:r>
              <a:rPr lang="en-US" sz="1100" b="1" dirty="0"/>
              <a:t>[name] </a:t>
            </a:r>
            <a:r>
              <a:rPr lang="en-US" sz="1100" dirty="0"/>
              <a:t>(previously marketed device) in formulation, processing, sterilization,</a:t>
            </a:r>
          </a:p>
        </p:txBody>
      </p:sp>
    </p:spTree>
    <p:extLst>
      <p:ext uri="{BB962C8B-B14F-4D97-AF65-F5344CB8AC3E}">
        <p14:creationId xmlns:p14="http://schemas.microsoft.com/office/powerpoint/2010/main" val="423622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B01F602BA75C5489A36F6161F93C9B7" ma:contentTypeVersion="9" ma:contentTypeDescription="Create a new document." ma:contentTypeScope="" ma:versionID="6db2178f9479596f05dae918c13a2ade">
  <xsd:schema xmlns:xsd="http://www.w3.org/2001/XMLSchema" xmlns:xs="http://www.w3.org/2001/XMLSchema" xmlns:p="http://schemas.microsoft.com/office/2006/metadata/properties" xmlns:ns3="2f06c520-0607-443d-aa24-6ccd9c022a0b" targetNamespace="http://schemas.microsoft.com/office/2006/metadata/properties" ma:root="true" ma:fieldsID="9863c5c85ad62f87f28f1a6fc256a0c7" ns3:_="">
    <xsd:import namespace="2f06c520-0607-443d-aa24-6ccd9c022a0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06c520-0607-443d-aa24-6ccd9c022a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C70A0C-0C5C-40B9-A4A7-C5FED684746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2D33650-E469-4C59-82C7-637D721E427D}">
  <ds:schemaRefs>
    <ds:schemaRef ds:uri="http://schemas.microsoft.com/sharepoint/v3/contenttype/forms"/>
  </ds:schemaRefs>
</ds:datastoreItem>
</file>

<file path=customXml/itemProps3.xml><?xml version="1.0" encoding="utf-8"?>
<ds:datastoreItem xmlns:ds="http://schemas.openxmlformats.org/officeDocument/2006/customXml" ds:itemID="{412F3DCA-2846-4724-9155-A80D6629A6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06c520-0607-443d-aa24-6ccd9c022a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29191</TotalTime>
  <Words>1968</Words>
  <Application>Microsoft Office PowerPoint</Application>
  <PresentationFormat>Custom</PresentationFormat>
  <Paragraphs>186</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Carlito</vt:lpstr>
      <vt:lpstr>Courier New</vt:lpstr>
      <vt:lpstr>MetaWebPro</vt:lpstr>
      <vt:lpstr>Trebuchet MS</vt:lpstr>
      <vt:lpstr>Wingdings</vt:lpstr>
      <vt:lpstr>Office Theme</vt:lpstr>
      <vt:lpstr>Biocompatibility of Medical Devices</vt:lpstr>
      <vt:lpstr>Introduction</vt:lpstr>
      <vt:lpstr>PowerPoint Presentation</vt:lpstr>
      <vt:lpstr>PowerPoint Presentation</vt:lpstr>
      <vt:lpstr>Annex A: Endpoints to be addressed in a biological risk assessment</vt:lpstr>
      <vt:lpstr>Annex B: Guidance on the conduct of biological evaluation within a risk management process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Milind Dahale</dc:creator>
  <cp:lastModifiedBy>Sinha, Shivam [ETHUS Non-J&amp;J]</cp:lastModifiedBy>
  <cp:revision>98</cp:revision>
  <dcterms:created xsi:type="dcterms:W3CDTF">2020-08-27T10:08:05Z</dcterms:created>
  <dcterms:modified xsi:type="dcterms:W3CDTF">2022-06-16T10:41:01Z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2020-01-21T00:00:00Z</vt:filetime>
  </property>
  <property fmtid="{D5CDD505-2E9C-101B-9397-08002B2CF9AE}" pid="3" name="Creator">
    <vt:lpwstr>Acrobat PDFMaker 11 for PowerPoint</vt:lpwstr>
  </property>
  <property fmtid="{D5CDD505-2E9C-101B-9397-08002B2CF9AE}" pid="4" name="LastSaved">
    <vt:filetime>2020-08-27T00:00:00Z</vt:filetime>
  </property>
  <property fmtid="{D5CDD505-2E9C-101B-9397-08002B2CF9AE}" pid="5" name="ContentTypeId">
    <vt:lpwstr>0x010100EB01F602BA75C5489A36F6161F93C9B7</vt:lpwstr>
  </property>
</Properties>
</file>