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5" r:id="rId2"/>
    <p:sldId id="334" r:id="rId3"/>
    <p:sldId id="335" r:id="rId4"/>
    <p:sldId id="336" r:id="rId5"/>
    <p:sldId id="339" r:id="rId6"/>
    <p:sldId id="351" r:id="rId7"/>
    <p:sldId id="352" r:id="rId8"/>
    <p:sldId id="342" r:id="rId9"/>
    <p:sldId id="344" r:id="rId10"/>
    <p:sldId id="345"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92" d="100"/>
          <a:sy n="92" d="100"/>
        </p:scale>
        <p:origin x="118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7/14/2021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7/14/2021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7/14/2021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7/14/2021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7/14/2021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7/14/2021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7/14/2021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982594"/>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Progress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  </a:t>
            </a:r>
            <a:r>
              <a:rPr lang="en-US" sz="2400" dirty="0">
                <a:latin typeface="Cambria" panose="02040503050406030204" pitchFamily="18" charset="0"/>
                <a:ea typeface="Cambria" panose="02040503050406030204" pitchFamily="18" charset="0"/>
              </a:rPr>
              <a:t> </a:t>
            </a:r>
            <a:r>
              <a:rPr lang="en-US" sz="3200" b="1" dirty="0">
                <a:latin typeface="Cambria" panose="02040503050406030204" pitchFamily="18" charset="0"/>
                <a:ea typeface="Cambria" panose="02040503050406030204" pitchFamily="18" charset="0"/>
              </a:rPr>
              <a:t>Rock-Paper-Scissor Game</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nSpc>
                <a:spcPct val="100000"/>
              </a:lnSpc>
            </a:pPr>
            <a:r>
              <a:rPr lang="en-IN" sz="2000" b="1" dirty="0">
                <a:solidFill>
                  <a:srgbClr val="000000"/>
                </a:solidFill>
                <a:latin typeface="Arial"/>
              </a:rPr>
              <a:t>      Mr. Shivam Singh</a:t>
            </a:r>
            <a:endParaRPr dirty="0">
              <a:solidFill>
                <a:srgbClr val="0000FF"/>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2" name="CustomShape 3"/>
          <p:cNvSpPr/>
          <p:nvPr/>
        </p:nvSpPr>
        <p:spPr>
          <a:xfrm>
            <a:off x="5867400" y="3352800"/>
            <a:ext cx="2743200" cy="123084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dirty="0"/>
          </a:p>
          <a:p>
            <a:pPr>
              <a:lnSpc>
                <a:spcPct val="100000"/>
              </a:lnSpc>
            </a:pPr>
            <a:r>
              <a:rPr lang="en-IN" sz="2000" b="1" dirty="0">
                <a:solidFill>
                  <a:srgbClr val="0000FF"/>
                </a:solidFill>
                <a:latin typeface="Arial"/>
              </a:rPr>
              <a:t> </a:t>
            </a:r>
            <a:r>
              <a:rPr lang="en-IN" sz="2000" b="1" dirty="0">
                <a:latin typeface="Arial"/>
              </a:rPr>
              <a:t>Ms. </a:t>
            </a:r>
            <a:r>
              <a:rPr lang="en-IN" sz="2000" b="1" dirty="0" err="1">
                <a:latin typeface="Arial"/>
              </a:rPr>
              <a:t>Roshani</a:t>
            </a:r>
            <a:r>
              <a:rPr lang="en-IN" sz="2000" b="1" dirty="0">
                <a:latin typeface="Arial"/>
              </a:rPr>
              <a:t> </a:t>
            </a:r>
            <a:r>
              <a:rPr lang="en-IN" sz="2000" b="1" dirty="0" err="1">
                <a:latin typeface="Arial"/>
              </a:rPr>
              <a:t>Talmale</a:t>
            </a:r>
            <a:endParaRPr dirty="0">
              <a:solidFill>
                <a:srgbClr val="0000FF"/>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dirty="0"/>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nSpc>
                <a:spcPct val="100000"/>
              </a:lnSpc>
            </a:pPr>
            <a:r>
              <a:rPr lang="en-US" sz="4400" b="1" dirty="0">
                <a:solidFill>
                  <a:srgbClr val="000000"/>
                </a:solidFill>
                <a:latin typeface="Calibri"/>
              </a:rPr>
              <a:t>Contents</a:t>
            </a:r>
            <a:endParaRPr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609600" y="1219200"/>
            <a:ext cx="4572000" cy="3903954"/>
          </a:xfrm>
          <a:prstGeom prst="rect">
            <a:avLst/>
          </a:prstGeom>
        </p:spPr>
        <p:txBody>
          <a:bodyPr>
            <a:spAutoFit/>
          </a:bodyPr>
          <a:lstStyle/>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Problem Statement &amp; Objectives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Introduction</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cs typeface="Times New Roman" pitchFamily="18" charset="0"/>
              </a:rPr>
              <a:t>Flowchart</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Technology to be Used</a:t>
            </a:r>
          </a:p>
          <a:p>
            <a:pPr>
              <a:lnSpc>
                <a:spcPct val="150000"/>
              </a:lnSpc>
              <a:buFont typeface="Arial"/>
              <a:buChar char="•"/>
            </a:pPr>
            <a:r>
              <a:rPr lang="en-US" sz="2400" dirty="0">
                <a:solidFill>
                  <a:srgbClr val="0000FF"/>
                </a:solidFill>
                <a:latin typeface="Times New Roman" pitchFamily="18" charset="0"/>
                <a:cs typeface="Times New Roman" pitchFamily="18" charset="0"/>
              </a:rPr>
              <a:t>Screenshots</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Advantages &amp; Applications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References</a:t>
            </a: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a:latin typeface="Times New Roman" pitchFamily="18" charset="0"/>
              <a:cs typeface="Times New Roman" pitchFamily="18" charset="0"/>
            </a:endParaRPr>
          </a:p>
        </p:txBody>
      </p:sp>
      <p:sp>
        <p:nvSpPr>
          <p:cNvPr id="129" name="TextShape 2"/>
          <p:cNvSpPr txBox="1"/>
          <p:nvPr/>
        </p:nvSpPr>
        <p:spPr>
          <a:xfrm>
            <a:off x="381000" y="1066800"/>
            <a:ext cx="8229323" cy="5029200"/>
          </a:xfrm>
          <a:prstGeom prst="rect">
            <a:avLst/>
          </a:prstGeom>
        </p:spPr>
        <p:txBody>
          <a:bodyPr/>
          <a:lstStyle/>
          <a:p>
            <a:pPr>
              <a:lnSpc>
                <a:spcPct val="100000"/>
              </a:lnSpc>
            </a:pPr>
            <a:r>
              <a:rPr lang="en-US" sz="3200" b="1" dirty="0">
                <a:solidFill>
                  <a:srgbClr val="000000"/>
                </a:solidFill>
                <a:latin typeface="Cambria"/>
              </a:rPr>
              <a:t>Problem Statement</a:t>
            </a:r>
            <a:endParaRPr dirty="0"/>
          </a:p>
          <a:p>
            <a:pPr>
              <a:lnSpc>
                <a:spcPct val="100000"/>
              </a:lnSpc>
            </a:pPr>
            <a:r>
              <a:rPr lang="en-US" dirty="0">
                <a:latin typeface="Cambria" panose="02040503050406030204" pitchFamily="18" charset="0"/>
                <a:ea typeface="Cambria" panose="02040503050406030204" pitchFamily="18" charset="0"/>
              </a:rPr>
              <a:t>This project is to create a program for playing a game of rock-paper-scissors between computer and user. The game will consist of exactly three rounds of rock-paper-scissors. A user will need to win the majority (</a:t>
            </a:r>
            <a:r>
              <a:rPr lang="en-US" dirty="0" err="1">
                <a:latin typeface="Cambria" panose="02040503050406030204" pitchFamily="18" charset="0"/>
                <a:ea typeface="Cambria" panose="02040503050406030204" pitchFamily="18" charset="0"/>
              </a:rPr>
              <a:t>i.e</a:t>
            </a:r>
            <a:r>
              <a:rPr lang="en-US" dirty="0">
                <a:latin typeface="Cambria" panose="02040503050406030204" pitchFamily="18" charset="0"/>
                <a:ea typeface="Cambria" panose="02040503050406030204" pitchFamily="18" charset="0"/>
              </a:rPr>
              <a:t> greatest number ) of the three rounds to win the game. The game will result  in a tie if no player wins the majority of the rounds</a:t>
            </a:r>
            <a:r>
              <a:rPr lang="en-US" dirty="0"/>
              <a:t>.</a:t>
            </a:r>
            <a:endParaRPr dirty="0"/>
          </a:p>
          <a:p>
            <a:pPr>
              <a:lnSpc>
                <a:spcPct val="100000"/>
              </a:lnSpc>
            </a:pPr>
            <a:endParaRPr dirty="0"/>
          </a:p>
          <a:p>
            <a:pPr>
              <a:lnSpc>
                <a:spcPct val="100000"/>
              </a:lnSpc>
            </a:pPr>
            <a:endParaRPr dirty="0"/>
          </a:p>
          <a:p>
            <a:pPr>
              <a:lnSpc>
                <a:spcPct val="100000"/>
              </a:lnSpc>
            </a:pPr>
            <a:r>
              <a:rPr lang="en-US" sz="3200" b="1" dirty="0">
                <a:solidFill>
                  <a:srgbClr val="000000"/>
                </a:solidFill>
                <a:latin typeface="Cambria"/>
              </a:rPr>
              <a:t>Objectives</a:t>
            </a:r>
            <a:endParaRPr dirty="0"/>
          </a:p>
          <a:p>
            <a:pPr>
              <a:lnSpc>
                <a:spcPct val="100000"/>
              </a:lnSpc>
              <a:buFont typeface="Arial"/>
              <a:buChar char="•"/>
            </a:pPr>
            <a:r>
              <a:rPr lang="en-US" sz="2000" dirty="0">
                <a:solidFill>
                  <a:srgbClr val="0000FF"/>
                </a:solidFill>
                <a:latin typeface="Cambria"/>
              </a:rPr>
              <a:t> To Have Fun.</a:t>
            </a:r>
            <a:endParaRPr sz="2000" dirty="0">
              <a:solidFill>
                <a:srgbClr val="0000FF"/>
              </a:solidFill>
            </a:endParaRPr>
          </a:p>
          <a:p>
            <a:pPr>
              <a:lnSpc>
                <a:spcPct val="100000"/>
              </a:lnSpc>
              <a:buFont typeface="Arial"/>
              <a:buChar char="•"/>
            </a:pPr>
            <a:r>
              <a:rPr lang="en-US" sz="2000" dirty="0">
                <a:solidFill>
                  <a:srgbClr val="0000FF"/>
                </a:solidFill>
                <a:latin typeface="Cambria"/>
              </a:rPr>
              <a:t> To Start thinking more carefully.</a:t>
            </a:r>
          </a:p>
          <a:p>
            <a:pPr>
              <a:lnSpc>
                <a:spcPct val="100000"/>
              </a:lnSpc>
              <a:buFont typeface="Arial"/>
              <a:buChar char="•"/>
            </a:pPr>
            <a:endParaRPr sz="2000"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323" cy="715920"/>
          </a:xfrm>
          <a:prstGeom prst="rect">
            <a:avLst/>
          </a:prstGeom>
        </p:spPr>
        <p:txBody>
          <a:bodyPr anchor="ctr"/>
          <a:lstStyle/>
          <a:p>
            <a:pPr algn="ctr">
              <a:lnSpc>
                <a:spcPct val="100000"/>
              </a:lnSpc>
            </a:pPr>
            <a:r>
              <a:rPr lang="en-US" sz="3200" b="1" dirty="0">
                <a:solidFill>
                  <a:srgbClr val="000000"/>
                </a:solidFill>
                <a:latin typeface="Calibri"/>
              </a:rPr>
              <a:t>Introduction</a:t>
            </a:r>
            <a:endParaRPr sz="3200"/>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7" name="TextBox 6">
            <a:extLst>
              <a:ext uri="{FF2B5EF4-FFF2-40B4-BE49-F238E27FC236}">
                <a16:creationId xmlns:a16="http://schemas.microsoft.com/office/drawing/2014/main" id="{B7F29627-38C6-4ED4-8A2D-680F9EC918C5}"/>
              </a:ext>
            </a:extLst>
          </p:cNvPr>
          <p:cNvSpPr txBox="1"/>
          <p:nvPr/>
        </p:nvSpPr>
        <p:spPr>
          <a:xfrm>
            <a:off x="304800" y="1553760"/>
            <a:ext cx="8458200" cy="2585323"/>
          </a:xfrm>
          <a:prstGeom prst="rect">
            <a:avLst/>
          </a:prstGeom>
          <a:noFill/>
        </p:spPr>
        <p:txBody>
          <a:bodyPr wrap="square">
            <a:spAutoFit/>
          </a:bodyPr>
          <a:lstStyle/>
          <a:p>
            <a:pPr algn="l" fontAlgn="base"/>
            <a:r>
              <a:rPr lang="en-US" b="0" i="0" dirty="0">
                <a:solidFill>
                  <a:srgbClr val="273239"/>
                </a:solidFill>
                <a:effectLst/>
                <a:latin typeface="Cambria" panose="02040503050406030204" pitchFamily="18" charset="0"/>
                <a:ea typeface="Cambria" panose="02040503050406030204" pitchFamily="18" charset="0"/>
              </a:rPr>
              <a:t>Rock Paper Scissor (which is also called </a:t>
            </a:r>
            <a:r>
              <a:rPr lang="en-US" b="1" i="0" dirty="0">
                <a:solidFill>
                  <a:srgbClr val="273239"/>
                </a:solidFill>
                <a:effectLst/>
                <a:latin typeface="Cambria" panose="02040503050406030204" pitchFamily="18" charset="0"/>
                <a:ea typeface="Cambria" panose="02040503050406030204" pitchFamily="18" charset="0"/>
              </a:rPr>
              <a:t>Stone Paper Scissor</a:t>
            </a:r>
            <a:r>
              <a:rPr lang="en-US" b="0" i="0" dirty="0">
                <a:solidFill>
                  <a:srgbClr val="273239"/>
                </a:solidFill>
                <a:effectLst/>
                <a:latin typeface="Cambria" panose="02040503050406030204" pitchFamily="18" charset="0"/>
                <a:ea typeface="Cambria" panose="02040503050406030204" pitchFamily="18" charset="0"/>
              </a:rPr>
              <a:t>) is a hand game and played between two people, in which each player simultaneously forms one of three shapes. The winner of the game is decided as per the below rules:</a:t>
            </a:r>
          </a:p>
          <a:p>
            <a:pPr algn="l" fontAlgn="base">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Rock vs Paper -&gt; Paper wins</a:t>
            </a:r>
            <a:r>
              <a:rPr lang="en-US" b="0" i="0" dirty="0">
                <a:solidFill>
                  <a:srgbClr val="273239"/>
                </a:solidFill>
                <a:effectLst/>
                <a:latin typeface="Cambria" panose="02040503050406030204" pitchFamily="18" charset="0"/>
                <a:ea typeface="Cambria" panose="02040503050406030204" pitchFamily="18" charset="0"/>
              </a:rPr>
              <a:t>.</a:t>
            </a:r>
          </a:p>
          <a:p>
            <a:pPr algn="l" fontAlgn="base">
              <a:buFont typeface="Arial" panose="020B0604020202020204" pitchFamily="34" charset="0"/>
              <a:buChar char="•"/>
            </a:pPr>
            <a:r>
              <a:rPr lang="en-US" b="1" i="0" dirty="0">
                <a:solidFill>
                  <a:srgbClr val="273239"/>
                </a:solidFill>
                <a:effectLst/>
                <a:latin typeface="Cambria" panose="02040503050406030204" pitchFamily="18" charset="0"/>
                <a:ea typeface="Cambria" panose="02040503050406030204" pitchFamily="18" charset="0"/>
              </a:rPr>
              <a:t>Rock vs Scissor -&gt; Rock wins.</a:t>
            </a:r>
          </a:p>
          <a:p>
            <a:pPr algn="l" fontAlgn="base">
              <a:buFont typeface="Arial" panose="020B0604020202020204" pitchFamily="34" charset="0"/>
              <a:buChar char="•"/>
            </a:pPr>
            <a:r>
              <a:rPr lang="en-US" b="1" i="0" dirty="0">
                <a:solidFill>
                  <a:srgbClr val="273239"/>
                </a:solidFill>
                <a:effectLst/>
                <a:latin typeface="Cambria" panose="02040503050406030204" pitchFamily="18" charset="0"/>
                <a:ea typeface="Cambria" panose="02040503050406030204" pitchFamily="18" charset="0"/>
              </a:rPr>
              <a:t>Paper vs Scissor -&gt; Scissor wins.</a:t>
            </a:r>
          </a:p>
          <a:p>
            <a:pPr algn="l" fontAlgn="base"/>
            <a:r>
              <a:rPr lang="en-US" b="0" i="0" dirty="0">
                <a:solidFill>
                  <a:srgbClr val="273239"/>
                </a:solidFill>
                <a:effectLst/>
                <a:latin typeface="Cambria" panose="02040503050406030204" pitchFamily="18" charset="0"/>
                <a:ea typeface="Cambria" panose="02040503050406030204" pitchFamily="18" charset="0"/>
              </a:rPr>
              <a:t>In this game, the user will be asked to make choice and according to the choice of user and computer and then the result will be displayed along with the choices of both computer and user</a:t>
            </a:r>
            <a:r>
              <a:rPr lang="en-US" b="0" i="0" dirty="0">
                <a:solidFill>
                  <a:srgbClr val="273239"/>
                </a:solidFill>
                <a:effectLst/>
                <a:latin typeface="urw-din"/>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System Design: Flowchart                 </a:t>
            </a:r>
            <a:endParaRPr sz="320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5</a:t>
            </a:fld>
            <a:endParaRPr>
              <a:solidFill>
                <a:srgbClr val="0000FF"/>
              </a:solidFill>
            </a:endParaRPr>
          </a:p>
        </p:txBody>
      </p:sp>
      <p:pic>
        <p:nvPicPr>
          <p:cNvPr id="5" name="Picture 4">
            <a:extLst>
              <a:ext uri="{FF2B5EF4-FFF2-40B4-BE49-F238E27FC236}">
                <a16:creationId xmlns:a16="http://schemas.microsoft.com/office/drawing/2014/main" id="{C6AD4BE2-D910-4C29-B685-DF809349D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0"/>
            <a:ext cx="8545938" cy="50292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a:latin typeface="Times New Roman" pitchFamily="18" charset="0"/>
              <a:cs typeface="Times New Roman" pitchFamily="18" charset="0"/>
            </a:endParaRPr>
          </a:p>
        </p:txBody>
      </p:sp>
      <p:sp>
        <p:nvSpPr>
          <p:cNvPr id="149" name="TextShape 2"/>
          <p:cNvSpPr txBox="1"/>
          <p:nvPr/>
        </p:nvSpPr>
        <p:spPr>
          <a:xfrm>
            <a:off x="457200" y="1066800"/>
            <a:ext cx="8229323" cy="4525560"/>
          </a:xfrm>
          <a:prstGeom prst="rect">
            <a:avLst/>
          </a:prstGeom>
        </p:spPr>
        <p:txBody>
          <a:bodyPr/>
          <a:lstStyle/>
          <a:p>
            <a:pPr>
              <a:buFont typeface="Arial"/>
              <a:buChar char="•"/>
            </a:pPr>
            <a:r>
              <a:rPr lang="en-US" sz="2400" dirty="0">
                <a:solidFill>
                  <a:srgbClr val="000000"/>
                </a:solidFill>
                <a:latin typeface="Cambria"/>
              </a:rPr>
              <a:t>Language:  C </a:t>
            </a:r>
            <a:endParaRPr lang="en-IN" sz="2400" dirty="0"/>
          </a:p>
          <a:p>
            <a:pPr>
              <a:lnSpc>
                <a:spcPct val="100000"/>
              </a:lnSpc>
            </a:pPr>
            <a:r>
              <a:rPr lang="en-US" sz="2400" dirty="0">
                <a:solidFill>
                  <a:srgbClr val="000000"/>
                </a:solidFill>
                <a:latin typeface="Cambria"/>
              </a:rPr>
              <a:t>  </a:t>
            </a:r>
          </a:p>
          <a:p>
            <a:pPr>
              <a:lnSpc>
                <a:spcPct val="100000"/>
              </a:lnSpc>
              <a:buFont typeface="Arial" pitchFamily="34" charset="0"/>
              <a:buChar char="•"/>
            </a:pPr>
            <a:r>
              <a:rPr lang="en-US" sz="2400" dirty="0">
                <a:solidFill>
                  <a:srgbClr val="000000"/>
                </a:solidFill>
                <a:latin typeface="Cambria"/>
              </a:rPr>
              <a:t>Library/API/Framework:  #include&lt;stdlib.h&gt;</a:t>
            </a:r>
          </a:p>
          <a:p>
            <a:pPr>
              <a:lnSpc>
                <a:spcPct val="100000"/>
              </a:lnSpc>
            </a:pPr>
            <a:r>
              <a:rPr lang="en-US" sz="2400" dirty="0">
                <a:solidFill>
                  <a:srgbClr val="000000"/>
                </a:solidFill>
                <a:latin typeface="Cambria"/>
              </a:rPr>
              <a:t>                                                     #include&lt;time.h&gt;</a:t>
            </a:r>
          </a:p>
          <a:p>
            <a:pPr>
              <a:lnSpc>
                <a:spcPct val="100000"/>
              </a:lnSpc>
              <a:buFont typeface="Arial" pitchFamily="34" charset="0"/>
              <a:buChar char="•"/>
            </a:pPr>
            <a:endParaRPr lang="en-US" sz="2400" dirty="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IDE: VS Code</a:t>
            </a:r>
          </a:p>
          <a:p>
            <a:pPr>
              <a:lnSpc>
                <a:spcPct val="100000"/>
              </a:lnSpc>
              <a:buFont typeface="Arial" pitchFamily="34" charset="0"/>
              <a:buChar char="•"/>
            </a:pPr>
            <a:endParaRPr lang="en-US" sz="2400" dirty="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 Hardware used: Laptop(8 GB RAM)             </a:t>
            </a:r>
            <a:endParaRPr sz="2400" dirty="0"/>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6</a:t>
            </a:fld>
            <a:endParaRPr>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7</a:t>
            </a:fld>
            <a:endParaRPr>
              <a:solidFill>
                <a:srgbClr val="0000FF"/>
              </a:solidFill>
            </a:endParaRPr>
          </a:p>
        </p:txBody>
      </p:sp>
      <p:pic>
        <p:nvPicPr>
          <p:cNvPr id="3" name="Picture 2">
            <a:extLst>
              <a:ext uri="{FF2B5EF4-FFF2-40B4-BE49-F238E27FC236}">
                <a16:creationId xmlns:a16="http://schemas.microsoft.com/office/drawing/2014/main" id="{51CD3CE1-3DCE-4C9C-A256-0E4D778DA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14" y="1219200"/>
            <a:ext cx="8513624" cy="472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8</a:t>
            </a:fld>
            <a:endParaRPr>
              <a:solidFill>
                <a:srgbClr val="0000FF"/>
              </a:solidFill>
            </a:endParaRPr>
          </a:p>
        </p:txBody>
      </p:sp>
      <p:sp>
        <p:nvSpPr>
          <p:cNvPr id="7" name="TextBox 6">
            <a:extLst>
              <a:ext uri="{FF2B5EF4-FFF2-40B4-BE49-F238E27FC236}">
                <a16:creationId xmlns:a16="http://schemas.microsoft.com/office/drawing/2014/main" id="{BB18AEA4-4D9C-4F2D-8421-EB45713867F3}"/>
              </a:ext>
            </a:extLst>
          </p:cNvPr>
          <p:cNvSpPr txBox="1"/>
          <p:nvPr/>
        </p:nvSpPr>
        <p:spPr>
          <a:xfrm>
            <a:off x="410400" y="1447801"/>
            <a:ext cx="7133400" cy="2462213"/>
          </a:xfrm>
          <a:prstGeom prst="rect">
            <a:avLst/>
          </a:prstGeom>
          <a:noFill/>
        </p:spPr>
        <p:txBody>
          <a:bodyPr wrap="square">
            <a:spAutoFit/>
          </a:bodyPr>
          <a:lstStyle/>
          <a:p>
            <a:pPr>
              <a:lnSpc>
                <a:spcPct val="100000"/>
              </a:lnSpc>
              <a:buFont typeface="Arial"/>
              <a:buChar char="•"/>
            </a:pPr>
            <a:r>
              <a:rPr lang="en-US" sz="2000" dirty="0">
                <a:solidFill>
                  <a:srgbClr val="0000FF"/>
                </a:solidFill>
                <a:latin typeface="Cambria"/>
              </a:rPr>
              <a:t> To have fun in free time.</a:t>
            </a:r>
          </a:p>
          <a:p>
            <a:pPr>
              <a:lnSpc>
                <a:spcPct val="100000"/>
              </a:lnSpc>
              <a:buFont typeface="Arial"/>
              <a:buChar char="•"/>
            </a:pPr>
            <a:r>
              <a:rPr lang="en-US" sz="2000" dirty="0">
                <a:solidFill>
                  <a:srgbClr val="0000FF"/>
                </a:solidFill>
                <a:latin typeface="Cambria"/>
              </a:rPr>
              <a:t> To use constants and variables appropriately.</a:t>
            </a:r>
          </a:p>
          <a:p>
            <a:pPr>
              <a:buFont typeface="Arial"/>
              <a:buChar char="•"/>
            </a:pPr>
            <a:r>
              <a:rPr lang="en-US" sz="2000" dirty="0">
                <a:solidFill>
                  <a:srgbClr val="0000FF"/>
                </a:solidFill>
                <a:latin typeface="Cambria"/>
              </a:rPr>
              <a:t> To implement functions given prototypes and use them appropriately.</a:t>
            </a:r>
          </a:p>
          <a:p>
            <a:pPr>
              <a:buFont typeface="Arial"/>
              <a:buChar char="•"/>
            </a:pPr>
            <a:r>
              <a:rPr lang="en-US" sz="2000" dirty="0">
                <a:solidFill>
                  <a:srgbClr val="0000FF"/>
                </a:solidFill>
                <a:latin typeface="Cambria"/>
              </a:rPr>
              <a:t> To write logical expressions and selection statements in C.</a:t>
            </a:r>
          </a:p>
          <a:p>
            <a:pPr>
              <a:buFont typeface="Arial"/>
              <a:buChar char="•"/>
            </a:pPr>
            <a:endParaRPr lang="en-US" sz="1800" dirty="0">
              <a:solidFill>
                <a:srgbClr val="0000FF"/>
              </a:solidFill>
              <a:latin typeface="Cambria"/>
            </a:endParaRPr>
          </a:p>
          <a:p>
            <a:pPr>
              <a:lnSpc>
                <a:spcPct val="100000"/>
              </a:lnSpc>
              <a:buFont typeface="Arial"/>
              <a:buChar char="•"/>
            </a:pPr>
            <a:endParaRPr lang="en-US" sz="1800" dirty="0">
              <a:solidFill>
                <a:srgbClr val="0000FF"/>
              </a:solidFill>
              <a:latin typeface="Cambria"/>
            </a:endParaRPr>
          </a:p>
          <a:p>
            <a:pPr>
              <a:lnSpc>
                <a:spcPct val="100000"/>
              </a:lnSpc>
              <a:buFont typeface="Arial"/>
              <a:buChar char="•"/>
            </a:pPr>
            <a:endParaRPr lang="en-US" sz="1800"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a:latin typeface="Times New Roman" pitchFamily="18" charset="0"/>
              <a:cs typeface="Times New Roman" pitchFamily="18" charset="0"/>
            </a:endParaRPr>
          </a:p>
        </p:txBody>
      </p:sp>
      <p:sp>
        <p:nvSpPr>
          <p:cNvPr id="161" name="TextShape 2"/>
          <p:cNvSpPr txBox="1"/>
          <p:nvPr/>
        </p:nvSpPr>
        <p:spPr>
          <a:xfrm>
            <a:off x="457200" y="990600"/>
            <a:ext cx="8229323" cy="4525560"/>
          </a:xfrm>
          <a:prstGeom prst="rect">
            <a:avLst/>
          </a:prstGeom>
        </p:spPr>
        <p:txBody>
          <a:bodyPr/>
          <a:lstStyle/>
          <a:p>
            <a:pPr>
              <a:lnSpc>
                <a:spcPct val="100000"/>
              </a:lnSpc>
            </a:pPr>
            <a:endParaRPr dirty="0"/>
          </a:p>
          <a:p>
            <a:pPr>
              <a:lnSpc>
                <a:spcPct val="100000"/>
              </a:lnSpc>
              <a:buFont typeface="Arial"/>
              <a:buChar char="•"/>
            </a:pPr>
            <a:r>
              <a:rPr lang="en-US" sz="3200" b="1" dirty="0">
                <a:solidFill>
                  <a:srgbClr val="000000"/>
                </a:solidFill>
                <a:latin typeface="Cambria"/>
              </a:rPr>
              <a:t>Websites:</a:t>
            </a:r>
            <a:endParaRPr dirty="0"/>
          </a:p>
          <a:p>
            <a:pPr>
              <a:lnSpc>
                <a:spcPct val="100000"/>
              </a:lnSpc>
              <a:buFont typeface="Arial"/>
              <a:buChar char="•"/>
            </a:pPr>
            <a:r>
              <a:rPr lang="en-US" sz="2000" u="sng" dirty="0">
                <a:solidFill>
                  <a:srgbClr val="0000FF"/>
                </a:solidFill>
                <a:latin typeface="Cambria"/>
                <a:hlinkClick r:id="rId2"/>
              </a:rPr>
              <a:t>www.w3schools.com</a:t>
            </a:r>
            <a:endParaRPr lang="en-US" sz="2000" u="sng" dirty="0">
              <a:solidFill>
                <a:srgbClr val="0000FF"/>
              </a:solidFill>
              <a:latin typeface="Cambria"/>
            </a:endParaRPr>
          </a:p>
          <a:p>
            <a:pPr>
              <a:lnSpc>
                <a:spcPct val="100000"/>
              </a:lnSpc>
              <a:buFont typeface="Arial"/>
              <a:buChar char="•"/>
            </a:pPr>
            <a:r>
              <a:rPr lang="en-US" sz="2000" u="sng" dirty="0">
                <a:solidFill>
                  <a:srgbClr val="0000FF"/>
                </a:solidFill>
                <a:latin typeface="Cambria"/>
              </a:rPr>
              <a:t>www.geeksforgeeks.org</a:t>
            </a:r>
          </a:p>
          <a:p>
            <a:pPr>
              <a:lnSpc>
                <a:spcPct val="100000"/>
              </a:lnSpc>
            </a:pPr>
            <a:endParaRPr sz="2000" dirty="0"/>
          </a:p>
          <a:p>
            <a:pPr>
              <a:lnSpc>
                <a:spcPct val="100000"/>
              </a:lnSpc>
            </a:pPr>
            <a:endParaRPr lang="en-US" sz="3200" b="1" dirty="0">
              <a:solidFill>
                <a:srgbClr val="000000"/>
              </a:solidFill>
              <a:latin typeface="Cambria"/>
            </a:endParaRPr>
          </a:p>
          <a:p>
            <a:pPr>
              <a:lnSpc>
                <a:spcPct val="100000"/>
              </a:lnSpc>
              <a:buFont typeface="Arial"/>
              <a:buChar char="•"/>
            </a:pPr>
            <a:endParaRPr dirty="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9</a:t>
            </a:fld>
            <a:endParaRPr>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TotalTime>
  <Words>471</Words>
  <Application>Microsoft Office PowerPoint</Application>
  <PresentationFormat>On-screen Show (4:3)</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Perpetua</vt:lpstr>
      <vt:lpstr>Times New Roman</vt:lpstr>
      <vt:lpstr>urw-din</vt:lpstr>
      <vt:lpstr>Office Theme</vt:lpstr>
      <vt:lpstr>Progress Seminar on    Rock-Paper-Scissor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Shivam Singh</dc:creator>
  <cp:lastModifiedBy>shivam singh</cp:lastModifiedBy>
  <cp:revision>128</cp:revision>
  <dcterms:created xsi:type="dcterms:W3CDTF">2021-03-08T15:20:31Z</dcterms:created>
  <dcterms:modified xsi:type="dcterms:W3CDTF">2021-07-14T14:41:52Z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