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
      <p:font typeface="Nunito"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7e95af1a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7e95af1a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c7e95af1a5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c7e95af1a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c7e95af1a5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c7e95af1a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c7e95af1a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c7e95af1a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c7e95af1a5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c7e95af1a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c7e95af1a5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c7e95af1a5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cf0e305ab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cf0e305ab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6cf0e305ab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6cf0e305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6cf0e305ab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6cf0e305ab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7e95af1a5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c7e95af1a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6cf0e305ab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6cf0e305ab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c7e95af1a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c7e95af1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c7e95af1a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c7e95af1a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c7e95af1a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c7e95af1a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pscientist/students-performance-in-exam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71300" y="125555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MDS LAB</a:t>
            </a:r>
            <a:endParaRPr/>
          </a:p>
          <a:p>
            <a:pPr marL="0" lvl="0" indent="0" algn="l" rtl="0">
              <a:spcBef>
                <a:spcPts val="0"/>
              </a:spcBef>
              <a:spcAft>
                <a:spcPts val="0"/>
              </a:spcAft>
              <a:buNone/>
            </a:pPr>
            <a:r>
              <a:rPr lang="en"/>
              <a:t>Assignment</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Group Number : 11</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3485550" y="393750"/>
            <a:ext cx="2662800" cy="53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a:t>Label Encoding</a:t>
            </a:r>
            <a:endParaRPr u="sng"/>
          </a:p>
        </p:txBody>
      </p:sp>
      <p:sp>
        <p:nvSpPr>
          <p:cNvPr id="195" name="Google Shape;195;p22"/>
          <p:cNvSpPr txBox="1">
            <a:spLocks noGrp="1"/>
          </p:cNvSpPr>
          <p:nvPr>
            <p:ph type="body" idx="1"/>
          </p:nvPr>
        </p:nvSpPr>
        <p:spPr>
          <a:xfrm>
            <a:off x="1297500" y="1088250"/>
            <a:ext cx="7038900" cy="339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dirty="0"/>
              <a:t>Step3</a:t>
            </a:r>
            <a:r>
              <a:rPr lang="en" dirty="0"/>
              <a:t>:-</a:t>
            </a:r>
            <a:endParaRPr dirty="0"/>
          </a:p>
          <a:p>
            <a:pPr marL="0" lvl="0" indent="0" algn="l" rtl="0">
              <a:spcBef>
                <a:spcPts val="1200"/>
              </a:spcBef>
              <a:spcAft>
                <a:spcPts val="0"/>
              </a:spcAft>
              <a:buNone/>
            </a:pPr>
            <a:r>
              <a:rPr lang="en" dirty="0"/>
              <a:t>In this step we have encoded the data of parents education background into a numerical column using sklearn library so that it can be used to plot the relation between student’s grade and parent’s education background.</a:t>
            </a:r>
            <a:endParaRPr dirty="0"/>
          </a:p>
          <a:p>
            <a:pPr marL="0" lvl="0" indent="0" algn="l" rtl="0">
              <a:spcBef>
                <a:spcPts val="1200"/>
              </a:spcBef>
              <a:spcAft>
                <a:spcPts val="0"/>
              </a:spcAft>
              <a:buNone/>
            </a:pPr>
            <a:r>
              <a:rPr lang="en" dirty="0"/>
              <a:t>Numeric form of parent’s education are :</a:t>
            </a:r>
            <a:endParaRPr dirty="0"/>
          </a:p>
          <a:p>
            <a:pPr marL="457200" lvl="0" indent="-311150" algn="l" rtl="0">
              <a:spcBef>
                <a:spcPts val="1200"/>
              </a:spcBef>
              <a:spcAft>
                <a:spcPts val="0"/>
              </a:spcAft>
              <a:buSzPts val="1300"/>
              <a:buChar char="●"/>
            </a:pPr>
            <a:r>
              <a:rPr lang="en" dirty="0"/>
              <a:t>“0” for associate’s degree</a:t>
            </a:r>
            <a:endParaRPr dirty="0"/>
          </a:p>
          <a:p>
            <a:pPr marL="457200" lvl="0" indent="-311150" algn="l" rtl="0">
              <a:spcBef>
                <a:spcPts val="0"/>
              </a:spcBef>
              <a:spcAft>
                <a:spcPts val="0"/>
              </a:spcAft>
              <a:buSzPts val="1300"/>
              <a:buChar char="●"/>
            </a:pPr>
            <a:r>
              <a:rPr lang="en" dirty="0"/>
              <a:t>“1” for bachelor’s degree</a:t>
            </a:r>
            <a:endParaRPr dirty="0"/>
          </a:p>
          <a:p>
            <a:pPr marL="457200" lvl="0" indent="-311150" algn="l" rtl="0">
              <a:spcBef>
                <a:spcPts val="0"/>
              </a:spcBef>
              <a:spcAft>
                <a:spcPts val="0"/>
              </a:spcAft>
              <a:buSzPts val="1300"/>
              <a:buChar char="●"/>
            </a:pPr>
            <a:r>
              <a:rPr lang="en" dirty="0"/>
              <a:t>“2” for high school</a:t>
            </a:r>
            <a:endParaRPr dirty="0"/>
          </a:p>
          <a:p>
            <a:pPr marL="457200" lvl="0" indent="-311150" algn="l" rtl="0">
              <a:spcBef>
                <a:spcPts val="0"/>
              </a:spcBef>
              <a:spcAft>
                <a:spcPts val="0"/>
              </a:spcAft>
              <a:buSzPts val="1300"/>
              <a:buChar char="●"/>
            </a:pPr>
            <a:r>
              <a:rPr lang="en" dirty="0"/>
              <a:t>“3” for masters degree</a:t>
            </a:r>
            <a:endParaRPr dirty="0"/>
          </a:p>
          <a:p>
            <a:pPr marL="457200" lvl="0" indent="-311150" algn="l" rtl="0">
              <a:spcBef>
                <a:spcPts val="0"/>
              </a:spcBef>
              <a:spcAft>
                <a:spcPts val="0"/>
              </a:spcAft>
              <a:buSzPts val="1300"/>
              <a:buChar char="●"/>
            </a:pPr>
            <a:r>
              <a:rPr lang="en" dirty="0"/>
              <a:t>“4” for some college</a:t>
            </a:r>
            <a:endParaRPr dirty="0"/>
          </a:p>
          <a:p>
            <a:pPr marL="457200" lvl="0" indent="-311150" algn="l" rtl="0">
              <a:spcBef>
                <a:spcPts val="0"/>
              </a:spcBef>
              <a:spcAft>
                <a:spcPts val="0"/>
              </a:spcAft>
              <a:buSzPts val="1300"/>
              <a:buChar char="●"/>
            </a:pPr>
            <a:r>
              <a:rPr lang="en" dirty="0"/>
              <a:t>“5” for some high school</a:t>
            </a:r>
            <a:endParaRPr dirty="0"/>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1297500" y="393750"/>
            <a:ext cx="7038900" cy="68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r>
              <a:rPr lang="en" u="sng"/>
              <a:t>Outliers Detection</a:t>
            </a:r>
            <a:endParaRPr u="sng"/>
          </a:p>
        </p:txBody>
      </p:sp>
      <p:sp>
        <p:nvSpPr>
          <p:cNvPr id="201" name="Google Shape;201;p23"/>
          <p:cNvSpPr txBox="1">
            <a:spLocks noGrp="1"/>
          </p:cNvSpPr>
          <p:nvPr>
            <p:ph type="body" idx="1"/>
          </p:nvPr>
        </p:nvSpPr>
        <p:spPr>
          <a:xfrm>
            <a:off x="1195550" y="1285325"/>
            <a:ext cx="7346400" cy="336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FFFFFF"/>
                </a:solidFill>
                <a:highlight>
                  <a:srgbClr val="131417"/>
                </a:highlight>
                <a:latin typeface="Nunito"/>
                <a:ea typeface="Nunito"/>
                <a:cs typeface="Nunito"/>
                <a:sym typeface="Nunito"/>
              </a:rPr>
              <a:t>An outlier is a data item/object that deviates significantly from the rest of the (so-called normal)objects. They can be caused by measurement or execution errors. The analysis for outlier detection is referred to as outlier mining. There are many ways to detect outliers, and the removal process of these outliers from the dataframe is the same as removing a data item from the panda’s dataframe.</a:t>
            </a:r>
            <a:endParaRPr>
              <a:solidFill>
                <a:srgbClr val="FFFFFF"/>
              </a:solidFill>
              <a:highlight>
                <a:srgbClr val="131417"/>
              </a:highlight>
              <a:latin typeface="Nunito"/>
              <a:ea typeface="Nunito"/>
              <a:cs typeface="Nunito"/>
              <a:sym typeface="Nunito"/>
            </a:endParaRPr>
          </a:p>
          <a:p>
            <a:pPr marL="0" lvl="0" indent="0" algn="l" rtl="0">
              <a:spcBef>
                <a:spcPts val="1200"/>
              </a:spcBef>
              <a:spcAft>
                <a:spcPts val="0"/>
              </a:spcAft>
              <a:buNone/>
            </a:pPr>
            <a:r>
              <a:rPr lang="en">
                <a:solidFill>
                  <a:srgbClr val="FFFFFF"/>
                </a:solidFill>
                <a:highlight>
                  <a:srgbClr val="131417"/>
                </a:highlight>
                <a:latin typeface="Nunito"/>
                <a:ea typeface="Nunito"/>
                <a:cs typeface="Nunito"/>
                <a:sym typeface="Nunito"/>
              </a:rPr>
              <a:t>To detect the outliers we have plot the data using boxplot of seaborn library. Box plot is a data visualization plotting function. It shows the min, max, median, first quartile, and third quartile. All of the things will be explained briefly. </a:t>
            </a:r>
            <a:endParaRPr>
              <a:solidFill>
                <a:srgbClr val="FFFFFF"/>
              </a:solidFill>
              <a:highlight>
                <a:srgbClr val="131417"/>
              </a:highlight>
              <a:latin typeface="Nunito"/>
              <a:ea typeface="Nunito"/>
              <a:cs typeface="Nunito"/>
              <a:sym typeface="Nunito"/>
            </a:endParaRPr>
          </a:p>
          <a:p>
            <a:pPr marL="0" lvl="0" indent="0" algn="l" rtl="0">
              <a:spcBef>
                <a:spcPts val="1200"/>
              </a:spcBef>
              <a:spcAft>
                <a:spcPts val="1200"/>
              </a:spcAft>
              <a:buNone/>
            </a:pPr>
            <a:r>
              <a:rPr lang="en">
                <a:solidFill>
                  <a:srgbClr val="FFFFFF"/>
                </a:solidFill>
                <a:highlight>
                  <a:srgbClr val="131417"/>
                </a:highlight>
                <a:latin typeface="Nunito"/>
                <a:ea typeface="Nunito"/>
                <a:cs typeface="Nunito"/>
                <a:sym typeface="Nunito"/>
              </a:rPr>
              <a:t>The dots that are below 30 in the boxplot are the outliers for this dataset.</a:t>
            </a:r>
            <a:endParaRPr>
              <a:solidFill>
                <a:srgbClr val="FFFFFF"/>
              </a:solidFill>
              <a:highlight>
                <a:srgbClr val="131417"/>
              </a:highlight>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97500" y="415650"/>
            <a:ext cx="7038900" cy="42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60"/>
              <a:t>Boxplot to show outliers</a:t>
            </a:r>
            <a:endParaRPr sz="1860"/>
          </a:p>
        </p:txBody>
      </p:sp>
      <p:sp>
        <p:nvSpPr>
          <p:cNvPr id="207" name="Google Shape;207;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8" name="Google Shape;208;p24"/>
          <p:cNvPicPr preferRelativeResize="0"/>
          <p:nvPr/>
        </p:nvPicPr>
        <p:blipFill>
          <a:blip r:embed="rId3">
            <a:alphaModFix/>
          </a:blip>
          <a:stretch>
            <a:fillRect/>
          </a:stretch>
        </p:blipFill>
        <p:spPr>
          <a:xfrm>
            <a:off x="1205300" y="967825"/>
            <a:ext cx="7413175" cy="40333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2578100" y="436075"/>
            <a:ext cx="4197300" cy="63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Visualisation of Data</a:t>
            </a:r>
            <a:endParaRPr u="sng"/>
          </a:p>
        </p:txBody>
      </p:sp>
      <p:sp>
        <p:nvSpPr>
          <p:cNvPr id="214" name="Google Shape;214;p25"/>
          <p:cNvSpPr txBox="1">
            <a:spLocks noGrp="1"/>
          </p:cNvSpPr>
          <p:nvPr>
            <p:ph type="body" idx="1"/>
          </p:nvPr>
        </p:nvSpPr>
        <p:spPr>
          <a:xfrm>
            <a:off x="1297500" y="1219650"/>
            <a:ext cx="7038900" cy="325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this step we have plotted a bar graph between student’s grade and parent’s education background to show the relation between these two variables using seaborn library.</a:t>
            </a:r>
            <a:endParaRPr/>
          </a:p>
          <a:p>
            <a:pPr marL="0" lvl="0" indent="0" algn="l" rtl="0">
              <a:spcBef>
                <a:spcPts val="1200"/>
              </a:spcBef>
              <a:spcAft>
                <a:spcPts val="1200"/>
              </a:spcAft>
              <a:buNone/>
            </a:pPr>
            <a:endParaRPr/>
          </a:p>
        </p:txBody>
      </p:sp>
      <p:pic>
        <p:nvPicPr>
          <p:cNvPr id="215" name="Google Shape;215;p25"/>
          <p:cNvPicPr preferRelativeResize="0"/>
          <p:nvPr/>
        </p:nvPicPr>
        <p:blipFill>
          <a:blip r:embed="rId3">
            <a:alphaModFix/>
          </a:blip>
          <a:stretch>
            <a:fillRect/>
          </a:stretch>
        </p:blipFill>
        <p:spPr>
          <a:xfrm>
            <a:off x="1436425" y="1865575"/>
            <a:ext cx="6155950" cy="3212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2906150" y="182100"/>
            <a:ext cx="3467100" cy="56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Correlation Analysis</a:t>
            </a:r>
            <a:endParaRPr u="sng"/>
          </a:p>
        </p:txBody>
      </p:sp>
      <p:pic>
        <p:nvPicPr>
          <p:cNvPr id="221" name="Google Shape;221;p26"/>
          <p:cNvPicPr preferRelativeResize="0"/>
          <p:nvPr/>
        </p:nvPicPr>
        <p:blipFill>
          <a:blip r:embed="rId3">
            <a:alphaModFix/>
          </a:blip>
          <a:stretch>
            <a:fillRect/>
          </a:stretch>
        </p:blipFill>
        <p:spPr>
          <a:xfrm>
            <a:off x="152400" y="1581150"/>
            <a:ext cx="8839199" cy="3376076"/>
          </a:xfrm>
          <a:prstGeom prst="rect">
            <a:avLst/>
          </a:prstGeom>
          <a:noFill/>
          <a:ln>
            <a:noFill/>
          </a:ln>
        </p:spPr>
      </p:pic>
      <p:sp>
        <p:nvSpPr>
          <p:cNvPr id="222" name="Google Shape;222;p26"/>
          <p:cNvSpPr txBox="1"/>
          <p:nvPr/>
        </p:nvSpPr>
        <p:spPr>
          <a:xfrm>
            <a:off x="1134525" y="923100"/>
            <a:ext cx="7651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Correlation matrix describes the relation between different  factors over mean score of the students.</a:t>
            </a:r>
            <a:endParaRPr>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2990850" y="489000"/>
            <a:ext cx="3350700" cy="63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Interpretation</a:t>
            </a:r>
            <a:endParaRPr u="sng"/>
          </a:p>
        </p:txBody>
      </p:sp>
      <p:sp>
        <p:nvSpPr>
          <p:cNvPr id="228" name="Google Shape;228;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 have plotted a graph using the relationship between the student’s grade and parent’s education background. From the above graph we can interpreted  that students whose parents have studied till high school have scored low on an average and students whose parents have completed theirs masters scored higher from other students on an average.Thus from the data we can say that parents education background matters in students grades i.e when parents education is higher then, the students grade also goes higher.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695650" y="6642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TEAM MEMBERS :</a:t>
            </a:r>
            <a:endParaRPr u="sng"/>
          </a:p>
        </p:txBody>
      </p:sp>
      <p:sp>
        <p:nvSpPr>
          <p:cNvPr id="141" name="Google Shape;141;p14"/>
          <p:cNvSpPr txBox="1">
            <a:spLocks noGrp="1"/>
          </p:cNvSpPr>
          <p:nvPr>
            <p:ph type="body" idx="1"/>
          </p:nvPr>
        </p:nvSpPr>
        <p:spPr>
          <a:xfrm>
            <a:off x="1943100" y="1330850"/>
            <a:ext cx="5257800" cy="1632600"/>
          </a:xfrm>
          <a:prstGeom prst="rect">
            <a:avLst/>
          </a:prstGeom>
        </p:spPr>
        <p:txBody>
          <a:bodyPr spcFirstLastPara="1" wrap="square" lIns="91425" tIns="91425" rIns="91425" bIns="91425" anchor="t" anchorCtr="0">
            <a:normAutofit/>
          </a:bodyPr>
          <a:lstStyle/>
          <a:p>
            <a:pPr marL="139700" lvl="0" indent="0" algn="l" rtl="0">
              <a:spcBef>
                <a:spcPts val="0"/>
              </a:spcBef>
              <a:spcAft>
                <a:spcPts val="0"/>
              </a:spcAft>
              <a:buSzPts val="1400"/>
              <a:buNone/>
            </a:pPr>
            <a:endParaRPr sz="1400" dirty="0"/>
          </a:p>
          <a:p>
            <a:pPr marL="457200" lvl="0" indent="-317500" algn="l" rtl="0">
              <a:spcBef>
                <a:spcPts val="0"/>
              </a:spcBef>
              <a:spcAft>
                <a:spcPts val="0"/>
              </a:spcAft>
              <a:buSzPts val="1400"/>
              <a:buAutoNum type="arabicPeriod"/>
            </a:pPr>
            <a:r>
              <a:rPr lang="en" sz="1400" dirty="0"/>
              <a:t>Shivam Snehil 			BTECH/10646/22</a:t>
            </a:r>
            <a:endParaRPr sz="1400" dirty="0"/>
          </a:p>
          <a:p>
            <a:pPr marL="457200" lvl="0" indent="-317500" algn="l" rtl="0">
              <a:spcBef>
                <a:spcPts val="0"/>
              </a:spcBef>
              <a:spcAft>
                <a:spcPts val="0"/>
              </a:spcAft>
              <a:buSzPts val="1400"/>
              <a:buAutoNum type="arabicPeriod"/>
            </a:pPr>
            <a:r>
              <a:rPr lang="en" sz="1400" dirty="0"/>
              <a:t>Ayush Kumar 			BTECH/10672/22 </a:t>
            </a:r>
            <a:endParaRPr sz="1400" dirty="0"/>
          </a:p>
        </p:txBody>
      </p:sp>
      <p:sp>
        <p:nvSpPr>
          <p:cNvPr id="142" name="Google Shape;142;p14"/>
          <p:cNvSpPr txBox="1"/>
          <p:nvPr/>
        </p:nvSpPr>
        <p:spPr>
          <a:xfrm>
            <a:off x="1778384" y="3925200"/>
            <a:ext cx="6198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u="sng" dirty="0">
                <a:solidFill>
                  <a:schemeClr val="lt1"/>
                </a:solidFill>
                <a:latin typeface="Lato"/>
                <a:ea typeface="Lato"/>
                <a:cs typeface="Lato"/>
                <a:sym typeface="Lato"/>
              </a:rPr>
              <a:t>Group Number</a:t>
            </a:r>
            <a:r>
              <a:rPr lang="en" sz="2400" dirty="0">
                <a:solidFill>
                  <a:schemeClr val="lt1"/>
                </a:solidFill>
                <a:latin typeface="Lato"/>
                <a:ea typeface="Lato"/>
                <a:cs typeface="Lato"/>
                <a:sym typeface="Lato"/>
              </a:rPr>
              <a:t> : 11</a:t>
            </a:r>
            <a:endParaRPr sz="2400" dirty="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2674850" y="759600"/>
            <a:ext cx="43110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PROBLEM STATEMENT</a:t>
            </a:r>
            <a:r>
              <a:rPr lang="en"/>
              <a:t> </a:t>
            </a:r>
            <a:endParaRPr/>
          </a:p>
        </p:txBody>
      </p:sp>
      <p:sp>
        <p:nvSpPr>
          <p:cNvPr id="148" name="Google Shape;148;p15"/>
          <p:cNvSpPr txBox="1">
            <a:spLocks noGrp="1"/>
          </p:cNvSpPr>
          <p:nvPr>
            <p:ph type="body" idx="1"/>
          </p:nvPr>
        </p:nvSpPr>
        <p:spPr>
          <a:xfrm>
            <a:off x="1189875" y="149222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Find there's a connection between the parents' educational background in the dataset and the student's grades in dataset Students Performance in Exams (kaggle.com). Show your appropriate analysis and interpretation in form of graphs/plot. Give your own comments on the interpretation given by the graphs.</a:t>
            </a:r>
            <a:endParaRPr sz="1400"/>
          </a:p>
          <a:p>
            <a:pPr marL="0" lvl="0" indent="0" algn="l" rtl="0">
              <a:spcBef>
                <a:spcPts val="1200"/>
              </a:spcBef>
              <a:spcAft>
                <a:spcPts val="0"/>
              </a:spcAft>
              <a:buNone/>
            </a:pPr>
            <a:endParaRPr sz="1400"/>
          </a:p>
          <a:p>
            <a:pPr marL="0" lvl="0" indent="0" algn="l" rtl="0">
              <a:spcBef>
                <a:spcPts val="1200"/>
              </a:spcBef>
              <a:spcAft>
                <a:spcPts val="1200"/>
              </a:spcAft>
              <a:buNone/>
            </a:pPr>
            <a:r>
              <a:rPr lang="en" sz="1400"/>
              <a:t>*Dataset : </a:t>
            </a:r>
            <a:r>
              <a:rPr lang="en" sz="1100" u="sng">
                <a:solidFill>
                  <a:schemeClr val="hlink"/>
                </a:solidFill>
                <a:latin typeface="Arial"/>
                <a:ea typeface="Arial"/>
                <a:cs typeface="Arial"/>
                <a:sym typeface="Arial"/>
                <a:hlinkClick r:id="rId3"/>
              </a:rPr>
              <a:t>Students Performance in Exams (kaggle.com)</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2717675" y="-186725"/>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u="sng"/>
              <a:t>Analyzing Dataset</a:t>
            </a:r>
            <a:endParaRPr u="sng"/>
          </a:p>
        </p:txBody>
      </p:sp>
      <p:pic>
        <p:nvPicPr>
          <p:cNvPr id="154" name="Google Shape;154;p16"/>
          <p:cNvPicPr preferRelativeResize="0"/>
          <p:nvPr/>
        </p:nvPicPr>
        <p:blipFill>
          <a:blip r:embed="rId3">
            <a:alphaModFix/>
          </a:blip>
          <a:stretch>
            <a:fillRect/>
          </a:stretch>
        </p:blipFill>
        <p:spPr>
          <a:xfrm>
            <a:off x="0" y="822100"/>
            <a:ext cx="9143999" cy="427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43775"/>
            <a:ext cx="7038900" cy="5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60"/>
              <a:t>                         </a:t>
            </a:r>
            <a:r>
              <a:rPr lang="en" sz="2460" u="sng"/>
              <a:t>Analyzing Dataset</a:t>
            </a:r>
            <a:endParaRPr sz="2460" u="sng"/>
          </a:p>
        </p:txBody>
      </p:sp>
      <p:sp>
        <p:nvSpPr>
          <p:cNvPr id="160" name="Google Shape;160;p17"/>
          <p:cNvSpPr txBox="1">
            <a:spLocks noGrp="1"/>
          </p:cNvSpPr>
          <p:nvPr>
            <p:ph type="body" idx="1"/>
          </p:nvPr>
        </p:nvSpPr>
        <p:spPr>
          <a:xfrm>
            <a:off x="1297500" y="1033525"/>
            <a:ext cx="7038900" cy="344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have started our analysis of data from getting the size of the data using an inbuilt function df.shape where df is our data set. The size of the data is (1000, 8) which means there are 1000 rows and 8 columns in the data set. We also used describe function to get the overview of the data.</a:t>
            </a:r>
            <a:endParaRPr/>
          </a:p>
          <a:p>
            <a:pPr marL="0" lvl="0" indent="0" algn="l" rtl="0">
              <a:spcBef>
                <a:spcPts val="1200"/>
              </a:spcBef>
              <a:spcAft>
                <a:spcPts val="0"/>
              </a:spcAft>
              <a:buNone/>
            </a:pPr>
            <a:r>
              <a:rPr lang="en"/>
              <a:t>We also checked whether there is any row in the dataset so that we can handle it in analysis.</a:t>
            </a:r>
            <a:endParaRPr/>
          </a:p>
          <a:p>
            <a:pPr marL="0" lvl="0" indent="0" algn="l" rtl="0">
              <a:spcBef>
                <a:spcPts val="1200"/>
              </a:spcBef>
              <a:spcAft>
                <a:spcPts val="1200"/>
              </a:spcAft>
              <a:buNone/>
            </a:pPr>
            <a:endParaRPr/>
          </a:p>
        </p:txBody>
      </p:sp>
      <p:pic>
        <p:nvPicPr>
          <p:cNvPr id="161" name="Google Shape;161;p17"/>
          <p:cNvPicPr preferRelativeResize="0"/>
          <p:nvPr/>
        </p:nvPicPr>
        <p:blipFill>
          <a:blip r:embed="rId3">
            <a:alphaModFix/>
          </a:blip>
          <a:stretch>
            <a:fillRect/>
          </a:stretch>
        </p:blipFill>
        <p:spPr>
          <a:xfrm>
            <a:off x="584200" y="2571750"/>
            <a:ext cx="3830150" cy="2386700"/>
          </a:xfrm>
          <a:prstGeom prst="rect">
            <a:avLst/>
          </a:prstGeom>
          <a:noFill/>
          <a:ln>
            <a:noFill/>
          </a:ln>
        </p:spPr>
      </p:pic>
      <p:pic>
        <p:nvPicPr>
          <p:cNvPr id="162" name="Google Shape;162;p17"/>
          <p:cNvPicPr preferRelativeResize="0"/>
          <p:nvPr/>
        </p:nvPicPr>
        <p:blipFill>
          <a:blip r:embed="rId4">
            <a:alphaModFix/>
          </a:blip>
          <a:stretch>
            <a:fillRect/>
          </a:stretch>
        </p:blipFill>
        <p:spPr>
          <a:xfrm>
            <a:off x="4819149" y="2569975"/>
            <a:ext cx="3830150" cy="238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2075900" y="727325"/>
            <a:ext cx="52572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00" u="sng"/>
              <a:t>How to find out the connection </a:t>
            </a:r>
            <a:endParaRPr sz="2600" u="sng"/>
          </a:p>
        </p:txBody>
      </p:sp>
      <p:sp>
        <p:nvSpPr>
          <p:cNvPr id="168" name="Google Shape;168;p18"/>
          <p:cNvSpPr txBox="1">
            <a:spLocks noGrp="1"/>
          </p:cNvSpPr>
          <p:nvPr>
            <p:ph type="body" idx="1"/>
          </p:nvPr>
        </p:nvSpPr>
        <p:spPr>
          <a:xfrm>
            <a:off x="615500" y="1567550"/>
            <a:ext cx="8178000" cy="3440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sz="1800"/>
              <a:t>Find out the parameter which defines all the subjects score in one value i.e mean.</a:t>
            </a:r>
            <a:endParaRPr sz="1800"/>
          </a:p>
          <a:p>
            <a:pPr marL="457200" lvl="0" indent="-342900" algn="l" rtl="0">
              <a:spcBef>
                <a:spcPts val="0"/>
              </a:spcBef>
              <a:spcAft>
                <a:spcPts val="0"/>
              </a:spcAft>
              <a:buSzPts val="1800"/>
              <a:buAutoNum type="arabicPeriod"/>
            </a:pPr>
            <a:r>
              <a:rPr lang="en" sz="1800"/>
              <a:t>Add a column of mean in the dataset to visualize the connection .</a:t>
            </a:r>
            <a:endParaRPr sz="1800"/>
          </a:p>
          <a:p>
            <a:pPr marL="457200" lvl="0" indent="-342900" algn="l" rtl="0">
              <a:spcBef>
                <a:spcPts val="0"/>
              </a:spcBef>
              <a:spcAft>
                <a:spcPts val="0"/>
              </a:spcAft>
              <a:buSzPts val="1800"/>
              <a:buAutoNum type="arabicPeriod"/>
            </a:pPr>
            <a:r>
              <a:rPr lang="en" sz="1800"/>
              <a:t>Give label encoding to the different types of educational background of the parents.</a:t>
            </a:r>
            <a:endParaRPr sz="1800"/>
          </a:p>
          <a:p>
            <a:pPr marL="457200" lvl="0" indent="-342900" algn="l" rtl="0">
              <a:spcBef>
                <a:spcPts val="0"/>
              </a:spcBef>
              <a:spcAft>
                <a:spcPts val="0"/>
              </a:spcAft>
              <a:buSzPts val="1800"/>
              <a:buAutoNum type="arabicPeriod"/>
            </a:pPr>
            <a:r>
              <a:rPr lang="en" sz="1800"/>
              <a:t>Plot the bar plot to visualize the connection in a better way.</a:t>
            </a:r>
            <a:endParaRPr sz="1800"/>
          </a:p>
          <a:p>
            <a:pPr marL="457200" lvl="0" indent="0" algn="l" rtl="0">
              <a:spcBef>
                <a:spcPts val="1200"/>
              </a:spcBef>
              <a:spcAft>
                <a:spcPts val="0"/>
              </a:spcAft>
              <a:buNone/>
            </a:pPr>
            <a:endParaRPr sz="1800"/>
          </a:p>
          <a:p>
            <a:pPr marL="0" lvl="0" indent="0" algn="l" rtl="0">
              <a:spcBef>
                <a:spcPts val="1200"/>
              </a:spcBef>
              <a:spcAft>
                <a:spcPts val="1200"/>
              </a:spcAft>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143975" y="558925"/>
            <a:ext cx="7453200" cy="532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0510"/>
              <a:buNone/>
            </a:pPr>
            <a:r>
              <a:rPr lang="en" sz="1960" u="sng"/>
              <a:t>Steps taken to perform the EDA (Exploratory Data Analysis)</a:t>
            </a:r>
            <a:endParaRPr sz="2515" u="sng"/>
          </a:p>
        </p:txBody>
      </p:sp>
      <p:sp>
        <p:nvSpPr>
          <p:cNvPr id="174" name="Google Shape;174;p19"/>
          <p:cNvSpPr txBox="1">
            <a:spLocks noGrp="1"/>
          </p:cNvSpPr>
          <p:nvPr>
            <p:ph type="body" idx="1"/>
          </p:nvPr>
        </p:nvSpPr>
        <p:spPr>
          <a:xfrm>
            <a:off x="1297500" y="1254875"/>
            <a:ext cx="7038900" cy="3223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Step 1</a:t>
            </a:r>
            <a:r>
              <a:rPr lang="en"/>
              <a:t> :-</a:t>
            </a:r>
            <a:endParaRPr/>
          </a:p>
          <a:p>
            <a:pPr marL="0" lvl="0" indent="0" algn="l" rtl="0">
              <a:spcBef>
                <a:spcPts val="1200"/>
              </a:spcBef>
              <a:spcAft>
                <a:spcPts val="0"/>
              </a:spcAft>
              <a:buNone/>
            </a:pPr>
            <a:r>
              <a:rPr lang="en"/>
              <a:t>First we import the data in notebook for analysis and to do so we used pandas library to read the data and represent it in a tabular form.</a:t>
            </a:r>
            <a:endParaRPr/>
          </a:p>
          <a:p>
            <a:pPr marL="0" lvl="0" indent="0" algn="l" rtl="0">
              <a:spcBef>
                <a:spcPts val="1200"/>
              </a:spcBef>
              <a:spcAft>
                <a:spcPts val="1200"/>
              </a:spcAft>
              <a:buNone/>
            </a:pPr>
            <a:endParaRPr/>
          </a:p>
        </p:txBody>
      </p:sp>
      <p:pic>
        <p:nvPicPr>
          <p:cNvPr id="175" name="Google Shape;175;p19"/>
          <p:cNvPicPr preferRelativeResize="0"/>
          <p:nvPr/>
        </p:nvPicPr>
        <p:blipFill rotWithShape="1">
          <a:blip r:embed="rId3">
            <a:alphaModFix/>
          </a:blip>
          <a:srcRect b="29413"/>
          <a:stretch/>
        </p:blipFill>
        <p:spPr>
          <a:xfrm>
            <a:off x="1414525" y="2309750"/>
            <a:ext cx="6711274" cy="2599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3435350" y="284125"/>
            <a:ext cx="3274500" cy="556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Preprocessing</a:t>
            </a:r>
            <a:endParaRPr u="sng"/>
          </a:p>
        </p:txBody>
      </p:sp>
      <p:sp>
        <p:nvSpPr>
          <p:cNvPr id="181" name="Google Shape;181;p20"/>
          <p:cNvSpPr txBox="1">
            <a:spLocks noGrp="1"/>
          </p:cNvSpPr>
          <p:nvPr>
            <p:ph type="body" idx="1"/>
          </p:nvPr>
        </p:nvSpPr>
        <p:spPr>
          <a:xfrm>
            <a:off x="1297500" y="945925"/>
            <a:ext cx="7038900" cy="35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Step2 </a:t>
            </a:r>
            <a:r>
              <a:rPr lang="en"/>
              <a:t>:-</a:t>
            </a:r>
            <a:endParaRPr/>
          </a:p>
          <a:p>
            <a:pPr marL="0" lvl="0" indent="0" algn="l" rtl="0">
              <a:spcBef>
                <a:spcPts val="1200"/>
              </a:spcBef>
              <a:spcAft>
                <a:spcPts val="0"/>
              </a:spcAft>
              <a:buNone/>
            </a:pPr>
            <a:r>
              <a:rPr lang="en"/>
              <a:t>In this step we are adding a new column to the data which is the total score of the student which will help to assess the grade of the student and to calculate the mean of marks scored by students.</a:t>
            </a:r>
            <a:endParaRPr/>
          </a:p>
          <a:p>
            <a:pPr marL="0" lvl="0" indent="0" algn="l" rtl="0">
              <a:spcBef>
                <a:spcPts val="1200"/>
              </a:spcBef>
              <a:spcAft>
                <a:spcPts val="1200"/>
              </a:spcAft>
              <a:buNone/>
            </a:pPr>
            <a:endParaRPr/>
          </a:p>
        </p:txBody>
      </p:sp>
      <p:pic>
        <p:nvPicPr>
          <p:cNvPr id="182" name="Google Shape;182;p20"/>
          <p:cNvPicPr preferRelativeResize="0"/>
          <p:nvPr/>
        </p:nvPicPr>
        <p:blipFill rotWithShape="1">
          <a:blip r:embed="rId3">
            <a:alphaModFix/>
          </a:blip>
          <a:srcRect b="34955"/>
          <a:stretch/>
        </p:blipFill>
        <p:spPr>
          <a:xfrm>
            <a:off x="573600" y="2081100"/>
            <a:ext cx="8064525" cy="2937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1"/>
          <p:cNvPicPr preferRelativeResize="0"/>
          <p:nvPr/>
        </p:nvPicPr>
        <p:blipFill rotWithShape="1">
          <a:blip r:embed="rId3">
            <a:alphaModFix/>
          </a:blip>
          <a:srcRect b="31394"/>
          <a:stretch/>
        </p:blipFill>
        <p:spPr>
          <a:xfrm>
            <a:off x="478375" y="1242475"/>
            <a:ext cx="8350249" cy="3699575"/>
          </a:xfrm>
          <a:prstGeom prst="rect">
            <a:avLst/>
          </a:prstGeom>
          <a:noFill/>
          <a:ln>
            <a:noFill/>
          </a:ln>
        </p:spPr>
      </p:pic>
      <p:sp>
        <p:nvSpPr>
          <p:cNvPr id="188" name="Google Shape;188;p21"/>
          <p:cNvSpPr txBox="1"/>
          <p:nvPr/>
        </p:nvSpPr>
        <p:spPr>
          <a:xfrm>
            <a:off x="383125" y="226475"/>
            <a:ext cx="8583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lt1"/>
              </a:solidFill>
              <a:latin typeface="Lato"/>
              <a:ea typeface="Lato"/>
              <a:cs typeface="Lato"/>
              <a:sym typeface="Lato"/>
            </a:endParaRPr>
          </a:p>
        </p:txBody>
      </p:sp>
      <p:sp>
        <p:nvSpPr>
          <p:cNvPr id="189" name="Google Shape;189;p21"/>
          <p:cNvSpPr txBox="1"/>
          <p:nvPr/>
        </p:nvSpPr>
        <p:spPr>
          <a:xfrm>
            <a:off x="319650" y="406400"/>
            <a:ext cx="8583000" cy="61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a:solidFill>
                  <a:schemeClr val="lt1"/>
                </a:solidFill>
                <a:latin typeface="Lato"/>
                <a:ea typeface="Lato"/>
                <a:cs typeface="Lato"/>
                <a:sym typeface="Lato"/>
              </a:rPr>
              <a:t>In this step we have calculated the mean score for every student from the total score which will be used to show the relation between the grade of a student and parents education.</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742</Words>
  <Application>Microsoft Office PowerPoint</Application>
  <PresentationFormat>On-screen Show (16:9)</PresentationFormat>
  <Paragraphs>49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Nunito</vt:lpstr>
      <vt:lpstr>Montserrat</vt:lpstr>
      <vt:lpstr>Lato</vt:lpstr>
      <vt:lpstr>Arial</vt:lpstr>
      <vt:lpstr>Focus</vt:lpstr>
      <vt:lpstr>MDS LAB Assignment</vt:lpstr>
      <vt:lpstr>TEAM MEMBERS :</vt:lpstr>
      <vt:lpstr>PROBLEM STATEMENT </vt:lpstr>
      <vt:lpstr>Analyzing Dataset</vt:lpstr>
      <vt:lpstr>                         Analyzing Dataset</vt:lpstr>
      <vt:lpstr>How to find out the connection </vt:lpstr>
      <vt:lpstr>Steps taken to perform the EDA (Exploratory Data Analysis)</vt:lpstr>
      <vt:lpstr>Preprocessing</vt:lpstr>
      <vt:lpstr>PowerPoint Presentation</vt:lpstr>
      <vt:lpstr>Label Encoding</vt:lpstr>
      <vt:lpstr>                       Outliers Detection</vt:lpstr>
      <vt:lpstr>Boxplot to show outliers</vt:lpstr>
      <vt:lpstr>Visualisation of Data</vt:lpstr>
      <vt:lpstr>Correlation Analysis</vt:lpstr>
      <vt:lpstr>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MDS LAB Assignment</dc:title>
  <cp:lastModifiedBy>Shivam Snehil</cp:lastModifiedBy>
  <cp:revision>3</cp:revision>
  <dcterms:modified xsi:type="dcterms:W3CDTF">2024-06-29T17:19:36Z</dcterms:modified>
</cp:coreProperties>
</file>