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704f26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704f26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d704f2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d704f2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d704f26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d704f2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d704f26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d704f26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704f26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704f26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f13c624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f13c62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704f26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704f26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d704f26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d704f26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d704f26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d704f26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4397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Super Resolution With GAN </a:t>
            </a:r>
            <a:endParaRPr/>
          </a:p>
        </p:txBody>
      </p:sp>
      <p:sp>
        <p:nvSpPr>
          <p:cNvPr id="60" name="Google Shape;60;p13"/>
          <p:cNvSpPr txBox="1"/>
          <p:nvPr>
            <p:ph idx="1" type="subTitle"/>
          </p:nvPr>
        </p:nvSpPr>
        <p:spPr>
          <a:xfrm>
            <a:off x="311700" y="2834125"/>
            <a:ext cx="8520600" cy="119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t>Dhruv Kabariya - AU1940188</a:t>
            </a:r>
            <a:endParaRPr sz="2500"/>
          </a:p>
          <a:p>
            <a:pPr indent="0" lvl="0" marL="0" rtl="0" algn="l">
              <a:spcBef>
                <a:spcPts val="0"/>
              </a:spcBef>
              <a:spcAft>
                <a:spcPts val="0"/>
              </a:spcAft>
              <a:buNone/>
            </a:pPr>
            <a:r>
              <a:rPr lang="en" sz="2500"/>
              <a:t>Shivam Thakkar - AU1940193</a:t>
            </a:r>
            <a:endParaRPr sz="2500"/>
          </a:p>
          <a:p>
            <a:pPr indent="0" lvl="0" marL="0" rtl="0" algn="l">
              <a:spcBef>
                <a:spcPts val="0"/>
              </a:spcBef>
              <a:spcAft>
                <a:spcPts val="0"/>
              </a:spcAft>
              <a:buNone/>
            </a:pPr>
            <a:r>
              <a:rPr lang="en" sz="2500"/>
              <a:t>Pranav Gandhi  - AU1940290</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43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2" name="Google Shape;122;p22"/>
          <p:cNvSpPr txBox="1"/>
          <p:nvPr>
            <p:ph idx="1" type="body"/>
          </p:nvPr>
        </p:nvSpPr>
        <p:spPr>
          <a:xfrm>
            <a:off x="311700" y="873150"/>
            <a:ext cx="8520600" cy="3397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highlight>
                  <a:srgbClr val="FFFFFF"/>
                </a:highlight>
                <a:latin typeface="Arial"/>
                <a:ea typeface="Arial"/>
                <a:cs typeface="Arial"/>
                <a:sym typeface="Arial"/>
              </a:rPr>
              <a:t>C. Ledig, L. Theis, F. Husz ar, J. Caballero, A. Cunningham, A. Acosta, A. Aitken, A. Tejani, J. Totz, Z. Wang et al., “Photo-realistic single image super-resolution using a generative adversarial network,” in Proceedings of the IEEE conference on computer vision and pattern recognition, 2017, pp.</a:t>
            </a:r>
            <a:endParaRPr sz="1300">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rPr lang="en" sz="1300">
                <a:highlight>
                  <a:srgbClr val="FFFFFF"/>
                </a:highlight>
                <a:latin typeface="Arial"/>
                <a:ea typeface="Arial"/>
                <a:cs typeface="Arial"/>
                <a:sym typeface="Arial"/>
              </a:rPr>
              <a:t> 4681–4690.</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sz="1300">
                <a:highlight>
                  <a:srgbClr val="FFFFFF"/>
                </a:highlight>
                <a:latin typeface="Arial"/>
                <a:ea typeface="Arial"/>
                <a:cs typeface="Arial"/>
                <a:sym typeface="Arial"/>
              </a:rPr>
              <a:t>Christian Ledig, Lucas Theis, Ferenc Huszar, Jose Ca-ballero, Andrew Cunningham, Alejandro Acosta, Andrew Aitken, Alykhan Tejani, Johannes Totz, Zehan Wang, et al. Photo-realistic single image super-resolution using a generative adversarial network. In IEEE Conference on Computer Vision and Pattern Recognition, pages 4681–4690, 2017.</a:t>
            </a:r>
            <a:endParaRPr sz="1300">
              <a:highlight>
                <a:srgbClr val="FFFFFF"/>
              </a:highlight>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Wenbo Li, Kun Zhou, Lu Qi, Nianjuan Jiang, Jiangbo Lu, and Jiaya Jia. Lapar: Linearly-assembled pixel-adaptive regression network for single image super-resolution and beyond. arXiv preprint arXiv:2105.10422, 2021.</a:t>
            </a:r>
            <a:endParaRPr sz="1300">
              <a:solidFill>
                <a:srgbClr val="000000"/>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Yulun Zhang, Yapeng Tian, Yu Kong, Bineng Zhong, and Yun Fu. Residual dense network for image super resolution. In IEEE Conference on Computer Vision and Pattern Recognition, pages 2472–2481, 2018</a:t>
            </a:r>
            <a:endParaRPr sz="1300">
              <a:solidFill>
                <a:srgbClr val="000000"/>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Xintao Wang, Ke Yu, Shixiang Wu, Jinjin Gu, Yihao Liu, Chao Dong, Yu Qiao, and Chen Change Loy. Esrgan: Enhanced super-resolution generative adversarial networks. In European Conference on Computer Vision Workshops, pages 701–710, 2018</a:t>
            </a:r>
            <a:endParaRPr sz="1300">
              <a:solidFill>
                <a:srgbClr val="000000"/>
              </a:solidFill>
              <a:highlight>
                <a:srgbClr val="FFFFFF"/>
              </a:highlight>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en" sz="1300">
                <a:solidFill>
                  <a:srgbClr val="222222"/>
                </a:solidFill>
                <a:highlight>
                  <a:srgbClr val="FFFFFF"/>
                </a:highlight>
                <a:latin typeface="Arial"/>
                <a:ea typeface="Arial"/>
                <a:cs typeface="Arial"/>
                <a:sym typeface="Arial"/>
              </a:rPr>
              <a:t>Jiang, Y., Chang, S., &amp; Wang, Z. (2021). Transgan: Two pure transformers can make one strong gan, and that can scale up. </a:t>
            </a:r>
            <a:r>
              <a:rPr i="1" lang="en" sz="1300">
                <a:solidFill>
                  <a:srgbClr val="222222"/>
                </a:solidFill>
                <a:highlight>
                  <a:srgbClr val="FFFFFF"/>
                </a:highlight>
                <a:latin typeface="Arial"/>
                <a:ea typeface="Arial"/>
                <a:cs typeface="Arial"/>
                <a:sym typeface="Arial"/>
              </a:rPr>
              <a:t>Advances in Neural Information Processing Systems</a:t>
            </a:r>
            <a:r>
              <a:rPr lang="en" sz="1300">
                <a:solidFill>
                  <a:srgbClr val="222222"/>
                </a:solidFill>
                <a:highlight>
                  <a:srgbClr val="FFFFFF"/>
                </a:highlight>
                <a:latin typeface="Arial"/>
                <a:ea typeface="Arial"/>
                <a:cs typeface="Arial"/>
                <a:sym typeface="Arial"/>
              </a:rPr>
              <a:t>, </a:t>
            </a:r>
            <a:r>
              <a:rPr i="1" lang="en" sz="1300">
                <a:solidFill>
                  <a:srgbClr val="222222"/>
                </a:solidFill>
                <a:highlight>
                  <a:srgbClr val="FFFFFF"/>
                </a:highlight>
                <a:latin typeface="Arial"/>
                <a:ea typeface="Arial"/>
                <a:cs typeface="Arial"/>
                <a:sym typeface="Arial"/>
              </a:rPr>
              <a:t>34</a:t>
            </a:r>
            <a:r>
              <a:rPr lang="en" sz="1300">
                <a:solidFill>
                  <a:srgbClr val="222222"/>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The super important task of estimating a High Resolution(HR) image from it’s low resolution(LR) image is known as Super Resolution(SR). A lot of research has been carried out in this field in the computer vision field. Super resolution tries to reconstruct high quality clean image from it’s low quality degraded image. It also try to reduce </a:t>
            </a:r>
            <a:r>
              <a:rPr lang="en" sz="2100"/>
              <a:t>noise</a:t>
            </a:r>
            <a:r>
              <a:rPr lang="en" sz="2100"/>
              <a:t> in generated image.</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826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72" name="Google Shape;72;p15"/>
          <p:cNvSpPr txBox="1"/>
          <p:nvPr>
            <p:ph idx="1" type="body"/>
          </p:nvPr>
        </p:nvSpPr>
        <p:spPr>
          <a:xfrm>
            <a:off x="311700" y="2351400"/>
            <a:ext cx="8520600" cy="1346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300"/>
              <a:t>Generating High resolution image from given Low resolution image with texture information preserved and minimize </a:t>
            </a:r>
            <a:r>
              <a:rPr lang="en" sz="2300"/>
              <a:t>noise as much as possible</a:t>
            </a:r>
            <a:r>
              <a:rPr lang="en" sz="2300"/>
              <a:t>.</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Work</a:t>
            </a:r>
            <a:endParaRPr/>
          </a:p>
        </p:txBody>
      </p:sp>
      <p:sp>
        <p:nvSpPr>
          <p:cNvPr id="78" name="Google Shape;78;p16"/>
          <p:cNvSpPr txBox="1"/>
          <p:nvPr>
            <p:ph idx="1" type="body"/>
          </p:nvPr>
        </p:nvSpPr>
        <p:spPr>
          <a:xfrm>
            <a:off x="311700" y="1490200"/>
            <a:ext cx="8520600" cy="29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b="1" lang="en"/>
              <a:t>SRResNet</a:t>
            </a:r>
            <a:endParaRPr b="1"/>
          </a:p>
          <a:p>
            <a:pPr indent="-342900" lvl="1" marL="914400" rtl="0" algn="l">
              <a:spcBef>
                <a:spcPts val="0"/>
              </a:spcBef>
              <a:spcAft>
                <a:spcPts val="0"/>
              </a:spcAft>
              <a:buSzPts val="1800"/>
              <a:buChar char="○"/>
            </a:pPr>
            <a:r>
              <a:rPr lang="en" sz="1800"/>
              <a:t>Super Resolution ResNet up </a:t>
            </a:r>
            <a:r>
              <a:rPr lang="en" sz="1800"/>
              <a:t>sample</a:t>
            </a:r>
            <a:r>
              <a:rPr lang="en" sz="1800"/>
              <a:t> the image by x factor with help of convolution network</a:t>
            </a:r>
            <a:endParaRPr sz="1800"/>
          </a:p>
          <a:p>
            <a:pPr indent="-342900" lvl="1" marL="914400" rtl="0" algn="l">
              <a:spcBef>
                <a:spcPts val="0"/>
              </a:spcBef>
              <a:spcAft>
                <a:spcPts val="0"/>
              </a:spcAft>
              <a:buSzPts val="1800"/>
              <a:buChar char="○"/>
            </a:pPr>
            <a:r>
              <a:rPr lang="en" sz="1800"/>
              <a:t>Use Residual Network as Backbone</a:t>
            </a:r>
            <a:endParaRPr sz="1800"/>
          </a:p>
          <a:p>
            <a:pPr indent="-342900" lvl="1" marL="914400" rtl="0" algn="l">
              <a:spcBef>
                <a:spcPts val="0"/>
              </a:spcBef>
              <a:spcAft>
                <a:spcPts val="0"/>
              </a:spcAft>
              <a:buSzPts val="1800"/>
              <a:buChar char="○"/>
            </a:pPr>
            <a:r>
              <a:rPr lang="en" sz="1800"/>
              <a:t>Use Simple Convolution network</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Our Approach</a:t>
            </a:r>
            <a:endParaRPr b="1"/>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We create two network (1) Generative Network ( GN ) and (2) </a:t>
            </a:r>
            <a:r>
              <a:rPr lang="en" sz="2100"/>
              <a:t>Discriminator Network(DN).  </a:t>
            </a:r>
            <a:endParaRPr sz="2100"/>
          </a:p>
          <a:p>
            <a:pPr indent="-361950" lvl="0" marL="457200" rtl="0" algn="l">
              <a:spcBef>
                <a:spcPts val="0"/>
              </a:spcBef>
              <a:spcAft>
                <a:spcPts val="0"/>
              </a:spcAft>
              <a:buSzPts val="2100"/>
              <a:buChar char="●"/>
            </a:pPr>
            <a:r>
              <a:rPr lang="en" sz="2100"/>
              <a:t>Here GN generate super resolution Image.</a:t>
            </a:r>
            <a:endParaRPr sz="2100"/>
          </a:p>
          <a:p>
            <a:pPr indent="-361950" lvl="0" marL="457200" rtl="0" algn="l">
              <a:spcBef>
                <a:spcPts val="0"/>
              </a:spcBef>
              <a:spcAft>
                <a:spcPts val="0"/>
              </a:spcAft>
              <a:buSzPts val="2100"/>
              <a:buChar char="●"/>
            </a:pPr>
            <a:r>
              <a:rPr lang="en" sz="2100"/>
              <a:t>Now from generated image DN decide whether the given is same as HR.</a:t>
            </a:r>
            <a:endParaRPr sz="2100"/>
          </a:p>
          <a:p>
            <a:pPr indent="-361950" lvl="0" marL="457200" rtl="0" algn="l">
              <a:spcBef>
                <a:spcPts val="0"/>
              </a:spcBef>
              <a:spcAft>
                <a:spcPts val="0"/>
              </a:spcAft>
              <a:buSzPts val="2100"/>
              <a:buChar char="●"/>
            </a:pPr>
            <a:r>
              <a:rPr lang="en" sz="2100"/>
              <a:t>Now the loss is back </a:t>
            </a:r>
            <a:r>
              <a:rPr lang="en" sz="2100"/>
              <a:t>propagate</a:t>
            </a:r>
            <a:r>
              <a:rPr lang="en" sz="2100"/>
              <a:t> through network, for GN loss will content loss and </a:t>
            </a:r>
            <a:r>
              <a:rPr lang="en" sz="2100"/>
              <a:t>adversarial</a:t>
            </a:r>
            <a:r>
              <a:rPr lang="en" sz="2100"/>
              <a:t> loss ( weighted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52400" y="277025"/>
            <a:ext cx="8870500" cy="3960125"/>
          </a:xfrm>
          <a:prstGeom prst="rect">
            <a:avLst/>
          </a:prstGeom>
          <a:noFill/>
          <a:ln>
            <a:noFill/>
          </a:ln>
        </p:spPr>
      </p:pic>
      <p:sp>
        <p:nvSpPr>
          <p:cNvPr id="90" name="Google Shape;90;p18"/>
          <p:cNvSpPr txBox="1"/>
          <p:nvPr/>
        </p:nvSpPr>
        <p:spPr>
          <a:xfrm>
            <a:off x="152400" y="4313825"/>
            <a:ext cx="4950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C. Ledig, L. Theis, F. Husz ar, J. Caballero, A. Cunningham, A. Acosta, A. Aitken, A. Tejani, J. Totz, Z. Wang et al., “Photo-realistic single image super-resolution using a generative adversarial network,” in Proceedings of the IEEE conference on computer vision and pattern recognition, 2017, pp. 4681–4690.</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Approach	</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Generative Model</a:t>
            </a:r>
            <a:endParaRPr/>
          </a:p>
          <a:p>
            <a:pPr indent="-317500" lvl="1" marL="914400" rtl="0" algn="l">
              <a:spcBef>
                <a:spcPts val="0"/>
              </a:spcBef>
              <a:spcAft>
                <a:spcPts val="0"/>
              </a:spcAft>
              <a:buSzPts val="1400"/>
              <a:buChar char="○"/>
            </a:pPr>
            <a:r>
              <a:rPr lang="en"/>
              <a:t>Block : </a:t>
            </a:r>
            <a:r>
              <a:rPr lang="en"/>
              <a:t>3x3 kernel with convolution method followed by batch normalization, activation</a:t>
            </a:r>
            <a:endParaRPr/>
          </a:p>
          <a:p>
            <a:pPr indent="-317500" lvl="1" marL="914400" rtl="0" algn="l">
              <a:spcBef>
                <a:spcPts val="0"/>
              </a:spcBef>
              <a:spcAft>
                <a:spcPts val="0"/>
              </a:spcAft>
              <a:buSzPts val="1400"/>
              <a:buChar char="○"/>
            </a:pPr>
            <a:r>
              <a:rPr lang="en"/>
              <a:t>4 </a:t>
            </a:r>
            <a:r>
              <a:rPr lang="en"/>
              <a:t>block</a:t>
            </a:r>
            <a:r>
              <a:rPr lang="en"/>
              <a:t> </a:t>
            </a:r>
            <a:r>
              <a:rPr lang="en"/>
              <a:t>sequentially</a:t>
            </a:r>
            <a:r>
              <a:rPr lang="en"/>
              <a:t> </a:t>
            </a:r>
            <a:r>
              <a:rPr lang="en"/>
              <a:t>connected</a:t>
            </a:r>
            <a:r>
              <a:rPr lang="en"/>
              <a:t> with residual connections</a:t>
            </a:r>
            <a:endParaRPr/>
          </a:p>
          <a:p>
            <a:pPr indent="-317500" lvl="1" marL="914400" rtl="0" algn="l">
              <a:spcBef>
                <a:spcPts val="0"/>
              </a:spcBef>
              <a:spcAft>
                <a:spcPts val="0"/>
              </a:spcAft>
              <a:buSzPts val="1400"/>
              <a:buChar char="○"/>
            </a:pPr>
            <a:r>
              <a:rPr lang="en"/>
              <a:t>2 block with convolution </a:t>
            </a:r>
            <a:r>
              <a:rPr lang="en"/>
              <a:t>operation</a:t>
            </a:r>
            <a:r>
              <a:rPr lang="en"/>
              <a:t> for </a:t>
            </a:r>
            <a:r>
              <a:rPr lang="en"/>
              <a:t>upscaling</a:t>
            </a:r>
            <a:endParaRPr/>
          </a:p>
          <a:p>
            <a:pPr indent="-342900" lvl="0" marL="457200" rtl="0" algn="l">
              <a:spcBef>
                <a:spcPts val="0"/>
              </a:spcBef>
              <a:spcAft>
                <a:spcPts val="0"/>
              </a:spcAft>
              <a:buSzPts val="1800"/>
              <a:buChar char="●"/>
            </a:pPr>
            <a:r>
              <a:rPr lang="en"/>
              <a:t>Discriminator Model</a:t>
            </a:r>
            <a:endParaRPr/>
          </a:p>
          <a:p>
            <a:pPr indent="-317500" lvl="1" marL="914400" rtl="0" algn="l">
              <a:spcBef>
                <a:spcPts val="0"/>
              </a:spcBef>
              <a:spcAft>
                <a:spcPts val="0"/>
              </a:spcAft>
              <a:buSzPts val="1400"/>
              <a:buChar char="○"/>
            </a:pPr>
            <a:r>
              <a:rPr lang="en"/>
              <a:t>Block : 3x3 kernel with convolution method followed by batch normalization, ReLU activation</a:t>
            </a:r>
            <a:endParaRPr/>
          </a:p>
          <a:p>
            <a:pPr indent="-317500" lvl="1" marL="914400" rtl="0" algn="l">
              <a:spcBef>
                <a:spcPts val="0"/>
              </a:spcBef>
              <a:spcAft>
                <a:spcPts val="0"/>
              </a:spcAft>
              <a:buSzPts val="1400"/>
              <a:buChar char="○"/>
            </a:pPr>
            <a:r>
              <a:rPr lang="en"/>
              <a:t>8 block connected sequentially </a:t>
            </a:r>
            <a:endParaRPr/>
          </a:p>
          <a:p>
            <a:pPr indent="-317500" lvl="1" marL="914400" rtl="0" algn="l">
              <a:spcBef>
                <a:spcPts val="0"/>
              </a:spcBef>
              <a:spcAft>
                <a:spcPts val="0"/>
              </a:spcAft>
              <a:buSzPts val="1400"/>
              <a:buChar char="○"/>
            </a:pPr>
            <a:r>
              <a:rPr lang="en"/>
              <a:t>Dense Connected Layer (MLP) with 1024 node and Relu Activation</a:t>
            </a:r>
            <a:endParaRPr/>
          </a:p>
          <a:p>
            <a:pPr indent="-317500" lvl="1" marL="914400" rtl="0" algn="l">
              <a:spcBef>
                <a:spcPts val="0"/>
              </a:spcBef>
              <a:spcAft>
                <a:spcPts val="0"/>
              </a:spcAft>
              <a:buSzPts val="1400"/>
              <a:buChar char="○"/>
            </a:pPr>
            <a:r>
              <a:rPr lang="en"/>
              <a:t>Sigmoid activation used for last layer</a:t>
            </a:r>
            <a:endParaRPr/>
          </a:p>
          <a:p>
            <a:pPr indent="0" lvl="0" marL="0" rtl="0" algn="l">
              <a:spcBef>
                <a:spcPts val="1200"/>
              </a:spcBef>
              <a:spcAft>
                <a:spcPts val="0"/>
              </a:spcAft>
              <a:buNone/>
            </a:pPr>
            <a:r>
              <a:rPr lang="en"/>
              <a:t>Content Loss : I</a:t>
            </a:r>
            <a:r>
              <a:rPr baseline="-25000" lang="en"/>
              <a:t>c </a:t>
            </a:r>
            <a:r>
              <a:rPr lang="en"/>
              <a:t>= (I</a:t>
            </a:r>
            <a:r>
              <a:rPr baseline="-25000" lang="en"/>
              <a:t>HR</a:t>
            </a:r>
            <a:r>
              <a:rPr lang="en"/>
              <a:t> - G(I</a:t>
            </a:r>
            <a:r>
              <a:rPr baseline="-25000" lang="en"/>
              <a:t>LR</a:t>
            </a:r>
            <a:r>
              <a:rPr lang="en"/>
              <a:t>) )2</a:t>
            </a:r>
            <a:endParaRPr/>
          </a:p>
          <a:p>
            <a:pPr indent="0" lvl="0" marL="0" rtl="0" algn="l">
              <a:spcBef>
                <a:spcPts val="1200"/>
              </a:spcBef>
              <a:spcAft>
                <a:spcPts val="1200"/>
              </a:spcAft>
              <a:buNone/>
            </a:pPr>
            <a:r>
              <a:rPr lang="en"/>
              <a:t>Adversarial Loss : I</a:t>
            </a:r>
            <a:r>
              <a:rPr baseline="-25000" lang="en"/>
              <a:t>g </a:t>
            </a:r>
            <a:r>
              <a:rPr lang="en"/>
              <a:t>=  - log D(G(I</a:t>
            </a:r>
            <a:r>
              <a:rPr baseline="-25000" lang="en"/>
              <a:t>LR</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554462" y="1470775"/>
            <a:ext cx="1975725" cy="2865925"/>
          </a:xfrm>
          <a:prstGeom prst="rect">
            <a:avLst/>
          </a:prstGeom>
          <a:noFill/>
          <a:ln>
            <a:noFill/>
          </a:ln>
        </p:spPr>
      </p:pic>
      <p:pic>
        <p:nvPicPr>
          <p:cNvPr id="102" name="Google Shape;102;p20"/>
          <p:cNvPicPr preferRelativeResize="0"/>
          <p:nvPr/>
        </p:nvPicPr>
        <p:blipFill>
          <a:blip r:embed="rId4">
            <a:alphaModFix/>
          </a:blip>
          <a:stretch>
            <a:fillRect/>
          </a:stretch>
        </p:blipFill>
        <p:spPr>
          <a:xfrm>
            <a:off x="3492724" y="1469463"/>
            <a:ext cx="1975725" cy="2868555"/>
          </a:xfrm>
          <a:prstGeom prst="rect">
            <a:avLst/>
          </a:prstGeom>
          <a:noFill/>
          <a:ln>
            <a:noFill/>
          </a:ln>
        </p:spPr>
      </p:pic>
      <p:pic>
        <p:nvPicPr>
          <p:cNvPr id="103" name="Google Shape;103;p20"/>
          <p:cNvPicPr preferRelativeResize="0"/>
          <p:nvPr/>
        </p:nvPicPr>
        <p:blipFill>
          <a:blip r:embed="rId5">
            <a:alphaModFix/>
          </a:blip>
          <a:stretch>
            <a:fillRect/>
          </a:stretch>
        </p:blipFill>
        <p:spPr>
          <a:xfrm>
            <a:off x="6430974" y="1514375"/>
            <a:ext cx="1941751" cy="2778713"/>
          </a:xfrm>
          <a:prstGeom prst="rect">
            <a:avLst/>
          </a:prstGeom>
          <a:noFill/>
          <a:ln>
            <a:noFill/>
          </a:ln>
        </p:spPr>
      </p:pic>
      <p:sp>
        <p:nvSpPr>
          <p:cNvPr id="104" name="Google Shape;104;p20"/>
          <p:cNvSpPr txBox="1"/>
          <p:nvPr/>
        </p:nvSpPr>
        <p:spPr>
          <a:xfrm>
            <a:off x="845713" y="1058225"/>
            <a:ext cx="139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SResNet</a:t>
            </a:r>
            <a:endParaRPr/>
          </a:p>
        </p:txBody>
      </p:sp>
      <p:sp>
        <p:nvSpPr>
          <p:cNvPr id="105" name="Google Shape;105;p20"/>
          <p:cNvSpPr txBox="1"/>
          <p:nvPr/>
        </p:nvSpPr>
        <p:spPr>
          <a:xfrm>
            <a:off x="3783975" y="1058225"/>
            <a:ext cx="139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GAN</a:t>
            </a:r>
            <a:endParaRPr/>
          </a:p>
        </p:txBody>
      </p:sp>
      <p:sp>
        <p:nvSpPr>
          <p:cNvPr id="106" name="Google Shape;106;p20"/>
          <p:cNvSpPr txBox="1"/>
          <p:nvPr/>
        </p:nvSpPr>
        <p:spPr>
          <a:xfrm>
            <a:off x="6705238" y="1086200"/>
            <a:ext cx="139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Original</a:t>
            </a:r>
            <a:endParaRPr/>
          </a:p>
        </p:txBody>
      </p:sp>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Comparisons</a:t>
            </a:r>
            <a:endParaRPr/>
          </a:p>
        </p:txBody>
      </p:sp>
      <p:sp>
        <p:nvSpPr>
          <p:cNvPr id="108" name="Google Shape;108;p20"/>
          <p:cNvSpPr txBox="1"/>
          <p:nvPr/>
        </p:nvSpPr>
        <p:spPr>
          <a:xfrm>
            <a:off x="152400" y="4472425"/>
            <a:ext cx="4950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C. Ledig, L. Theis, F. Husz ar, J. Caballero, A. Cunningham, A. Acosta, A. Aitken, A. Tejani, J. Totz, Z. Wang et al., “Photo-realistic single image super-resolution using a generative adversarial network,” in Proceedings of the IEEE conference on computer vision and pattern recognition, 2017, pp. 4681–4690.</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114" name="Google Shape;114;p21"/>
          <p:cNvSpPr txBox="1"/>
          <p:nvPr>
            <p:ph idx="1" type="body"/>
          </p:nvPr>
        </p:nvSpPr>
        <p:spPr>
          <a:xfrm>
            <a:off x="311700" y="1076275"/>
            <a:ext cx="8520600" cy="157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Adding Self Attention to Model ( for better feature extraction )</a:t>
            </a:r>
            <a:endParaRPr sz="1300"/>
          </a:p>
          <a:p>
            <a:pPr indent="-311150" lvl="1" marL="914400" rtl="0" algn="l">
              <a:spcBef>
                <a:spcPts val="0"/>
              </a:spcBef>
              <a:spcAft>
                <a:spcPts val="0"/>
              </a:spcAft>
              <a:buSzPts val="1300"/>
              <a:buChar char="○"/>
            </a:pPr>
            <a:r>
              <a:rPr lang="en" sz="1300"/>
              <a:t>Better performance in Machine </a:t>
            </a:r>
            <a:r>
              <a:rPr lang="en" sz="1300"/>
              <a:t>translation</a:t>
            </a:r>
            <a:endParaRPr sz="1300"/>
          </a:p>
          <a:p>
            <a:pPr indent="-311150" lvl="1" marL="914400" rtl="0" algn="l">
              <a:spcBef>
                <a:spcPts val="0"/>
              </a:spcBef>
              <a:spcAft>
                <a:spcPts val="0"/>
              </a:spcAft>
              <a:buSzPts val="1300"/>
              <a:buChar char="○"/>
            </a:pPr>
            <a:r>
              <a:rPr lang="en" sz="1300"/>
              <a:t>Visual self attention give better result too</a:t>
            </a:r>
            <a:endParaRPr sz="1300"/>
          </a:p>
          <a:p>
            <a:pPr indent="-311150" lvl="1" marL="914400" rtl="0" algn="l">
              <a:spcBef>
                <a:spcPts val="0"/>
              </a:spcBef>
              <a:spcAft>
                <a:spcPts val="0"/>
              </a:spcAft>
              <a:buSzPts val="1300"/>
              <a:buChar char="○"/>
            </a:pPr>
            <a:r>
              <a:rPr lang="en" sz="1300"/>
              <a:t>Mechanism</a:t>
            </a:r>
            <a:r>
              <a:rPr lang="en" sz="1300"/>
              <a:t> of focus on texture thing</a:t>
            </a:r>
            <a:endParaRPr sz="1300"/>
          </a:p>
          <a:p>
            <a:pPr indent="-311150" lvl="0" marL="457200" rtl="0" algn="l">
              <a:spcBef>
                <a:spcPts val="0"/>
              </a:spcBef>
              <a:spcAft>
                <a:spcPts val="0"/>
              </a:spcAft>
              <a:buSzPts val="1300"/>
              <a:buChar char="●"/>
            </a:pPr>
            <a:r>
              <a:rPr lang="en" sz="1300"/>
              <a:t>Creating graphs of epoch loss and noise in generated image. </a:t>
            </a:r>
            <a:endParaRPr sz="1300"/>
          </a:p>
          <a:p>
            <a:pPr indent="-311150" lvl="0" marL="457200" rtl="0" algn="l">
              <a:spcBef>
                <a:spcPts val="0"/>
              </a:spcBef>
              <a:spcAft>
                <a:spcPts val="0"/>
              </a:spcAft>
              <a:buSzPts val="1300"/>
              <a:buChar char="●"/>
            </a:pPr>
            <a:r>
              <a:rPr lang="en" sz="1300"/>
              <a:t>Graph of noise in our and SRResNet and other work</a:t>
            </a:r>
            <a:endParaRPr sz="1300"/>
          </a:p>
          <a:p>
            <a:pPr indent="-311150" lvl="0" marL="457200" rtl="0" algn="l">
              <a:spcBef>
                <a:spcPts val="0"/>
              </a:spcBef>
              <a:spcAft>
                <a:spcPts val="0"/>
              </a:spcAft>
              <a:buSzPts val="1300"/>
              <a:buChar char="●"/>
            </a:pPr>
            <a:r>
              <a:rPr lang="en" sz="1300"/>
              <a:t>Graph of Content Loss and </a:t>
            </a:r>
            <a:r>
              <a:rPr lang="en" sz="1300"/>
              <a:t>adversarial </a:t>
            </a:r>
            <a:r>
              <a:rPr lang="en" sz="1300"/>
              <a:t>Loss</a:t>
            </a:r>
            <a:endParaRPr sz="1300"/>
          </a:p>
        </p:txBody>
      </p:sp>
      <p:sp>
        <p:nvSpPr>
          <p:cNvPr id="115" name="Google Shape;115;p21"/>
          <p:cNvSpPr txBox="1"/>
          <p:nvPr>
            <p:ph type="title"/>
          </p:nvPr>
        </p:nvSpPr>
        <p:spPr>
          <a:xfrm>
            <a:off x="371225" y="284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16" name="Google Shape;116;p21"/>
          <p:cNvSpPr txBox="1"/>
          <p:nvPr>
            <p:ph idx="1" type="body"/>
          </p:nvPr>
        </p:nvSpPr>
        <p:spPr>
          <a:xfrm>
            <a:off x="311700" y="3518975"/>
            <a:ext cx="8520600" cy="141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Dhruv : Model Architecture </a:t>
            </a:r>
            <a:endParaRPr sz="1400"/>
          </a:p>
          <a:p>
            <a:pPr indent="-317500" lvl="0" marL="457200" rtl="0" algn="l">
              <a:spcBef>
                <a:spcPts val="0"/>
              </a:spcBef>
              <a:spcAft>
                <a:spcPts val="0"/>
              </a:spcAft>
              <a:buSzPts val="1400"/>
              <a:buChar char="●"/>
            </a:pPr>
            <a:r>
              <a:rPr lang="en" sz="1400"/>
              <a:t>Shivam : loss functions and comparison of results</a:t>
            </a:r>
            <a:endParaRPr sz="1400"/>
          </a:p>
          <a:p>
            <a:pPr indent="-317500" lvl="0" marL="457200" rtl="0" algn="l">
              <a:spcBef>
                <a:spcPts val="0"/>
              </a:spcBef>
              <a:spcAft>
                <a:spcPts val="0"/>
              </a:spcAft>
              <a:buSzPts val="1400"/>
              <a:buChar char="●"/>
            </a:pPr>
            <a:r>
              <a:rPr lang="en" sz="1400"/>
              <a:t>Pranav: collecting data  from youtube and open datasets, training of model</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