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303" r:id="rId3"/>
    <p:sldId id="256" r:id="rId4"/>
    <p:sldId id="284" r:id="rId5"/>
    <p:sldId id="285" r:id="rId6"/>
    <p:sldId id="257" r:id="rId7"/>
    <p:sldId id="286" r:id="rId8"/>
    <p:sldId id="287" r:id="rId9"/>
    <p:sldId id="288" r:id="rId10"/>
    <p:sldId id="289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91F253EA-1FC5-487D-B5DD-9C4BDBDE7CE7}">
          <p14:sldIdLst>
            <p14:sldId id="303"/>
          </p14:sldIdLst>
        </p14:section>
        <p14:section name="Introduction" id="{56A55C16-7AA7-479F-977A-69037BFF6530}">
          <p14:sldIdLst>
            <p14:sldId id="256"/>
            <p14:sldId id="284"/>
            <p14:sldId id="285"/>
          </p14:sldIdLst>
        </p14:section>
        <p14:section name="Text Preprocessing" id="{EE34E838-659F-44B9-A64C-D21D2DA7723A}">
          <p14:sldIdLst>
            <p14:sldId id="257"/>
            <p14:sldId id="286"/>
            <p14:sldId id="287"/>
            <p14:sldId id="288"/>
            <p14:sldId id="289"/>
            <p14:sldId id="290"/>
          </p14:sldIdLst>
        </p14:section>
        <p14:section name="Vectorization" id="{495F29A6-5CBD-4881-B6B6-01815C39732E}">
          <p14:sldIdLst>
            <p14:sldId id="292"/>
            <p14:sldId id="293"/>
            <p14:sldId id="294"/>
            <p14:sldId id="295"/>
          </p14:sldIdLst>
        </p14:section>
        <p14:section name="Classification Model" id="{C1236C4F-1A87-4366-A9F7-FFDDDBC4AFAA}">
          <p14:sldIdLst>
            <p14:sldId id="296"/>
            <p14:sldId id="297"/>
            <p14:sldId id="298"/>
          </p14:sldIdLst>
        </p14:section>
        <p14:section name="Conclusions" id="{C9547810-5C4C-4C2B-BD5D-481E6D6006F1}">
          <p14:sldIdLst>
            <p14:sldId id="299"/>
            <p14:sldId id="300"/>
            <p14:sldId id="301"/>
          </p14:sldIdLst>
        </p14:section>
        <p14:section name="Thank You!" id="{6A333E3E-2216-44C2-88AD-2BF92A7322C7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9A"/>
    <a:srgbClr val="DA8810"/>
    <a:srgbClr val="00A5B4"/>
    <a:srgbClr val="6A9F3F"/>
    <a:srgbClr val="BD2164"/>
    <a:srgbClr val="F2AE4C"/>
    <a:srgbClr val="DF4586"/>
    <a:srgbClr val="92D050"/>
    <a:srgbClr val="000000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on Validation Data</a:t>
            </a:r>
          </a:p>
        </c:rich>
      </c:tx>
      <c:layout>
        <c:manualLayout>
          <c:xMode val="edge"/>
          <c:yMode val="edge"/>
          <c:x val="0.21388503280186921"/>
          <c:y val="3.36658387167748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500</c:v>
                </c:pt>
                <c:pt idx="1">
                  <c:v>1000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86.574399999999997</c:v>
                </c:pt>
                <c:pt idx="1">
                  <c:v>86.574399999999997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FE-421C-9D4A-5BF0F2BF11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2877952"/>
        <c:axId val="32893344"/>
      </c:barChart>
      <c:catAx>
        <c:axId val="328779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Number of iterations</a:t>
                </a:r>
              </a:p>
            </c:rich>
          </c:tx>
          <c:layout>
            <c:manualLayout>
              <c:xMode val="edge"/>
              <c:yMode val="edge"/>
              <c:x val="2.6412029743688929E-3"/>
              <c:y val="0.207292615635381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93344"/>
        <c:crosses val="autoZero"/>
        <c:auto val="1"/>
        <c:lblAlgn val="ctr"/>
        <c:lblOffset val="100"/>
        <c:noMultiLvlLbl val="0"/>
      </c:catAx>
      <c:valAx>
        <c:axId val="3289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0.45337101726868417"/>
              <c:y val="0.926313048708253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7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on Validation Data</a:t>
            </a:r>
          </a:p>
        </c:rich>
      </c:tx>
      <c:layout>
        <c:manualLayout>
          <c:xMode val="edge"/>
          <c:yMode val="edge"/>
          <c:x val="0.21388503280186921"/>
          <c:y val="3.36658387167748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006890419441078"/>
          <c:y val="0.15983792092975443"/>
          <c:w val="0.60602548545470014"/>
          <c:h val="0.638384711291133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rgbClr val="BD216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linear</c:v>
                </c:pt>
                <c:pt idx="1">
                  <c:v>poly {degree=2}</c:v>
                </c:pt>
                <c:pt idx="2">
                  <c:v>poly {degree=3}</c:v>
                </c:pt>
                <c:pt idx="3">
                  <c:v>rbf {gamma=0.1}</c:v>
                </c:pt>
                <c:pt idx="4">
                  <c:v>rbf {gamma=0.4}</c:v>
                </c:pt>
                <c:pt idx="5">
                  <c:v>rbf {gamma=1}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86.574399999999997</c:v>
                </c:pt>
                <c:pt idx="1">
                  <c:v>86.315100000000001</c:v>
                </c:pt>
                <c:pt idx="2">
                  <c:v>86.257499999999993</c:v>
                </c:pt>
                <c:pt idx="3">
                  <c:v>86.660899999999998</c:v>
                </c:pt>
                <c:pt idx="4">
                  <c:v>87.381100000000004</c:v>
                </c:pt>
                <c:pt idx="5">
                  <c:v>86.401600000000002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FE-421C-9D4A-5BF0F2BF11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2877952"/>
        <c:axId val="32893344"/>
      </c:barChart>
      <c:catAx>
        <c:axId val="328779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Kernel</a:t>
                </a:r>
              </a:p>
            </c:rich>
          </c:tx>
          <c:layout>
            <c:manualLayout>
              <c:xMode val="edge"/>
              <c:yMode val="edge"/>
              <c:x val="0"/>
              <c:y val="0.388571817363266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93344"/>
        <c:crosses val="autoZero"/>
        <c:auto val="1"/>
        <c:lblAlgn val="ctr"/>
        <c:lblOffset val="100"/>
        <c:noMultiLvlLbl val="0"/>
      </c:catAx>
      <c:valAx>
        <c:axId val="3289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0.52976445506114223"/>
              <c:y val="0.928048474095123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7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on Validation Data</a:t>
            </a:r>
          </a:p>
        </c:rich>
      </c:tx>
      <c:layout>
        <c:manualLayout>
          <c:xMode val="edge"/>
          <c:yMode val="edge"/>
          <c:x val="0.21388503280186921"/>
          <c:y val="3.36658387167748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33629583430784"/>
          <c:y val="0.15983792092975443"/>
          <c:w val="0.73275808840726597"/>
          <c:h val="0.6383847112911335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08B9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79.948099999999997</c:v>
                </c:pt>
                <c:pt idx="1">
                  <c:v>80.927599999999998</c:v>
                </c:pt>
                <c:pt idx="2">
                  <c:v>81.244500000000002</c:v>
                </c:pt>
                <c:pt idx="3">
                  <c:v>80.4375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FE-421C-9D4A-5BF0F2BF11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2877952"/>
        <c:axId val="32893344"/>
      </c:barChart>
      <c:catAx>
        <c:axId val="328779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K-Neighbours</a:t>
                </a:r>
              </a:p>
            </c:rich>
          </c:tx>
          <c:layout>
            <c:manualLayout>
              <c:xMode val="edge"/>
              <c:yMode val="edge"/>
              <c:x val="2.6539435045866783E-2"/>
              <c:y val="0.39231246610957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93344"/>
        <c:crosses val="autoZero"/>
        <c:auto val="1"/>
        <c:lblAlgn val="ctr"/>
        <c:lblOffset val="100"/>
        <c:noMultiLvlLbl val="0"/>
      </c:catAx>
      <c:valAx>
        <c:axId val="3289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0.52976445506114223"/>
              <c:y val="0.928048474095123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7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on Test Samples</a:t>
            </a:r>
          </a:p>
        </c:rich>
      </c:tx>
      <c:layout>
        <c:manualLayout>
          <c:xMode val="edge"/>
          <c:yMode val="edge"/>
          <c:x val="0.35903414459313937"/>
          <c:y val="3.36658387167748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198492806627522"/>
          <c:y val="0.15983792092975443"/>
          <c:w val="0.73275808840726597"/>
          <c:h val="0.6383847112911335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6A9F3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Logistic Regression</c:v>
                </c:pt>
                <c:pt idx="1">
                  <c:v>Support Vector Machine</c:v>
                </c:pt>
                <c:pt idx="2">
                  <c:v>K-Nearest Neighbors</c:v>
                </c:pt>
                <c:pt idx="3">
                  <c:v>Decision Tree Classifier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85.734399999999994</c:v>
                </c:pt>
                <c:pt idx="1">
                  <c:v>86.299099999999996</c:v>
                </c:pt>
                <c:pt idx="2">
                  <c:v>81.095699999999994</c:v>
                </c:pt>
                <c:pt idx="3">
                  <c:v>71.831900000000005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FE-421C-9D4A-5BF0F2BF11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2877952"/>
        <c:axId val="32893344"/>
      </c:barChart>
      <c:catAx>
        <c:axId val="328779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Machine Learning Algorithm</a:t>
                </a:r>
              </a:p>
            </c:rich>
          </c:tx>
          <c:layout>
            <c:manualLayout>
              <c:xMode val="edge"/>
              <c:yMode val="edge"/>
              <c:x val="2.2311743691686137E-2"/>
              <c:y val="0.16787354133107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93344"/>
        <c:crosses val="autoZero"/>
        <c:auto val="1"/>
        <c:lblAlgn val="ctr"/>
        <c:lblOffset val="100"/>
        <c:noMultiLvlLbl val="0"/>
      </c:catAx>
      <c:valAx>
        <c:axId val="3289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0.52976445506114223"/>
              <c:y val="0.928048474095123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7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0747-4967-461E-AC10-03C3185E4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1AB0B-A19B-41D8-8DB7-0D363D09E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C040-F190-4E2F-987B-642ADA7F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597-9BD1-4744-8961-8E5E85B2C83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78BDD-66E6-4554-B7AB-94DA3D84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2EB4-82A4-45EE-B5BE-A754DA15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4BAA-F049-4AE0-AD36-73ABD93F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0C58-1F46-47F8-BE6F-8D21F99B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D7FD5-5178-4AD8-B625-0AC3586CC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B01C-5FEE-45D4-8DB8-D98F0AD3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597-9BD1-4744-8961-8E5E85B2C83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CC482-B30B-430D-A322-0EAF9FA8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B060-DF65-451D-A252-2374C359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4BAA-F049-4AE0-AD36-73ABD93F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76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4DEED-C5FD-424F-852C-B7D31D9D5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AD714-05F2-4628-9BBC-36FEDAE80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B0CE-B925-4644-B958-7365F164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597-9BD1-4744-8961-8E5E85B2C83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929A-36EE-4261-910C-8967CCA4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ECCBB-77FE-4C9E-BAF2-16F7AB75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4BAA-F049-4AE0-AD36-73ABD93F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73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73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0F20CFB-DA38-4B74-8407-53A35B39569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72A53B-FD84-4867-BC11-F7CCE4E0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540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442D-DB64-47C8-AC11-A45A3D7C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ABB84-77A1-4466-897B-905096C3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0248-C6F6-4B65-9875-55E34BAD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597-9BD1-4744-8961-8E5E85B2C83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8C7F-0373-4C86-AD0B-CAD50A57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56D75-2DBC-4D47-87DC-AF5C0516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4BAA-F049-4AE0-AD36-73ABD93F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09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64C9-F60F-4A51-8EA5-AA42B901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C7407-5F58-45B2-9B5E-78ECD4D61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583C0-F526-484F-BE5C-A51DD51F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597-9BD1-4744-8961-8E5E85B2C83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CB53-2359-402D-9BB8-A1462D94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2248-336F-4084-824E-A1830D70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4BAA-F049-4AE0-AD36-73ABD93F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6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B4D1-3476-4547-BA86-9A0F7893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392C-80EE-4181-9EB0-88345EA19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3D2ED-EF4F-4FB2-BC63-E1AF34610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E61AA-360E-44E4-98D7-FDE768E8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597-9BD1-4744-8961-8E5E85B2C83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D404D-9E88-489E-A8C5-FB29DC25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1AFD0-A9A6-4603-A695-FC74A2D4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4BAA-F049-4AE0-AD36-73ABD93F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17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869B-6AB0-40AF-8BDA-7A2ED7C5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F7A3-2E93-4DE7-B256-8DEA1C26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40B6C-FBB7-42C7-A2CC-E2A267DA4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86611-0388-49D7-8DDF-3829A2AE1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906EF-4F15-4A0C-986D-C70E2087A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9651-CD90-4A7C-A7CB-4E353D7E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597-9BD1-4744-8961-8E5E85B2C83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7410D-B4BA-4656-B1FA-AD74E798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3171D-8432-4E23-B39B-05700220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4BAA-F049-4AE0-AD36-73ABD93F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EF35-38CA-43C3-ACF2-E28C7F4B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DDE96-A24E-4ABA-9FBC-BAC2DB58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597-9BD1-4744-8961-8E5E85B2C83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0C875-4062-4CAF-AE62-5FACD878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D5692-7F45-435E-B027-744E0137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4BAA-F049-4AE0-AD36-73ABD93F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64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05725-0427-43CD-B97C-AB627FDD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597-9BD1-4744-8961-8E5E85B2C83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98F54-B2C4-43B8-BDCA-731E3CD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BD4C9-1CC5-4E9E-84D2-BBF201AB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4BAA-F049-4AE0-AD36-73ABD93F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57A6-9CF6-4FAF-B6A2-94D04DC3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42EF-1CA2-4918-9193-1D147EA82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C90BA-40A7-4480-91E7-064291EC7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D5B25-B1CF-43FA-8C16-525C1F2C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597-9BD1-4744-8961-8E5E85B2C83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7FE75-5539-4950-A9FA-CDD67C8F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D3F8A-BA69-4B76-A52A-1819AED5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4BAA-F049-4AE0-AD36-73ABD93F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05DF-39DC-41C6-B27D-0F4012CD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1F533-01E8-4426-8C3A-DDC56EE30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AEAEE-5553-4A28-920B-89876092C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5E285-B8BF-4031-A355-D56E5BE2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597-9BD1-4744-8961-8E5E85B2C83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B3C9E-E946-41F2-97F9-3351E0CA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88BC4-D01C-4B8F-B6AC-2EE6EA7C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4BAA-F049-4AE0-AD36-73ABD93F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4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8B492-2323-4493-A591-41C78A54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D38CA-2A0F-4205-86CE-0F7999267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26D3-5BE4-4D36-87B0-BF4D2F8EE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4597-9BD1-4744-8961-8E5E85B2C83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F5FB-D08A-476D-B986-4D8D30863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DF3C8-68CE-4938-B2E8-3C4A4C5E9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4BAA-F049-4AE0-AD36-73ABD93F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1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96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slide" Target="slide8.xml"/><Relationship Id="rId4" Type="http://schemas.openxmlformats.org/officeDocument/2006/relationships/image" Target="../media/image10.png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880017-E064-457D-960D-C65088685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8">
            <a:extLst>
              <a:ext uri="{FF2B5EF4-FFF2-40B4-BE49-F238E27FC236}">
                <a16:creationId xmlns:a16="http://schemas.microsoft.com/office/drawing/2014/main" id="{8D1AB156-8515-4EF0-9B18-C379305AE5BD}"/>
              </a:ext>
            </a:extLst>
          </p:cNvPr>
          <p:cNvSpPr txBox="1">
            <a:spLocks/>
          </p:cNvSpPr>
          <p:nvPr/>
        </p:nvSpPr>
        <p:spPr>
          <a:xfrm>
            <a:off x="350837" y="2425576"/>
            <a:ext cx="11490325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4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3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SENTIMENT ANALYSIS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F3CCC2B-C88B-4B2D-9AFE-B206BC1D7698}"/>
              </a:ext>
            </a:extLst>
          </p:cNvPr>
          <p:cNvSpPr txBox="1">
            <a:spLocks/>
          </p:cNvSpPr>
          <p:nvPr/>
        </p:nvSpPr>
        <p:spPr>
          <a:xfrm>
            <a:off x="4038599" y="3608512"/>
            <a:ext cx="4114800" cy="518795"/>
          </a:xfrm>
          <a:prstGeom prst="rect">
            <a:avLst/>
          </a:prstGeom>
          <a:gradFill flip="none" rotWithShape="1">
            <a:gsLst>
              <a:gs pos="0">
                <a:srgbClr val="01023B"/>
              </a:gs>
              <a:gs pos="100000">
                <a:srgbClr val="E99757">
                  <a:lumMod val="97000"/>
                  <a:lumOff val="3000"/>
                </a:srgbClr>
              </a:gs>
              <a:gs pos="50000">
                <a:srgbClr val="A53F52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42FB7-4267-4132-9161-1EA92A4D1EE6}"/>
              </a:ext>
            </a:extLst>
          </p:cNvPr>
          <p:cNvSpPr txBox="1"/>
          <p:nvPr/>
        </p:nvSpPr>
        <p:spPr>
          <a:xfrm>
            <a:off x="4434253" y="5323920"/>
            <a:ext cx="332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w Cen MT" panose="020B0602020104020603" pitchFamily="34" charset="0"/>
              </a:rPr>
              <a:t>SHIVAM VERMA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Tw Cen MT" panose="020B0602020104020603" pitchFamily="34" charset="0"/>
              </a:rPr>
              <a:t>B.SC. (H) COMPUTER SCIENCE 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Tw Cen MT" panose="020B0602020104020603" pitchFamily="34" charset="0"/>
              </a:rPr>
              <a:t>6</a:t>
            </a:r>
            <a:r>
              <a:rPr lang="en-IN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th</a:t>
            </a:r>
            <a:r>
              <a:rPr lang="en-IN" b="1" dirty="0">
                <a:solidFill>
                  <a:schemeClr val="bg1"/>
                </a:solidFill>
                <a:latin typeface="Tw Cen MT" panose="020B0602020104020603" pitchFamily="34" charset="0"/>
              </a:rPr>
              <a:t> SEMESTER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Tw Cen MT" panose="020B0602020104020603" pitchFamily="34" charset="0"/>
              </a:rPr>
              <a:t>19HCS4048</a:t>
            </a:r>
          </a:p>
        </p:txBody>
      </p:sp>
    </p:spTree>
    <p:extLst>
      <p:ext uri="{BB962C8B-B14F-4D97-AF65-F5344CB8AC3E}">
        <p14:creationId xmlns:p14="http://schemas.microsoft.com/office/powerpoint/2010/main" val="1954387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4607453" y="529058"/>
            <a:ext cx="29770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Open Sans" panose="020B0606030504020204" pitchFamily="34" charset="0"/>
              </a:rPr>
              <a:t>STEMMING</a:t>
            </a:r>
            <a:endParaRPr lang="en-US" sz="4000" b="1" dirty="0">
              <a:effectLst/>
              <a:latin typeface="Open Sans" panose="020B0606030504020204" pitchFamily="34" charset="0"/>
            </a:endParaRPr>
          </a:p>
        </p:txBody>
      </p:sp>
      <p:pic>
        <p:nvPicPr>
          <p:cNvPr id="46" name="Graphic 45" descr="A collection of circles in various sizes and patterns">
            <a:extLst>
              <a:ext uri="{FF2B5EF4-FFF2-40B4-BE49-F238E27FC236}">
                <a16:creationId xmlns:a16="http://schemas.microsoft.com/office/drawing/2014/main" id="{7FF5F0C7-E795-497C-83FE-0575D9FC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31628" y="-1265868"/>
            <a:ext cx="3645877" cy="364587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23B7B0-C8BD-4D4B-B35D-E201CDA11D58}"/>
              </a:ext>
            </a:extLst>
          </p:cNvPr>
          <p:cNvSpPr/>
          <p:nvPr/>
        </p:nvSpPr>
        <p:spPr>
          <a:xfrm>
            <a:off x="6096000" y="2145698"/>
            <a:ext cx="3777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8810"/>
                </a:solidFill>
                <a:latin typeface="Open Sans" panose="020B0606030504020204" pitchFamily="34" charset="0"/>
              </a:rPr>
              <a:t>#1.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Stemming is the process of converting a word into its root form.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F139C9-B285-402B-AA19-F80073F757B6}"/>
              </a:ext>
            </a:extLst>
          </p:cNvPr>
          <p:cNvSpPr/>
          <p:nvPr/>
        </p:nvSpPr>
        <p:spPr>
          <a:xfrm>
            <a:off x="6773406" y="3351527"/>
            <a:ext cx="41114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A9F3F"/>
                </a:solidFill>
                <a:latin typeface="Open Sans" panose="020B0606030504020204" pitchFamily="34" charset="0"/>
              </a:rPr>
              <a:t>#2.</a:t>
            </a:r>
            <a:r>
              <a:rPr lang="en-US" sz="1600" dirty="0">
                <a:solidFill>
                  <a:srgbClr val="6A9F3F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Stemming removes the affixes attached to the word. So, the same root words not be represented as different word after vectorization.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67EDB-38E1-4203-93F2-C035E9B4770E}"/>
              </a:ext>
            </a:extLst>
          </p:cNvPr>
          <p:cNvSpPr/>
          <p:nvPr/>
        </p:nvSpPr>
        <p:spPr>
          <a:xfrm>
            <a:off x="7984881" y="4990658"/>
            <a:ext cx="3297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BD2164"/>
                </a:solidFill>
                <a:latin typeface="Open Sans" panose="020B0606030504020204" pitchFamily="34" charset="0"/>
              </a:rPr>
              <a:t>#3.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Tokenization does ease the stemming process as stemming on a statement can be done as stemming on tokens.</a:t>
            </a:r>
            <a:endParaRPr lang="en-US" sz="1600" dirty="0"/>
          </a:p>
        </p:txBody>
      </p:sp>
      <p:pic>
        <p:nvPicPr>
          <p:cNvPr id="3074" name="Picture 2" descr="Create a Unique Word Form With SpaCy - Introduction to Natural Language  Processing - OpenClassrooms">
            <a:extLst>
              <a:ext uri="{FF2B5EF4-FFF2-40B4-BE49-F238E27FC236}">
                <a16:creationId xmlns:a16="http://schemas.microsoft.com/office/drawing/2014/main" id="{852740CB-D0F9-4FB2-B8DA-29F66DF1B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07" y="2877132"/>
            <a:ext cx="4398687" cy="2213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10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3578422" y="362442"/>
            <a:ext cx="50351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Open Sans" panose="020B0606030504020204" pitchFamily="34" charset="0"/>
              </a:rPr>
              <a:t>VECTORIZATION</a:t>
            </a:r>
            <a:endParaRPr lang="en-US" sz="4000" b="1" dirty="0">
              <a:effectLst/>
              <a:latin typeface="Open Sans" panose="020B0606030504020204" pitchFamily="34" charset="0"/>
            </a:endParaRPr>
          </a:p>
          <a:p>
            <a:pPr algn="ctr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WORD EMBEDDINGS</a:t>
            </a:r>
          </a:p>
        </p:txBody>
      </p:sp>
      <p:pic>
        <p:nvPicPr>
          <p:cNvPr id="46" name="Graphic 45" descr="A collection of circles in various sizes and patterns">
            <a:extLst>
              <a:ext uri="{FF2B5EF4-FFF2-40B4-BE49-F238E27FC236}">
                <a16:creationId xmlns:a16="http://schemas.microsoft.com/office/drawing/2014/main" id="{7FF5F0C7-E795-497C-83FE-0575D9FC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41229" y="-1344999"/>
            <a:ext cx="3645877" cy="364587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23B7B0-C8BD-4D4B-B35D-E201CDA11D58}"/>
              </a:ext>
            </a:extLst>
          </p:cNvPr>
          <p:cNvSpPr/>
          <p:nvPr/>
        </p:nvSpPr>
        <p:spPr>
          <a:xfrm>
            <a:off x="925646" y="2154209"/>
            <a:ext cx="4244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8810"/>
                </a:solidFill>
                <a:latin typeface="Open Sans" panose="020B0606030504020204" pitchFamily="34" charset="0"/>
              </a:rPr>
              <a:t>#1.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Open Sans" panose="020B0606030504020204" pitchFamily="34" charset="0"/>
              </a:rPr>
              <a:t>Word embeddings are words mapped to real number vectors such that it can capture the semantic meaning of words.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F139C9-B285-402B-AA19-F80073F757B6}"/>
              </a:ext>
            </a:extLst>
          </p:cNvPr>
          <p:cNvSpPr/>
          <p:nvPr/>
        </p:nvSpPr>
        <p:spPr>
          <a:xfrm>
            <a:off x="1337029" y="3241980"/>
            <a:ext cx="4244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A9F3F"/>
                </a:solidFill>
                <a:latin typeface="Open Sans" panose="020B0606030504020204" pitchFamily="34" charset="0"/>
              </a:rPr>
              <a:t>#2.</a:t>
            </a:r>
            <a:r>
              <a:rPr lang="en-US" sz="1600" dirty="0">
                <a:solidFill>
                  <a:srgbClr val="6A9F3F"/>
                </a:solidFill>
                <a:latin typeface="Open Sans" panose="020B060603050402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Open Sans" panose="020B0606030504020204" pitchFamily="34" charset="0"/>
              </a:rPr>
              <a:t>Word embeddings use some models to map a word into vectors such that similar words will be closer to each other.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EB0B11-2C8D-4A44-81F3-915F99C0D30C}"/>
              </a:ext>
            </a:extLst>
          </p:cNvPr>
          <p:cNvSpPr/>
          <p:nvPr/>
        </p:nvSpPr>
        <p:spPr>
          <a:xfrm>
            <a:off x="2404648" y="5171300"/>
            <a:ext cx="42447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BD2164"/>
                </a:solidFill>
                <a:latin typeface="Open Sans" panose="020B0606030504020204" pitchFamily="34" charset="0"/>
              </a:rPr>
              <a:t>#4.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Open Sans" panose="020B0606030504020204" pitchFamily="34" charset="0"/>
              </a:rPr>
              <a:t>There are different ways of deriving the word embedding vectors. Word2vec is one such method where neural embeddings model is used to learn that.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0FDF0-594D-44C3-832A-D1C0568BF923}"/>
              </a:ext>
            </a:extLst>
          </p:cNvPr>
          <p:cNvSpPr/>
          <p:nvPr/>
        </p:nvSpPr>
        <p:spPr>
          <a:xfrm>
            <a:off x="1898795" y="4329751"/>
            <a:ext cx="4244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B9A"/>
                </a:solidFill>
                <a:latin typeface="Open Sans" panose="020B0606030504020204" pitchFamily="34" charset="0"/>
              </a:rPr>
              <a:t>#3.</a:t>
            </a:r>
            <a:r>
              <a:rPr lang="en-US" sz="1600" dirty="0">
                <a:solidFill>
                  <a:srgbClr val="6A9F3F"/>
                </a:solidFill>
                <a:latin typeface="Open Sans" panose="020B060603050402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Open Sans" panose="020B0606030504020204" pitchFamily="34" charset="0"/>
              </a:rPr>
              <a:t>It captures semantical and syntactical information of words.</a:t>
            </a:r>
            <a:endParaRPr lang="en-US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3A9449-6960-4794-881A-7ED6F8EF2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293" y="2300878"/>
            <a:ext cx="4244707" cy="2975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51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3578422" y="362442"/>
            <a:ext cx="50351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Open Sans" panose="020B0606030504020204" pitchFamily="34" charset="0"/>
              </a:rPr>
              <a:t>VECTORIZATION</a:t>
            </a:r>
            <a:endParaRPr lang="en-US" sz="4000" b="1" dirty="0">
              <a:effectLst/>
              <a:latin typeface="Open Sans" panose="020B0606030504020204" pitchFamily="34" charset="0"/>
            </a:endParaRPr>
          </a:p>
          <a:p>
            <a:pPr algn="ctr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WORD EMBEDDINGS</a:t>
            </a:r>
          </a:p>
        </p:txBody>
      </p:sp>
      <p:pic>
        <p:nvPicPr>
          <p:cNvPr id="46" name="Graphic 45" descr="A collection of circles in various sizes and patterns">
            <a:extLst>
              <a:ext uri="{FF2B5EF4-FFF2-40B4-BE49-F238E27FC236}">
                <a16:creationId xmlns:a16="http://schemas.microsoft.com/office/drawing/2014/main" id="{7FF5F0C7-E795-497C-83FE-0575D9FC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6741" y="-1311568"/>
            <a:ext cx="3645877" cy="364587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23B7B0-C8BD-4D4B-B35D-E201CDA11D58}"/>
              </a:ext>
            </a:extLst>
          </p:cNvPr>
          <p:cNvSpPr/>
          <p:nvPr/>
        </p:nvSpPr>
        <p:spPr>
          <a:xfrm>
            <a:off x="1013569" y="2238640"/>
            <a:ext cx="10416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Open Sans" panose="020B0606030504020204" pitchFamily="34" charset="0"/>
              </a:rPr>
              <a:t>To train the model it takes into consideration the words surrounding that word of particular window size.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EB0B11-2C8D-4A44-81F3-915F99C0D30C}"/>
              </a:ext>
            </a:extLst>
          </p:cNvPr>
          <p:cNvSpPr/>
          <p:nvPr/>
        </p:nvSpPr>
        <p:spPr>
          <a:xfrm>
            <a:off x="6590734" y="3379865"/>
            <a:ext cx="42447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DA8810"/>
                </a:solidFill>
                <a:latin typeface="Open Sans" panose="020B0606030504020204" pitchFamily="34" charset="0"/>
              </a:rPr>
              <a:t>#1.</a:t>
            </a:r>
            <a:r>
              <a:rPr lang="en-GB" sz="1600" dirty="0">
                <a:latin typeface="Open Sans" panose="020B0606030504020204" pitchFamily="34" charset="0"/>
              </a:rPr>
              <a:t> Here the model predicts the word under consideration given context words within specific window.</a:t>
            </a:r>
          </a:p>
          <a:p>
            <a:endParaRPr lang="en-GB" sz="1600" dirty="0">
              <a:latin typeface="Open Sans" panose="020B0606030504020204" pitchFamily="34" charset="0"/>
            </a:endParaRPr>
          </a:p>
          <a:p>
            <a:r>
              <a:rPr lang="en-GB" sz="1600" b="1" dirty="0">
                <a:solidFill>
                  <a:srgbClr val="6A9F3F"/>
                </a:solidFill>
                <a:latin typeface="Open Sans" panose="020B0606030504020204" pitchFamily="34" charset="0"/>
              </a:rPr>
              <a:t>#2.</a:t>
            </a:r>
            <a:r>
              <a:rPr lang="en-GB" sz="1600" dirty="0">
                <a:latin typeface="Open Sans" panose="020B0606030504020204" pitchFamily="34" charset="0"/>
              </a:rPr>
              <a:t> The hidden layer has the number of dimensions in which the current word needs to be represented at the output layer.</a:t>
            </a:r>
            <a:endParaRPr lang="en-US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63C3585-6DF6-4059-8E3E-A612799D1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11" y="3129953"/>
            <a:ext cx="4342357" cy="2575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6B75E7-69B9-49B3-BE0B-EDDF20C7C830}"/>
              </a:ext>
            </a:extLst>
          </p:cNvPr>
          <p:cNvSpPr txBox="1"/>
          <p:nvPr/>
        </p:nvSpPr>
        <p:spPr>
          <a:xfrm>
            <a:off x="4270096" y="6097454"/>
            <a:ext cx="390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CBOW: Continuous Bag of Words</a:t>
            </a:r>
            <a:endPara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5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3578422" y="362442"/>
            <a:ext cx="50351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Open Sans" panose="020B0606030504020204" pitchFamily="34" charset="0"/>
              </a:rPr>
              <a:t>VECTORIZATION</a:t>
            </a:r>
            <a:endParaRPr lang="en-US" sz="4000" b="1" dirty="0">
              <a:effectLst/>
              <a:latin typeface="Open Sans" panose="020B0606030504020204" pitchFamily="34" charset="0"/>
            </a:endParaRPr>
          </a:p>
          <a:p>
            <a:pPr algn="ctr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WORD EMBEDDINGS</a:t>
            </a:r>
          </a:p>
        </p:txBody>
      </p:sp>
      <p:pic>
        <p:nvPicPr>
          <p:cNvPr id="46" name="Graphic 45" descr="A collection of circles in various sizes and patterns">
            <a:extLst>
              <a:ext uri="{FF2B5EF4-FFF2-40B4-BE49-F238E27FC236}">
                <a16:creationId xmlns:a16="http://schemas.microsoft.com/office/drawing/2014/main" id="{7FF5F0C7-E795-497C-83FE-0575D9FC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6741" y="-1311568"/>
            <a:ext cx="3645877" cy="364587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23B7B0-C8BD-4D4B-B35D-E201CDA11D58}"/>
              </a:ext>
            </a:extLst>
          </p:cNvPr>
          <p:cNvSpPr/>
          <p:nvPr/>
        </p:nvSpPr>
        <p:spPr>
          <a:xfrm>
            <a:off x="1013569" y="2238640"/>
            <a:ext cx="10416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Open Sans" panose="020B0606030504020204" pitchFamily="34" charset="0"/>
              </a:rPr>
              <a:t>To train the model it takes into consideration the words surrounding that word of particular window size.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EB0B11-2C8D-4A44-81F3-915F99C0D30C}"/>
              </a:ext>
            </a:extLst>
          </p:cNvPr>
          <p:cNvSpPr/>
          <p:nvPr/>
        </p:nvSpPr>
        <p:spPr>
          <a:xfrm>
            <a:off x="6590734" y="2887068"/>
            <a:ext cx="45491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DA8810"/>
                </a:solidFill>
                <a:latin typeface="Open Sans" panose="020B0606030504020204" pitchFamily="34" charset="0"/>
              </a:rPr>
              <a:t>#1.</a:t>
            </a:r>
            <a:r>
              <a:rPr lang="en-GB" sz="1600" dirty="0">
                <a:latin typeface="Open Sans" panose="020B0606030504020204" pitchFamily="34" charset="0"/>
              </a:rPr>
              <a:t> Skip gram is opposite of CBOW where it predicts embeddings for the surrounding context words in the specific window given a current word. </a:t>
            </a:r>
          </a:p>
          <a:p>
            <a:endParaRPr lang="en-GB" sz="1600" dirty="0">
              <a:latin typeface="Open Sans" panose="020B0606030504020204" pitchFamily="34" charset="0"/>
            </a:endParaRPr>
          </a:p>
          <a:p>
            <a:r>
              <a:rPr lang="en-GB" sz="1600" b="1" dirty="0">
                <a:solidFill>
                  <a:srgbClr val="6A9F3F"/>
                </a:solidFill>
                <a:latin typeface="Open Sans" panose="020B0606030504020204" pitchFamily="34" charset="0"/>
              </a:rPr>
              <a:t>#2.</a:t>
            </a:r>
            <a:r>
              <a:rPr lang="en-GB" sz="1600" dirty="0">
                <a:latin typeface="Open Sans" panose="020B0606030504020204" pitchFamily="34" charset="0"/>
              </a:rPr>
              <a:t> The input layer contains the current word and the output layer contains the context words. </a:t>
            </a:r>
          </a:p>
          <a:p>
            <a:endParaRPr lang="en-GB" sz="1600" dirty="0">
              <a:latin typeface="Open Sans" panose="020B0606030504020204" pitchFamily="34" charset="0"/>
            </a:endParaRPr>
          </a:p>
          <a:p>
            <a:r>
              <a:rPr lang="en-GB" sz="1600" b="1" dirty="0">
                <a:solidFill>
                  <a:srgbClr val="BD2164"/>
                </a:solidFill>
                <a:latin typeface="Open Sans" panose="020B0606030504020204" pitchFamily="34" charset="0"/>
              </a:rPr>
              <a:t>#3.</a:t>
            </a:r>
            <a:r>
              <a:rPr lang="en-GB" sz="1600" dirty="0">
                <a:latin typeface="Open Sans" panose="020B0606030504020204" pitchFamily="34" charset="0"/>
              </a:rPr>
              <a:t> The hidden layer contains the number of dimensions in which we want to represent current word present at the input layer. </a:t>
            </a:r>
            <a:endParaRPr lang="en-US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63C3585-6DF6-4059-8E3E-A612799D1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8911" y="3268908"/>
            <a:ext cx="4342357" cy="2297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6B75E7-69B9-49B3-BE0B-EDDF20C7C830}"/>
              </a:ext>
            </a:extLst>
          </p:cNvPr>
          <p:cNvSpPr txBox="1"/>
          <p:nvPr/>
        </p:nvSpPr>
        <p:spPr>
          <a:xfrm>
            <a:off x="5415268" y="6126226"/>
            <a:ext cx="136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Skip Gram</a:t>
            </a:r>
            <a:endPara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2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3578422" y="362442"/>
            <a:ext cx="50351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Open Sans" panose="020B0606030504020204" pitchFamily="34" charset="0"/>
              </a:rPr>
              <a:t>VECTORIZATION</a:t>
            </a:r>
            <a:endParaRPr lang="en-US" sz="4000" b="1" dirty="0">
              <a:effectLst/>
              <a:latin typeface="Open Sans" panose="020B0606030504020204" pitchFamily="34" charset="0"/>
            </a:endParaRPr>
          </a:p>
          <a:p>
            <a:pPr algn="ctr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WORD EMBEDDINGS</a:t>
            </a:r>
          </a:p>
        </p:txBody>
      </p:sp>
      <p:pic>
        <p:nvPicPr>
          <p:cNvPr id="46" name="Graphic 45" descr="A collection of circles in various sizes and patterns">
            <a:extLst>
              <a:ext uri="{FF2B5EF4-FFF2-40B4-BE49-F238E27FC236}">
                <a16:creationId xmlns:a16="http://schemas.microsoft.com/office/drawing/2014/main" id="{7FF5F0C7-E795-497C-83FE-0575D9FC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41229" y="-1344999"/>
            <a:ext cx="3645877" cy="364587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23B7B0-C8BD-4D4B-B35D-E201CDA11D58}"/>
              </a:ext>
            </a:extLst>
          </p:cNvPr>
          <p:cNvSpPr/>
          <p:nvPr/>
        </p:nvSpPr>
        <p:spPr>
          <a:xfrm>
            <a:off x="925646" y="2567435"/>
            <a:ext cx="95811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8810"/>
                </a:solidFill>
                <a:latin typeface="Open Sans" panose="020B0606030504020204" pitchFamily="34" charset="0"/>
              </a:rPr>
              <a:t>#1.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Open Sans" panose="020B0606030504020204" pitchFamily="34" charset="0"/>
              </a:rPr>
              <a:t>size</a:t>
            </a:r>
            <a:r>
              <a:rPr lang="en-GB" sz="1600" dirty="0">
                <a:solidFill>
                  <a:srgbClr val="000000"/>
                </a:solidFill>
                <a:latin typeface="Open Sans" panose="020B0606030504020204" pitchFamily="34" charset="0"/>
              </a:rPr>
              <a:t>: The number of dimensions of the embeddings and the default is 100.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F139C9-B285-402B-AA19-F80073F757B6}"/>
              </a:ext>
            </a:extLst>
          </p:cNvPr>
          <p:cNvSpPr/>
          <p:nvPr/>
        </p:nvSpPr>
        <p:spPr>
          <a:xfrm>
            <a:off x="925646" y="3230771"/>
            <a:ext cx="10319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A9F3F"/>
                </a:solidFill>
                <a:latin typeface="Open Sans" panose="020B0606030504020204" pitchFamily="34" charset="0"/>
              </a:rPr>
              <a:t>#2.</a:t>
            </a:r>
            <a:r>
              <a:rPr lang="en-US" sz="1600" dirty="0">
                <a:solidFill>
                  <a:srgbClr val="6A9F3F"/>
                </a:solidFill>
                <a:latin typeface="Open Sans" panose="020B0606030504020204" pitchFamily="34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Open Sans" panose="020B0606030504020204" pitchFamily="34" charset="0"/>
              </a:rPr>
              <a:t>window</a:t>
            </a:r>
            <a:r>
              <a:rPr lang="en-GB" sz="1600" dirty="0">
                <a:solidFill>
                  <a:srgbClr val="000000"/>
                </a:solidFill>
                <a:latin typeface="Open Sans" panose="020B0606030504020204" pitchFamily="34" charset="0"/>
              </a:rPr>
              <a:t>: The maximum distance between a target word and words around the target word. The default window is 5.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EB0B11-2C8D-4A44-81F3-915F99C0D30C}"/>
              </a:ext>
            </a:extLst>
          </p:cNvPr>
          <p:cNvSpPr/>
          <p:nvPr/>
        </p:nvSpPr>
        <p:spPr>
          <a:xfrm>
            <a:off x="936181" y="5046464"/>
            <a:ext cx="8263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BD2164"/>
                </a:solidFill>
                <a:latin typeface="Open Sans" panose="020B0606030504020204" pitchFamily="34" charset="0"/>
              </a:rPr>
              <a:t>#4.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Open Sans" panose="020B0606030504020204" pitchFamily="34" charset="0"/>
              </a:rPr>
              <a:t>workers</a:t>
            </a:r>
            <a:r>
              <a:rPr lang="en-GB" sz="1600" dirty="0">
                <a:solidFill>
                  <a:srgbClr val="000000"/>
                </a:solidFill>
                <a:latin typeface="Open Sans" panose="020B0606030504020204" pitchFamily="34" charset="0"/>
              </a:rPr>
              <a:t>: The number of partitions during training and the default workers is 3.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0FDF0-594D-44C3-832A-D1C0568BF923}"/>
              </a:ext>
            </a:extLst>
          </p:cNvPr>
          <p:cNvSpPr/>
          <p:nvPr/>
        </p:nvSpPr>
        <p:spPr>
          <a:xfrm>
            <a:off x="925645" y="4140328"/>
            <a:ext cx="10319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B9A"/>
                </a:solidFill>
                <a:latin typeface="Open Sans" panose="020B0606030504020204" pitchFamily="34" charset="0"/>
              </a:rPr>
              <a:t>#3.</a:t>
            </a:r>
            <a:r>
              <a:rPr lang="en-US" sz="1600" dirty="0">
                <a:solidFill>
                  <a:srgbClr val="6A9F3F"/>
                </a:solidFill>
                <a:latin typeface="Open Sans" panose="020B0606030504020204" pitchFamily="34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Open Sans" panose="020B0606030504020204" pitchFamily="34" charset="0"/>
              </a:rPr>
              <a:t>min_count</a:t>
            </a:r>
            <a:r>
              <a:rPr lang="en-GB" sz="1600" dirty="0">
                <a:solidFill>
                  <a:srgbClr val="000000"/>
                </a:solidFill>
                <a:latin typeface="Open Sans" panose="020B0606030504020204" pitchFamily="34" charset="0"/>
              </a:rPr>
              <a:t>: The minimum count of words to consider when training the model; words with occurrence less than this count will be ignored. The default for min_count is 5.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EBC65-B7DC-405C-BD93-F56D606D5237}"/>
              </a:ext>
            </a:extLst>
          </p:cNvPr>
          <p:cNvSpPr/>
          <p:nvPr/>
        </p:nvSpPr>
        <p:spPr>
          <a:xfrm>
            <a:off x="936181" y="5706379"/>
            <a:ext cx="10309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Open Sans" panose="020B0606030504020204" pitchFamily="34" charset="0"/>
              </a:rPr>
              <a:t>#5.</a:t>
            </a:r>
            <a:r>
              <a:rPr lang="en-US" sz="1600" dirty="0">
                <a:solidFill>
                  <a:srgbClr val="7030A0"/>
                </a:solidFill>
                <a:latin typeface="Open Sans" panose="020B0606030504020204" pitchFamily="34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Open Sans" panose="020B0606030504020204" pitchFamily="34" charset="0"/>
              </a:rPr>
              <a:t>sg</a:t>
            </a:r>
            <a:r>
              <a:rPr lang="en-GB" sz="1600" dirty="0">
                <a:solidFill>
                  <a:srgbClr val="000000"/>
                </a:solidFill>
                <a:latin typeface="Open Sans" panose="020B0606030504020204" pitchFamily="34" charset="0"/>
              </a:rPr>
              <a:t>: The training algorithm, either CBOW(0) or skip gram(1). The default training algorithm is CBOW.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F45E4-A638-46A7-8BAF-C07325AF694E}"/>
              </a:ext>
            </a:extLst>
          </p:cNvPr>
          <p:cNvSpPr txBox="1"/>
          <p:nvPr/>
        </p:nvSpPr>
        <p:spPr>
          <a:xfrm>
            <a:off x="4535733" y="1949683"/>
            <a:ext cx="31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Parameters for Word2Vec</a:t>
            </a:r>
            <a:endPara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2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4504858" y="511370"/>
            <a:ext cx="318228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Open Sans" panose="020B0606030504020204" pitchFamily="34" charset="0"/>
              </a:rPr>
              <a:t>LOGISTIC</a:t>
            </a:r>
            <a:endParaRPr lang="en-US" sz="4000" b="1" dirty="0">
              <a:effectLst/>
              <a:latin typeface="Open Sans" panose="020B0606030504020204" pitchFamily="34" charset="0"/>
            </a:endParaRPr>
          </a:p>
          <a:p>
            <a:pPr algn="ctr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REGRESSION</a:t>
            </a:r>
          </a:p>
        </p:txBody>
      </p:sp>
      <p:pic>
        <p:nvPicPr>
          <p:cNvPr id="46" name="Graphic 45" descr="A collection of circles in various sizes and patterns">
            <a:extLst>
              <a:ext uri="{FF2B5EF4-FFF2-40B4-BE49-F238E27FC236}">
                <a16:creationId xmlns:a16="http://schemas.microsoft.com/office/drawing/2014/main" id="{7FF5F0C7-E795-497C-83FE-0575D9FC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6741" y="-1311568"/>
            <a:ext cx="3645877" cy="364587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23B7B0-C8BD-4D4B-B35D-E201CDA11D58}"/>
              </a:ext>
            </a:extLst>
          </p:cNvPr>
          <p:cNvSpPr/>
          <p:nvPr/>
        </p:nvSpPr>
        <p:spPr>
          <a:xfrm>
            <a:off x="1013569" y="2238640"/>
            <a:ext cx="104164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Open Sans" panose="020B0606030504020204" pitchFamily="34" charset="0"/>
              </a:rPr>
              <a:t>Logistic Regression model is first used on validation data and then the best model was used on test samples.</a:t>
            </a:r>
            <a:endParaRPr lang="en-US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666673-C13D-4263-9146-18244DEAE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758015"/>
              </p:ext>
            </p:extLst>
          </p:nvPr>
        </p:nvGraphicFramePr>
        <p:xfrm>
          <a:off x="3691792" y="2978490"/>
          <a:ext cx="4808415" cy="339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6954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Graphic spid="5" grpId="0" uiExpand="1">
        <p:bldSub>
          <a:bldChart bld="categoryEl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3767798" y="558415"/>
            <a:ext cx="46564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effectLst/>
                <a:latin typeface="Open Sans" panose="020B0606030504020204" pitchFamily="34" charset="0"/>
              </a:rPr>
              <a:t>SUPPORT </a:t>
            </a:r>
            <a:r>
              <a:rPr lang="en-US" sz="4000" b="1" dirty="0">
                <a:latin typeface="Open Sans" panose="020B0606030504020204" pitchFamily="34" charset="0"/>
              </a:rPr>
              <a:t>VECTOR</a:t>
            </a:r>
            <a:endParaRPr lang="en-US" sz="4000" b="1" dirty="0">
              <a:effectLst/>
              <a:latin typeface="Open Sans" panose="020B0606030504020204" pitchFamily="34" charset="0"/>
            </a:endParaRPr>
          </a:p>
          <a:p>
            <a:pPr algn="ctr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MACHINE</a:t>
            </a:r>
          </a:p>
        </p:txBody>
      </p:sp>
      <p:pic>
        <p:nvPicPr>
          <p:cNvPr id="46" name="Graphic 45" descr="A collection of circles in various sizes and patterns">
            <a:extLst>
              <a:ext uri="{FF2B5EF4-FFF2-40B4-BE49-F238E27FC236}">
                <a16:creationId xmlns:a16="http://schemas.microsoft.com/office/drawing/2014/main" id="{7FF5F0C7-E795-497C-83FE-0575D9FC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6741" y="-1311568"/>
            <a:ext cx="3645877" cy="364587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23B7B0-C8BD-4D4B-B35D-E201CDA11D58}"/>
              </a:ext>
            </a:extLst>
          </p:cNvPr>
          <p:cNvSpPr/>
          <p:nvPr/>
        </p:nvSpPr>
        <p:spPr>
          <a:xfrm>
            <a:off x="1013569" y="2238640"/>
            <a:ext cx="104164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Open Sans" panose="020B0606030504020204" pitchFamily="34" charset="0"/>
              </a:rPr>
              <a:t>Support Vector Machine model is first used on validation data and then the best model was used on test samples.</a:t>
            </a:r>
            <a:endParaRPr lang="en-US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666673-C13D-4263-9146-18244DEAE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54608"/>
              </p:ext>
            </p:extLst>
          </p:nvPr>
        </p:nvGraphicFramePr>
        <p:xfrm>
          <a:off x="3495680" y="2978490"/>
          <a:ext cx="5452208" cy="339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1277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Graphic spid="5" grpId="0">
        <p:bldSub>
          <a:bldChart bld="categoryEl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3046928" y="558415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effectLst/>
                <a:latin typeface="Open Sans" panose="020B0606030504020204" pitchFamily="34" charset="0"/>
              </a:rPr>
              <a:t>K-NEAREST NEIGHBORS</a:t>
            </a:r>
          </a:p>
          <a:p>
            <a:pPr algn="ctr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CLASSIFIER</a:t>
            </a:r>
          </a:p>
        </p:txBody>
      </p:sp>
      <p:pic>
        <p:nvPicPr>
          <p:cNvPr id="46" name="Graphic 45" descr="A collection of circles in various sizes and patterns">
            <a:extLst>
              <a:ext uri="{FF2B5EF4-FFF2-40B4-BE49-F238E27FC236}">
                <a16:creationId xmlns:a16="http://schemas.microsoft.com/office/drawing/2014/main" id="{7FF5F0C7-E795-497C-83FE-0575D9FC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6741" y="-1311568"/>
            <a:ext cx="3645877" cy="364587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23B7B0-C8BD-4D4B-B35D-E201CDA11D58}"/>
              </a:ext>
            </a:extLst>
          </p:cNvPr>
          <p:cNvSpPr/>
          <p:nvPr/>
        </p:nvSpPr>
        <p:spPr>
          <a:xfrm>
            <a:off x="1013569" y="2238640"/>
            <a:ext cx="104164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Open Sans" panose="020B0606030504020204" pitchFamily="34" charset="0"/>
              </a:rPr>
              <a:t>KNN model is first used on validation data and then the best model was used on test samples. The distance metric used here is ‘cosine’ as we’re dealing with vectors.</a:t>
            </a:r>
            <a:endParaRPr lang="en-US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666673-C13D-4263-9146-18244DEAE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613424"/>
              </p:ext>
            </p:extLst>
          </p:nvPr>
        </p:nvGraphicFramePr>
        <p:xfrm>
          <a:off x="3816721" y="2978490"/>
          <a:ext cx="4810125" cy="339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3145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Graphic spid="5" grpId="0">
        <p:bldSub>
          <a:bldChart bld="categoryEl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4650893" y="558415"/>
            <a:ext cx="28902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effectLst/>
                <a:latin typeface="Open Sans" panose="020B0606030504020204" pitchFamily="34" charset="0"/>
              </a:rPr>
              <a:t>ACCURACY</a:t>
            </a:r>
          </a:p>
          <a:p>
            <a:pPr algn="ctr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CHART</a:t>
            </a:r>
          </a:p>
        </p:txBody>
      </p:sp>
      <p:pic>
        <p:nvPicPr>
          <p:cNvPr id="46" name="Graphic 45" descr="A collection of circles in various sizes and patterns">
            <a:extLst>
              <a:ext uri="{FF2B5EF4-FFF2-40B4-BE49-F238E27FC236}">
                <a16:creationId xmlns:a16="http://schemas.microsoft.com/office/drawing/2014/main" id="{7FF5F0C7-E795-497C-83FE-0575D9FC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6741" y="-1311568"/>
            <a:ext cx="3645877" cy="364587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23B7B0-C8BD-4D4B-B35D-E201CDA11D58}"/>
              </a:ext>
            </a:extLst>
          </p:cNvPr>
          <p:cNvSpPr/>
          <p:nvPr/>
        </p:nvSpPr>
        <p:spPr>
          <a:xfrm>
            <a:off x="1013569" y="2137784"/>
            <a:ext cx="10416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Open Sans" panose="020B0606030504020204" pitchFamily="34" charset="0"/>
              </a:rPr>
              <a:t>The accuracy of the best models on test samples are shown below:</a:t>
            </a:r>
            <a:endParaRPr lang="en-US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666673-C13D-4263-9146-18244DEAE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198850"/>
              </p:ext>
            </p:extLst>
          </p:nvPr>
        </p:nvGraphicFramePr>
        <p:xfrm>
          <a:off x="1589942" y="2904452"/>
          <a:ext cx="9012115" cy="339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4498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accel="1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Graphic spid="5" grpId="0">
        <p:bldSub>
          <a:bldChart bld="categoryEl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4458692" y="383521"/>
            <a:ext cx="327461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effectLst/>
                <a:latin typeface="Open Sans" panose="020B0606030504020204" pitchFamily="34" charset="0"/>
              </a:rPr>
              <a:t>CONFUSION</a:t>
            </a:r>
          </a:p>
          <a:p>
            <a:pPr algn="ctr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MATRIX</a:t>
            </a:r>
          </a:p>
        </p:txBody>
      </p:sp>
      <p:pic>
        <p:nvPicPr>
          <p:cNvPr id="46" name="Graphic 45" descr="A collection of circles in various sizes and patterns">
            <a:extLst>
              <a:ext uri="{FF2B5EF4-FFF2-40B4-BE49-F238E27FC236}">
                <a16:creationId xmlns:a16="http://schemas.microsoft.com/office/drawing/2014/main" id="{7FF5F0C7-E795-497C-83FE-0575D9FC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6741" y="-1311568"/>
            <a:ext cx="3645877" cy="364587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23B7B0-C8BD-4D4B-B35D-E201CDA11D58}"/>
              </a:ext>
            </a:extLst>
          </p:cNvPr>
          <p:cNvSpPr/>
          <p:nvPr/>
        </p:nvSpPr>
        <p:spPr>
          <a:xfrm>
            <a:off x="1013569" y="2137784"/>
            <a:ext cx="10416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Open Sans" panose="020B0606030504020204" pitchFamily="34" charset="0"/>
              </a:rPr>
              <a:t>The Confusion Matrix of all the applied models on test samples are shown below:</a:t>
            </a:r>
            <a:endParaRPr lang="en-US" sz="1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5EFEAAE-E7F1-4C90-8A32-AFEB9C38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051664"/>
            <a:ext cx="30384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FF6FAB8-23E7-4A31-8D21-B57AE7CC5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3" y="3051664"/>
            <a:ext cx="30384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A624514-44E9-48EF-B2C5-152BF9CA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1" y="3051664"/>
            <a:ext cx="30384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507E1AE5-7794-4DBE-9544-66B29811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899" y="3051664"/>
            <a:ext cx="30384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8BB210-DD20-4D72-9E65-8D4966FB4622}"/>
              </a:ext>
            </a:extLst>
          </p:cNvPr>
          <p:cNvSpPr txBox="1"/>
          <p:nvPr/>
        </p:nvSpPr>
        <p:spPr>
          <a:xfrm>
            <a:off x="448128" y="5829354"/>
            <a:ext cx="21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Logistic Regression</a:t>
            </a: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11F27-DF39-4C00-BC39-457F9F858F4B}"/>
              </a:ext>
            </a:extLst>
          </p:cNvPr>
          <p:cNvSpPr txBox="1"/>
          <p:nvPr/>
        </p:nvSpPr>
        <p:spPr>
          <a:xfrm>
            <a:off x="3256257" y="5829354"/>
            <a:ext cx="267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Support</a:t>
            </a:r>
            <a:r>
              <a:rPr lang="en-GB" dirty="0"/>
              <a:t> </a:t>
            </a: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Vector</a:t>
            </a:r>
            <a:r>
              <a:rPr lang="en-GB" dirty="0"/>
              <a:t> </a:t>
            </a: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Machine</a:t>
            </a: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F0491-8632-4225-B596-A3A7FEE48A7D}"/>
              </a:ext>
            </a:extLst>
          </p:cNvPr>
          <p:cNvSpPr txBox="1"/>
          <p:nvPr/>
        </p:nvSpPr>
        <p:spPr>
          <a:xfrm>
            <a:off x="6915614" y="582935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KNN Classifier</a:t>
            </a: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9A0088-486B-4E54-922B-2D82A9617D5D}"/>
              </a:ext>
            </a:extLst>
          </p:cNvPr>
          <p:cNvSpPr txBox="1"/>
          <p:nvPr/>
        </p:nvSpPr>
        <p:spPr>
          <a:xfrm>
            <a:off x="9446612" y="5829354"/>
            <a:ext cx="25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Decision Tree Classifier</a:t>
            </a: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7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" grpId="0"/>
      <p:bldP spid="19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BF5829-C25F-4671-AD0A-8AC7E5008E1A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F46F2-44D3-4DD5-81E3-F076B7378727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BD9C0-F9C6-4E76-8173-322CD00E216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50434-4CE3-47F1-B240-63D8AB415828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E01A8-6B3C-4F16-925C-D017E23F692A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AF4078-7C51-4AAF-97D7-F0739E709465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509824-5B79-425D-A624-DC0715AA58D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B5E288-9B72-4CB9-8762-2C3D7B193688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9B11E8-7C86-43C4-A6C6-4EA6AA552691}"/>
              </a:ext>
            </a:extLst>
          </p:cNvPr>
          <p:cNvSpPr/>
          <p:nvPr/>
        </p:nvSpPr>
        <p:spPr>
          <a:xfrm>
            <a:off x="4548379" y="661380"/>
            <a:ext cx="31213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effectLst/>
                <a:latin typeface="Open Sans" panose="020B0606030504020204" pitchFamily="34" charset="0"/>
              </a:rPr>
              <a:t>SENTIMENT</a:t>
            </a:r>
          </a:p>
          <a:p>
            <a:pPr algn="ctr"/>
            <a:r>
              <a:rPr lang="en-US" sz="40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ANALYSIS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BAC7BB-0AC3-4B13-85EA-02FC2C1D1232}"/>
              </a:ext>
            </a:extLst>
          </p:cNvPr>
          <p:cNvSpPr/>
          <p:nvPr/>
        </p:nvSpPr>
        <p:spPr>
          <a:xfrm>
            <a:off x="949667" y="2577050"/>
            <a:ext cx="31211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8810"/>
                </a:solidFill>
                <a:latin typeface="Open Sans" panose="020B0606030504020204" pitchFamily="34" charset="0"/>
              </a:rPr>
              <a:t>#1.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Used to determine whether a given text contains negative,  positive or neutral emotions.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20ABB7-6AF3-4D06-A00F-1A4069053EC4}"/>
              </a:ext>
            </a:extLst>
          </p:cNvPr>
          <p:cNvSpPr/>
          <p:nvPr/>
        </p:nvSpPr>
        <p:spPr>
          <a:xfrm>
            <a:off x="4539782" y="5057798"/>
            <a:ext cx="31211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BD2164"/>
                </a:solidFill>
                <a:latin typeface="Open Sans" panose="020B0606030504020204" pitchFamily="34" charset="0"/>
              </a:rPr>
              <a:t>#3.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Form of text analytics that uses Natural Language Processing (NLP) and machine learning.</a:t>
            </a:r>
            <a:endParaRPr lang="en-US" sz="1600" dirty="0"/>
          </a:p>
        </p:txBody>
      </p:sp>
      <p:pic>
        <p:nvPicPr>
          <p:cNvPr id="17" name="Graphic 16" descr="A collection of circles in various sizes and patterns">
            <a:extLst>
              <a:ext uri="{FF2B5EF4-FFF2-40B4-BE49-F238E27FC236}">
                <a16:creationId xmlns:a16="http://schemas.microsoft.com/office/drawing/2014/main" id="{D44EC149-E349-43F2-9A38-2F661C915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41229" y="-1344999"/>
            <a:ext cx="3645877" cy="3645877"/>
          </a:xfrm>
          <a:prstGeom prst="rect">
            <a:avLst/>
          </a:prstGeom>
        </p:spPr>
      </p:pic>
      <p:pic>
        <p:nvPicPr>
          <p:cNvPr id="19" name="Graphic 18" descr="A robot with a raised arm">
            <a:extLst>
              <a:ext uri="{FF2B5EF4-FFF2-40B4-BE49-F238E27FC236}">
                <a16:creationId xmlns:a16="http://schemas.microsoft.com/office/drawing/2014/main" id="{FFEA1854-795A-474F-9B34-B10BB2837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1172" y="1261593"/>
            <a:ext cx="5468816" cy="54688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A04CB9F-A5A7-4B9F-84C4-36D4D8418ED6}"/>
              </a:ext>
            </a:extLst>
          </p:cNvPr>
          <p:cNvSpPr/>
          <p:nvPr/>
        </p:nvSpPr>
        <p:spPr>
          <a:xfrm>
            <a:off x="2800399" y="3996001"/>
            <a:ext cx="31211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A9F3F"/>
                </a:solidFill>
                <a:latin typeface="Open Sans" panose="020B0606030504020204" pitchFamily="34" charset="0"/>
              </a:rPr>
              <a:t>#2.</a:t>
            </a:r>
            <a:r>
              <a:rPr lang="en-US" sz="1600" dirty="0">
                <a:solidFill>
                  <a:srgbClr val="6A9F3F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Also known as Opinion mining and Emotion AI.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925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4293679" y="644084"/>
            <a:ext cx="36046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Open Sans" panose="020B0606030504020204" pitchFamily="34" charset="0"/>
              </a:rPr>
              <a:t>CONCLUSION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6" name="Graphic 45" descr="A collection of circles in various sizes and patterns">
            <a:extLst>
              <a:ext uri="{FF2B5EF4-FFF2-40B4-BE49-F238E27FC236}">
                <a16:creationId xmlns:a16="http://schemas.microsoft.com/office/drawing/2014/main" id="{7FF5F0C7-E795-497C-83FE-0575D9FC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7061" y="-1265868"/>
            <a:ext cx="3645877" cy="364587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23B7B0-C8BD-4D4B-B35D-E201CDA11D58}"/>
              </a:ext>
            </a:extLst>
          </p:cNvPr>
          <p:cNvSpPr/>
          <p:nvPr/>
        </p:nvSpPr>
        <p:spPr>
          <a:xfrm>
            <a:off x="5768147" y="1844739"/>
            <a:ext cx="4486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8810"/>
                </a:solidFill>
                <a:latin typeface="Open Sans" panose="020B0606030504020204" pitchFamily="34" charset="0"/>
              </a:rPr>
              <a:t>#1.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Support Vector Machine gave the best result on the analysis of IMDb movie reviews with 86.29% accuracy.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F139C9-B285-402B-AA19-F80073F757B6}"/>
              </a:ext>
            </a:extLst>
          </p:cNvPr>
          <p:cNvSpPr/>
          <p:nvPr/>
        </p:nvSpPr>
        <p:spPr>
          <a:xfrm>
            <a:off x="5768147" y="2914927"/>
            <a:ext cx="56706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A9F3F"/>
                </a:solidFill>
                <a:latin typeface="Open Sans" panose="020B0606030504020204" pitchFamily="34" charset="0"/>
              </a:rPr>
              <a:t>#2.</a:t>
            </a:r>
            <a:r>
              <a:rPr lang="en-US" sz="1600" dirty="0">
                <a:solidFill>
                  <a:srgbClr val="6A9F3F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Logistic Regression model was giving tough competition to SVM with 85.73% accuracy. We also observed that SVM with linear kernel and Logistic Regression were performing similar on validation set.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EB0B11-2C8D-4A44-81F3-915F99C0D30C}"/>
              </a:ext>
            </a:extLst>
          </p:cNvPr>
          <p:cNvSpPr/>
          <p:nvPr/>
        </p:nvSpPr>
        <p:spPr>
          <a:xfrm>
            <a:off x="5768146" y="4231336"/>
            <a:ext cx="56706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BD2164"/>
                </a:solidFill>
                <a:latin typeface="Open Sans" panose="020B0606030504020204" pitchFamily="34" charset="0"/>
              </a:rPr>
              <a:t>#3.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KNN Classifier was working best when 15 nearest samples were taken into consideration for classification with accuracy of 81.09%.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0FF22-DC76-453C-B532-DEE0413D5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042" y="1774170"/>
            <a:ext cx="4065070" cy="40650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8E3EB51-2F10-453C-B25E-D4C2ABB40EDD}"/>
              </a:ext>
            </a:extLst>
          </p:cNvPr>
          <p:cNvSpPr/>
          <p:nvPr/>
        </p:nvSpPr>
        <p:spPr>
          <a:xfrm>
            <a:off x="5768146" y="5301524"/>
            <a:ext cx="56706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A5B4"/>
                </a:solidFill>
                <a:latin typeface="Open Sans" panose="020B0606030504020204" pitchFamily="34" charset="0"/>
              </a:rPr>
              <a:t>#4.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Lastly, the Decision Tree Classifier was working 71.83% accuracy. The tree was expanded fully to maximize the accuracy. The depth of the tree was 42.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744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An origami bird">
            <a:extLst>
              <a:ext uri="{FF2B5EF4-FFF2-40B4-BE49-F238E27FC236}">
                <a16:creationId xmlns:a16="http://schemas.microsoft.com/office/drawing/2014/main" id="{52BE10D9-E39F-4B44-9222-603F22EC1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261215" cy="2261215"/>
          </a:xfrm>
          <a:prstGeom prst="rect">
            <a:avLst/>
          </a:prstGeom>
        </p:spPr>
      </p:pic>
      <p:pic>
        <p:nvPicPr>
          <p:cNvPr id="33" name="Graphic 32" descr="An origami bird">
            <a:extLst>
              <a:ext uri="{FF2B5EF4-FFF2-40B4-BE49-F238E27FC236}">
                <a16:creationId xmlns:a16="http://schemas.microsoft.com/office/drawing/2014/main" id="{F431A5D6-AA51-412B-A13D-1301980B5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0785" y="0"/>
            <a:ext cx="2261215" cy="22612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185028-EC59-4F05-A457-30246FEB3F75}"/>
              </a:ext>
            </a:extLst>
          </p:cNvPr>
          <p:cNvSpPr txBox="1"/>
          <p:nvPr/>
        </p:nvSpPr>
        <p:spPr>
          <a:xfrm>
            <a:off x="3112491" y="2767280"/>
            <a:ext cx="5967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YOU!</a:t>
            </a:r>
            <a:endParaRPr lang="en-IN" sz="8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32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ECF458F-A711-40C7-8169-6DE51A328A2D}"/>
              </a:ext>
            </a:extLst>
          </p:cNvPr>
          <p:cNvSpPr/>
          <p:nvPr/>
        </p:nvSpPr>
        <p:spPr>
          <a:xfrm rot="16200000">
            <a:off x="3542905" y="3922928"/>
            <a:ext cx="5106018" cy="482775"/>
          </a:xfrm>
          <a:custGeom>
            <a:avLst/>
            <a:gdLst>
              <a:gd name="connsiteX0" fmla="*/ 4817259 w 4817259"/>
              <a:gd name="connsiteY0" fmla="*/ 241300 h 482775"/>
              <a:gd name="connsiteX1" fmla="*/ 4575959 w 4817259"/>
              <a:gd name="connsiteY1" fmla="*/ 482600 h 482775"/>
              <a:gd name="connsiteX2" fmla="*/ 4533900 w 4817259"/>
              <a:gd name="connsiteY2" fmla="*/ 482600 h 482775"/>
              <a:gd name="connsiteX3" fmla="*/ 4533900 w 4817259"/>
              <a:gd name="connsiteY3" fmla="*/ 482775 h 482775"/>
              <a:gd name="connsiteX4" fmla="*/ 0 w 4817259"/>
              <a:gd name="connsiteY4" fmla="*/ 482775 h 482775"/>
              <a:gd name="connsiteX5" fmla="*/ 0 w 4817259"/>
              <a:gd name="connsiteY5" fmla="*/ 175 h 482775"/>
              <a:gd name="connsiteX6" fmla="*/ 4334659 w 4817259"/>
              <a:gd name="connsiteY6" fmla="*/ 175 h 482775"/>
              <a:gd name="connsiteX7" fmla="*/ 4334659 w 4817259"/>
              <a:gd name="connsiteY7" fmla="*/ 0 h 482775"/>
              <a:gd name="connsiteX8" fmla="*/ 4575959 w 4817259"/>
              <a:gd name="connsiteY8" fmla="*/ 0 h 482775"/>
              <a:gd name="connsiteX9" fmla="*/ 4817259 w 4817259"/>
              <a:gd name="connsiteY9" fmla="*/ 241300 h 4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7259" h="482775">
                <a:moveTo>
                  <a:pt x="4817259" y="241300"/>
                </a:moveTo>
                <a:cubicBezTo>
                  <a:pt x="4817259" y="374566"/>
                  <a:pt x="4709225" y="482600"/>
                  <a:pt x="4575959" y="482600"/>
                </a:cubicBezTo>
                <a:lnTo>
                  <a:pt x="4533900" y="482600"/>
                </a:lnTo>
                <a:lnTo>
                  <a:pt x="4533900" y="482775"/>
                </a:lnTo>
                <a:lnTo>
                  <a:pt x="0" y="482775"/>
                </a:lnTo>
                <a:lnTo>
                  <a:pt x="0" y="175"/>
                </a:lnTo>
                <a:lnTo>
                  <a:pt x="4334659" y="175"/>
                </a:lnTo>
                <a:lnTo>
                  <a:pt x="4334659" y="0"/>
                </a:lnTo>
                <a:lnTo>
                  <a:pt x="4575959" y="0"/>
                </a:lnTo>
                <a:cubicBezTo>
                  <a:pt x="4709225" y="0"/>
                  <a:pt x="4817259" y="108034"/>
                  <a:pt x="4817259" y="24130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53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22468B65-DBDB-4F77-B598-060AA255C1A9}"/>
              </a:ext>
            </a:extLst>
          </p:cNvPr>
          <p:cNvSpPr/>
          <p:nvPr/>
        </p:nvSpPr>
        <p:spPr>
          <a:xfrm rot="10800000">
            <a:off x="5197065" y="2740767"/>
            <a:ext cx="658037" cy="353390"/>
          </a:xfrm>
          <a:prstGeom prst="rtTriangle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BDD1D267-6C56-4AFF-95CA-3676BA59CE0D}"/>
              </a:ext>
            </a:extLst>
          </p:cNvPr>
          <p:cNvSpPr/>
          <p:nvPr/>
        </p:nvSpPr>
        <p:spPr>
          <a:xfrm rot="10800000" flipH="1">
            <a:off x="6337126" y="3785084"/>
            <a:ext cx="658037" cy="353390"/>
          </a:xfrm>
          <a:prstGeom prst="rtTriangle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9FCE46B2-9EFC-493E-9137-6CA4E8608C8F}"/>
              </a:ext>
            </a:extLst>
          </p:cNvPr>
          <p:cNvSpPr/>
          <p:nvPr/>
        </p:nvSpPr>
        <p:spPr>
          <a:xfrm rot="10800000">
            <a:off x="5197067" y="4825558"/>
            <a:ext cx="658037" cy="353390"/>
          </a:xfrm>
          <a:prstGeom prst="rtTriangle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D3EF3D1B-54F2-4E7C-BD92-A7FEC9F013BB}"/>
              </a:ext>
            </a:extLst>
          </p:cNvPr>
          <p:cNvSpPr/>
          <p:nvPr/>
        </p:nvSpPr>
        <p:spPr>
          <a:xfrm rot="10800000" flipH="1">
            <a:off x="6337126" y="5879500"/>
            <a:ext cx="658037" cy="353390"/>
          </a:xfrm>
          <a:prstGeom prst="rtTriangle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C239062-D0D4-455A-AA9B-5960D89DA15A}"/>
              </a:ext>
            </a:extLst>
          </p:cNvPr>
          <p:cNvSpPr/>
          <p:nvPr/>
        </p:nvSpPr>
        <p:spPr>
          <a:xfrm flipH="1">
            <a:off x="5197062" y="2093356"/>
            <a:ext cx="2925858" cy="655447"/>
          </a:xfrm>
          <a:custGeom>
            <a:avLst/>
            <a:gdLst>
              <a:gd name="connsiteX0" fmla="*/ 2676165 w 2953172"/>
              <a:gd name="connsiteY0" fmla="*/ 0 h 964702"/>
              <a:gd name="connsiteX1" fmla="*/ 283308 w 2953172"/>
              <a:gd name="connsiteY1" fmla="*/ 0 h 964702"/>
              <a:gd name="connsiteX2" fmla="*/ 0 w 2953172"/>
              <a:gd name="connsiteY2" fmla="*/ 490620 h 964702"/>
              <a:gd name="connsiteX3" fmla="*/ 283308 w 2953172"/>
              <a:gd name="connsiteY3" fmla="*/ 981241 h 964702"/>
              <a:gd name="connsiteX4" fmla="*/ 2676165 w 2953172"/>
              <a:gd name="connsiteY4" fmla="*/ 981241 h 964702"/>
              <a:gd name="connsiteX5" fmla="*/ 2959472 w 2953172"/>
              <a:gd name="connsiteY5" fmla="*/ 490620 h 964702"/>
              <a:gd name="connsiteX0" fmla="*/ 2676165 w 2676165"/>
              <a:gd name="connsiteY0" fmla="*/ 0 h 981241"/>
              <a:gd name="connsiteX1" fmla="*/ 283308 w 2676165"/>
              <a:gd name="connsiteY1" fmla="*/ 0 h 981241"/>
              <a:gd name="connsiteX2" fmla="*/ 0 w 2676165"/>
              <a:gd name="connsiteY2" fmla="*/ 490620 h 981241"/>
              <a:gd name="connsiteX3" fmla="*/ 283308 w 2676165"/>
              <a:gd name="connsiteY3" fmla="*/ 981241 h 981241"/>
              <a:gd name="connsiteX4" fmla="*/ 2676165 w 2676165"/>
              <a:gd name="connsiteY4" fmla="*/ 981241 h 981241"/>
              <a:gd name="connsiteX5" fmla="*/ 2676165 w 2676165"/>
              <a:gd name="connsiteY5" fmla="*/ 0 h 98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6165" h="981241">
                <a:moveTo>
                  <a:pt x="2676165" y="0"/>
                </a:moveTo>
                <a:lnTo>
                  <a:pt x="283308" y="0"/>
                </a:lnTo>
                <a:lnTo>
                  <a:pt x="0" y="490620"/>
                </a:lnTo>
                <a:lnTo>
                  <a:pt x="283308" y="981241"/>
                </a:lnTo>
                <a:lnTo>
                  <a:pt x="2676165" y="981241"/>
                </a:lnTo>
                <a:lnTo>
                  <a:pt x="2676165" y="0"/>
                </a:lnTo>
                <a:close/>
              </a:path>
            </a:pathLst>
          </a:custGeom>
          <a:solidFill>
            <a:srgbClr val="DF4586"/>
          </a:solidFill>
          <a:ln w="1968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503AEA2-C76E-4959-A101-619CDF27F597}"/>
              </a:ext>
            </a:extLst>
          </p:cNvPr>
          <p:cNvSpPr/>
          <p:nvPr/>
        </p:nvSpPr>
        <p:spPr>
          <a:xfrm flipH="1">
            <a:off x="5197062" y="4173524"/>
            <a:ext cx="2925858" cy="655447"/>
          </a:xfrm>
          <a:custGeom>
            <a:avLst/>
            <a:gdLst>
              <a:gd name="connsiteX0" fmla="*/ 2676165 w 2953172"/>
              <a:gd name="connsiteY0" fmla="*/ 0 h 964702"/>
              <a:gd name="connsiteX1" fmla="*/ 283308 w 2953172"/>
              <a:gd name="connsiteY1" fmla="*/ 0 h 964702"/>
              <a:gd name="connsiteX2" fmla="*/ 0 w 2953172"/>
              <a:gd name="connsiteY2" fmla="*/ 490620 h 964702"/>
              <a:gd name="connsiteX3" fmla="*/ 283308 w 2953172"/>
              <a:gd name="connsiteY3" fmla="*/ 981241 h 964702"/>
              <a:gd name="connsiteX4" fmla="*/ 2676165 w 2953172"/>
              <a:gd name="connsiteY4" fmla="*/ 981241 h 964702"/>
              <a:gd name="connsiteX5" fmla="*/ 2959472 w 2953172"/>
              <a:gd name="connsiteY5" fmla="*/ 490620 h 964702"/>
              <a:gd name="connsiteX0" fmla="*/ 2676165 w 2676165"/>
              <a:gd name="connsiteY0" fmla="*/ 0 h 981241"/>
              <a:gd name="connsiteX1" fmla="*/ 283308 w 2676165"/>
              <a:gd name="connsiteY1" fmla="*/ 0 h 981241"/>
              <a:gd name="connsiteX2" fmla="*/ 0 w 2676165"/>
              <a:gd name="connsiteY2" fmla="*/ 490620 h 981241"/>
              <a:gd name="connsiteX3" fmla="*/ 283308 w 2676165"/>
              <a:gd name="connsiteY3" fmla="*/ 981241 h 981241"/>
              <a:gd name="connsiteX4" fmla="*/ 2676165 w 2676165"/>
              <a:gd name="connsiteY4" fmla="*/ 981241 h 981241"/>
              <a:gd name="connsiteX5" fmla="*/ 2676165 w 2676165"/>
              <a:gd name="connsiteY5" fmla="*/ 0 h 98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6165" h="981241">
                <a:moveTo>
                  <a:pt x="2676165" y="0"/>
                </a:moveTo>
                <a:lnTo>
                  <a:pt x="283308" y="0"/>
                </a:lnTo>
                <a:lnTo>
                  <a:pt x="0" y="490620"/>
                </a:lnTo>
                <a:lnTo>
                  <a:pt x="283308" y="981241"/>
                </a:lnTo>
                <a:lnTo>
                  <a:pt x="2676165" y="981241"/>
                </a:lnTo>
                <a:lnTo>
                  <a:pt x="2676165" y="0"/>
                </a:lnTo>
                <a:close/>
              </a:path>
            </a:pathLst>
          </a:custGeom>
          <a:solidFill>
            <a:srgbClr val="F2AE4C"/>
          </a:solidFill>
          <a:ln w="1968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10F6393-9370-456A-B82C-FE3702A04D17}"/>
              </a:ext>
            </a:extLst>
          </p:cNvPr>
          <p:cNvSpPr/>
          <p:nvPr/>
        </p:nvSpPr>
        <p:spPr>
          <a:xfrm>
            <a:off x="4063154" y="3132150"/>
            <a:ext cx="2925858" cy="655447"/>
          </a:xfrm>
          <a:custGeom>
            <a:avLst/>
            <a:gdLst>
              <a:gd name="connsiteX0" fmla="*/ 2676165 w 2953172"/>
              <a:gd name="connsiteY0" fmla="*/ 0 h 964702"/>
              <a:gd name="connsiteX1" fmla="*/ 283308 w 2953172"/>
              <a:gd name="connsiteY1" fmla="*/ 0 h 964702"/>
              <a:gd name="connsiteX2" fmla="*/ 0 w 2953172"/>
              <a:gd name="connsiteY2" fmla="*/ 490620 h 964702"/>
              <a:gd name="connsiteX3" fmla="*/ 283308 w 2953172"/>
              <a:gd name="connsiteY3" fmla="*/ 981241 h 964702"/>
              <a:gd name="connsiteX4" fmla="*/ 2676165 w 2953172"/>
              <a:gd name="connsiteY4" fmla="*/ 981241 h 964702"/>
              <a:gd name="connsiteX5" fmla="*/ 2959472 w 2953172"/>
              <a:gd name="connsiteY5" fmla="*/ 490620 h 964702"/>
              <a:gd name="connsiteX0" fmla="*/ 2676165 w 2676165"/>
              <a:gd name="connsiteY0" fmla="*/ 0 h 981241"/>
              <a:gd name="connsiteX1" fmla="*/ 283308 w 2676165"/>
              <a:gd name="connsiteY1" fmla="*/ 0 h 981241"/>
              <a:gd name="connsiteX2" fmla="*/ 0 w 2676165"/>
              <a:gd name="connsiteY2" fmla="*/ 490620 h 981241"/>
              <a:gd name="connsiteX3" fmla="*/ 283308 w 2676165"/>
              <a:gd name="connsiteY3" fmla="*/ 981241 h 981241"/>
              <a:gd name="connsiteX4" fmla="*/ 2676165 w 2676165"/>
              <a:gd name="connsiteY4" fmla="*/ 981241 h 981241"/>
              <a:gd name="connsiteX5" fmla="*/ 2676165 w 2676165"/>
              <a:gd name="connsiteY5" fmla="*/ 0 h 98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6165" h="981241">
                <a:moveTo>
                  <a:pt x="2676165" y="0"/>
                </a:moveTo>
                <a:lnTo>
                  <a:pt x="283308" y="0"/>
                </a:lnTo>
                <a:lnTo>
                  <a:pt x="0" y="490620"/>
                </a:lnTo>
                <a:lnTo>
                  <a:pt x="283308" y="981241"/>
                </a:lnTo>
                <a:lnTo>
                  <a:pt x="2676165" y="981241"/>
                </a:lnTo>
                <a:lnTo>
                  <a:pt x="2676165" y="0"/>
                </a:lnTo>
                <a:close/>
              </a:path>
            </a:pathLst>
          </a:custGeom>
          <a:solidFill>
            <a:srgbClr val="00A5B4"/>
          </a:solidFill>
          <a:ln w="1968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D864C87-8587-48D8-BF05-72AA30E59B40}"/>
              </a:ext>
            </a:extLst>
          </p:cNvPr>
          <p:cNvSpPr/>
          <p:nvPr/>
        </p:nvSpPr>
        <p:spPr>
          <a:xfrm>
            <a:off x="4063154" y="5229735"/>
            <a:ext cx="2925858" cy="655447"/>
          </a:xfrm>
          <a:custGeom>
            <a:avLst/>
            <a:gdLst>
              <a:gd name="connsiteX0" fmla="*/ 2676165 w 2953172"/>
              <a:gd name="connsiteY0" fmla="*/ 0 h 964702"/>
              <a:gd name="connsiteX1" fmla="*/ 283308 w 2953172"/>
              <a:gd name="connsiteY1" fmla="*/ 0 h 964702"/>
              <a:gd name="connsiteX2" fmla="*/ 0 w 2953172"/>
              <a:gd name="connsiteY2" fmla="*/ 490620 h 964702"/>
              <a:gd name="connsiteX3" fmla="*/ 283308 w 2953172"/>
              <a:gd name="connsiteY3" fmla="*/ 981241 h 964702"/>
              <a:gd name="connsiteX4" fmla="*/ 2676165 w 2953172"/>
              <a:gd name="connsiteY4" fmla="*/ 981241 h 964702"/>
              <a:gd name="connsiteX5" fmla="*/ 2959472 w 2953172"/>
              <a:gd name="connsiteY5" fmla="*/ 490620 h 964702"/>
              <a:gd name="connsiteX0" fmla="*/ 2676165 w 2676165"/>
              <a:gd name="connsiteY0" fmla="*/ 0 h 981241"/>
              <a:gd name="connsiteX1" fmla="*/ 283308 w 2676165"/>
              <a:gd name="connsiteY1" fmla="*/ 0 h 981241"/>
              <a:gd name="connsiteX2" fmla="*/ 0 w 2676165"/>
              <a:gd name="connsiteY2" fmla="*/ 490620 h 981241"/>
              <a:gd name="connsiteX3" fmla="*/ 283308 w 2676165"/>
              <a:gd name="connsiteY3" fmla="*/ 981241 h 981241"/>
              <a:gd name="connsiteX4" fmla="*/ 2676165 w 2676165"/>
              <a:gd name="connsiteY4" fmla="*/ 981241 h 981241"/>
              <a:gd name="connsiteX5" fmla="*/ 2676165 w 2676165"/>
              <a:gd name="connsiteY5" fmla="*/ 0 h 98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6165" h="981241">
                <a:moveTo>
                  <a:pt x="2676165" y="0"/>
                </a:moveTo>
                <a:lnTo>
                  <a:pt x="283308" y="0"/>
                </a:lnTo>
                <a:lnTo>
                  <a:pt x="0" y="490620"/>
                </a:lnTo>
                <a:lnTo>
                  <a:pt x="283308" y="981241"/>
                </a:lnTo>
                <a:lnTo>
                  <a:pt x="2676165" y="981241"/>
                </a:lnTo>
                <a:lnTo>
                  <a:pt x="2676165" y="0"/>
                </a:lnTo>
                <a:close/>
              </a:path>
            </a:pathLst>
          </a:custGeom>
          <a:solidFill>
            <a:srgbClr val="92D050"/>
          </a:solidFill>
          <a:ln w="1968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DDE813-2495-4D83-B8B0-A8D296684A25}"/>
              </a:ext>
            </a:extLst>
          </p:cNvPr>
          <p:cNvSpPr/>
          <p:nvPr/>
        </p:nvSpPr>
        <p:spPr>
          <a:xfrm>
            <a:off x="1654537" y="560989"/>
            <a:ext cx="88827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APPLICATION: </a:t>
            </a:r>
            <a:r>
              <a:rPr lang="en-US" sz="400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SENTIMENT ANALYSIS</a:t>
            </a:r>
            <a:endParaRPr lang="en-US" sz="4000" dirty="0">
              <a:solidFill>
                <a:srgbClr val="00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AD9E57-DD82-483E-A293-16FD760E9243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01D7B0-7007-484F-B479-C76BD4B06ABA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461D6D-2964-4FB1-84E0-C9827CA542D5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AE2466-4A98-4898-9612-1CF7F9670630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120B30-DDDD-41CA-98B4-6D1FD039908E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8D7AAC-CDCD-4FE7-92ED-AF6910A4770E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E7F126-384C-4B29-A9FD-FD6BBF761724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BD4533-0FB7-4332-B38B-8DA38EA7DA1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5AE92D-B0F6-4C2D-B26C-80FBE2670811}"/>
              </a:ext>
            </a:extLst>
          </p:cNvPr>
          <p:cNvGrpSpPr/>
          <p:nvPr/>
        </p:nvGrpSpPr>
        <p:grpSpPr>
          <a:xfrm>
            <a:off x="8240345" y="4078923"/>
            <a:ext cx="2510275" cy="969496"/>
            <a:chOff x="1307741" y="3731369"/>
            <a:chExt cx="2510275" cy="96949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54434C-0E7D-40B8-93AE-6EC55B668AB7}"/>
                </a:ext>
              </a:extLst>
            </p:cNvPr>
            <p:cNvSpPr/>
            <p:nvPr/>
          </p:nvSpPr>
          <p:spPr>
            <a:xfrm>
              <a:off x="1307741" y="3731369"/>
              <a:ext cx="21666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DC8C1A"/>
                  </a:solidFill>
                  <a:latin typeface="Open Sans" panose="020B0606030504020204" pitchFamily="34" charset="0"/>
                </a:rPr>
                <a:t>Product Experience</a:t>
              </a:r>
              <a:endParaRPr lang="en-US" sz="1600" dirty="0">
                <a:solidFill>
                  <a:srgbClr val="DC8C1A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BAA3D9-C58C-4AC1-8E07-34A801DC3CF5}"/>
                </a:ext>
              </a:extLst>
            </p:cNvPr>
            <p:cNvSpPr/>
            <p:nvPr/>
          </p:nvSpPr>
          <p:spPr>
            <a:xfrm>
              <a:off x="1318167" y="4008368"/>
              <a:ext cx="2499849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Open Sans" panose="020B0606030504020204" pitchFamily="34" charset="0"/>
                </a:rPr>
                <a:t>Helps to know how well received the product has been.</a:t>
              </a:r>
              <a:endParaRPr lang="en-US" sz="13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C900C67-A427-4DE3-9E35-12CF68C2790D}"/>
              </a:ext>
            </a:extLst>
          </p:cNvPr>
          <p:cNvGrpSpPr/>
          <p:nvPr/>
        </p:nvGrpSpPr>
        <p:grpSpPr>
          <a:xfrm>
            <a:off x="8242017" y="2040413"/>
            <a:ext cx="3486852" cy="969496"/>
            <a:chOff x="1307741" y="3731369"/>
            <a:chExt cx="3486852" cy="96949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42D950-BCAA-4FA5-8E2B-E891746B74FB}"/>
                </a:ext>
              </a:extLst>
            </p:cNvPr>
            <p:cNvSpPr/>
            <p:nvPr/>
          </p:nvSpPr>
          <p:spPr>
            <a:xfrm>
              <a:off x="1307741" y="3731369"/>
              <a:ext cx="34868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0" dirty="0">
                  <a:solidFill>
                    <a:srgbClr val="BF296A"/>
                  </a:solidFill>
                  <a:effectLst/>
                  <a:latin typeface="Open Sans" panose="020B0606030504020204" pitchFamily="34" charset="0"/>
                </a:rPr>
                <a:t>Social Media Sentiment Analysis</a:t>
              </a:r>
              <a:endParaRPr lang="en-US" sz="1600" dirty="0">
                <a:solidFill>
                  <a:srgbClr val="BF296A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EEBC7F7-2609-48F1-BE2D-DE6AFD2BFAD3}"/>
                </a:ext>
              </a:extLst>
            </p:cNvPr>
            <p:cNvSpPr/>
            <p:nvPr/>
          </p:nvSpPr>
          <p:spPr>
            <a:xfrm>
              <a:off x="1318167" y="4008368"/>
              <a:ext cx="2925857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Open Sans" panose="020B0606030504020204" pitchFamily="34" charset="0"/>
                </a:rPr>
                <a:t>Helps in elimination of tweets or posts which spread false rumors, hate etc.</a:t>
              </a:r>
              <a:endParaRPr lang="en-US" sz="13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8A7550-1A13-4E69-93AC-5D706B3D8407}"/>
              </a:ext>
            </a:extLst>
          </p:cNvPr>
          <p:cNvGrpSpPr/>
          <p:nvPr/>
        </p:nvGrpSpPr>
        <p:grpSpPr>
          <a:xfrm>
            <a:off x="1002329" y="5113546"/>
            <a:ext cx="3153427" cy="769442"/>
            <a:chOff x="1307741" y="3731369"/>
            <a:chExt cx="3153427" cy="7694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6030CC-8B98-4A7D-9333-87DA10EBD9C3}"/>
                </a:ext>
              </a:extLst>
            </p:cNvPr>
            <p:cNvSpPr/>
            <p:nvPr/>
          </p:nvSpPr>
          <p:spPr>
            <a:xfrm>
              <a:off x="1307741" y="3731369"/>
              <a:ext cx="31534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70A347"/>
                  </a:solidFill>
                  <a:latin typeface="Open Sans" panose="020B0606030504020204" pitchFamily="34" charset="0"/>
                </a:rPr>
                <a:t>Customer Service Experience</a:t>
              </a:r>
              <a:endParaRPr lang="en-US" sz="1600" dirty="0">
                <a:solidFill>
                  <a:srgbClr val="70A347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9627127-CDBB-4703-B3A6-43CA0066A63E}"/>
                </a:ext>
              </a:extLst>
            </p:cNvPr>
            <p:cNvSpPr/>
            <p:nvPr/>
          </p:nvSpPr>
          <p:spPr>
            <a:xfrm>
              <a:off x="1318167" y="4008368"/>
              <a:ext cx="255692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Open Sans" panose="020B0606030504020204" pitchFamily="34" charset="0"/>
                </a:rPr>
                <a:t>Customer reviews can make or break a company.</a:t>
              </a:r>
              <a:endParaRPr lang="en-US" sz="13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810F5E4-F99E-4080-A509-DBCD65BA7E14}"/>
              </a:ext>
            </a:extLst>
          </p:cNvPr>
          <p:cNvGrpSpPr/>
          <p:nvPr/>
        </p:nvGrpSpPr>
        <p:grpSpPr>
          <a:xfrm>
            <a:off x="2035373" y="2875097"/>
            <a:ext cx="1917320" cy="1169551"/>
            <a:chOff x="1307741" y="3731369"/>
            <a:chExt cx="1917320" cy="116955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E368CD-9961-4CA2-AC47-60BD73DFDDE9}"/>
                </a:ext>
              </a:extLst>
            </p:cNvPr>
            <p:cNvSpPr/>
            <p:nvPr/>
          </p:nvSpPr>
          <p:spPr>
            <a:xfrm>
              <a:off x="1307741" y="3731369"/>
              <a:ext cx="19173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A8F9E"/>
                  </a:solidFill>
                  <a:latin typeface="Open Sans" panose="020B0606030504020204" pitchFamily="34" charset="0"/>
                </a:rPr>
                <a:t>Market Research</a:t>
              </a:r>
              <a:endParaRPr lang="en-US" sz="1600" dirty="0">
                <a:solidFill>
                  <a:srgbClr val="0A8F9E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61C00E-22FD-4730-A535-16C4DEDDEE40}"/>
                </a:ext>
              </a:extLst>
            </p:cNvPr>
            <p:cNvSpPr/>
            <p:nvPr/>
          </p:nvSpPr>
          <p:spPr>
            <a:xfrm>
              <a:off x="1318168" y="4008368"/>
              <a:ext cx="18177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Open Sans" panose="020B0606030504020204" pitchFamily="34" charset="0"/>
                </a:rPr>
                <a:t>Helps identify market trends, competitors and new market.</a:t>
              </a:r>
              <a:endParaRPr lang="en-US" sz="13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85EFC2-D3EC-4037-A535-30DDCB3E1CF2}"/>
              </a:ext>
            </a:extLst>
          </p:cNvPr>
          <p:cNvSpPr txBox="1"/>
          <p:nvPr/>
        </p:nvSpPr>
        <p:spPr>
          <a:xfrm>
            <a:off x="7378612" y="2227621"/>
            <a:ext cx="48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#4</a:t>
            </a:r>
            <a:endPara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A4057A-C259-4182-8BE1-D29A005670D4}"/>
              </a:ext>
            </a:extLst>
          </p:cNvPr>
          <p:cNvSpPr txBox="1"/>
          <p:nvPr/>
        </p:nvSpPr>
        <p:spPr>
          <a:xfrm>
            <a:off x="4428564" y="3246548"/>
            <a:ext cx="48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#3</a:t>
            </a:r>
            <a:endPara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F76C54-B92A-44C8-80AE-79BB4D1F1242}"/>
              </a:ext>
            </a:extLst>
          </p:cNvPr>
          <p:cNvSpPr txBox="1"/>
          <p:nvPr/>
        </p:nvSpPr>
        <p:spPr>
          <a:xfrm>
            <a:off x="7259706" y="4313725"/>
            <a:ext cx="48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#2</a:t>
            </a:r>
            <a:endPara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D263DE-0ABE-4DC7-981B-EE84E6FEB7BE}"/>
              </a:ext>
            </a:extLst>
          </p:cNvPr>
          <p:cNvSpPr txBox="1"/>
          <p:nvPr/>
        </p:nvSpPr>
        <p:spPr>
          <a:xfrm>
            <a:off x="4420007" y="5364000"/>
            <a:ext cx="48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#1</a:t>
            </a:r>
            <a:endPara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7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51" grpId="0" animBg="1"/>
      <p:bldP spid="54" grpId="0" animBg="1"/>
      <p:bldP spid="57" grpId="0" animBg="1"/>
      <p:bldP spid="60" grpId="0" animBg="1"/>
      <p:bldP spid="66" grpId="0" animBg="1"/>
      <p:bldP spid="75" grpId="0" animBg="1"/>
      <p:bldP spid="76" grpId="0" animBg="1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3513562" y="362442"/>
            <a:ext cx="516487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Open Sans" panose="020B0606030504020204" pitchFamily="34" charset="0"/>
              </a:rPr>
              <a:t>IMDb Movie Review</a:t>
            </a:r>
            <a:endParaRPr lang="en-US" sz="4000" b="1" dirty="0">
              <a:effectLst/>
              <a:latin typeface="Open Sans" panose="020B0606030504020204" pitchFamily="34" charset="0"/>
            </a:endParaRPr>
          </a:p>
          <a:p>
            <a:pPr algn="ctr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DATASET</a:t>
            </a:r>
          </a:p>
        </p:txBody>
      </p:sp>
      <p:pic>
        <p:nvPicPr>
          <p:cNvPr id="46" name="Graphic 45" descr="A collection of circles in various sizes and patterns">
            <a:extLst>
              <a:ext uri="{FF2B5EF4-FFF2-40B4-BE49-F238E27FC236}">
                <a16:creationId xmlns:a16="http://schemas.microsoft.com/office/drawing/2014/main" id="{7FF5F0C7-E795-497C-83FE-0575D9FC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41229" y="-1344999"/>
            <a:ext cx="3645877" cy="364587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23B7B0-C8BD-4D4B-B35D-E201CDA11D58}"/>
              </a:ext>
            </a:extLst>
          </p:cNvPr>
          <p:cNvSpPr/>
          <p:nvPr/>
        </p:nvSpPr>
        <p:spPr>
          <a:xfrm>
            <a:off x="949667" y="2577050"/>
            <a:ext cx="3121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8810"/>
                </a:solidFill>
                <a:latin typeface="Open Sans" panose="020B0606030504020204" pitchFamily="34" charset="0"/>
              </a:rPr>
              <a:t>#1.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Some special characters are present like HTML tags, @, # etc.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F139C9-B285-402B-AA19-F80073F757B6}"/>
              </a:ext>
            </a:extLst>
          </p:cNvPr>
          <p:cNvSpPr/>
          <p:nvPr/>
        </p:nvSpPr>
        <p:spPr>
          <a:xfrm>
            <a:off x="1891430" y="3669536"/>
            <a:ext cx="31211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A9F3F"/>
                </a:solidFill>
                <a:latin typeface="Open Sans" panose="020B0606030504020204" pitchFamily="34" charset="0"/>
              </a:rPr>
              <a:t>#2.</a:t>
            </a:r>
            <a:r>
              <a:rPr lang="en-US" sz="1600" dirty="0">
                <a:solidFill>
                  <a:srgbClr val="6A9F3F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Need to represent the reviews in some numerical form in order to employee machine learning algorithms.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EB0B11-2C8D-4A44-81F3-915F99C0D30C}"/>
              </a:ext>
            </a:extLst>
          </p:cNvPr>
          <p:cNvSpPr/>
          <p:nvPr/>
        </p:nvSpPr>
        <p:spPr>
          <a:xfrm>
            <a:off x="2974827" y="5037609"/>
            <a:ext cx="3121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BD2164"/>
                </a:solidFill>
                <a:latin typeface="Open Sans" panose="020B0606030504020204" pitchFamily="34" charset="0"/>
              </a:rPr>
              <a:t>#3.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Cumbersome task to vectorize so we need to preprocess the data before.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2545D-7A84-4D30-AB72-BD9EFECE1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222" y="2765929"/>
            <a:ext cx="4244708" cy="1836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791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79A84D0-E9C3-4161-B3CB-062008B3D88D}"/>
              </a:ext>
            </a:extLst>
          </p:cNvPr>
          <p:cNvGrpSpPr/>
          <p:nvPr/>
        </p:nvGrpSpPr>
        <p:grpSpPr>
          <a:xfrm>
            <a:off x="777747" y="3536093"/>
            <a:ext cx="2884957" cy="923330"/>
            <a:chOff x="1307741" y="3731369"/>
            <a:chExt cx="2884957" cy="9233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E1ACAB-387B-499B-901B-B1C89473AA4B}"/>
                </a:ext>
              </a:extLst>
            </p:cNvPr>
            <p:cNvSpPr/>
            <p:nvPr/>
          </p:nvSpPr>
          <p:spPr>
            <a:xfrm>
              <a:off x="1307741" y="3731369"/>
              <a:ext cx="2884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DC8C1A"/>
                  </a:solidFill>
                  <a:latin typeface="Open Sans" panose="020B0606030504020204" pitchFamily="34" charset="0"/>
                </a:rPr>
                <a:t>Removal of Special Characters</a:t>
              </a:r>
              <a:endParaRPr lang="en-US" sz="1400" dirty="0">
                <a:solidFill>
                  <a:srgbClr val="DC8C1A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C39360-28B5-4DD3-8573-18E6FF098C26}"/>
                </a:ext>
              </a:extLst>
            </p:cNvPr>
            <p:cNvSpPr/>
            <p:nvPr/>
          </p:nvSpPr>
          <p:spPr>
            <a:xfrm>
              <a:off x="1318167" y="4008368"/>
              <a:ext cx="24998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</a:rPr>
                <a:t>Removal of HTML tags and other special characters like @, # etc.</a:t>
              </a:r>
              <a:endParaRPr lang="en-US" sz="12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ED4581C-6A78-4F98-BCE0-41FD9E34C9CF}"/>
              </a:ext>
            </a:extLst>
          </p:cNvPr>
          <p:cNvGrpSpPr/>
          <p:nvPr/>
        </p:nvGrpSpPr>
        <p:grpSpPr>
          <a:xfrm>
            <a:off x="3853462" y="4863113"/>
            <a:ext cx="1828185" cy="923330"/>
            <a:chOff x="1307741" y="3731369"/>
            <a:chExt cx="1828185" cy="92333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3806EC8-55E0-4542-AE56-372012A9602F}"/>
                </a:ext>
              </a:extLst>
            </p:cNvPr>
            <p:cNvSpPr/>
            <p:nvPr/>
          </p:nvSpPr>
          <p:spPr>
            <a:xfrm>
              <a:off x="1307741" y="3731369"/>
              <a:ext cx="1332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A8F9E"/>
                  </a:solidFill>
                  <a:latin typeface="Open Sans" panose="020B0606030504020204" pitchFamily="34" charset="0"/>
                </a:rPr>
                <a:t>Tokenization</a:t>
              </a:r>
              <a:endParaRPr lang="en-US" sz="1400" dirty="0">
                <a:solidFill>
                  <a:srgbClr val="0A8F9E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9D0D99-DD49-4A5A-883F-A1F6E3A27BA2}"/>
                </a:ext>
              </a:extLst>
            </p:cNvPr>
            <p:cNvSpPr/>
            <p:nvPr/>
          </p:nvSpPr>
          <p:spPr>
            <a:xfrm>
              <a:off x="1318168" y="4008368"/>
              <a:ext cx="1817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</a:rPr>
                <a:t>Splitting of larger entities into smaller chunks called tokens.</a:t>
              </a:r>
              <a:endParaRPr lang="en-US" sz="120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89C0616-C018-4867-B3B2-EC69512027AA}"/>
              </a:ext>
            </a:extLst>
          </p:cNvPr>
          <p:cNvGrpSpPr/>
          <p:nvPr/>
        </p:nvGrpSpPr>
        <p:grpSpPr>
          <a:xfrm>
            <a:off x="7065273" y="4605439"/>
            <a:ext cx="2176045" cy="1107996"/>
            <a:chOff x="1307741" y="3731369"/>
            <a:chExt cx="2176045" cy="110799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B66DC6E-EF44-41C4-98FD-D20485F44189}"/>
                </a:ext>
              </a:extLst>
            </p:cNvPr>
            <p:cNvSpPr/>
            <p:nvPr/>
          </p:nvSpPr>
          <p:spPr>
            <a:xfrm>
              <a:off x="1307741" y="3731369"/>
              <a:ext cx="21760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0" dirty="0">
                  <a:solidFill>
                    <a:srgbClr val="BF296A"/>
                  </a:solidFill>
                  <a:effectLst/>
                  <a:latin typeface="Open Sans" panose="020B0606030504020204" pitchFamily="34" charset="0"/>
                </a:rPr>
                <a:t>Removal of Stopwords</a:t>
              </a:r>
              <a:endParaRPr lang="en-US" sz="1400" dirty="0">
                <a:solidFill>
                  <a:srgbClr val="BF296A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F2A7DA-ED06-4E7C-BDEF-77BECB1F7991}"/>
                </a:ext>
              </a:extLst>
            </p:cNvPr>
            <p:cNvSpPr/>
            <p:nvPr/>
          </p:nvSpPr>
          <p:spPr>
            <a:xfrm>
              <a:off x="1318168" y="4008368"/>
              <a:ext cx="181775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</a:rPr>
                <a:t>Removal of words that don’t add up anything in the sentiment of a sentence.</a:t>
              </a:r>
              <a:endParaRPr lang="en-US" sz="1200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2371519-F8D3-4623-B8EF-97EB2DA497EA}"/>
              </a:ext>
            </a:extLst>
          </p:cNvPr>
          <p:cNvGrpSpPr/>
          <p:nvPr/>
        </p:nvGrpSpPr>
        <p:grpSpPr>
          <a:xfrm>
            <a:off x="9797722" y="3338800"/>
            <a:ext cx="1828185" cy="738664"/>
            <a:chOff x="1307741" y="3731369"/>
            <a:chExt cx="1828185" cy="73866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1ACAAC-51B1-41BE-B72B-E11F0BF4023B}"/>
                </a:ext>
              </a:extLst>
            </p:cNvPr>
            <p:cNvSpPr/>
            <p:nvPr/>
          </p:nvSpPr>
          <p:spPr>
            <a:xfrm>
              <a:off x="1307741" y="3731369"/>
              <a:ext cx="10951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70A347"/>
                  </a:solidFill>
                  <a:latin typeface="Open Sans" panose="020B0606030504020204" pitchFamily="34" charset="0"/>
                </a:rPr>
                <a:t>Stemming</a:t>
              </a:r>
              <a:endParaRPr lang="en-US" sz="1400" dirty="0">
                <a:solidFill>
                  <a:srgbClr val="70A347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47C8786-BADE-4067-BCF0-684035EC960D}"/>
                </a:ext>
              </a:extLst>
            </p:cNvPr>
            <p:cNvSpPr/>
            <p:nvPr/>
          </p:nvSpPr>
          <p:spPr>
            <a:xfrm>
              <a:off x="1318168" y="4008368"/>
              <a:ext cx="18177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</a:rPr>
                <a:t>Reduction of words into their root forms.</a:t>
              </a:r>
              <a:endParaRPr lang="en-US" sz="12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C9864B-CC04-4560-9188-7BC0A82F24A9}"/>
              </a:ext>
            </a:extLst>
          </p:cNvPr>
          <p:cNvGrpSpPr/>
          <p:nvPr/>
        </p:nvGrpSpPr>
        <p:grpSpPr>
          <a:xfrm rot="1942160">
            <a:off x="1264394" y="1488043"/>
            <a:ext cx="2394369" cy="2535581"/>
            <a:chOff x="1151982" y="1981357"/>
            <a:chExt cx="2394369" cy="2535581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BBA12EE-B4F4-47CE-8623-85C85D98A455}"/>
                </a:ext>
              </a:extLst>
            </p:cNvPr>
            <p:cNvSpPr/>
            <p:nvPr/>
          </p:nvSpPr>
          <p:spPr>
            <a:xfrm rot="15620204" flipV="1">
              <a:off x="1635068" y="1498271"/>
              <a:ext cx="1332657" cy="2298830"/>
            </a:xfrm>
            <a:custGeom>
              <a:avLst/>
              <a:gdLst>
                <a:gd name="connsiteX0" fmla="*/ 0 w 1269507"/>
                <a:gd name="connsiteY0" fmla="*/ 0 h 2188805"/>
                <a:gd name="connsiteX1" fmla="*/ 1269507 w 1269507"/>
                <a:gd name="connsiteY1" fmla="*/ 2188805 h 2188805"/>
                <a:gd name="connsiteX2" fmla="*/ 0 w 1269507"/>
                <a:gd name="connsiteY2" fmla="*/ 1629512 h 218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07" h="2188805">
                  <a:moveTo>
                    <a:pt x="0" y="0"/>
                  </a:moveTo>
                  <a:lnTo>
                    <a:pt x="1269507" y="2188805"/>
                  </a:lnTo>
                  <a:lnTo>
                    <a:pt x="0" y="1629512"/>
                  </a:ln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82000">
                  <a:schemeClr val="tx1">
                    <a:alpha val="23000"/>
                  </a:schemeClr>
                </a:gs>
              </a:gsLst>
              <a:lin ang="72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1AF1A64-17CE-4763-B970-4F99C7FF8517}"/>
                </a:ext>
              </a:extLst>
            </p:cNvPr>
            <p:cNvSpPr/>
            <p:nvPr/>
          </p:nvSpPr>
          <p:spPr>
            <a:xfrm rot="5979796">
              <a:off x="1635068" y="2701195"/>
              <a:ext cx="1332657" cy="2298830"/>
            </a:xfrm>
            <a:custGeom>
              <a:avLst/>
              <a:gdLst>
                <a:gd name="connsiteX0" fmla="*/ 0 w 1269507"/>
                <a:gd name="connsiteY0" fmla="*/ 0 h 2188805"/>
                <a:gd name="connsiteX1" fmla="*/ 1269507 w 1269507"/>
                <a:gd name="connsiteY1" fmla="*/ 2188805 h 2188805"/>
                <a:gd name="connsiteX2" fmla="*/ 0 w 1269507"/>
                <a:gd name="connsiteY2" fmla="*/ 1629512 h 218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07" h="2188805">
                  <a:moveTo>
                    <a:pt x="0" y="0"/>
                  </a:moveTo>
                  <a:lnTo>
                    <a:pt x="1269507" y="2188805"/>
                  </a:lnTo>
                  <a:lnTo>
                    <a:pt x="0" y="1629512"/>
                  </a:ln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82000">
                  <a:schemeClr val="tx1">
                    <a:alpha val="23000"/>
                  </a:schemeClr>
                </a:gs>
              </a:gsLst>
              <a:lin ang="72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808995F-7D13-4911-B81C-BC267492CE99}"/>
                </a:ext>
              </a:extLst>
            </p:cNvPr>
            <p:cNvSpPr/>
            <p:nvPr/>
          </p:nvSpPr>
          <p:spPr>
            <a:xfrm rot="5400000">
              <a:off x="1972195" y="2669370"/>
              <a:ext cx="995755" cy="2152557"/>
            </a:xfrm>
            <a:custGeom>
              <a:avLst/>
              <a:gdLst>
                <a:gd name="connsiteX0" fmla="*/ 0 w 1269507"/>
                <a:gd name="connsiteY0" fmla="*/ 0 h 2188805"/>
                <a:gd name="connsiteX1" fmla="*/ 1269507 w 1269507"/>
                <a:gd name="connsiteY1" fmla="*/ 2188805 h 2188805"/>
                <a:gd name="connsiteX2" fmla="*/ 0 w 1269507"/>
                <a:gd name="connsiteY2" fmla="*/ 1629512 h 218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07" h="2188805">
                  <a:moveTo>
                    <a:pt x="0" y="0"/>
                  </a:moveTo>
                  <a:lnTo>
                    <a:pt x="1269507" y="2188805"/>
                  </a:lnTo>
                  <a:lnTo>
                    <a:pt x="0" y="1629512"/>
                  </a:lnTo>
                  <a:close/>
                </a:path>
              </a:pathLst>
            </a:custGeom>
            <a:solidFill>
              <a:srgbClr val="DB8A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F2FE954-DC6D-4CFD-BC72-2732394D3682}"/>
                </a:ext>
              </a:extLst>
            </p:cNvPr>
            <p:cNvSpPr/>
            <p:nvPr/>
          </p:nvSpPr>
          <p:spPr>
            <a:xfrm rot="5400000" flipH="1">
              <a:off x="1972195" y="1673616"/>
              <a:ext cx="995755" cy="2152557"/>
            </a:xfrm>
            <a:custGeom>
              <a:avLst/>
              <a:gdLst>
                <a:gd name="connsiteX0" fmla="*/ 0 w 1269507"/>
                <a:gd name="connsiteY0" fmla="*/ 0 h 2188805"/>
                <a:gd name="connsiteX1" fmla="*/ 1269507 w 1269507"/>
                <a:gd name="connsiteY1" fmla="*/ 2188805 h 2188805"/>
                <a:gd name="connsiteX2" fmla="*/ 0 w 1269507"/>
                <a:gd name="connsiteY2" fmla="*/ 1629512 h 218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07" h="2188805">
                  <a:moveTo>
                    <a:pt x="0" y="0"/>
                  </a:moveTo>
                  <a:lnTo>
                    <a:pt x="1269507" y="2188805"/>
                  </a:lnTo>
                  <a:lnTo>
                    <a:pt x="0" y="1629512"/>
                  </a:lnTo>
                  <a:close/>
                </a:path>
              </a:pathLst>
            </a:custGeom>
            <a:solidFill>
              <a:srgbClr val="F2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A29AA6-1065-42C3-AB59-7225F6B1E4D5}"/>
              </a:ext>
            </a:extLst>
          </p:cNvPr>
          <p:cNvGrpSpPr/>
          <p:nvPr/>
        </p:nvGrpSpPr>
        <p:grpSpPr>
          <a:xfrm rot="424173">
            <a:off x="3625586" y="2389033"/>
            <a:ext cx="2394369" cy="2535581"/>
            <a:chOff x="3599260" y="1981357"/>
            <a:chExt cx="2394369" cy="2535581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DA5E071-3EFC-4123-9CBC-6F5B0D88F8B3}"/>
                </a:ext>
              </a:extLst>
            </p:cNvPr>
            <p:cNvSpPr/>
            <p:nvPr/>
          </p:nvSpPr>
          <p:spPr>
            <a:xfrm rot="15620204" flipV="1">
              <a:off x="4082346" y="1498271"/>
              <a:ext cx="1332657" cy="2298830"/>
            </a:xfrm>
            <a:custGeom>
              <a:avLst/>
              <a:gdLst>
                <a:gd name="connsiteX0" fmla="*/ 0 w 1269507"/>
                <a:gd name="connsiteY0" fmla="*/ 0 h 2188805"/>
                <a:gd name="connsiteX1" fmla="*/ 1269507 w 1269507"/>
                <a:gd name="connsiteY1" fmla="*/ 2188805 h 2188805"/>
                <a:gd name="connsiteX2" fmla="*/ 0 w 1269507"/>
                <a:gd name="connsiteY2" fmla="*/ 1629512 h 218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07" h="2188805">
                  <a:moveTo>
                    <a:pt x="0" y="0"/>
                  </a:moveTo>
                  <a:lnTo>
                    <a:pt x="1269507" y="2188805"/>
                  </a:lnTo>
                  <a:lnTo>
                    <a:pt x="0" y="1629512"/>
                  </a:ln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82000">
                  <a:schemeClr val="tx1">
                    <a:alpha val="23000"/>
                  </a:schemeClr>
                </a:gs>
              </a:gsLst>
              <a:lin ang="72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1D8758E-D8E9-43CD-B81C-0A117E2E9CC8}"/>
                </a:ext>
              </a:extLst>
            </p:cNvPr>
            <p:cNvSpPr/>
            <p:nvPr/>
          </p:nvSpPr>
          <p:spPr>
            <a:xfrm rot="5979796">
              <a:off x="4082346" y="2701195"/>
              <a:ext cx="1332657" cy="2298830"/>
            </a:xfrm>
            <a:custGeom>
              <a:avLst/>
              <a:gdLst>
                <a:gd name="connsiteX0" fmla="*/ 0 w 1269507"/>
                <a:gd name="connsiteY0" fmla="*/ 0 h 2188805"/>
                <a:gd name="connsiteX1" fmla="*/ 1269507 w 1269507"/>
                <a:gd name="connsiteY1" fmla="*/ 2188805 h 2188805"/>
                <a:gd name="connsiteX2" fmla="*/ 0 w 1269507"/>
                <a:gd name="connsiteY2" fmla="*/ 1629512 h 218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07" h="2188805">
                  <a:moveTo>
                    <a:pt x="0" y="0"/>
                  </a:moveTo>
                  <a:lnTo>
                    <a:pt x="1269507" y="2188805"/>
                  </a:lnTo>
                  <a:lnTo>
                    <a:pt x="0" y="1629512"/>
                  </a:ln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82000">
                  <a:schemeClr val="tx1">
                    <a:alpha val="23000"/>
                  </a:schemeClr>
                </a:gs>
              </a:gsLst>
              <a:lin ang="72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EE268C-1BC1-463F-97B9-023C400D3638}"/>
                </a:ext>
              </a:extLst>
            </p:cNvPr>
            <p:cNvSpPr/>
            <p:nvPr/>
          </p:nvSpPr>
          <p:spPr>
            <a:xfrm rot="5400000">
              <a:off x="4419473" y="2669370"/>
              <a:ext cx="995755" cy="2152557"/>
            </a:xfrm>
            <a:custGeom>
              <a:avLst/>
              <a:gdLst>
                <a:gd name="connsiteX0" fmla="*/ 0 w 1269507"/>
                <a:gd name="connsiteY0" fmla="*/ 0 h 2188805"/>
                <a:gd name="connsiteX1" fmla="*/ 1269507 w 1269507"/>
                <a:gd name="connsiteY1" fmla="*/ 2188805 h 2188805"/>
                <a:gd name="connsiteX2" fmla="*/ 0 w 1269507"/>
                <a:gd name="connsiteY2" fmla="*/ 1629512 h 218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07" h="2188805">
                  <a:moveTo>
                    <a:pt x="0" y="0"/>
                  </a:moveTo>
                  <a:lnTo>
                    <a:pt x="1269507" y="2188805"/>
                  </a:lnTo>
                  <a:lnTo>
                    <a:pt x="0" y="1629512"/>
                  </a:lnTo>
                  <a:close/>
                </a:path>
              </a:pathLst>
            </a:custGeom>
            <a:solidFill>
              <a:srgbClr val="058D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F64E0C7-AD40-406D-9FED-53777D2EF4A2}"/>
                </a:ext>
              </a:extLst>
            </p:cNvPr>
            <p:cNvSpPr/>
            <p:nvPr/>
          </p:nvSpPr>
          <p:spPr>
            <a:xfrm rot="5400000" flipH="1">
              <a:off x="4419473" y="1673616"/>
              <a:ext cx="995755" cy="2152557"/>
            </a:xfrm>
            <a:custGeom>
              <a:avLst/>
              <a:gdLst>
                <a:gd name="connsiteX0" fmla="*/ 0 w 1269507"/>
                <a:gd name="connsiteY0" fmla="*/ 0 h 2188805"/>
                <a:gd name="connsiteX1" fmla="*/ 1269507 w 1269507"/>
                <a:gd name="connsiteY1" fmla="*/ 2188805 h 2188805"/>
                <a:gd name="connsiteX2" fmla="*/ 0 w 1269507"/>
                <a:gd name="connsiteY2" fmla="*/ 1629512 h 218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07" h="2188805">
                  <a:moveTo>
                    <a:pt x="0" y="0"/>
                  </a:moveTo>
                  <a:lnTo>
                    <a:pt x="1269507" y="2188805"/>
                  </a:lnTo>
                  <a:lnTo>
                    <a:pt x="0" y="1629512"/>
                  </a:lnTo>
                  <a:close/>
                </a:path>
              </a:pathLst>
            </a:custGeom>
            <a:solidFill>
              <a:srgbClr val="05A7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7CD562-4409-49FA-B375-7B8EC1E00EB2}"/>
              </a:ext>
            </a:extLst>
          </p:cNvPr>
          <p:cNvGrpSpPr/>
          <p:nvPr/>
        </p:nvGrpSpPr>
        <p:grpSpPr>
          <a:xfrm rot="20858515">
            <a:off x="6026432" y="2287597"/>
            <a:ext cx="2394369" cy="2535581"/>
            <a:chOff x="6046538" y="1981357"/>
            <a:chExt cx="2394369" cy="2535581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0E840F3-3A57-41FA-90D7-6EA161A1BB6E}"/>
                </a:ext>
              </a:extLst>
            </p:cNvPr>
            <p:cNvSpPr/>
            <p:nvPr/>
          </p:nvSpPr>
          <p:spPr>
            <a:xfrm rot="15620204" flipV="1">
              <a:off x="6529624" y="1498271"/>
              <a:ext cx="1332657" cy="2298830"/>
            </a:xfrm>
            <a:custGeom>
              <a:avLst/>
              <a:gdLst>
                <a:gd name="connsiteX0" fmla="*/ 0 w 1269507"/>
                <a:gd name="connsiteY0" fmla="*/ 0 h 2188805"/>
                <a:gd name="connsiteX1" fmla="*/ 1269507 w 1269507"/>
                <a:gd name="connsiteY1" fmla="*/ 2188805 h 2188805"/>
                <a:gd name="connsiteX2" fmla="*/ 0 w 1269507"/>
                <a:gd name="connsiteY2" fmla="*/ 1629512 h 218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07" h="2188805">
                  <a:moveTo>
                    <a:pt x="0" y="0"/>
                  </a:moveTo>
                  <a:lnTo>
                    <a:pt x="1269507" y="2188805"/>
                  </a:lnTo>
                  <a:lnTo>
                    <a:pt x="0" y="1629512"/>
                  </a:ln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82000">
                  <a:schemeClr val="tx1">
                    <a:alpha val="23000"/>
                  </a:schemeClr>
                </a:gs>
              </a:gsLst>
              <a:lin ang="72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95EBAAC-3FA4-4290-A6C6-9EDF89D3AF6B}"/>
                </a:ext>
              </a:extLst>
            </p:cNvPr>
            <p:cNvSpPr/>
            <p:nvPr/>
          </p:nvSpPr>
          <p:spPr>
            <a:xfrm rot="5979796">
              <a:off x="6529624" y="2701195"/>
              <a:ext cx="1332657" cy="2298830"/>
            </a:xfrm>
            <a:custGeom>
              <a:avLst/>
              <a:gdLst>
                <a:gd name="connsiteX0" fmla="*/ 0 w 1269507"/>
                <a:gd name="connsiteY0" fmla="*/ 0 h 2188805"/>
                <a:gd name="connsiteX1" fmla="*/ 1269507 w 1269507"/>
                <a:gd name="connsiteY1" fmla="*/ 2188805 h 2188805"/>
                <a:gd name="connsiteX2" fmla="*/ 0 w 1269507"/>
                <a:gd name="connsiteY2" fmla="*/ 1629512 h 218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07" h="2188805">
                  <a:moveTo>
                    <a:pt x="0" y="0"/>
                  </a:moveTo>
                  <a:lnTo>
                    <a:pt x="1269507" y="2188805"/>
                  </a:lnTo>
                  <a:lnTo>
                    <a:pt x="0" y="1629512"/>
                  </a:ln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82000">
                  <a:schemeClr val="tx1">
                    <a:alpha val="23000"/>
                  </a:schemeClr>
                </a:gs>
              </a:gsLst>
              <a:lin ang="72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606E275-D216-4A3E-A620-49FF2C2CF103}"/>
                </a:ext>
              </a:extLst>
            </p:cNvPr>
            <p:cNvSpPr/>
            <p:nvPr/>
          </p:nvSpPr>
          <p:spPr>
            <a:xfrm rot="5400000">
              <a:off x="6866751" y="2669370"/>
              <a:ext cx="995755" cy="2152557"/>
            </a:xfrm>
            <a:custGeom>
              <a:avLst/>
              <a:gdLst>
                <a:gd name="connsiteX0" fmla="*/ 0 w 1269507"/>
                <a:gd name="connsiteY0" fmla="*/ 0 h 2188805"/>
                <a:gd name="connsiteX1" fmla="*/ 1269507 w 1269507"/>
                <a:gd name="connsiteY1" fmla="*/ 2188805 h 2188805"/>
                <a:gd name="connsiteX2" fmla="*/ 0 w 1269507"/>
                <a:gd name="connsiteY2" fmla="*/ 1629512 h 218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07" h="2188805">
                  <a:moveTo>
                    <a:pt x="0" y="0"/>
                  </a:moveTo>
                  <a:lnTo>
                    <a:pt x="1269507" y="2188805"/>
                  </a:lnTo>
                  <a:lnTo>
                    <a:pt x="0" y="1629512"/>
                  </a:lnTo>
                  <a:close/>
                </a:path>
              </a:pathLst>
            </a:custGeom>
            <a:solidFill>
              <a:srgbClr val="BE25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E5F4959-215E-432D-A98A-1DDC2F91AFA8}"/>
                </a:ext>
              </a:extLst>
            </p:cNvPr>
            <p:cNvSpPr/>
            <p:nvPr/>
          </p:nvSpPr>
          <p:spPr>
            <a:xfrm rot="5400000" flipH="1">
              <a:off x="6866751" y="1673616"/>
              <a:ext cx="995755" cy="2152557"/>
            </a:xfrm>
            <a:custGeom>
              <a:avLst/>
              <a:gdLst>
                <a:gd name="connsiteX0" fmla="*/ 0 w 1269507"/>
                <a:gd name="connsiteY0" fmla="*/ 0 h 2188805"/>
                <a:gd name="connsiteX1" fmla="*/ 1269507 w 1269507"/>
                <a:gd name="connsiteY1" fmla="*/ 2188805 h 2188805"/>
                <a:gd name="connsiteX2" fmla="*/ 0 w 1269507"/>
                <a:gd name="connsiteY2" fmla="*/ 1629512 h 218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07" h="2188805">
                  <a:moveTo>
                    <a:pt x="0" y="0"/>
                  </a:moveTo>
                  <a:lnTo>
                    <a:pt x="1269507" y="2188805"/>
                  </a:lnTo>
                  <a:lnTo>
                    <a:pt x="0" y="1629512"/>
                  </a:lnTo>
                  <a:close/>
                </a:path>
              </a:pathLst>
            </a:custGeom>
            <a:solidFill>
              <a:srgbClr val="E049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A8E4F8-B37F-469C-95DE-EB069F616841}"/>
              </a:ext>
            </a:extLst>
          </p:cNvPr>
          <p:cNvGrpSpPr/>
          <p:nvPr/>
        </p:nvGrpSpPr>
        <p:grpSpPr>
          <a:xfrm rot="19734989">
            <a:off x="8229053" y="1374731"/>
            <a:ext cx="2394369" cy="2535581"/>
            <a:chOff x="8493815" y="1981357"/>
            <a:chExt cx="2394369" cy="2535581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FB02FC9-8633-46A4-B349-27390AB38E2C}"/>
                </a:ext>
              </a:extLst>
            </p:cNvPr>
            <p:cNvSpPr/>
            <p:nvPr/>
          </p:nvSpPr>
          <p:spPr>
            <a:xfrm rot="15620204" flipV="1">
              <a:off x="8976901" y="1498271"/>
              <a:ext cx="1332657" cy="2298830"/>
            </a:xfrm>
            <a:custGeom>
              <a:avLst/>
              <a:gdLst>
                <a:gd name="connsiteX0" fmla="*/ 0 w 1269507"/>
                <a:gd name="connsiteY0" fmla="*/ 0 h 2188805"/>
                <a:gd name="connsiteX1" fmla="*/ 1269507 w 1269507"/>
                <a:gd name="connsiteY1" fmla="*/ 2188805 h 2188805"/>
                <a:gd name="connsiteX2" fmla="*/ 0 w 1269507"/>
                <a:gd name="connsiteY2" fmla="*/ 1629512 h 218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07" h="2188805">
                  <a:moveTo>
                    <a:pt x="0" y="0"/>
                  </a:moveTo>
                  <a:lnTo>
                    <a:pt x="1269507" y="2188805"/>
                  </a:lnTo>
                  <a:lnTo>
                    <a:pt x="0" y="1629512"/>
                  </a:ln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82000">
                  <a:schemeClr val="tx1">
                    <a:alpha val="23000"/>
                  </a:schemeClr>
                </a:gs>
              </a:gsLst>
              <a:lin ang="72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F035CB9-AE14-43D5-9D49-92BE43C76EA2}"/>
                </a:ext>
              </a:extLst>
            </p:cNvPr>
            <p:cNvSpPr/>
            <p:nvPr/>
          </p:nvSpPr>
          <p:spPr>
            <a:xfrm rot="5979796">
              <a:off x="8976901" y="2701195"/>
              <a:ext cx="1332657" cy="2298830"/>
            </a:xfrm>
            <a:custGeom>
              <a:avLst/>
              <a:gdLst>
                <a:gd name="connsiteX0" fmla="*/ 0 w 1269507"/>
                <a:gd name="connsiteY0" fmla="*/ 0 h 2188805"/>
                <a:gd name="connsiteX1" fmla="*/ 1269507 w 1269507"/>
                <a:gd name="connsiteY1" fmla="*/ 2188805 h 2188805"/>
                <a:gd name="connsiteX2" fmla="*/ 0 w 1269507"/>
                <a:gd name="connsiteY2" fmla="*/ 1629512 h 218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07" h="2188805">
                  <a:moveTo>
                    <a:pt x="0" y="0"/>
                  </a:moveTo>
                  <a:lnTo>
                    <a:pt x="1269507" y="2188805"/>
                  </a:lnTo>
                  <a:lnTo>
                    <a:pt x="0" y="1629512"/>
                  </a:ln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82000">
                  <a:schemeClr val="tx1">
                    <a:alpha val="23000"/>
                  </a:schemeClr>
                </a:gs>
              </a:gsLst>
              <a:lin ang="72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6951C35-2974-495B-8CC3-D98697A9DD7B}"/>
                </a:ext>
              </a:extLst>
            </p:cNvPr>
            <p:cNvSpPr/>
            <p:nvPr/>
          </p:nvSpPr>
          <p:spPr>
            <a:xfrm rot="5400000">
              <a:off x="9314028" y="2669370"/>
              <a:ext cx="995755" cy="2152557"/>
            </a:xfrm>
            <a:custGeom>
              <a:avLst/>
              <a:gdLst>
                <a:gd name="connsiteX0" fmla="*/ 0 w 1269507"/>
                <a:gd name="connsiteY0" fmla="*/ 0 h 2188805"/>
                <a:gd name="connsiteX1" fmla="*/ 1269507 w 1269507"/>
                <a:gd name="connsiteY1" fmla="*/ 2188805 h 2188805"/>
                <a:gd name="connsiteX2" fmla="*/ 0 w 1269507"/>
                <a:gd name="connsiteY2" fmla="*/ 1629512 h 218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07" h="2188805">
                  <a:moveTo>
                    <a:pt x="0" y="0"/>
                  </a:moveTo>
                  <a:lnTo>
                    <a:pt x="1269507" y="2188805"/>
                  </a:lnTo>
                  <a:lnTo>
                    <a:pt x="0" y="1629512"/>
                  </a:lnTo>
                  <a:close/>
                </a:path>
              </a:pathLst>
            </a:custGeom>
            <a:solidFill>
              <a:srgbClr val="6DA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DFE61D-8EB2-4E97-A1B7-D793EC044D41}"/>
                </a:ext>
              </a:extLst>
            </p:cNvPr>
            <p:cNvSpPr/>
            <p:nvPr/>
          </p:nvSpPr>
          <p:spPr>
            <a:xfrm rot="5400000" flipH="1">
              <a:off x="9314028" y="1673616"/>
              <a:ext cx="995755" cy="2152557"/>
            </a:xfrm>
            <a:custGeom>
              <a:avLst/>
              <a:gdLst>
                <a:gd name="connsiteX0" fmla="*/ 0 w 1269507"/>
                <a:gd name="connsiteY0" fmla="*/ 0 h 2188805"/>
                <a:gd name="connsiteX1" fmla="*/ 1269507 w 1269507"/>
                <a:gd name="connsiteY1" fmla="*/ 2188805 h 2188805"/>
                <a:gd name="connsiteX2" fmla="*/ 0 w 1269507"/>
                <a:gd name="connsiteY2" fmla="*/ 1629512 h 218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07" h="2188805">
                  <a:moveTo>
                    <a:pt x="0" y="0"/>
                  </a:moveTo>
                  <a:lnTo>
                    <a:pt x="1269507" y="2188805"/>
                  </a:lnTo>
                  <a:lnTo>
                    <a:pt x="0" y="1629512"/>
                  </a:lnTo>
                  <a:close/>
                </a:path>
              </a:pathLst>
            </a:custGeom>
            <a:solidFill>
              <a:srgbClr val="94D1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4058661" y="661380"/>
            <a:ext cx="41008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effectLst/>
                <a:latin typeface="Open Sans" panose="020B0606030504020204" pitchFamily="34" charset="0"/>
              </a:rPr>
              <a:t>TEXT</a:t>
            </a:r>
          </a:p>
          <a:p>
            <a:pPr algn="ctr"/>
            <a:r>
              <a:rPr lang="en-US" sz="40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PREPROCESSING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0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79A84D0-E9C3-4161-B3CB-062008B3D88D}"/>
              </a:ext>
            </a:extLst>
          </p:cNvPr>
          <p:cNvGrpSpPr/>
          <p:nvPr/>
        </p:nvGrpSpPr>
        <p:grpSpPr>
          <a:xfrm>
            <a:off x="292164" y="4262948"/>
            <a:ext cx="2884957" cy="923330"/>
            <a:chOff x="1307741" y="3731369"/>
            <a:chExt cx="2884957" cy="9233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E1ACAB-387B-499B-901B-B1C89473AA4B}"/>
                </a:ext>
              </a:extLst>
            </p:cNvPr>
            <p:cNvSpPr/>
            <p:nvPr/>
          </p:nvSpPr>
          <p:spPr>
            <a:xfrm>
              <a:off x="1307741" y="3731369"/>
              <a:ext cx="2884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DC8C1A"/>
                  </a:solidFill>
                  <a:latin typeface="Open Sans" panose="020B0606030504020204" pitchFamily="34" charset="0"/>
                </a:rPr>
                <a:t>Removal of Special Characters</a:t>
              </a:r>
              <a:endParaRPr lang="en-US" sz="1400" dirty="0">
                <a:solidFill>
                  <a:srgbClr val="DC8C1A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C39360-28B5-4DD3-8573-18E6FF098C26}"/>
                </a:ext>
              </a:extLst>
            </p:cNvPr>
            <p:cNvSpPr/>
            <p:nvPr/>
          </p:nvSpPr>
          <p:spPr>
            <a:xfrm>
              <a:off x="1318167" y="4008368"/>
              <a:ext cx="24998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</a:rPr>
                <a:t>Removal of HTML tags and other special characters like @, # etc.</a:t>
              </a:r>
              <a:endParaRPr lang="en-US" sz="12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ED4581C-6A78-4F98-BCE0-41FD9E34C9CF}"/>
              </a:ext>
            </a:extLst>
          </p:cNvPr>
          <p:cNvGrpSpPr/>
          <p:nvPr/>
        </p:nvGrpSpPr>
        <p:grpSpPr>
          <a:xfrm>
            <a:off x="3810000" y="4262948"/>
            <a:ext cx="1828185" cy="923330"/>
            <a:chOff x="1307741" y="3731369"/>
            <a:chExt cx="1828185" cy="92333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3806EC8-55E0-4542-AE56-372012A9602F}"/>
                </a:ext>
              </a:extLst>
            </p:cNvPr>
            <p:cNvSpPr/>
            <p:nvPr/>
          </p:nvSpPr>
          <p:spPr>
            <a:xfrm>
              <a:off x="1307741" y="3731369"/>
              <a:ext cx="18154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A8F9E"/>
                  </a:solidFill>
                  <a:latin typeface="Open Sans" panose="020B0606030504020204" pitchFamily="34" charset="0"/>
                </a:rPr>
                <a:t>Tokenization</a:t>
              </a:r>
              <a:endParaRPr lang="en-US" sz="1400" dirty="0">
                <a:solidFill>
                  <a:srgbClr val="0A8F9E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9D0D99-DD49-4A5A-883F-A1F6E3A27BA2}"/>
                </a:ext>
              </a:extLst>
            </p:cNvPr>
            <p:cNvSpPr/>
            <p:nvPr/>
          </p:nvSpPr>
          <p:spPr>
            <a:xfrm>
              <a:off x="1318168" y="4008368"/>
              <a:ext cx="1817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</a:rPr>
                <a:t>Splitting of larger entities into smaller chunks called tokens.</a:t>
              </a:r>
              <a:endParaRPr lang="en-US" sz="120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89C0616-C018-4867-B3B2-EC69512027AA}"/>
              </a:ext>
            </a:extLst>
          </p:cNvPr>
          <p:cNvGrpSpPr/>
          <p:nvPr/>
        </p:nvGrpSpPr>
        <p:grpSpPr>
          <a:xfrm>
            <a:off x="6713580" y="4262948"/>
            <a:ext cx="2176045" cy="1107996"/>
            <a:chOff x="1307741" y="3731369"/>
            <a:chExt cx="2176045" cy="110799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B66DC6E-EF44-41C4-98FD-D20485F44189}"/>
                </a:ext>
              </a:extLst>
            </p:cNvPr>
            <p:cNvSpPr/>
            <p:nvPr/>
          </p:nvSpPr>
          <p:spPr>
            <a:xfrm>
              <a:off x="1307741" y="3731369"/>
              <a:ext cx="21760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0" dirty="0">
                  <a:solidFill>
                    <a:srgbClr val="BF296A"/>
                  </a:solidFill>
                  <a:effectLst/>
                  <a:latin typeface="Open Sans" panose="020B0606030504020204" pitchFamily="34" charset="0"/>
                </a:rPr>
                <a:t>Removal of Stopwords</a:t>
              </a:r>
              <a:endParaRPr lang="en-US" sz="1400" dirty="0">
                <a:solidFill>
                  <a:srgbClr val="BF296A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F2A7DA-ED06-4E7C-BDEF-77BECB1F7991}"/>
                </a:ext>
              </a:extLst>
            </p:cNvPr>
            <p:cNvSpPr/>
            <p:nvPr/>
          </p:nvSpPr>
          <p:spPr>
            <a:xfrm>
              <a:off x="1318168" y="4008368"/>
              <a:ext cx="21656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</a:rPr>
                <a:t>Removal of words that don’t add up anything in the sentiment of a sentence.</a:t>
              </a:r>
              <a:endParaRPr lang="en-US" sz="1200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2371519-F8D3-4623-B8EF-97EB2DA497EA}"/>
              </a:ext>
            </a:extLst>
          </p:cNvPr>
          <p:cNvGrpSpPr/>
          <p:nvPr/>
        </p:nvGrpSpPr>
        <p:grpSpPr>
          <a:xfrm>
            <a:off x="9601815" y="4262948"/>
            <a:ext cx="1828185" cy="738664"/>
            <a:chOff x="1307741" y="3731369"/>
            <a:chExt cx="1828185" cy="73866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1ACAAC-51B1-41BE-B72B-E11F0BF4023B}"/>
                </a:ext>
              </a:extLst>
            </p:cNvPr>
            <p:cNvSpPr/>
            <p:nvPr/>
          </p:nvSpPr>
          <p:spPr>
            <a:xfrm>
              <a:off x="1307741" y="3731369"/>
              <a:ext cx="18163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70A347"/>
                  </a:solidFill>
                  <a:latin typeface="Open Sans" panose="020B0606030504020204" pitchFamily="34" charset="0"/>
                </a:rPr>
                <a:t>Stemming</a:t>
              </a:r>
              <a:endParaRPr lang="en-US" sz="1400" dirty="0">
                <a:solidFill>
                  <a:srgbClr val="70A347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47C8786-BADE-4067-BCF0-684035EC960D}"/>
                </a:ext>
              </a:extLst>
            </p:cNvPr>
            <p:cNvSpPr/>
            <p:nvPr/>
          </p:nvSpPr>
          <p:spPr>
            <a:xfrm>
              <a:off x="1318168" y="4008368"/>
              <a:ext cx="18177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</a:rPr>
                <a:t>Reduction of words into their root forms.</a:t>
              </a:r>
              <a:endParaRPr lang="en-US" sz="12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4052492" y="409837"/>
            <a:ext cx="41008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effectLst/>
                <a:latin typeface="Open Sans" panose="020B0606030504020204" pitchFamily="34" charset="0"/>
              </a:rPr>
              <a:t>TEXT</a:t>
            </a:r>
          </a:p>
          <a:p>
            <a:pPr algn="ctr"/>
            <a:r>
              <a:rPr lang="en-US" sz="40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PREPROCESSING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1FDA214A-735C-4DDA-A950-8945CA2AF6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7474600"/>
                  </p:ext>
                </p:extLst>
              </p:nvPr>
            </p:nvGraphicFramePr>
            <p:xfrm>
              <a:off x="406346" y="2559708"/>
              <a:ext cx="2277208" cy="1280930"/>
            </p:xfrm>
            <a:graphic>
              <a:graphicData uri="http://schemas.microsoft.com/office/powerpoint/2016/slidezoom">
                <pslz:sldZm>
                  <pslz:sldZmObj sldId="287" cId="4169662141">
                    <pslz:zmPr id="{ECFF745D-C015-4D5D-8216-757FC2BDB6C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77208" cy="1280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FDA214A-735C-4DDA-A950-8945CA2AF6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6346" y="2559708"/>
                <a:ext cx="2277208" cy="1280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83F8964-56C5-45F0-9F95-008F78355E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7013927"/>
                  </p:ext>
                </p:extLst>
              </p:nvPr>
            </p:nvGraphicFramePr>
            <p:xfrm>
              <a:off x="3447362" y="2559707"/>
              <a:ext cx="2277211" cy="1280931"/>
            </p:xfrm>
            <a:graphic>
              <a:graphicData uri="http://schemas.microsoft.com/office/powerpoint/2016/slidezoom">
                <pslz:sldZm>
                  <pslz:sldZmObj sldId="288" cId="3419751884">
                    <pslz:zmPr id="{F30CC667-2D8E-460D-BBAC-BD554A4710A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77211" cy="12809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83F8964-56C5-45F0-9F95-008F78355E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7362" y="2559707"/>
                <a:ext cx="2277211" cy="128093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DB66484-C80D-455B-9AF8-AF1B0FF979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081091"/>
                  </p:ext>
                </p:extLst>
              </p:nvPr>
            </p:nvGraphicFramePr>
            <p:xfrm>
              <a:off x="6488380" y="2559708"/>
              <a:ext cx="2277208" cy="1280930"/>
            </p:xfrm>
            <a:graphic>
              <a:graphicData uri="http://schemas.microsoft.com/office/powerpoint/2016/slidezoom">
                <pslz:sldZm>
                  <pslz:sldZmObj sldId="289" cId="868884127">
                    <pslz:zmPr id="{295CC27E-D3B6-4BD5-8BCC-155AEB92AB60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77208" cy="1280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DB66484-C80D-455B-9AF8-AF1B0FF979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8380" y="2559708"/>
                <a:ext cx="2277208" cy="1280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65850452-5D3E-42BF-825D-13A730AE81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4742800"/>
                  </p:ext>
                </p:extLst>
              </p:nvPr>
            </p:nvGraphicFramePr>
            <p:xfrm>
              <a:off x="9529396" y="2559708"/>
              <a:ext cx="2277208" cy="1280930"/>
            </p:xfrm>
            <a:graphic>
              <a:graphicData uri="http://schemas.microsoft.com/office/powerpoint/2016/slidezoom">
                <pslz:sldZm>
                  <pslz:sldZmObj sldId="290" cId="3700105593">
                    <pslz:zmPr id="{6B57FB6B-F040-4767-B204-15F13EDDB17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77208" cy="1280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5850452-5D3E-42BF-825D-13A730AE81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29396" y="2559708"/>
                <a:ext cx="2277208" cy="1280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189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3277282" y="362442"/>
            <a:ext cx="56374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Open Sans" panose="020B0606030504020204" pitchFamily="34" charset="0"/>
              </a:rPr>
              <a:t>SPECIAL CHARACTERS</a:t>
            </a:r>
            <a:endParaRPr lang="en-US" sz="4000" b="1" dirty="0">
              <a:effectLst/>
              <a:latin typeface="Open Sans" panose="020B0606030504020204" pitchFamily="34" charset="0"/>
            </a:endParaRPr>
          </a:p>
          <a:p>
            <a:pPr algn="ctr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REMOVAL</a:t>
            </a:r>
          </a:p>
        </p:txBody>
      </p:sp>
      <p:pic>
        <p:nvPicPr>
          <p:cNvPr id="46" name="Graphic 45" descr="A collection of circles in various sizes and patterns">
            <a:extLst>
              <a:ext uri="{FF2B5EF4-FFF2-40B4-BE49-F238E27FC236}">
                <a16:creationId xmlns:a16="http://schemas.microsoft.com/office/drawing/2014/main" id="{7FF5F0C7-E795-497C-83FE-0575D9FC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7061" y="-1265868"/>
            <a:ext cx="3645877" cy="364587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23B7B0-C8BD-4D4B-B35D-E201CDA11D58}"/>
              </a:ext>
            </a:extLst>
          </p:cNvPr>
          <p:cNvSpPr/>
          <p:nvPr/>
        </p:nvSpPr>
        <p:spPr>
          <a:xfrm>
            <a:off x="6181085" y="2489360"/>
            <a:ext cx="3121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8810"/>
                </a:solidFill>
                <a:latin typeface="Open Sans" panose="020B0606030504020204" pitchFamily="34" charset="0"/>
              </a:rPr>
              <a:t>#1.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Some special characters are present like HTML tags, @, # etc.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F139C9-B285-402B-AA19-F80073F757B6}"/>
              </a:ext>
            </a:extLst>
          </p:cNvPr>
          <p:cNvSpPr/>
          <p:nvPr/>
        </p:nvSpPr>
        <p:spPr>
          <a:xfrm>
            <a:off x="7133890" y="3625691"/>
            <a:ext cx="3121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A9F3F"/>
                </a:solidFill>
                <a:latin typeface="Open Sans" panose="020B0606030504020204" pitchFamily="34" charset="0"/>
              </a:rPr>
              <a:t>#2.</a:t>
            </a:r>
            <a:r>
              <a:rPr lang="en-US" sz="1600" dirty="0">
                <a:solidFill>
                  <a:srgbClr val="6A9F3F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Special characters don’t contribute while analyzing the sentiment of a review.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EB0B11-2C8D-4A44-81F3-915F99C0D30C}"/>
              </a:ext>
            </a:extLst>
          </p:cNvPr>
          <p:cNvSpPr/>
          <p:nvPr/>
        </p:nvSpPr>
        <p:spPr>
          <a:xfrm>
            <a:off x="8256070" y="4762022"/>
            <a:ext cx="31211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BD2164"/>
                </a:solidFill>
                <a:latin typeface="Open Sans" panose="020B0606030504020204" pitchFamily="34" charset="0"/>
              </a:rPr>
              <a:t>#3.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Hence, we should remove them in order to save space as well as time while vectorization.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0FF22-DC76-453C-B532-DEE0413D5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2" y="1774170"/>
            <a:ext cx="4065070" cy="40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6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4095100" y="635187"/>
            <a:ext cx="40018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Open Sans" panose="020B0606030504020204" pitchFamily="34" charset="0"/>
              </a:rPr>
              <a:t>TOKENIZATION</a:t>
            </a:r>
            <a:endParaRPr lang="en-US" sz="4000" b="1" dirty="0">
              <a:effectLst/>
              <a:latin typeface="Open Sans" panose="020B0606030504020204" pitchFamily="34" charset="0"/>
            </a:endParaRPr>
          </a:p>
        </p:txBody>
      </p:sp>
      <p:pic>
        <p:nvPicPr>
          <p:cNvPr id="46" name="Graphic 45" descr="A collection of circles in various sizes and patterns">
            <a:extLst>
              <a:ext uri="{FF2B5EF4-FFF2-40B4-BE49-F238E27FC236}">
                <a16:creationId xmlns:a16="http://schemas.microsoft.com/office/drawing/2014/main" id="{7FF5F0C7-E795-497C-83FE-0575D9FC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31628" y="-1265868"/>
            <a:ext cx="3645877" cy="364587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23B7B0-C8BD-4D4B-B35D-E201CDA11D58}"/>
              </a:ext>
            </a:extLst>
          </p:cNvPr>
          <p:cNvSpPr/>
          <p:nvPr/>
        </p:nvSpPr>
        <p:spPr>
          <a:xfrm>
            <a:off x="6096001" y="1924490"/>
            <a:ext cx="40017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8810"/>
                </a:solidFill>
                <a:latin typeface="Open Sans" panose="020B0606030504020204" pitchFamily="34" charset="0"/>
              </a:rPr>
              <a:t>#1.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Tokenization is splitting the raw text into smaller chunks called tokens.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F139C9-B285-402B-AA19-F80073F757B6}"/>
              </a:ext>
            </a:extLst>
          </p:cNvPr>
          <p:cNvSpPr/>
          <p:nvPr/>
        </p:nvSpPr>
        <p:spPr>
          <a:xfrm>
            <a:off x="6901769" y="3090682"/>
            <a:ext cx="4111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A9F3F"/>
                </a:solidFill>
                <a:latin typeface="Open Sans" panose="020B0606030504020204" pitchFamily="34" charset="0"/>
              </a:rPr>
              <a:t>#2.</a:t>
            </a:r>
            <a:r>
              <a:rPr lang="en-US" sz="1600" dirty="0">
                <a:solidFill>
                  <a:srgbClr val="6A9F3F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Different types of tokenization:</a:t>
            </a:r>
          </a:p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Word Tokenizer</a:t>
            </a:r>
          </a:p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Sentence Tokenizer</a:t>
            </a:r>
          </a:p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Character Tokenizer</a:t>
            </a:r>
          </a:p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Subwords Tokenizer (n-gram characters)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67EDB-38E1-4203-93F2-C035E9B4770E}"/>
              </a:ext>
            </a:extLst>
          </p:cNvPr>
          <p:cNvSpPr/>
          <p:nvPr/>
        </p:nvSpPr>
        <p:spPr>
          <a:xfrm>
            <a:off x="7620000" y="4995538"/>
            <a:ext cx="33932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BD2164"/>
                </a:solidFill>
                <a:latin typeface="Open Sans" panose="020B0606030504020204" pitchFamily="34" charset="0"/>
              </a:rPr>
              <a:t>#3.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Tokenization helps to do transformations on each word separately and required to convert words into numbers.</a:t>
            </a:r>
            <a:endParaRPr lang="en-US" sz="1600" dirty="0"/>
          </a:p>
        </p:txBody>
      </p:sp>
      <p:pic>
        <p:nvPicPr>
          <p:cNvPr id="1026" name="Picture 2" descr="Tokenization and Text Data Preparation with TensorFlow &amp; Keras - KDnuggets">
            <a:extLst>
              <a:ext uri="{FF2B5EF4-FFF2-40B4-BE49-F238E27FC236}">
                <a16:creationId xmlns:a16="http://schemas.microsoft.com/office/drawing/2014/main" id="{502D477B-483D-4250-B056-90852DFC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66" y="2933143"/>
            <a:ext cx="4484467" cy="1115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75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7B3762-EBC1-4BB7-BE04-F127B5DE54B1}"/>
              </a:ext>
            </a:extLst>
          </p:cNvPr>
          <p:cNvSpPr/>
          <p:nvPr/>
        </p:nvSpPr>
        <p:spPr>
          <a:xfrm>
            <a:off x="0" y="6730409"/>
            <a:ext cx="1524000" cy="127591"/>
          </a:xfrm>
          <a:prstGeom prst="rect">
            <a:avLst/>
          </a:prstGeom>
          <a:solidFill>
            <a:srgbClr val="F2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9AAA8-AD70-47D6-AEBD-A423C68F15DC}"/>
              </a:ext>
            </a:extLst>
          </p:cNvPr>
          <p:cNvSpPr/>
          <p:nvPr/>
        </p:nvSpPr>
        <p:spPr>
          <a:xfrm>
            <a:off x="1524000" y="6730409"/>
            <a:ext cx="1524000" cy="127591"/>
          </a:xfrm>
          <a:prstGeom prst="rect">
            <a:avLst/>
          </a:prstGeom>
          <a:solidFill>
            <a:srgbClr val="DA8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16DB1-167E-4D2A-93E2-EBA81B979FF9}"/>
              </a:ext>
            </a:extLst>
          </p:cNvPr>
          <p:cNvSpPr/>
          <p:nvPr/>
        </p:nvSpPr>
        <p:spPr>
          <a:xfrm>
            <a:off x="3048000" y="6730409"/>
            <a:ext cx="1524000" cy="127591"/>
          </a:xfrm>
          <a:prstGeom prst="rect">
            <a:avLst/>
          </a:prstGeom>
          <a:solidFill>
            <a:srgbClr val="00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1DAC5A-F159-43F9-BBA3-FBFFF8AA2C1D}"/>
              </a:ext>
            </a:extLst>
          </p:cNvPr>
          <p:cNvSpPr/>
          <p:nvPr/>
        </p:nvSpPr>
        <p:spPr>
          <a:xfrm>
            <a:off x="4572000" y="6730409"/>
            <a:ext cx="1524000" cy="127591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84F448-2972-43EE-91DC-1B35A3753D29}"/>
              </a:ext>
            </a:extLst>
          </p:cNvPr>
          <p:cNvSpPr/>
          <p:nvPr/>
        </p:nvSpPr>
        <p:spPr>
          <a:xfrm>
            <a:off x="6096000" y="6730409"/>
            <a:ext cx="1524000" cy="127591"/>
          </a:xfrm>
          <a:prstGeom prst="rect">
            <a:avLst/>
          </a:prstGeom>
          <a:solidFill>
            <a:srgbClr val="DF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78ED3-9E9F-4EEA-917A-3742242E914F}"/>
              </a:ext>
            </a:extLst>
          </p:cNvPr>
          <p:cNvSpPr/>
          <p:nvPr/>
        </p:nvSpPr>
        <p:spPr>
          <a:xfrm>
            <a:off x="7620000" y="6730409"/>
            <a:ext cx="1524000" cy="127591"/>
          </a:xfrm>
          <a:prstGeom prst="rect">
            <a:avLst/>
          </a:prstGeom>
          <a:solidFill>
            <a:srgbClr val="BD2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8B9EE-A72D-4103-A95E-E0DB5348581E}"/>
              </a:ext>
            </a:extLst>
          </p:cNvPr>
          <p:cNvSpPr/>
          <p:nvPr/>
        </p:nvSpPr>
        <p:spPr>
          <a:xfrm>
            <a:off x="9144000" y="6730409"/>
            <a:ext cx="1524000" cy="127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D53BE3-601B-4111-84D7-83F539A24AB7}"/>
              </a:ext>
            </a:extLst>
          </p:cNvPr>
          <p:cNvSpPr/>
          <p:nvPr/>
        </p:nvSpPr>
        <p:spPr>
          <a:xfrm>
            <a:off x="10668000" y="6730409"/>
            <a:ext cx="1524000" cy="127591"/>
          </a:xfrm>
          <a:prstGeom prst="rect">
            <a:avLst/>
          </a:prstGeom>
          <a:solidFill>
            <a:srgbClr val="6A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3DA698-7ACD-4437-8342-DC63CDE227F4}"/>
              </a:ext>
            </a:extLst>
          </p:cNvPr>
          <p:cNvSpPr/>
          <p:nvPr/>
        </p:nvSpPr>
        <p:spPr>
          <a:xfrm>
            <a:off x="4404291" y="362442"/>
            <a:ext cx="33834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Open Sans" panose="020B0606030504020204" pitchFamily="34" charset="0"/>
              </a:rPr>
              <a:t>STOPWORDS</a:t>
            </a:r>
            <a:endParaRPr lang="en-US" sz="4000" b="1" dirty="0">
              <a:effectLst/>
              <a:latin typeface="Open Sans" panose="020B0606030504020204" pitchFamily="34" charset="0"/>
            </a:endParaRPr>
          </a:p>
          <a:p>
            <a:pPr algn="ctr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REMOVAL</a:t>
            </a:r>
          </a:p>
        </p:txBody>
      </p:sp>
      <p:pic>
        <p:nvPicPr>
          <p:cNvPr id="46" name="Graphic 45" descr="A collection of circles in various sizes and patterns">
            <a:extLst>
              <a:ext uri="{FF2B5EF4-FFF2-40B4-BE49-F238E27FC236}">
                <a16:creationId xmlns:a16="http://schemas.microsoft.com/office/drawing/2014/main" id="{7FF5F0C7-E795-497C-83FE-0575D9FC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7061" y="-1265868"/>
            <a:ext cx="3645877" cy="364587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23B7B0-C8BD-4D4B-B35D-E201CDA11D58}"/>
              </a:ext>
            </a:extLst>
          </p:cNvPr>
          <p:cNvSpPr/>
          <p:nvPr/>
        </p:nvSpPr>
        <p:spPr>
          <a:xfrm>
            <a:off x="6223634" y="2262210"/>
            <a:ext cx="4168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8810"/>
                </a:solidFill>
                <a:latin typeface="Open Sans" panose="020B0606030504020204" pitchFamily="34" charset="0"/>
              </a:rPr>
              <a:t>#1.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Stop words don’t contribute anything while analyzing the sentiment of a statement.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F139C9-B285-402B-AA19-F80073F757B6}"/>
              </a:ext>
            </a:extLst>
          </p:cNvPr>
          <p:cNvSpPr/>
          <p:nvPr/>
        </p:nvSpPr>
        <p:spPr>
          <a:xfrm>
            <a:off x="7133890" y="3503897"/>
            <a:ext cx="4005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A9F3F"/>
                </a:solidFill>
                <a:latin typeface="Open Sans" panose="020B0606030504020204" pitchFamily="34" charset="0"/>
              </a:rPr>
              <a:t>#2.</a:t>
            </a:r>
            <a:r>
              <a:rPr lang="en-US" sz="1600" dirty="0">
                <a:solidFill>
                  <a:srgbClr val="6A9F3F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These stopwords should be removed as it will waste space and time while analyzing the sentiments.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EB0B11-2C8D-4A44-81F3-915F99C0D30C}"/>
              </a:ext>
            </a:extLst>
          </p:cNvPr>
          <p:cNvSpPr/>
          <p:nvPr/>
        </p:nvSpPr>
        <p:spPr>
          <a:xfrm>
            <a:off x="8018682" y="4830869"/>
            <a:ext cx="35256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BD2164"/>
                </a:solidFill>
                <a:latin typeface="Open Sans" panose="020B0606030504020204" pitchFamily="34" charset="0"/>
              </a:rPr>
              <a:t>#3.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Tokenization further helps in removal of stopwords as each token can be checked if it is a stopword or not.</a:t>
            </a:r>
            <a:endParaRPr lang="en-US" sz="1600" dirty="0"/>
          </a:p>
        </p:txBody>
      </p:sp>
      <p:pic>
        <p:nvPicPr>
          <p:cNvPr id="2050" name="Picture 2" descr="Why You Should NOT Remove Stop Words From URLs (Slugs)">
            <a:extLst>
              <a:ext uri="{FF2B5EF4-FFF2-40B4-BE49-F238E27FC236}">
                <a16:creationId xmlns:a16="http://schemas.microsoft.com/office/drawing/2014/main" id="{C85B829A-C1B6-4BDB-B0B5-EF1AC0800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53376"/>
            <a:ext cx="4831007" cy="2853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 Lime Dark - Rocketo Graphics">
      <a:dk1>
        <a:srgbClr val="FFFFFF"/>
      </a:dk1>
      <a:lt1>
        <a:srgbClr val="FFFFFF"/>
      </a:lt1>
      <a:dk2>
        <a:srgbClr val="FFFFFF"/>
      </a:dk2>
      <a:lt2>
        <a:srgbClr val="363F49"/>
      </a:lt2>
      <a:accent1>
        <a:srgbClr val="1F98D8"/>
      </a:accent1>
      <a:accent2>
        <a:srgbClr val="229CCE"/>
      </a:accent2>
      <a:accent3>
        <a:srgbClr val="27A5C1"/>
      </a:accent3>
      <a:accent4>
        <a:srgbClr val="24B6AB"/>
      </a:accent4>
      <a:accent5>
        <a:srgbClr val="5BBD76"/>
      </a:accent5>
      <a:accent6>
        <a:srgbClr val="7DC34D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1205</Words>
  <Application>Microsoft Office PowerPoint</Application>
  <PresentationFormat>Widescreen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Open Sans</vt:lpstr>
      <vt:lpstr>Open Sans Light</vt:lpstr>
      <vt:lpstr>Roboto</vt:lpstr>
      <vt:lpstr>Tw Cen MT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</dc:creator>
  <cp:lastModifiedBy>Shivam</cp:lastModifiedBy>
  <cp:revision>8</cp:revision>
  <dcterms:created xsi:type="dcterms:W3CDTF">2022-04-18T05:59:57Z</dcterms:created>
  <dcterms:modified xsi:type="dcterms:W3CDTF">2022-04-22T17:27:13Z</dcterms:modified>
</cp:coreProperties>
</file>