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D0E31-3BE4-D143-250E-9BC5B2449D11}" v="1" dt="2025-03-04T11:11:39.344"/>
    <p1510:client id="{14217295-F5A7-6A3B-EDFB-3F7F8B224668}" v="32" dt="2025-03-06T06:05:21.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3/17/2025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26369477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3/17/2025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23653645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3/17/2025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4279748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3/17/2025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6329253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3/17/2025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568474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3/17/2025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1750345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3/17/2025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09343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3/17/2025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59442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3/17/2025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97900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3/17/2025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1400861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3/17/2025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89518819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3/17/2025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335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TestOps task-l2</a:t>
            </a:r>
            <a:br>
              <a:rPr lang="en-US" dirty="0"/>
            </a:br>
            <a:br>
              <a:rPr lang="en-US" dirty="0"/>
            </a:br>
            <a:br>
              <a:rPr lang="en-US" dirty="0"/>
            </a:br>
            <a:r>
              <a:rPr lang="en-US" dirty="0"/>
              <a:t>Presentation</a:t>
            </a:r>
          </a:p>
        </p:txBody>
      </p:sp>
      <p:sp>
        <p:nvSpPr>
          <p:cNvPr id="3" name="Subtitle 2"/>
          <p:cNvSpPr>
            <a:spLocks noGrp="1"/>
          </p:cNvSpPr>
          <p:nvPr>
            <p:ph type="subTitle" idx="1"/>
          </p:nvPr>
        </p:nvSpPr>
        <p:spPr/>
        <p:txBody>
          <a:bodyPr/>
          <a:lstStyle/>
          <a:p>
            <a:r>
              <a:rPr lang="en-US"/>
              <a:t>By Hardik Gupta (XS/IN/0890)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1598-7802-F465-9828-6A6D07884D94}"/>
              </a:ext>
            </a:extLst>
          </p:cNvPr>
          <p:cNvSpPr>
            <a:spLocks noGrp="1"/>
          </p:cNvSpPr>
          <p:nvPr>
            <p:ph type="title"/>
          </p:nvPr>
        </p:nvSpPr>
        <p:spPr>
          <a:xfrm>
            <a:off x="719602" y="902304"/>
            <a:ext cx="5328402" cy="628823"/>
          </a:xfrm>
        </p:spPr>
        <p:txBody>
          <a:bodyPr>
            <a:normAutofit fontScale="90000"/>
          </a:bodyPr>
          <a:lstStyle/>
          <a:p>
            <a:r>
              <a:rPr lang="en-US" dirty="0"/>
              <a:t>PERFORMANCE TESTING</a:t>
            </a:r>
          </a:p>
        </p:txBody>
      </p:sp>
      <p:sp>
        <p:nvSpPr>
          <p:cNvPr id="3" name="Content Placeholder 2">
            <a:extLst>
              <a:ext uri="{FF2B5EF4-FFF2-40B4-BE49-F238E27FC236}">
                <a16:creationId xmlns:a16="http://schemas.microsoft.com/office/drawing/2014/main" id="{F52607EC-8604-CF55-E9FA-6AA7EB1E5CB2}"/>
              </a:ext>
            </a:extLst>
          </p:cNvPr>
          <p:cNvSpPr>
            <a:spLocks noGrp="1"/>
          </p:cNvSpPr>
          <p:nvPr>
            <p:ph idx="1"/>
          </p:nvPr>
        </p:nvSpPr>
        <p:spPr>
          <a:xfrm>
            <a:off x="709706" y="1531127"/>
            <a:ext cx="5330052" cy="2112087"/>
          </a:xfrm>
          <a:prstGeom prst="roundRect">
            <a:avLst/>
          </a:prstGeom>
          <a:ln>
            <a:solidFill>
              <a:schemeClr val="tx1"/>
            </a:solidFill>
          </a:ln>
        </p:spPr>
        <p:txBody>
          <a:bodyPr vert="horz" lIns="91440" tIns="45720" rIns="91440" bIns="45720" rtlCol="0" anchor="t">
            <a:normAutofit fontScale="92500" lnSpcReduction="10000"/>
          </a:bodyPr>
          <a:lstStyle/>
          <a:p>
            <a:pPr marL="0" indent="0" algn="just">
              <a:buNone/>
            </a:pPr>
            <a:r>
              <a:rPr lang="en-US" sz="1600" dirty="0">
                <a:ea typeface="+mn-lt"/>
                <a:cs typeface="+mn-lt"/>
              </a:rPr>
              <a:t>Performance testing is a type of software testing that focuses on evaluating the performance and scalability of a system or application. Performance testing aims to identify bottlenecks, measure system performance under various loads and conditions, and ensure that the system can handle the expected number of users or transactions. </a:t>
            </a:r>
          </a:p>
          <a:p>
            <a:pPr marL="0" indent="0" algn="just">
              <a:buNone/>
            </a:pPr>
            <a:r>
              <a:rPr lang="en-US" sz="1600" dirty="0"/>
              <a:t>Types of Performance testing:</a:t>
            </a:r>
          </a:p>
        </p:txBody>
      </p:sp>
      <p:sp>
        <p:nvSpPr>
          <p:cNvPr id="4" name="Date Placeholder 3">
            <a:extLst>
              <a:ext uri="{FF2B5EF4-FFF2-40B4-BE49-F238E27FC236}">
                <a16:creationId xmlns:a16="http://schemas.microsoft.com/office/drawing/2014/main" id="{22FDA434-0ADC-AE44-8FEA-40AE291D456B}"/>
              </a:ext>
            </a:extLst>
          </p:cNvPr>
          <p:cNvSpPr>
            <a:spLocks noGrp="1"/>
          </p:cNvSpPr>
          <p:nvPr>
            <p:ph type="dt" sz="half" idx="10"/>
          </p:nvPr>
        </p:nvSpPr>
        <p:spPr/>
        <p:txBody>
          <a:bodyPr/>
          <a:lstStyle/>
          <a:p>
            <a:fld id="{A5E93F1D-42C0-44C0-9D51-7714D21B45B6}" type="datetime1">
              <a:t>3/17/2025</a:t>
            </a:fld>
            <a:endParaRPr lang="en-US"/>
          </a:p>
        </p:txBody>
      </p:sp>
      <p:sp>
        <p:nvSpPr>
          <p:cNvPr id="5" name="Footer Placeholder 4">
            <a:extLst>
              <a:ext uri="{FF2B5EF4-FFF2-40B4-BE49-F238E27FC236}">
                <a16:creationId xmlns:a16="http://schemas.microsoft.com/office/drawing/2014/main" id="{998BDC0C-2E72-6A42-FA28-DBE0325E1948}"/>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E6BC373-C7E5-2ED7-27DE-FC7211D2ACBA}"/>
              </a:ext>
            </a:extLst>
          </p:cNvPr>
          <p:cNvSpPr>
            <a:spLocks noGrp="1"/>
          </p:cNvSpPr>
          <p:nvPr>
            <p:ph type="sldNum" sz="quarter" idx="12"/>
          </p:nvPr>
        </p:nvSpPr>
        <p:spPr/>
        <p:txBody>
          <a:bodyPr/>
          <a:lstStyle/>
          <a:p>
            <a:fld id="{E30AF5A0-43BB-4336-8627-9123B9144D80}" type="slidenum">
              <a:rPr lang="en-US" dirty="0"/>
              <a:t>10</a:t>
            </a:fld>
            <a:endParaRPr lang="en-US"/>
          </a:p>
        </p:txBody>
      </p:sp>
      <p:pic>
        <p:nvPicPr>
          <p:cNvPr id="7" name="Picture 6" descr="A diagram of progress&#10;&#10;AI-generated content may be incorrect.">
            <a:extLst>
              <a:ext uri="{FF2B5EF4-FFF2-40B4-BE49-F238E27FC236}">
                <a16:creationId xmlns:a16="http://schemas.microsoft.com/office/drawing/2014/main" id="{B6F69F0D-DFF0-5844-1B36-90D39A3CF945}"/>
              </a:ext>
            </a:extLst>
          </p:cNvPr>
          <p:cNvPicPr>
            <a:picLocks noChangeAspect="1"/>
          </p:cNvPicPr>
          <p:nvPr/>
        </p:nvPicPr>
        <p:blipFill>
          <a:blip r:embed="rId2"/>
          <a:stretch>
            <a:fillRect/>
          </a:stretch>
        </p:blipFill>
        <p:spPr>
          <a:xfrm>
            <a:off x="1121001" y="3735615"/>
            <a:ext cx="4507139" cy="2235199"/>
          </a:xfrm>
          <a:prstGeom prst="rect">
            <a:avLst/>
          </a:prstGeom>
          <a:ln>
            <a:solidFill>
              <a:schemeClr val="bg1"/>
            </a:solidFill>
          </a:ln>
        </p:spPr>
      </p:pic>
      <p:graphicFrame>
        <p:nvGraphicFramePr>
          <p:cNvPr id="8" name="Table 7">
            <a:extLst>
              <a:ext uri="{FF2B5EF4-FFF2-40B4-BE49-F238E27FC236}">
                <a16:creationId xmlns:a16="http://schemas.microsoft.com/office/drawing/2014/main" id="{BE927D27-F448-DCF3-4A5D-28BB489A3B7C}"/>
              </a:ext>
            </a:extLst>
          </p:cNvPr>
          <p:cNvGraphicFramePr>
            <a:graphicFrameLocks noGrp="1"/>
          </p:cNvGraphicFramePr>
          <p:nvPr>
            <p:extLst>
              <p:ext uri="{D42A27DB-BD31-4B8C-83A1-F6EECF244321}">
                <p14:modId xmlns:p14="http://schemas.microsoft.com/office/powerpoint/2010/main" val="1685724518"/>
              </p:ext>
            </p:extLst>
          </p:nvPr>
        </p:nvGraphicFramePr>
        <p:xfrm>
          <a:off x="6096000" y="898070"/>
          <a:ext cx="5977794" cy="5058122"/>
        </p:xfrm>
        <a:graphic>
          <a:graphicData uri="http://schemas.openxmlformats.org/drawingml/2006/table">
            <a:tbl>
              <a:tblPr firstRow="1" bandRow="1">
                <a:tableStyleId>{7E9639D4-E3E2-4D34-9284-5A2195B3D0D7}</a:tableStyleId>
              </a:tblPr>
              <a:tblGrid>
                <a:gridCol w="1412912">
                  <a:extLst>
                    <a:ext uri="{9D8B030D-6E8A-4147-A177-3AD203B41FA5}">
                      <a16:colId xmlns:a16="http://schemas.microsoft.com/office/drawing/2014/main" val="1775047958"/>
                    </a:ext>
                  </a:extLst>
                </a:gridCol>
                <a:gridCol w="2313214">
                  <a:extLst>
                    <a:ext uri="{9D8B030D-6E8A-4147-A177-3AD203B41FA5}">
                      <a16:colId xmlns:a16="http://schemas.microsoft.com/office/drawing/2014/main" val="2425199757"/>
                    </a:ext>
                  </a:extLst>
                </a:gridCol>
                <a:gridCol w="2251668">
                  <a:extLst>
                    <a:ext uri="{9D8B030D-6E8A-4147-A177-3AD203B41FA5}">
                      <a16:colId xmlns:a16="http://schemas.microsoft.com/office/drawing/2014/main" val="2171304907"/>
                    </a:ext>
                  </a:extLst>
                </a:gridCol>
              </a:tblGrid>
              <a:tr h="639535">
                <a:tc>
                  <a:txBody>
                    <a:bodyPr/>
                    <a:lstStyle/>
                    <a:p>
                      <a:pPr algn="ctr"/>
                      <a:r>
                        <a:rPr lang="en-US" dirty="0"/>
                        <a:t>Aspect</a:t>
                      </a:r>
                    </a:p>
                  </a:txBody>
                  <a:tcPr anchor="ctr"/>
                </a:tc>
                <a:tc>
                  <a:txBody>
                    <a:bodyPr/>
                    <a:lstStyle/>
                    <a:p>
                      <a:pPr algn="ctr"/>
                      <a:r>
                        <a:rPr lang="en-US" dirty="0"/>
                        <a:t>White Box Testing</a:t>
                      </a:r>
                    </a:p>
                  </a:txBody>
                  <a:tcPr anchor="ctr"/>
                </a:tc>
                <a:tc>
                  <a:txBody>
                    <a:bodyPr/>
                    <a:lstStyle/>
                    <a:p>
                      <a:pPr algn="ctr"/>
                      <a:r>
                        <a:rPr lang="en-US" dirty="0"/>
                        <a:t>Black Box Testing</a:t>
                      </a:r>
                    </a:p>
                  </a:txBody>
                  <a:tcPr anchor="ctr"/>
                </a:tc>
                <a:extLst>
                  <a:ext uri="{0D108BD9-81ED-4DB2-BD59-A6C34878D82A}">
                    <a16:rowId xmlns:a16="http://schemas.microsoft.com/office/drawing/2014/main" val="321999596"/>
                  </a:ext>
                </a:extLst>
              </a:tr>
              <a:tr h="911678">
                <a:tc>
                  <a:txBody>
                    <a:bodyPr/>
                    <a:lstStyle/>
                    <a:p>
                      <a:pPr algn="ctr"/>
                      <a:r>
                        <a:rPr lang="en-US" dirty="0"/>
                        <a:t>Concept</a:t>
                      </a:r>
                    </a:p>
                  </a:txBody>
                  <a:tcPr anchor="ctr"/>
                </a:tc>
                <a:tc>
                  <a:txBody>
                    <a:bodyPr/>
                    <a:lstStyle/>
                    <a:p>
                      <a:pPr algn="just"/>
                      <a:r>
                        <a:rPr lang="en-US" dirty="0"/>
                        <a:t>Involves looking into the internal structure of application.</a:t>
                      </a:r>
                    </a:p>
                  </a:txBody>
                  <a:tcPr/>
                </a:tc>
                <a:tc>
                  <a:txBody>
                    <a:bodyPr/>
                    <a:lstStyle/>
                    <a:p>
                      <a:pPr algn="just"/>
                      <a:r>
                        <a:rPr lang="en-US" dirty="0"/>
                        <a:t>Evaluates software based on functionality</a:t>
                      </a:r>
                    </a:p>
                  </a:txBody>
                  <a:tcPr/>
                </a:tc>
                <a:extLst>
                  <a:ext uri="{0D108BD9-81ED-4DB2-BD59-A6C34878D82A}">
                    <a16:rowId xmlns:a16="http://schemas.microsoft.com/office/drawing/2014/main" val="1264382414"/>
                  </a:ext>
                </a:extLst>
              </a:tr>
              <a:tr h="639535">
                <a:tc>
                  <a:txBody>
                    <a:bodyPr/>
                    <a:lstStyle/>
                    <a:p>
                      <a:pPr algn="ctr"/>
                      <a:r>
                        <a:rPr lang="en-US" dirty="0"/>
                        <a:t>Scope</a:t>
                      </a:r>
                    </a:p>
                  </a:txBody>
                  <a:tcPr anchor="ctr"/>
                </a:tc>
                <a:tc>
                  <a:txBody>
                    <a:bodyPr/>
                    <a:lstStyle/>
                    <a:p>
                      <a:pPr algn="just"/>
                      <a:r>
                        <a:rPr lang="en-US" dirty="0"/>
                        <a:t>Focus on code logic, internal paths</a:t>
                      </a:r>
                    </a:p>
                  </a:txBody>
                  <a:tcPr/>
                </a:tc>
                <a:tc>
                  <a:txBody>
                    <a:bodyPr/>
                    <a:lstStyle/>
                    <a:p>
                      <a:pPr algn="just"/>
                      <a:r>
                        <a:rPr lang="en-US" dirty="0"/>
                        <a:t>Focus on input-output behavior</a:t>
                      </a:r>
                    </a:p>
                  </a:txBody>
                  <a:tcPr/>
                </a:tc>
                <a:extLst>
                  <a:ext uri="{0D108BD9-81ED-4DB2-BD59-A6C34878D82A}">
                    <a16:rowId xmlns:a16="http://schemas.microsoft.com/office/drawing/2014/main" val="355521827"/>
                  </a:ext>
                </a:extLst>
              </a:tr>
              <a:tr h="1183821">
                <a:tc>
                  <a:txBody>
                    <a:bodyPr/>
                    <a:lstStyle/>
                    <a:p>
                      <a:pPr algn="ctr"/>
                      <a:r>
                        <a:rPr lang="en-US" dirty="0"/>
                        <a:t>Approach</a:t>
                      </a:r>
                    </a:p>
                  </a:txBody>
                  <a:tcPr anchor="ctr"/>
                </a:tc>
                <a:tc>
                  <a:txBody>
                    <a:bodyPr/>
                    <a:lstStyle/>
                    <a:p>
                      <a:pPr algn="just"/>
                      <a:r>
                        <a:rPr lang="en-US" dirty="0"/>
                        <a:t>Involves code analysis, control flow testing, path testing</a:t>
                      </a:r>
                    </a:p>
                  </a:txBody>
                  <a:tcPr/>
                </a:tc>
                <a:tc>
                  <a:txBody>
                    <a:bodyPr/>
                    <a:lstStyle/>
                    <a:p>
                      <a:pPr algn="just"/>
                      <a:r>
                        <a:rPr lang="en-US" dirty="0"/>
                        <a:t>Involves testing functional requirements, end-user scenarios</a:t>
                      </a:r>
                    </a:p>
                  </a:txBody>
                  <a:tcPr/>
                </a:tc>
                <a:extLst>
                  <a:ext uri="{0D108BD9-81ED-4DB2-BD59-A6C34878D82A}">
                    <a16:rowId xmlns:a16="http://schemas.microsoft.com/office/drawing/2014/main" val="1680246218"/>
                  </a:ext>
                </a:extLst>
              </a:tr>
              <a:tr h="639535">
                <a:tc>
                  <a:txBody>
                    <a:bodyPr/>
                    <a:lstStyle/>
                    <a:p>
                      <a:pPr algn="ctr"/>
                      <a:r>
                        <a:rPr lang="en-US" dirty="0"/>
                        <a:t>Examples</a:t>
                      </a:r>
                    </a:p>
                  </a:txBody>
                  <a:tcPr anchor="ctr"/>
                </a:tc>
                <a:tc>
                  <a:txBody>
                    <a:bodyPr/>
                    <a:lstStyle/>
                    <a:p>
                      <a:pPr algn="just"/>
                      <a:r>
                        <a:rPr lang="en-US" dirty="0"/>
                        <a:t>Unit tests, integration tests</a:t>
                      </a:r>
                    </a:p>
                  </a:txBody>
                  <a:tcPr/>
                </a:tc>
                <a:tc>
                  <a:txBody>
                    <a:bodyPr/>
                    <a:lstStyle/>
                    <a:p>
                      <a:pPr algn="just"/>
                      <a:r>
                        <a:rPr lang="en-US" dirty="0"/>
                        <a:t>Functional testing, system testing</a:t>
                      </a:r>
                    </a:p>
                  </a:txBody>
                  <a:tcPr/>
                </a:tc>
                <a:extLst>
                  <a:ext uri="{0D108BD9-81ED-4DB2-BD59-A6C34878D82A}">
                    <a16:rowId xmlns:a16="http://schemas.microsoft.com/office/drawing/2014/main" val="1431255879"/>
                  </a:ext>
                </a:extLst>
              </a:tr>
              <a:tr h="1035307">
                <a:tc>
                  <a:txBody>
                    <a:bodyPr/>
                    <a:lstStyle/>
                    <a:p>
                      <a:pPr lvl="0" algn="ctr">
                        <a:buNone/>
                      </a:pPr>
                      <a:r>
                        <a:rPr lang="en-US" dirty="0"/>
                        <a:t>Advantages</a:t>
                      </a:r>
                    </a:p>
                  </a:txBody>
                  <a:tcPr anchor="ctr"/>
                </a:tc>
                <a:tc>
                  <a:txBody>
                    <a:bodyPr/>
                    <a:lstStyle/>
                    <a:p>
                      <a:pPr lvl="0" algn="just">
                        <a:buNone/>
                      </a:pPr>
                      <a:r>
                        <a:rPr lang="en-US" dirty="0"/>
                        <a:t>Early detection of errors, ensures code quality</a:t>
                      </a:r>
                    </a:p>
                  </a:txBody>
                  <a:tcPr/>
                </a:tc>
                <a:tc>
                  <a:txBody>
                    <a:bodyPr/>
                    <a:lstStyle/>
                    <a:p>
                      <a:pPr lvl="0" algn="just">
                        <a:buNone/>
                      </a:pPr>
                      <a:r>
                        <a:rPr lang="en-US" dirty="0"/>
                        <a:t>No need for internal knowledge, the tester can be non-technical.</a:t>
                      </a:r>
                    </a:p>
                  </a:txBody>
                  <a:tcPr/>
                </a:tc>
                <a:extLst>
                  <a:ext uri="{0D108BD9-81ED-4DB2-BD59-A6C34878D82A}">
                    <a16:rowId xmlns:a16="http://schemas.microsoft.com/office/drawing/2014/main" val="3153027552"/>
                  </a:ext>
                </a:extLst>
              </a:tr>
            </a:tbl>
          </a:graphicData>
        </a:graphic>
      </p:graphicFrame>
    </p:spTree>
    <p:extLst>
      <p:ext uri="{BB962C8B-B14F-4D97-AF65-F5344CB8AC3E}">
        <p14:creationId xmlns:p14="http://schemas.microsoft.com/office/powerpoint/2010/main" val="176134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7E4C-F7F4-F21C-1B80-68902FE3BD6C}"/>
              </a:ext>
            </a:extLst>
          </p:cNvPr>
          <p:cNvSpPr>
            <a:spLocks noGrp="1"/>
          </p:cNvSpPr>
          <p:nvPr>
            <p:ph type="title"/>
          </p:nvPr>
        </p:nvSpPr>
        <p:spPr>
          <a:xfrm>
            <a:off x="750527" y="731596"/>
            <a:ext cx="10682194" cy="472960"/>
          </a:xfrm>
        </p:spPr>
        <p:txBody>
          <a:bodyPr vert="horz" lIns="91440" tIns="45720" rIns="91440" bIns="45720" rtlCol="0" anchor="t">
            <a:noAutofit/>
          </a:bodyPr>
          <a:lstStyle/>
          <a:p>
            <a:r>
              <a:rPr lang="en-US" sz="2800" dirty="0">
                <a:ea typeface="+mj-lt"/>
                <a:cs typeface="+mj-lt"/>
              </a:rPr>
              <a:t>User Acceptance Testing and Development Models</a:t>
            </a:r>
            <a:endParaRPr lang="en-US" sz="2800"/>
          </a:p>
          <a:p>
            <a:endParaRPr lang="en-US" dirty="0"/>
          </a:p>
        </p:txBody>
      </p:sp>
      <p:sp>
        <p:nvSpPr>
          <p:cNvPr id="4" name="Date Placeholder 3">
            <a:extLst>
              <a:ext uri="{FF2B5EF4-FFF2-40B4-BE49-F238E27FC236}">
                <a16:creationId xmlns:a16="http://schemas.microsoft.com/office/drawing/2014/main" id="{EDE25953-C946-2ADA-38D4-4DB58CA4A683}"/>
              </a:ext>
            </a:extLst>
          </p:cNvPr>
          <p:cNvSpPr>
            <a:spLocks noGrp="1"/>
          </p:cNvSpPr>
          <p:nvPr>
            <p:ph type="dt" sz="half" idx="10"/>
          </p:nvPr>
        </p:nvSpPr>
        <p:spPr/>
        <p:txBody>
          <a:bodyPr/>
          <a:lstStyle/>
          <a:p>
            <a:fld id="{C41B42C5-8A5C-476F-B68C-990E176345F5}" type="datetime1">
              <a:t>3/17/2025</a:t>
            </a:fld>
            <a:endParaRPr lang="en-US"/>
          </a:p>
        </p:txBody>
      </p:sp>
      <p:sp>
        <p:nvSpPr>
          <p:cNvPr id="5" name="Footer Placeholder 4">
            <a:extLst>
              <a:ext uri="{FF2B5EF4-FFF2-40B4-BE49-F238E27FC236}">
                <a16:creationId xmlns:a16="http://schemas.microsoft.com/office/drawing/2014/main" id="{BA511A58-7F17-E9B9-95FD-19E8E5E53E6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852E51C-6378-F5A5-3E16-1A452AA09B06}"/>
              </a:ext>
            </a:extLst>
          </p:cNvPr>
          <p:cNvSpPr>
            <a:spLocks noGrp="1"/>
          </p:cNvSpPr>
          <p:nvPr>
            <p:ph type="sldNum" sz="quarter" idx="12"/>
          </p:nvPr>
        </p:nvSpPr>
        <p:spPr/>
        <p:txBody>
          <a:bodyPr/>
          <a:lstStyle/>
          <a:p>
            <a:fld id="{E30AF5A0-43BB-4336-8627-9123B9144D80}" type="slidenum">
              <a:rPr lang="en-US" dirty="0"/>
              <a:t>11</a:t>
            </a:fld>
            <a:endParaRPr lang="en-US"/>
          </a:p>
        </p:txBody>
      </p:sp>
      <p:pic>
        <p:nvPicPr>
          <p:cNvPr id="10" name="Content Placeholder 9" descr="A diagram of software development&#10;&#10;AI-generated content may be incorrect.">
            <a:extLst>
              <a:ext uri="{FF2B5EF4-FFF2-40B4-BE49-F238E27FC236}">
                <a16:creationId xmlns:a16="http://schemas.microsoft.com/office/drawing/2014/main" id="{749B5E83-63C5-5856-5A3F-8D6CFD58DBA6}"/>
              </a:ext>
            </a:extLst>
          </p:cNvPr>
          <p:cNvPicPr>
            <a:picLocks noGrp="1" noChangeAspect="1"/>
          </p:cNvPicPr>
          <p:nvPr>
            <p:ph idx="1"/>
          </p:nvPr>
        </p:nvPicPr>
        <p:blipFill>
          <a:blip r:embed="rId2"/>
          <a:stretch>
            <a:fillRect/>
          </a:stretch>
        </p:blipFill>
        <p:spPr>
          <a:xfrm>
            <a:off x="5678981" y="1201759"/>
            <a:ext cx="6133440" cy="4697445"/>
          </a:xfrm>
          <a:ln>
            <a:solidFill>
              <a:schemeClr val="bg1"/>
            </a:solidFill>
          </a:ln>
        </p:spPr>
      </p:pic>
      <p:sp>
        <p:nvSpPr>
          <p:cNvPr id="11" name="TextBox 10">
            <a:extLst>
              <a:ext uri="{FF2B5EF4-FFF2-40B4-BE49-F238E27FC236}">
                <a16:creationId xmlns:a16="http://schemas.microsoft.com/office/drawing/2014/main" id="{DDC45B5E-32E2-47A7-EC12-F88B3FA58E43}"/>
              </a:ext>
            </a:extLst>
          </p:cNvPr>
          <p:cNvSpPr txBox="1"/>
          <p:nvPr/>
        </p:nvSpPr>
        <p:spPr>
          <a:xfrm>
            <a:off x="887261" y="1743206"/>
            <a:ext cx="4196218" cy="3643551"/>
          </a:xfrm>
          <a:prstGeom prst="round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dirty="0">
                <a:ea typeface="+mn-lt"/>
                <a:cs typeface="+mn-lt"/>
              </a:rPr>
              <a:t>User Acceptance Testing (UAT), or application testing, is the final stage of any software development or change request lifecycle before go-live.</a:t>
            </a:r>
          </a:p>
          <a:p>
            <a:pPr marL="285750" indent="-285750" algn="just">
              <a:buFont typeface="Arial"/>
              <a:buChar char="•"/>
            </a:pPr>
            <a:r>
              <a:rPr lang="en-US" sz="1600" dirty="0">
                <a:ea typeface="+mn-lt"/>
                <a:cs typeface="+mn-lt"/>
              </a:rPr>
              <a:t>Actual users test the software to determine if it does what it was designed to do in real-world situations, validating changes made and assessing adherence to their organization’s business requirements. </a:t>
            </a:r>
            <a:endParaRPr lang="en-US" sz="1600">
              <a:ea typeface="+mn-lt"/>
              <a:cs typeface="+mn-lt"/>
            </a:endParaRPr>
          </a:p>
          <a:p>
            <a:pPr marL="285750" indent="-285750" algn="just">
              <a:buFont typeface="Arial"/>
              <a:buChar char="•"/>
            </a:pPr>
            <a:r>
              <a:rPr lang="en-US" sz="1600" dirty="0">
                <a:ea typeface="+mn-lt"/>
                <a:cs typeface="+mn-lt"/>
              </a:rPr>
              <a:t>The main purpose of acceptance testing is to validate end-to-end business flow. </a:t>
            </a:r>
            <a:endParaRPr lang="en-US" sz="1600"/>
          </a:p>
        </p:txBody>
      </p:sp>
    </p:spTree>
    <p:extLst>
      <p:ext uri="{BB962C8B-B14F-4D97-AF65-F5344CB8AC3E}">
        <p14:creationId xmlns:p14="http://schemas.microsoft.com/office/powerpoint/2010/main" val="16099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70B0-AE50-2A37-999A-4DABE7E38D0B}"/>
              </a:ext>
            </a:extLst>
          </p:cNvPr>
          <p:cNvSpPr>
            <a:spLocks noGrp="1"/>
          </p:cNvSpPr>
          <p:nvPr>
            <p:ph type="title"/>
          </p:nvPr>
        </p:nvSpPr>
        <p:spPr>
          <a:xfrm>
            <a:off x="709706" y="922096"/>
            <a:ext cx="10682194" cy="609031"/>
          </a:xfrm>
        </p:spPr>
        <p:txBody>
          <a:bodyPr>
            <a:normAutofit fontScale="90000"/>
          </a:bodyPr>
          <a:lstStyle/>
          <a:p>
            <a:r>
              <a:rPr lang="en-US" dirty="0"/>
              <a:t>DEFECT AND BUG LIFECYCLE MANAGEMENT</a:t>
            </a:r>
          </a:p>
        </p:txBody>
      </p:sp>
      <p:sp>
        <p:nvSpPr>
          <p:cNvPr id="3" name="Content Placeholder 2">
            <a:extLst>
              <a:ext uri="{FF2B5EF4-FFF2-40B4-BE49-F238E27FC236}">
                <a16:creationId xmlns:a16="http://schemas.microsoft.com/office/drawing/2014/main" id="{DE4D60B4-3E84-2102-3F6E-5D20274FECA8}"/>
              </a:ext>
            </a:extLst>
          </p:cNvPr>
          <p:cNvSpPr>
            <a:spLocks noGrp="1"/>
          </p:cNvSpPr>
          <p:nvPr>
            <p:ph idx="1"/>
          </p:nvPr>
        </p:nvSpPr>
        <p:spPr>
          <a:xfrm>
            <a:off x="709706" y="1531125"/>
            <a:ext cx="5366337" cy="4398089"/>
          </a:xfrm>
          <a:prstGeom prst="roundRect">
            <a:avLst/>
          </a:prstGeom>
          <a:ln>
            <a:solidFill>
              <a:schemeClr val="tx1"/>
            </a:solidFill>
          </a:ln>
        </p:spPr>
        <p:txBody>
          <a:bodyPr vert="horz" lIns="91440" tIns="45720" rIns="91440" bIns="45720" rtlCol="0" anchor="t">
            <a:normAutofit/>
          </a:bodyPr>
          <a:lstStyle/>
          <a:p>
            <a:pPr marL="0" indent="0" algn="just">
              <a:buNone/>
            </a:pPr>
            <a:r>
              <a:rPr lang="en-US" sz="1400" dirty="0"/>
              <a:t>A bug/defect is an error or bug in an application that is created during the building or designing of software due to which software starts to show abnormal behavior during its use.</a:t>
            </a:r>
          </a:p>
          <a:p>
            <a:pPr marL="0" indent="0" algn="just">
              <a:buNone/>
            </a:pPr>
            <a:r>
              <a:rPr lang="en-US" sz="1400" b="1" dirty="0"/>
              <a:t>Defect Tracking</a:t>
            </a:r>
            <a:endParaRPr lang="en-US" sz="1400" dirty="0"/>
          </a:p>
          <a:p>
            <a:pPr algn="just"/>
            <a:r>
              <a:rPr lang="en-US" sz="1400" dirty="0"/>
              <a:t>Defect Tracking is the process of identifying, documenting and managing defects in software during its development or maintenance.</a:t>
            </a:r>
          </a:p>
          <a:p>
            <a:pPr algn="just"/>
            <a:r>
              <a:rPr lang="en-US" sz="1400" dirty="0">
                <a:ea typeface="+mn-lt"/>
                <a:cs typeface="+mn-lt"/>
              </a:rPr>
              <a:t>It involves systematically recording information about a Defect define, prioritize, analyze, and track its status from discovery through resolution to ensure a more reliable and high-quality end product.</a:t>
            </a:r>
          </a:p>
          <a:p>
            <a:pPr algn="just"/>
            <a:r>
              <a:rPr lang="en-US" sz="1400" dirty="0"/>
              <a:t>Different phases of defect tracking include New, Assigned, Open, Fixed, Verified, Closed, Deferred.</a:t>
            </a:r>
          </a:p>
          <a:p>
            <a:pPr marL="0" indent="0" algn="just">
              <a:buNone/>
            </a:pPr>
            <a:endParaRPr lang="en-US" sz="1400" b="1" dirty="0"/>
          </a:p>
        </p:txBody>
      </p:sp>
      <p:sp>
        <p:nvSpPr>
          <p:cNvPr id="4" name="Date Placeholder 3">
            <a:extLst>
              <a:ext uri="{FF2B5EF4-FFF2-40B4-BE49-F238E27FC236}">
                <a16:creationId xmlns:a16="http://schemas.microsoft.com/office/drawing/2014/main" id="{91C7CBF6-8722-22C5-6ABF-654B9B567954}"/>
              </a:ext>
            </a:extLst>
          </p:cNvPr>
          <p:cNvSpPr>
            <a:spLocks noGrp="1"/>
          </p:cNvSpPr>
          <p:nvPr>
            <p:ph type="dt" sz="half" idx="10"/>
          </p:nvPr>
        </p:nvSpPr>
        <p:spPr/>
        <p:txBody>
          <a:bodyPr/>
          <a:lstStyle/>
          <a:p>
            <a:fld id="{2EAF5938-E8CE-4607-9F2C-F596EBC70B87}" type="datetime1">
              <a:t>3/17/2025</a:t>
            </a:fld>
            <a:endParaRPr lang="en-US"/>
          </a:p>
        </p:txBody>
      </p:sp>
      <p:sp>
        <p:nvSpPr>
          <p:cNvPr id="5" name="Footer Placeholder 4">
            <a:extLst>
              <a:ext uri="{FF2B5EF4-FFF2-40B4-BE49-F238E27FC236}">
                <a16:creationId xmlns:a16="http://schemas.microsoft.com/office/drawing/2014/main" id="{94B515ED-D02C-C25C-674A-309F857D608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0322594-1D71-2375-564E-0047371AA5A2}"/>
              </a:ext>
            </a:extLst>
          </p:cNvPr>
          <p:cNvSpPr>
            <a:spLocks noGrp="1"/>
          </p:cNvSpPr>
          <p:nvPr>
            <p:ph type="sldNum" sz="quarter" idx="12"/>
          </p:nvPr>
        </p:nvSpPr>
        <p:spPr/>
        <p:txBody>
          <a:bodyPr/>
          <a:lstStyle/>
          <a:p>
            <a:fld id="{E30AF5A0-43BB-4336-8627-9123B9144D80}" type="slidenum">
              <a:rPr lang="en-US" dirty="0"/>
              <a:t>12</a:t>
            </a:fld>
            <a:endParaRPr lang="en-US"/>
          </a:p>
        </p:txBody>
      </p:sp>
      <p:sp>
        <p:nvSpPr>
          <p:cNvPr id="10" name="Content Placeholder 2">
            <a:extLst>
              <a:ext uri="{FF2B5EF4-FFF2-40B4-BE49-F238E27FC236}">
                <a16:creationId xmlns:a16="http://schemas.microsoft.com/office/drawing/2014/main" id="{D9282871-5BFE-0641-5FCA-3990FB988F43}"/>
              </a:ext>
            </a:extLst>
          </p:cNvPr>
          <p:cNvSpPr txBox="1">
            <a:spLocks/>
          </p:cNvSpPr>
          <p:nvPr/>
        </p:nvSpPr>
        <p:spPr>
          <a:xfrm>
            <a:off x="6223320" y="1538382"/>
            <a:ext cx="5366337" cy="4398089"/>
          </a:xfrm>
          <a:prstGeom prst="roundRect">
            <a:avLst/>
          </a:prstGeom>
          <a:ln>
            <a:solidFill>
              <a:schemeClr val="tx1"/>
            </a:solidFill>
          </a:ln>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b="1" dirty="0"/>
              <a:t>Defect Life Cycle: </a:t>
            </a:r>
            <a:r>
              <a:rPr lang="en-US" sz="1400" dirty="0"/>
              <a:t>The defect life cycle is the life cycle of a defect or bug that goes through covering a specific set of states in its entire life. Mainly it refers to the entire state starting from a new defect detected to the closing off that defect by the tester.</a:t>
            </a:r>
          </a:p>
          <a:p>
            <a:pPr marL="0" indent="0" algn="just">
              <a:buFont typeface="Arial" panose="020B0604020202020204" pitchFamily="34" charset="0"/>
              <a:buNone/>
            </a:pPr>
            <a:endParaRPr lang="en-US" sz="1400" dirty="0"/>
          </a:p>
          <a:p>
            <a:pPr marL="0" indent="0" algn="just">
              <a:buNone/>
            </a:pPr>
            <a:r>
              <a:rPr lang="en-US" sz="1400" b="1" dirty="0"/>
              <a:t>Severity: </a:t>
            </a:r>
            <a:r>
              <a:rPr lang="en-US" sz="1400" dirty="0"/>
              <a:t>Severity is defined as the extent to which a particular defect can create an impact on the software. Severity is a parameter to denote the implication and the impact of the defect on the functionality of the software. Types of Severity includes Critical, Major, Medium, Low.</a:t>
            </a:r>
            <a:endParaRPr lang="en-US" sz="1400" b="1" dirty="0"/>
          </a:p>
          <a:p>
            <a:pPr marL="0" indent="0" algn="just">
              <a:buNone/>
            </a:pPr>
            <a:r>
              <a:rPr lang="en-US" sz="1400" b="1" dirty="0"/>
              <a:t>Priority: </a:t>
            </a:r>
            <a:r>
              <a:rPr lang="en-US" sz="1400" dirty="0"/>
              <a:t>Priority is defined as a parameter that decides the order in which a defect should be fixed. Defect with a higher priority should be fixed first. Types of priority includes Low, Medium, High.</a:t>
            </a:r>
          </a:p>
          <a:p>
            <a:pPr marL="0" indent="0" algn="just">
              <a:buNone/>
            </a:pPr>
            <a:endParaRPr lang="en-US" sz="1400" b="1" dirty="0"/>
          </a:p>
        </p:txBody>
      </p:sp>
    </p:spTree>
    <p:extLst>
      <p:ext uri="{BB962C8B-B14F-4D97-AF65-F5344CB8AC3E}">
        <p14:creationId xmlns:p14="http://schemas.microsoft.com/office/powerpoint/2010/main" val="353155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D2BF-92FA-68B7-EDC4-4F5D8B7BE1E7}"/>
              </a:ext>
            </a:extLst>
          </p:cNvPr>
          <p:cNvSpPr>
            <a:spLocks noGrp="1"/>
          </p:cNvSpPr>
          <p:nvPr>
            <p:ph type="title"/>
          </p:nvPr>
        </p:nvSpPr>
        <p:spPr>
          <a:xfrm>
            <a:off x="709706" y="922096"/>
            <a:ext cx="10682194" cy="627173"/>
          </a:xfrm>
        </p:spPr>
        <p:txBody>
          <a:bodyPr>
            <a:normAutofit fontScale="90000"/>
          </a:bodyPr>
          <a:lstStyle/>
          <a:p>
            <a:r>
              <a:rPr lang="en-US" dirty="0"/>
              <a:t>TEST PLANNING AND DOCUMENTATION</a:t>
            </a:r>
          </a:p>
        </p:txBody>
      </p:sp>
      <p:sp>
        <p:nvSpPr>
          <p:cNvPr id="3" name="Content Placeholder 2">
            <a:extLst>
              <a:ext uri="{FF2B5EF4-FFF2-40B4-BE49-F238E27FC236}">
                <a16:creationId xmlns:a16="http://schemas.microsoft.com/office/drawing/2014/main" id="{809A2892-5DE4-5C25-F90F-A242794E9EFB}"/>
              </a:ext>
            </a:extLst>
          </p:cNvPr>
          <p:cNvSpPr>
            <a:spLocks noGrp="1"/>
          </p:cNvSpPr>
          <p:nvPr>
            <p:ph idx="1"/>
          </p:nvPr>
        </p:nvSpPr>
        <p:spPr>
          <a:xfrm>
            <a:off x="709706" y="1549269"/>
            <a:ext cx="5339123" cy="4389016"/>
          </a:xfrm>
          <a:prstGeom prst="roundRect">
            <a:avLst/>
          </a:prstGeom>
          <a:ln>
            <a:solidFill>
              <a:schemeClr val="tx1"/>
            </a:solidFill>
          </a:ln>
        </p:spPr>
        <p:txBody>
          <a:bodyPr vert="horz" lIns="91440" tIns="45720" rIns="91440" bIns="45720" rtlCol="0" anchor="t">
            <a:normAutofit lnSpcReduction="10000"/>
          </a:bodyPr>
          <a:lstStyle/>
          <a:p>
            <a:pPr marL="0" indent="0" algn="just">
              <a:buNone/>
            </a:pPr>
            <a:r>
              <a:rPr lang="en-US" sz="1600" b="1" dirty="0"/>
              <a:t>Test Plan</a:t>
            </a:r>
            <a:endParaRPr lang="en-US" dirty="0"/>
          </a:p>
          <a:p>
            <a:pPr marL="0" indent="0" algn="just">
              <a:buNone/>
            </a:pPr>
            <a:r>
              <a:rPr lang="en-US" sz="1600" dirty="0"/>
              <a:t>A test plan is a document that consists of all future testing-related activites. It is prepared at the project level ad in general, it defines all the work product ot be tested. The test plan serves as a blueprint that changes according to the progressions in the project and stays current at all times.</a:t>
            </a:r>
          </a:p>
          <a:p>
            <a:pPr marL="0" indent="0" algn="just">
              <a:buNone/>
            </a:pPr>
            <a:r>
              <a:rPr lang="en-US" sz="1600" b="1" dirty="0"/>
              <a:t>Test Case</a:t>
            </a:r>
          </a:p>
          <a:p>
            <a:pPr marL="0" indent="0" algn="just">
              <a:buNone/>
            </a:pPr>
            <a:r>
              <a:rPr lang="en-US" sz="1600" dirty="0"/>
              <a:t>A test case is a set of actions that verify whether the software application is working per the client's requirements. It outlines the steps to follow, the input values to use and the expected outcomes in order to determine whether the application behaves correctly under various conditions.</a:t>
            </a:r>
          </a:p>
          <a:p>
            <a:pPr marL="0" indent="0" algn="just">
              <a:buNone/>
            </a:pPr>
            <a:endParaRPr lang="en-US" sz="1600" dirty="0"/>
          </a:p>
          <a:p>
            <a:pPr marL="0" indent="0">
              <a:buNone/>
            </a:pPr>
            <a:endParaRPr lang="en-US" dirty="0"/>
          </a:p>
        </p:txBody>
      </p:sp>
      <p:sp>
        <p:nvSpPr>
          <p:cNvPr id="4" name="Date Placeholder 3">
            <a:extLst>
              <a:ext uri="{FF2B5EF4-FFF2-40B4-BE49-F238E27FC236}">
                <a16:creationId xmlns:a16="http://schemas.microsoft.com/office/drawing/2014/main" id="{048B7AE7-61D8-B25B-B61C-CCF8D09294C2}"/>
              </a:ext>
            </a:extLst>
          </p:cNvPr>
          <p:cNvSpPr>
            <a:spLocks noGrp="1"/>
          </p:cNvSpPr>
          <p:nvPr>
            <p:ph type="dt" sz="half" idx="10"/>
          </p:nvPr>
        </p:nvSpPr>
        <p:spPr/>
        <p:txBody>
          <a:bodyPr/>
          <a:lstStyle/>
          <a:p>
            <a:fld id="{5E192BC9-905C-4E73-A3C9-FEBDBD55CE86}" type="datetime1">
              <a:t>3/17/2025</a:t>
            </a:fld>
            <a:endParaRPr lang="en-US"/>
          </a:p>
        </p:txBody>
      </p:sp>
      <p:sp>
        <p:nvSpPr>
          <p:cNvPr id="5" name="Footer Placeholder 4">
            <a:extLst>
              <a:ext uri="{FF2B5EF4-FFF2-40B4-BE49-F238E27FC236}">
                <a16:creationId xmlns:a16="http://schemas.microsoft.com/office/drawing/2014/main" id="{5B2E1256-49D8-88F4-7F89-A890E62BFC7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2A22810-3A7F-7971-2E2F-844C68A3E54D}"/>
              </a:ext>
            </a:extLst>
          </p:cNvPr>
          <p:cNvSpPr>
            <a:spLocks noGrp="1"/>
          </p:cNvSpPr>
          <p:nvPr>
            <p:ph type="sldNum" sz="quarter" idx="12"/>
          </p:nvPr>
        </p:nvSpPr>
        <p:spPr/>
        <p:txBody>
          <a:bodyPr/>
          <a:lstStyle/>
          <a:p>
            <a:fld id="{E30AF5A0-43BB-4336-8627-9123B9144D80}" type="slidenum">
              <a:rPr lang="en-US" dirty="0"/>
              <a:t>13</a:t>
            </a:fld>
            <a:endParaRPr lang="en-US"/>
          </a:p>
        </p:txBody>
      </p:sp>
      <p:sp>
        <p:nvSpPr>
          <p:cNvPr id="8" name="Content Placeholder 2">
            <a:extLst>
              <a:ext uri="{FF2B5EF4-FFF2-40B4-BE49-F238E27FC236}">
                <a16:creationId xmlns:a16="http://schemas.microsoft.com/office/drawing/2014/main" id="{EA49E2AD-2482-082C-1AFE-E6FDB0A156C1}"/>
              </a:ext>
            </a:extLst>
          </p:cNvPr>
          <p:cNvSpPr txBox="1">
            <a:spLocks/>
          </p:cNvSpPr>
          <p:nvPr/>
        </p:nvSpPr>
        <p:spPr>
          <a:xfrm>
            <a:off x="6250535" y="1547455"/>
            <a:ext cx="5339123" cy="4389016"/>
          </a:xfrm>
          <a:prstGeom prst="roundRect">
            <a:avLst/>
          </a:prstGeom>
          <a:ln>
            <a:solidFill>
              <a:schemeClr val="tx1"/>
            </a:solidFill>
          </a:ln>
        </p:spPr>
        <p:txBody>
          <a:bodyPr vert="horz" lIns="91440" tIns="45720" rIns="91440" bIns="45720" rtlCol="0" anchor="t">
            <a:normAutofit fontScale="92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b="1" dirty="0"/>
              <a:t>Test Scenario</a:t>
            </a:r>
            <a:endParaRPr lang="en-US" dirty="0"/>
          </a:p>
          <a:p>
            <a:pPr marL="0" indent="0" algn="just">
              <a:buNone/>
            </a:pPr>
            <a:r>
              <a:rPr lang="en-US" sz="1600" dirty="0"/>
              <a:t>A test scenario is a document that covers the end-to-end functionality of the software very briefly, mostly in one line from an end-user perspective. The scenario is intended to simulate a real-life situation the user will face while using the software.</a:t>
            </a:r>
          </a:p>
          <a:p>
            <a:pPr marL="0" indent="0" algn="just">
              <a:buNone/>
            </a:pPr>
            <a:r>
              <a:rPr lang="en-US" sz="1600" b="1" dirty="0"/>
              <a:t>How to Create a Test Plan ?</a:t>
            </a:r>
          </a:p>
          <a:p>
            <a:pPr marL="342900" indent="-342900" algn="just">
              <a:buAutoNum type="arabicPeriod"/>
            </a:pPr>
            <a:r>
              <a:rPr lang="en-US" sz="1600" dirty="0"/>
              <a:t>Define the release Scope</a:t>
            </a:r>
          </a:p>
          <a:p>
            <a:pPr marL="342900" indent="-342900" algn="just">
              <a:buAutoNum type="arabicPeriod"/>
            </a:pPr>
            <a:r>
              <a:rPr lang="en-US" sz="1600" dirty="0"/>
              <a:t>Schedule timelines</a:t>
            </a:r>
          </a:p>
          <a:p>
            <a:pPr marL="342900" indent="-342900" algn="just">
              <a:buAutoNum type="arabicPeriod"/>
            </a:pPr>
            <a:r>
              <a:rPr lang="en-US" sz="1600" dirty="0"/>
              <a:t>Define test objectives</a:t>
            </a:r>
          </a:p>
          <a:p>
            <a:pPr marL="342900" indent="-342900" algn="just">
              <a:buAutoNum type="arabicPeriod"/>
            </a:pPr>
            <a:r>
              <a:rPr lang="en-US" sz="1600" dirty="0"/>
              <a:t>Determine test Deliverables</a:t>
            </a:r>
          </a:p>
          <a:p>
            <a:pPr marL="342900" indent="-342900" algn="just">
              <a:buAutoNum type="arabicPeriod"/>
            </a:pPr>
            <a:r>
              <a:rPr lang="en-US" sz="1600" dirty="0"/>
              <a:t>Design the test strategy</a:t>
            </a:r>
          </a:p>
          <a:p>
            <a:pPr marL="342900" indent="-342900" algn="just">
              <a:buAutoNum type="arabicPeriod"/>
            </a:pPr>
            <a:r>
              <a:rPr lang="en-US" sz="1600" dirty="0"/>
              <a:t>Plan the test environment and test data</a:t>
            </a:r>
          </a:p>
          <a:p>
            <a:pPr marL="0" indent="0" algn="just">
              <a:buNone/>
            </a:pPr>
            <a:endParaRPr lang="en-US" sz="1600" dirty="0"/>
          </a:p>
          <a:p>
            <a:pPr marL="0" indent="0">
              <a:buNone/>
            </a:pPr>
            <a:endParaRPr lang="en-US" dirty="0"/>
          </a:p>
        </p:txBody>
      </p:sp>
    </p:spTree>
    <p:extLst>
      <p:ext uri="{BB962C8B-B14F-4D97-AF65-F5344CB8AC3E}">
        <p14:creationId xmlns:p14="http://schemas.microsoft.com/office/powerpoint/2010/main" val="4409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1FB2-5D6F-44C2-58A4-E0A38BDFA810}"/>
              </a:ext>
            </a:extLst>
          </p:cNvPr>
          <p:cNvSpPr>
            <a:spLocks noGrp="1"/>
          </p:cNvSpPr>
          <p:nvPr>
            <p:ph type="title"/>
          </p:nvPr>
        </p:nvSpPr>
        <p:spPr>
          <a:xfrm>
            <a:off x="718778" y="2745453"/>
            <a:ext cx="10691265" cy="1371030"/>
          </a:xfrm>
        </p:spPr>
        <p:txBody>
          <a:bodyPr vert="horz" lIns="91440" tIns="45720" rIns="91440" bIns="45720" rtlCol="0" anchor="ctr">
            <a:normAutofit/>
          </a:bodyPr>
          <a:lstStyle/>
          <a:p>
            <a:pPr algn="ctr"/>
            <a:r>
              <a:rPr lang="en-US" dirty="0"/>
              <a:t>Practical task</a:t>
            </a:r>
          </a:p>
        </p:txBody>
      </p:sp>
      <p:sp>
        <p:nvSpPr>
          <p:cNvPr id="3" name="Date Placeholder 2">
            <a:extLst>
              <a:ext uri="{FF2B5EF4-FFF2-40B4-BE49-F238E27FC236}">
                <a16:creationId xmlns:a16="http://schemas.microsoft.com/office/drawing/2014/main" id="{2BCE936B-462D-7C33-8C73-0D3C0CF01E4F}"/>
              </a:ext>
            </a:extLst>
          </p:cNvPr>
          <p:cNvSpPr>
            <a:spLocks noGrp="1"/>
          </p:cNvSpPr>
          <p:nvPr>
            <p:ph type="dt" sz="half" idx="10"/>
          </p:nvPr>
        </p:nvSpPr>
        <p:spPr/>
        <p:txBody>
          <a:bodyPr/>
          <a:lstStyle/>
          <a:p>
            <a:fld id="{A0832A88-E686-4F7C-BC61-E1A40846D35E}" type="datetime1">
              <a:t>3/17/2025</a:t>
            </a:fld>
            <a:endParaRPr lang="en-US"/>
          </a:p>
        </p:txBody>
      </p:sp>
      <p:sp>
        <p:nvSpPr>
          <p:cNvPr id="4" name="Footer Placeholder 3">
            <a:extLst>
              <a:ext uri="{FF2B5EF4-FFF2-40B4-BE49-F238E27FC236}">
                <a16:creationId xmlns:a16="http://schemas.microsoft.com/office/drawing/2014/main" id="{44A0F9C3-36EA-F4CD-757D-9BD752F5105C}"/>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32D51DDE-7355-060F-EC7F-2F4C827AC472}"/>
              </a:ext>
            </a:extLst>
          </p:cNvPr>
          <p:cNvSpPr>
            <a:spLocks noGrp="1"/>
          </p:cNvSpPr>
          <p:nvPr>
            <p:ph type="sldNum" sz="quarter" idx="12"/>
          </p:nvPr>
        </p:nvSpPr>
        <p:spPr/>
        <p:txBody>
          <a:bodyPr/>
          <a:lstStyle/>
          <a:p>
            <a:fld id="{E30AF5A0-43BB-4336-8627-9123B9144D80}" type="slidenum">
              <a:rPr lang="en-US" dirty="0"/>
              <a:t>14</a:t>
            </a:fld>
            <a:endParaRPr lang="en-US"/>
          </a:p>
        </p:txBody>
      </p:sp>
    </p:spTree>
    <p:extLst>
      <p:ext uri="{BB962C8B-B14F-4D97-AF65-F5344CB8AC3E}">
        <p14:creationId xmlns:p14="http://schemas.microsoft.com/office/powerpoint/2010/main" val="362688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BB51-84F3-27B1-EAFD-0A78372800B5}"/>
              </a:ext>
            </a:extLst>
          </p:cNvPr>
          <p:cNvSpPr>
            <a:spLocks noGrp="1"/>
          </p:cNvSpPr>
          <p:nvPr>
            <p:ph type="title"/>
          </p:nvPr>
        </p:nvSpPr>
        <p:spPr>
          <a:xfrm>
            <a:off x="745992" y="3090167"/>
            <a:ext cx="10691265" cy="681602"/>
          </a:xfrm>
        </p:spPr>
        <p:txBody>
          <a:bodyPr>
            <a:noAutofit/>
          </a:bodyPr>
          <a:lstStyle/>
          <a:p>
            <a:pPr algn="ctr"/>
            <a:r>
              <a:rPr lang="en-US" sz="5400"/>
              <a:t>Thank  you</a:t>
            </a:r>
          </a:p>
        </p:txBody>
      </p:sp>
      <p:sp>
        <p:nvSpPr>
          <p:cNvPr id="3" name="Date Placeholder 2">
            <a:extLst>
              <a:ext uri="{FF2B5EF4-FFF2-40B4-BE49-F238E27FC236}">
                <a16:creationId xmlns:a16="http://schemas.microsoft.com/office/drawing/2014/main" id="{78AE0C98-3F1F-65B9-EBC7-3A1913152659}"/>
              </a:ext>
            </a:extLst>
          </p:cNvPr>
          <p:cNvSpPr>
            <a:spLocks noGrp="1"/>
          </p:cNvSpPr>
          <p:nvPr>
            <p:ph type="dt" sz="half" idx="10"/>
          </p:nvPr>
        </p:nvSpPr>
        <p:spPr/>
        <p:txBody>
          <a:bodyPr/>
          <a:lstStyle/>
          <a:p>
            <a:fld id="{15E971AF-411E-48D8-823B-B0DAF6E5371E}" type="datetime1">
              <a:t>3/17/2025</a:t>
            </a:fld>
            <a:endParaRPr lang="en-US"/>
          </a:p>
        </p:txBody>
      </p:sp>
      <p:sp>
        <p:nvSpPr>
          <p:cNvPr id="4" name="Footer Placeholder 3">
            <a:extLst>
              <a:ext uri="{FF2B5EF4-FFF2-40B4-BE49-F238E27FC236}">
                <a16:creationId xmlns:a16="http://schemas.microsoft.com/office/drawing/2014/main" id="{B80EB405-530F-0D3E-6B7C-FDFBF710F582}"/>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C2A8245-6B50-7E99-A602-8A3E31ED8D22}"/>
              </a:ext>
            </a:extLst>
          </p:cNvPr>
          <p:cNvSpPr>
            <a:spLocks noGrp="1"/>
          </p:cNvSpPr>
          <p:nvPr>
            <p:ph type="sldNum" sz="quarter" idx="12"/>
          </p:nvPr>
        </p:nvSpPr>
        <p:spPr/>
        <p:txBody>
          <a:bodyPr/>
          <a:lstStyle/>
          <a:p>
            <a:fld id="{E30AF5A0-43BB-4336-8627-9123B9144D80}" type="slidenum">
              <a:rPr lang="en-US" dirty="0"/>
              <a:t>15</a:t>
            </a:fld>
            <a:endParaRPr lang="en-US"/>
          </a:p>
        </p:txBody>
      </p:sp>
    </p:spTree>
    <p:extLst>
      <p:ext uri="{BB962C8B-B14F-4D97-AF65-F5344CB8AC3E}">
        <p14:creationId xmlns:p14="http://schemas.microsoft.com/office/powerpoint/2010/main" val="2681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36FE-025B-3532-AAB3-4CDC32DBE577}"/>
              </a:ext>
            </a:extLst>
          </p:cNvPr>
          <p:cNvSpPr>
            <a:spLocks noGrp="1"/>
          </p:cNvSpPr>
          <p:nvPr>
            <p:ph type="title"/>
          </p:nvPr>
        </p:nvSpPr>
        <p:spPr>
          <a:xfrm>
            <a:off x="709706" y="922096"/>
            <a:ext cx="10682194" cy="708816"/>
          </a:xfrm>
        </p:spPr>
        <p:txBody>
          <a:bodyPr/>
          <a:lstStyle/>
          <a:p>
            <a:r>
              <a:rPr lang="en-US"/>
              <a:t>Agenda</a:t>
            </a:r>
          </a:p>
        </p:txBody>
      </p:sp>
      <p:sp>
        <p:nvSpPr>
          <p:cNvPr id="3" name="Content Placeholder 2">
            <a:extLst>
              <a:ext uri="{FF2B5EF4-FFF2-40B4-BE49-F238E27FC236}">
                <a16:creationId xmlns:a16="http://schemas.microsoft.com/office/drawing/2014/main" id="{66A34136-EE7E-8AD3-5D15-B5F5A86F3336}"/>
              </a:ext>
            </a:extLst>
          </p:cNvPr>
          <p:cNvSpPr>
            <a:spLocks noGrp="1"/>
          </p:cNvSpPr>
          <p:nvPr>
            <p:ph idx="1"/>
          </p:nvPr>
        </p:nvSpPr>
        <p:spPr>
          <a:xfrm>
            <a:off x="709706" y="1630912"/>
            <a:ext cx="10682194" cy="4298302"/>
          </a:xfrm>
        </p:spPr>
        <p:txBody>
          <a:bodyPr vert="horz" lIns="91440" tIns="45720" rIns="91440" bIns="45720" rtlCol="0" anchor="t">
            <a:normAutofit lnSpcReduction="10000"/>
          </a:bodyPr>
          <a:lstStyle/>
          <a:p>
            <a:r>
              <a:rPr lang="en-US"/>
              <a:t>Introduction to Software Testing </a:t>
            </a:r>
          </a:p>
          <a:p>
            <a:r>
              <a:rPr lang="en-US"/>
              <a:t>Software Development and Testing Life Cycles</a:t>
            </a:r>
          </a:p>
          <a:p>
            <a:r>
              <a:rPr lang="en-US"/>
              <a:t>Testing Strategies and Frameworks</a:t>
            </a:r>
          </a:p>
          <a:p>
            <a:r>
              <a:rPr lang="en-US"/>
              <a:t>Testing Methodologies</a:t>
            </a:r>
          </a:p>
          <a:p>
            <a:r>
              <a:rPr lang="en-US"/>
              <a:t>Specific Testing types and Techniques</a:t>
            </a:r>
          </a:p>
          <a:p>
            <a:r>
              <a:rPr lang="en-US"/>
              <a:t>Types of Testing</a:t>
            </a:r>
          </a:p>
          <a:p>
            <a:r>
              <a:rPr lang="en-US"/>
              <a:t>Performance Testing</a:t>
            </a:r>
          </a:p>
          <a:p>
            <a:r>
              <a:rPr lang="en-US"/>
              <a:t>User Acceptance Testing and Development Models</a:t>
            </a:r>
          </a:p>
          <a:p>
            <a:r>
              <a:rPr lang="en-US"/>
              <a:t>Defect and Bug Lifecycle Management</a:t>
            </a:r>
          </a:p>
          <a:p>
            <a:r>
              <a:rPr lang="en-US"/>
              <a:t>Test Planning and Documentation</a:t>
            </a:r>
          </a:p>
        </p:txBody>
      </p:sp>
      <p:sp>
        <p:nvSpPr>
          <p:cNvPr id="4" name="Date Placeholder 3">
            <a:extLst>
              <a:ext uri="{FF2B5EF4-FFF2-40B4-BE49-F238E27FC236}">
                <a16:creationId xmlns:a16="http://schemas.microsoft.com/office/drawing/2014/main" id="{4A51A469-9747-7533-9380-C80EAE5094AF}"/>
              </a:ext>
            </a:extLst>
          </p:cNvPr>
          <p:cNvSpPr>
            <a:spLocks noGrp="1"/>
          </p:cNvSpPr>
          <p:nvPr>
            <p:ph type="dt" sz="half" idx="10"/>
          </p:nvPr>
        </p:nvSpPr>
        <p:spPr/>
        <p:txBody>
          <a:bodyPr/>
          <a:lstStyle/>
          <a:p>
            <a:fld id="{50282281-0D48-4D16-8344-9D31D7E0E5C0}" type="datetime1">
              <a:t>3/17/2025</a:t>
            </a:fld>
            <a:endParaRPr lang="en-US"/>
          </a:p>
        </p:txBody>
      </p:sp>
      <p:sp>
        <p:nvSpPr>
          <p:cNvPr id="5" name="Footer Placeholder 4">
            <a:extLst>
              <a:ext uri="{FF2B5EF4-FFF2-40B4-BE49-F238E27FC236}">
                <a16:creationId xmlns:a16="http://schemas.microsoft.com/office/drawing/2014/main" id="{0DE710CE-76C7-35FC-4BB2-38B54E1EF5C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62CB967-EAAA-5CCB-B777-E16622A6075F}"/>
              </a:ext>
            </a:extLst>
          </p:cNvPr>
          <p:cNvSpPr>
            <a:spLocks noGrp="1"/>
          </p:cNvSpPr>
          <p:nvPr>
            <p:ph type="sldNum" sz="quarter" idx="12"/>
          </p:nvPr>
        </p:nvSpPr>
        <p:spPr/>
        <p:txBody>
          <a:bodyPr/>
          <a:lstStyle/>
          <a:p>
            <a:fld id="{E30AF5A0-43BB-4336-8627-9123B9144D80}" type="slidenum">
              <a:rPr lang="en-US" dirty="0"/>
              <a:t>2</a:t>
            </a:fld>
            <a:endParaRPr lang="en-US"/>
          </a:p>
        </p:txBody>
      </p:sp>
    </p:spTree>
    <p:extLst>
      <p:ext uri="{BB962C8B-B14F-4D97-AF65-F5344CB8AC3E}">
        <p14:creationId xmlns:p14="http://schemas.microsoft.com/office/powerpoint/2010/main" val="152550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1F34-78F4-F5DE-076A-145571219D61}"/>
              </a:ext>
            </a:extLst>
          </p:cNvPr>
          <p:cNvSpPr>
            <a:spLocks noGrp="1"/>
          </p:cNvSpPr>
          <p:nvPr>
            <p:ph type="title"/>
          </p:nvPr>
        </p:nvSpPr>
        <p:spPr>
          <a:xfrm>
            <a:off x="709706" y="922096"/>
            <a:ext cx="10682194" cy="609031"/>
          </a:xfrm>
        </p:spPr>
        <p:txBody>
          <a:bodyPr>
            <a:normAutofit fontScale="90000"/>
          </a:bodyPr>
          <a:lstStyle/>
          <a:p>
            <a:r>
              <a:rPr lang="en-US"/>
              <a:t>Introduction to software testing </a:t>
            </a:r>
          </a:p>
        </p:txBody>
      </p:sp>
      <p:sp>
        <p:nvSpPr>
          <p:cNvPr id="3" name="Content Placeholder 2">
            <a:extLst>
              <a:ext uri="{FF2B5EF4-FFF2-40B4-BE49-F238E27FC236}">
                <a16:creationId xmlns:a16="http://schemas.microsoft.com/office/drawing/2014/main" id="{62C0EB7C-A7AA-D553-F6BA-435B11584A37}"/>
              </a:ext>
            </a:extLst>
          </p:cNvPr>
          <p:cNvSpPr>
            <a:spLocks noGrp="1"/>
          </p:cNvSpPr>
          <p:nvPr>
            <p:ph idx="1"/>
          </p:nvPr>
        </p:nvSpPr>
        <p:spPr>
          <a:xfrm>
            <a:off x="705116" y="1531127"/>
            <a:ext cx="4943308" cy="4407983"/>
          </a:xfrm>
          <a:prstGeom prst="roundRect">
            <a:avLst/>
          </a:prstGeom>
          <a:ln>
            <a:solidFill>
              <a:schemeClr val="tx1"/>
            </a:solidFill>
          </a:ln>
        </p:spPr>
        <p:txBody>
          <a:bodyPr vert="horz" lIns="91440" tIns="45720" rIns="91440" bIns="45720" rtlCol="0" anchor="t">
            <a:normAutofit/>
          </a:bodyPr>
          <a:lstStyle/>
          <a:p>
            <a:pPr marL="0" indent="0">
              <a:buNone/>
            </a:pPr>
            <a:r>
              <a:rPr lang="en-US" b="1"/>
              <a:t>What is Software Testing</a:t>
            </a:r>
            <a:endParaRPr lang="en-US"/>
          </a:p>
          <a:p>
            <a:pPr algn="just"/>
            <a:r>
              <a:rPr lang="en-US" sz="1600"/>
              <a:t>Integral part of SDLC </a:t>
            </a:r>
          </a:p>
          <a:p>
            <a:pPr algn="just"/>
            <a:r>
              <a:rPr lang="en-US" sz="1600"/>
              <a:t>Involves verifying and validating that a software application is free of bugs, meets the technical  requirements and satisfy the user needs efficiently. </a:t>
            </a:r>
          </a:p>
          <a:p>
            <a:pPr algn="just"/>
            <a:r>
              <a:rPr lang="en-US" sz="1600"/>
              <a:t>Aim is not only finding faults in the application but also finding measures to improve software experience and performance.</a:t>
            </a:r>
          </a:p>
          <a:p>
            <a:pPr algn="just"/>
            <a:r>
              <a:rPr lang="en-US" sz="1600" b="1"/>
              <a:t>Example:</a:t>
            </a:r>
          </a:p>
          <a:p>
            <a:pPr marL="457200" lvl="1" indent="0" algn="just">
              <a:buNone/>
            </a:pPr>
            <a:r>
              <a:rPr lang="en-US" sz="1600">
                <a:ea typeface="+mn-lt"/>
                <a:cs typeface="+mn-lt"/>
              </a:rPr>
              <a:t>A banking application is rigorously tested to ensure transactions are secure and accurate.</a:t>
            </a:r>
            <a:endParaRPr lang="en-US" sz="1600"/>
          </a:p>
        </p:txBody>
      </p:sp>
      <p:sp>
        <p:nvSpPr>
          <p:cNvPr id="4" name="Date Placeholder 3">
            <a:extLst>
              <a:ext uri="{FF2B5EF4-FFF2-40B4-BE49-F238E27FC236}">
                <a16:creationId xmlns:a16="http://schemas.microsoft.com/office/drawing/2014/main" id="{4733D7E2-6B13-AE9F-2218-AF41087403DB}"/>
              </a:ext>
            </a:extLst>
          </p:cNvPr>
          <p:cNvSpPr>
            <a:spLocks noGrp="1"/>
          </p:cNvSpPr>
          <p:nvPr>
            <p:ph type="dt" sz="half" idx="10"/>
          </p:nvPr>
        </p:nvSpPr>
        <p:spPr/>
        <p:txBody>
          <a:bodyPr/>
          <a:lstStyle/>
          <a:p>
            <a:fld id="{D8349F5A-8E19-418C-9B98-710B2932732A}" type="datetime1">
              <a:t>3/17/2025</a:t>
            </a:fld>
            <a:endParaRPr lang="en-US"/>
          </a:p>
        </p:txBody>
      </p:sp>
      <p:sp>
        <p:nvSpPr>
          <p:cNvPr id="5" name="Footer Placeholder 4">
            <a:extLst>
              <a:ext uri="{FF2B5EF4-FFF2-40B4-BE49-F238E27FC236}">
                <a16:creationId xmlns:a16="http://schemas.microsoft.com/office/drawing/2014/main" id="{D6BE0519-8198-393F-9CC6-600BD72E66D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C9541BE-9482-AD14-F861-8F021105B7B3}"/>
              </a:ext>
            </a:extLst>
          </p:cNvPr>
          <p:cNvSpPr>
            <a:spLocks noGrp="1"/>
          </p:cNvSpPr>
          <p:nvPr>
            <p:ph type="sldNum" sz="quarter" idx="12"/>
          </p:nvPr>
        </p:nvSpPr>
        <p:spPr/>
        <p:txBody>
          <a:bodyPr/>
          <a:lstStyle/>
          <a:p>
            <a:fld id="{E30AF5A0-43BB-4336-8627-9123B9144D80}" type="slidenum">
              <a:rPr lang="en-US" dirty="0"/>
              <a:t>3</a:t>
            </a:fld>
            <a:endParaRPr lang="en-US"/>
          </a:p>
        </p:txBody>
      </p:sp>
      <p:sp>
        <p:nvSpPr>
          <p:cNvPr id="8" name="Content Placeholder 2">
            <a:extLst>
              <a:ext uri="{FF2B5EF4-FFF2-40B4-BE49-F238E27FC236}">
                <a16:creationId xmlns:a16="http://schemas.microsoft.com/office/drawing/2014/main" id="{BD74C2DF-3141-72AB-524C-61F985F2C15E}"/>
              </a:ext>
            </a:extLst>
          </p:cNvPr>
          <p:cNvSpPr txBox="1">
            <a:spLocks/>
          </p:cNvSpPr>
          <p:nvPr/>
        </p:nvSpPr>
        <p:spPr>
          <a:xfrm>
            <a:off x="5928243" y="1535273"/>
            <a:ext cx="5457906" cy="4406862"/>
          </a:xfrm>
          <a:prstGeom prst="roundRect">
            <a:avLst/>
          </a:prstGeom>
          <a:ln>
            <a:solidFill>
              <a:schemeClr val="tx1"/>
            </a:solidFill>
          </a:ln>
        </p:spPr>
        <p:txBody>
          <a:bodyPr vert="horz" lIns="91440" tIns="45720" rIns="91440" bIns="45720" rtlCol="0" anchor="t">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Two main ways of testing:</a:t>
            </a:r>
          </a:p>
          <a:p>
            <a:pPr marL="457200" indent="-457200" algn="just">
              <a:buAutoNum type="arabicPeriod"/>
            </a:pPr>
            <a:r>
              <a:rPr lang="en-US" sz="1600" b="1"/>
              <a:t>Manual testing: </a:t>
            </a:r>
            <a:r>
              <a:rPr lang="en-US" sz="1600"/>
              <a:t>Tester takes up the role of the end user and tests the software to identify flaws and errors. Different stages for manual testing include unit testing, integration testing, system testing and so on.</a:t>
            </a:r>
          </a:p>
          <a:p>
            <a:pPr marL="457200" indent="-457200" algn="just">
              <a:buAutoNum type="arabicPeriod"/>
            </a:pPr>
            <a:r>
              <a:rPr lang="en-US" sz="1600" b="1"/>
              <a:t>Automation Testing: </a:t>
            </a:r>
            <a:r>
              <a:rPr lang="en-US" sz="1600"/>
              <a:t>It is also known as Test Automation and here the tester writes scripts and users software to test product. It can essentially be referred as Automation for a manual process.</a:t>
            </a:r>
          </a:p>
          <a:p>
            <a:pPr marL="0" indent="0" algn="just">
              <a:buNone/>
            </a:pPr>
            <a:r>
              <a:rPr lang="en-US" sz="1600" b="1"/>
              <a:t>Examples:</a:t>
            </a:r>
          </a:p>
          <a:p>
            <a:pPr marL="0" indent="0" algn="just">
              <a:buNone/>
            </a:pPr>
            <a:r>
              <a:rPr lang="en-US" sz="1600" b="1"/>
              <a:t>  </a:t>
            </a:r>
            <a:r>
              <a:rPr lang="en-US" sz="1600">
                <a:ea typeface="+mn-lt"/>
                <a:cs typeface="+mn-lt"/>
              </a:rPr>
              <a:t>Manual testing of a mobile app's user interface vs. automated testing of its backend APIs using tools like Selenium.</a:t>
            </a:r>
            <a:endParaRPr lang="en-US" sz="1600"/>
          </a:p>
        </p:txBody>
      </p:sp>
      <p:pic>
        <p:nvPicPr>
          <p:cNvPr id="11" name="Picture 10" descr="61,700+ Software Testing Stock Illustrations, Royalty-Free Vector Graphics  &amp; Clip Art - iStock | Software testing tool, Software testing business,  Automated software testing">
            <a:extLst>
              <a:ext uri="{FF2B5EF4-FFF2-40B4-BE49-F238E27FC236}">
                <a16:creationId xmlns:a16="http://schemas.microsoft.com/office/drawing/2014/main" id="{18FF8A4E-00C2-F242-789C-62F68347948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9863962" y="2772"/>
            <a:ext cx="2330491" cy="1528354"/>
          </a:xfrm>
          <a:prstGeom prst="rect">
            <a:avLst/>
          </a:prstGeom>
          <a:ln>
            <a:noFill/>
          </a:ln>
        </p:spPr>
      </p:pic>
    </p:spTree>
    <p:extLst>
      <p:ext uri="{BB962C8B-B14F-4D97-AF65-F5344CB8AC3E}">
        <p14:creationId xmlns:p14="http://schemas.microsoft.com/office/powerpoint/2010/main" val="211262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7145-C91B-9C18-7025-E3939209A7C8}"/>
              </a:ext>
            </a:extLst>
          </p:cNvPr>
          <p:cNvSpPr>
            <a:spLocks noGrp="1"/>
          </p:cNvSpPr>
          <p:nvPr>
            <p:ph type="title"/>
          </p:nvPr>
        </p:nvSpPr>
        <p:spPr>
          <a:xfrm>
            <a:off x="715012" y="922096"/>
            <a:ext cx="10676888" cy="666540"/>
          </a:xfrm>
        </p:spPr>
        <p:txBody>
          <a:bodyPr>
            <a:normAutofit fontScale="90000"/>
          </a:bodyPr>
          <a:lstStyle/>
          <a:p>
            <a:r>
              <a:rPr lang="en-US"/>
              <a:t>Software testing and testing life cycles</a:t>
            </a:r>
          </a:p>
        </p:txBody>
      </p:sp>
      <p:graphicFrame>
        <p:nvGraphicFramePr>
          <p:cNvPr id="7" name="Content Placeholder 6">
            <a:extLst>
              <a:ext uri="{FF2B5EF4-FFF2-40B4-BE49-F238E27FC236}">
                <a16:creationId xmlns:a16="http://schemas.microsoft.com/office/drawing/2014/main" id="{0DF00953-7BDB-2673-496D-ED7F7B7173E8}"/>
              </a:ext>
            </a:extLst>
          </p:cNvPr>
          <p:cNvGraphicFramePr>
            <a:graphicFrameLocks noGrp="1"/>
          </p:cNvGraphicFramePr>
          <p:nvPr>
            <p:ph idx="1"/>
            <p:extLst>
              <p:ext uri="{D42A27DB-BD31-4B8C-83A1-F6EECF244321}">
                <p14:modId xmlns:p14="http://schemas.microsoft.com/office/powerpoint/2010/main" val="1756718652"/>
              </p:ext>
            </p:extLst>
          </p:nvPr>
        </p:nvGraphicFramePr>
        <p:xfrm>
          <a:off x="712519" y="1593272"/>
          <a:ext cx="5347870" cy="3322320"/>
        </p:xfrm>
        <a:graphic>
          <a:graphicData uri="http://schemas.openxmlformats.org/drawingml/2006/table">
            <a:tbl>
              <a:tblPr firstRow="1" bandRow="1">
                <a:tableStyleId>{7E9639D4-E3E2-4D34-9284-5A2195B3D0D7}</a:tableStyleId>
              </a:tblPr>
              <a:tblGrid>
                <a:gridCol w="2555735">
                  <a:extLst>
                    <a:ext uri="{9D8B030D-6E8A-4147-A177-3AD203B41FA5}">
                      <a16:colId xmlns:a16="http://schemas.microsoft.com/office/drawing/2014/main" val="2976857095"/>
                    </a:ext>
                  </a:extLst>
                </a:gridCol>
                <a:gridCol w="2792135">
                  <a:extLst>
                    <a:ext uri="{9D8B030D-6E8A-4147-A177-3AD203B41FA5}">
                      <a16:colId xmlns:a16="http://schemas.microsoft.com/office/drawing/2014/main" val="2347042384"/>
                    </a:ext>
                  </a:extLst>
                </a:gridCol>
              </a:tblGrid>
              <a:tr h="570339">
                <a:tc>
                  <a:txBody>
                    <a:bodyPr/>
                    <a:lstStyle/>
                    <a:p>
                      <a:r>
                        <a:rPr lang="en-US" sz="1600"/>
                        <a:t>SDLC (Software Development Life Cycle)</a:t>
                      </a:r>
                    </a:p>
                  </a:txBody>
                  <a:tcPr/>
                </a:tc>
                <a:tc>
                  <a:txBody>
                    <a:bodyPr/>
                    <a:lstStyle/>
                    <a:p>
                      <a:r>
                        <a:rPr lang="en-US" sz="1600"/>
                        <a:t>STLC (Software Testing Life Cycle)</a:t>
                      </a:r>
                    </a:p>
                  </a:txBody>
                  <a:tcPr/>
                </a:tc>
                <a:extLst>
                  <a:ext uri="{0D108BD9-81ED-4DB2-BD59-A6C34878D82A}">
                    <a16:rowId xmlns:a16="http://schemas.microsoft.com/office/drawing/2014/main" val="150599139"/>
                  </a:ext>
                </a:extLst>
              </a:tr>
              <a:tr h="1053677">
                <a:tc>
                  <a:txBody>
                    <a:bodyPr/>
                    <a:lstStyle/>
                    <a:p>
                      <a:pPr lvl="0" algn="just">
                        <a:buNone/>
                      </a:pPr>
                      <a:r>
                        <a:rPr lang="en-US" sz="1400" u="none" strike="noStrike" noProof="0"/>
                        <a:t>It is a process followed for software building within a software organization. </a:t>
                      </a:r>
                    </a:p>
                  </a:txBody>
                  <a:tcPr/>
                </a:tc>
                <a:tc>
                  <a:txBody>
                    <a:bodyPr/>
                    <a:lstStyle/>
                    <a:p>
                      <a:pPr lvl="0" algn="just">
                        <a:buNone/>
                      </a:pPr>
                      <a:r>
                        <a:rPr lang="en-US" sz="1400" u="none" strike="noStrike" noProof="0"/>
                        <a:t>It is a systematic approach to testing a software application to ensure that it meets the requirements and is free of defects.</a:t>
                      </a:r>
                      <a:endParaRPr lang="en-US" sz="1400"/>
                    </a:p>
                  </a:txBody>
                  <a:tcPr/>
                </a:tc>
                <a:extLst>
                  <a:ext uri="{0D108BD9-81ED-4DB2-BD59-A6C34878D82A}">
                    <a16:rowId xmlns:a16="http://schemas.microsoft.com/office/drawing/2014/main" val="875275586"/>
                  </a:ext>
                </a:extLst>
              </a:tr>
              <a:tr h="1546681">
                <a:tc>
                  <a:txBody>
                    <a:bodyPr/>
                    <a:lstStyle/>
                    <a:p>
                      <a:pPr lvl="0" algn="l">
                        <a:lnSpc>
                          <a:spcPct val="100000"/>
                        </a:lnSpc>
                        <a:spcBef>
                          <a:spcPts val="0"/>
                        </a:spcBef>
                        <a:spcAft>
                          <a:spcPts val="0"/>
                        </a:spcAft>
                        <a:buNone/>
                      </a:pPr>
                      <a:r>
                        <a:rPr lang="en-US" sz="1400" u="none" strike="noStrike" noProof="0"/>
                        <a:t>SDLC consist of 6 Phases:</a:t>
                      </a:r>
                      <a:endParaRPr lang="en-US" sz="1400"/>
                    </a:p>
                    <a:p>
                      <a:pPr marL="285750" lvl="0" indent="-285750" algn="l">
                        <a:lnSpc>
                          <a:spcPct val="100000"/>
                        </a:lnSpc>
                        <a:spcBef>
                          <a:spcPts val="0"/>
                        </a:spcBef>
                        <a:spcAft>
                          <a:spcPts val="0"/>
                        </a:spcAft>
                        <a:buFont typeface="Arial"/>
                        <a:buChar char="•"/>
                      </a:pPr>
                      <a:r>
                        <a:rPr lang="en-US" sz="1400" u="none" strike="noStrike" noProof="0"/>
                        <a:t>Requirement Analysis</a:t>
                      </a:r>
                      <a:endParaRPr lang="en-US" sz="1400"/>
                    </a:p>
                    <a:p>
                      <a:pPr marL="285750" lvl="0" indent="-285750" algn="l">
                        <a:lnSpc>
                          <a:spcPct val="100000"/>
                        </a:lnSpc>
                        <a:spcBef>
                          <a:spcPts val="0"/>
                        </a:spcBef>
                        <a:spcAft>
                          <a:spcPts val="0"/>
                        </a:spcAft>
                        <a:buFont typeface="Arial"/>
                        <a:buChar char="•"/>
                      </a:pPr>
                      <a:r>
                        <a:rPr lang="en-US" sz="1400" u="none" strike="noStrike" noProof="0"/>
                        <a:t>Software Design</a:t>
                      </a:r>
                      <a:endParaRPr lang="en-US" sz="1400"/>
                    </a:p>
                    <a:p>
                      <a:pPr marL="285750" lvl="0" indent="-285750" algn="l">
                        <a:lnSpc>
                          <a:spcPct val="100000"/>
                        </a:lnSpc>
                        <a:spcBef>
                          <a:spcPts val="0"/>
                        </a:spcBef>
                        <a:spcAft>
                          <a:spcPts val="0"/>
                        </a:spcAft>
                        <a:buFont typeface="Arial"/>
                        <a:buChar char="•"/>
                      </a:pPr>
                      <a:r>
                        <a:rPr lang="en-US" sz="1400" u="none" strike="noStrike" noProof="0"/>
                        <a:t>Software Build</a:t>
                      </a:r>
                      <a:endParaRPr lang="en-US" sz="1400"/>
                    </a:p>
                    <a:p>
                      <a:pPr marL="285750" lvl="0" indent="-285750" algn="l">
                        <a:lnSpc>
                          <a:spcPct val="100000"/>
                        </a:lnSpc>
                        <a:spcBef>
                          <a:spcPts val="0"/>
                        </a:spcBef>
                        <a:spcAft>
                          <a:spcPts val="0"/>
                        </a:spcAft>
                        <a:buFont typeface="Arial"/>
                        <a:buChar char="•"/>
                      </a:pPr>
                      <a:r>
                        <a:rPr lang="en-US" sz="1400" u="none" strike="noStrike" noProof="0"/>
                        <a:t>Testing</a:t>
                      </a:r>
                      <a:endParaRPr lang="en-US" sz="1400"/>
                    </a:p>
                    <a:p>
                      <a:pPr marL="285750" lvl="0" indent="-285750" algn="l">
                        <a:lnSpc>
                          <a:spcPct val="100000"/>
                        </a:lnSpc>
                        <a:spcBef>
                          <a:spcPts val="0"/>
                        </a:spcBef>
                        <a:spcAft>
                          <a:spcPts val="0"/>
                        </a:spcAft>
                        <a:buFont typeface="Arial"/>
                        <a:buChar char="•"/>
                      </a:pPr>
                      <a:r>
                        <a:rPr lang="en-US" sz="1400" u="none" strike="noStrike" noProof="0"/>
                        <a:t>Deployment</a:t>
                      </a:r>
                      <a:endParaRPr lang="en-US" sz="1400"/>
                    </a:p>
                    <a:p>
                      <a:pPr marL="285750" lvl="0" indent="-285750" algn="l">
                        <a:lnSpc>
                          <a:spcPct val="100000"/>
                        </a:lnSpc>
                        <a:spcBef>
                          <a:spcPts val="0"/>
                        </a:spcBef>
                        <a:spcAft>
                          <a:spcPts val="0"/>
                        </a:spcAft>
                        <a:buFont typeface="Arial"/>
                        <a:buChar char="•"/>
                      </a:pPr>
                      <a:r>
                        <a:rPr lang="en-US" sz="1400" u="none" strike="noStrike" noProof="0"/>
                        <a:t>Maintenance </a:t>
                      </a:r>
                      <a:endParaRPr lang="en-US" sz="1400"/>
                    </a:p>
                  </a:txBody>
                  <a:tcPr/>
                </a:tc>
                <a:tc>
                  <a:txBody>
                    <a:bodyPr/>
                    <a:lstStyle/>
                    <a:p>
                      <a:r>
                        <a:rPr lang="en-US" sz="1400"/>
                        <a:t>STLC consists of 5 Phases:</a:t>
                      </a:r>
                    </a:p>
                    <a:p>
                      <a:pPr marL="285750" lvl="0" indent="-285750">
                        <a:buFont typeface="Arial"/>
                        <a:buChar char="•"/>
                      </a:pPr>
                      <a:r>
                        <a:rPr lang="en-US" sz="1400"/>
                        <a:t>Test Planning</a:t>
                      </a:r>
                    </a:p>
                    <a:p>
                      <a:pPr marL="285750" lvl="0" indent="-285750">
                        <a:buFont typeface="Arial"/>
                        <a:buChar char="•"/>
                      </a:pPr>
                      <a:r>
                        <a:rPr lang="en-US" sz="1400"/>
                        <a:t>Test Case Development</a:t>
                      </a:r>
                    </a:p>
                    <a:p>
                      <a:pPr marL="285750" lvl="0" indent="-285750">
                        <a:buFont typeface="Arial"/>
                        <a:buChar char="•"/>
                      </a:pPr>
                      <a:r>
                        <a:rPr lang="en-US" sz="1400"/>
                        <a:t>Test Environment Setup</a:t>
                      </a:r>
                    </a:p>
                    <a:p>
                      <a:pPr marL="285750" lvl="0" indent="-285750">
                        <a:buFont typeface="Arial"/>
                        <a:buChar char="•"/>
                      </a:pPr>
                      <a:r>
                        <a:rPr lang="en-US" sz="1400"/>
                        <a:t>Test Execution</a:t>
                      </a:r>
                    </a:p>
                    <a:p>
                      <a:pPr marL="285750" lvl="0" indent="-285750">
                        <a:buFont typeface="Arial"/>
                        <a:buChar char="•"/>
                      </a:pPr>
                      <a:r>
                        <a:rPr lang="en-US" sz="1400"/>
                        <a:t>Test Closure</a:t>
                      </a:r>
                    </a:p>
                  </a:txBody>
                  <a:tcPr/>
                </a:tc>
                <a:extLst>
                  <a:ext uri="{0D108BD9-81ED-4DB2-BD59-A6C34878D82A}">
                    <a16:rowId xmlns:a16="http://schemas.microsoft.com/office/drawing/2014/main" val="2944638262"/>
                  </a:ext>
                </a:extLst>
              </a:tr>
            </a:tbl>
          </a:graphicData>
        </a:graphic>
      </p:graphicFrame>
      <p:sp>
        <p:nvSpPr>
          <p:cNvPr id="4" name="Date Placeholder 3">
            <a:extLst>
              <a:ext uri="{FF2B5EF4-FFF2-40B4-BE49-F238E27FC236}">
                <a16:creationId xmlns:a16="http://schemas.microsoft.com/office/drawing/2014/main" id="{8B80865E-2071-F727-E9EA-468BBB388A65}"/>
              </a:ext>
            </a:extLst>
          </p:cNvPr>
          <p:cNvSpPr>
            <a:spLocks noGrp="1"/>
          </p:cNvSpPr>
          <p:nvPr>
            <p:ph type="dt" sz="half" idx="10"/>
          </p:nvPr>
        </p:nvSpPr>
        <p:spPr/>
        <p:txBody>
          <a:bodyPr/>
          <a:lstStyle/>
          <a:p>
            <a:fld id="{9974DA8C-7084-4935-9187-C459FB735E37}" type="datetime1">
              <a:t>3/17/2025</a:t>
            </a:fld>
            <a:endParaRPr lang="en-US"/>
          </a:p>
        </p:txBody>
      </p:sp>
      <p:sp>
        <p:nvSpPr>
          <p:cNvPr id="6" name="Slide Number Placeholder 5">
            <a:extLst>
              <a:ext uri="{FF2B5EF4-FFF2-40B4-BE49-F238E27FC236}">
                <a16:creationId xmlns:a16="http://schemas.microsoft.com/office/drawing/2014/main" id="{2E7183D0-F863-9BDC-06BB-C02933A56A60}"/>
              </a:ext>
            </a:extLst>
          </p:cNvPr>
          <p:cNvSpPr>
            <a:spLocks noGrp="1"/>
          </p:cNvSpPr>
          <p:nvPr>
            <p:ph type="sldNum" sz="quarter" idx="12"/>
          </p:nvPr>
        </p:nvSpPr>
        <p:spPr/>
        <p:txBody>
          <a:bodyPr/>
          <a:lstStyle/>
          <a:p>
            <a:fld id="{E30AF5A0-43BB-4336-8627-9123B9144D80}" type="slidenum">
              <a:rPr lang="en-US" dirty="0"/>
              <a:t>4</a:t>
            </a:fld>
            <a:endParaRPr lang="en-US"/>
          </a:p>
        </p:txBody>
      </p:sp>
      <p:graphicFrame>
        <p:nvGraphicFramePr>
          <p:cNvPr id="9" name="Table 8">
            <a:extLst>
              <a:ext uri="{FF2B5EF4-FFF2-40B4-BE49-F238E27FC236}">
                <a16:creationId xmlns:a16="http://schemas.microsoft.com/office/drawing/2014/main" id="{198CF5F6-8C0F-B497-0688-5F9B2F886F77}"/>
              </a:ext>
            </a:extLst>
          </p:cNvPr>
          <p:cNvGraphicFramePr>
            <a:graphicFrameLocks noGrp="1"/>
          </p:cNvGraphicFramePr>
          <p:nvPr>
            <p:extLst>
              <p:ext uri="{D42A27DB-BD31-4B8C-83A1-F6EECF244321}">
                <p14:modId xmlns:p14="http://schemas.microsoft.com/office/powerpoint/2010/main" val="4260334523"/>
              </p:ext>
            </p:extLst>
          </p:nvPr>
        </p:nvGraphicFramePr>
        <p:xfrm>
          <a:off x="6155376" y="1578894"/>
          <a:ext cx="5437292" cy="3248325"/>
        </p:xfrm>
        <a:graphic>
          <a:graphicData uri="http://schemas.openxmlformats.org/drawingml/2006/table">
            <a:tbl>
              <a:tblPr firstRow="1" bandRow="1">
                <a:tableStyleId>{7E9639D4-E3E2-4D34-9284-5A2195B3D0D7}</a:tableStyleId>
              </a:tblPr>
              <a:tblGrid>
                <a:gridCol w="2718646">
                  <a:extLst>
                    <a:ext uri="{9D8B030D-6E8A-4147-A177-3AD203B41FA5}">
                      <a16:colId xmlns:a16="http://schemas.microsoft.com/office/drawing/2014/main" val="2754618278"/>
                    </a:ext>
                  </a:extLst>
                </a:gridCol>
                <a:gridCol w="2718646">
                  <a:extLst>
                    <a:ext uri="{9D8B030D-6E8A-4147-A177-3AD203B41FA5}">
                      <a16:colId xmlns:a16="http://schemas.microsoft.com/office/drawing/2014/main" val="1654278820"/>
                    </a:ext>
                  </a:extLst>
                </a:gridCol>
              </a:tblGrid>
              <a:tr h="529727">
                <a:tc>
                  <a:txBody>
                    <a:bodyPr/>
                    <a:lstStyle/>
                    <a:p>
                      <a:r>
                        <a:rPr lang="en-US" sz="1400"/>
                        <a:t>QA (Quality Assurance)</a:t>
                      </a:r>
                    </a:p>
                  </a:txBody>
                  <a:tcPr/>
                </a:tc>
                <a:tc>
                  <a:txBody>
                    <a:bodyPr/>
                    <a:lstStyle/>
                    <a:p>
                      <a:r>
                        <a:rPr lang="en-US" sz="1400"/>
                        <a:t>QC (Quality Control)</a:t>
                      </a:r>
                    </a:p>
                  </a:txBody>
                  <a:tcPr/>
                </a:tc>
                <a:extLst>
                  <a:ext uri="{0D108BD9-81ED-4DB2-BD59-A6C34878D82A}">
                    <a16:rowId xmlns:a16="http://schemas.microsoft.com/office/drawing/2014/main" val="474268007"/>
                  </a:ext>
                </a:extLst>
              </a:tr>
              <a:tr h="1359299">
                <a:tc>
                  <a:txBody>
                    <a:bodyPr/>
                    <a:lstStyle/>
                    <a:p>
                      <a:pPr algn="just"/>
                      <a:r>
                        <a:rPr lang="en-US" sz="1400"/>
                        <a:t>The continuous and consistent improvement and maintenance of process that gives us the confidence the product will meet the needs of the customers.</a:t>
                      </a:r>
                    </a:p>
                  </a:txBody>
                  <a:tcPr/>
                </a:tc>
                <a:tc>
                  <a:txBody>
                    <a:bodyPr/>
                    <a:lstStyle/>
                    <a:p>
                      <a:pPr algn="just"/>
                      <a:r>
                        <a:rPr lang="en-US" sz="1400"/>
                        <a:t>A process through which a business seeks to ensure that product quality is maintained or improved, and errors are reduced or eliminated.</a:t>
                      </a:r>
                    </a:p>
                  </a:txBody>
                  <a:tcPr/>
                </a:tc>
                <a:extLst>
                  <a:ext uri="{0D108BD9-81ED-4DB2-BD59-A6C34878D82A}">
                    <a16:rowId xmlns:a16="http://schemas.microsoft.com/office/drawing/2014/main" val="1742189844"/>
                  </a:ext>
                </a:extLst>
              </a:tr>
              <a:tr h="1359299">
                <a:tc>
                  <a:txBody>
                    <a:bodyPr/>
                    <a:lstStyle/>
                    <a:p>
                      <a:pPr algn="just"/>
                      <a:r>
                        <a:rPr lang="en-US" sz="1400"/>
                        <a:t>Aims to improve end-to-end product development lifecycle and plays a crucial role in early identification and prevention in product defects.</a:t>
                      </a:r>
                    </a:p>
                  </a:txBody>
                  <a:tcPr/>
                </a:tc>
                <a:tc>
                  <a:txBody>
                    <a:bodyPr/>
                    <a:lstStyle/>
                    <a:p>
                      <a:pPr algn="just"/>
                      <a:r>
                        <a:rPr lang="en-US" sz="1400"/>
                        <a:t>Part of the quality management that verifies the products compliance with the standards set by Quality Assurance.</a:t>
                      </a:r>
                    </a:p>
                  </a:txBody>
                  <a:tcPr/>
                </a:tc>
                <a:extLst>
                  <a:ext uri="{0D108BD9-81ED-4DB2-BD59-A6C34878D82A}">
                    <a16:rowId xmlns:a16="http://schemas.microsoft.com/office/drawing/2014/main" val="28081224"/>
                  </a:ext>
                </a:extLst>
              </a:tr>
            </a:tbl>
          </a:graphicData>
        </a:graphic>
      </p:graphicFrame>
      <p:sp>
        <p:nvSpPr>
          <p:cNvPr id="12" name="TextBox 11">
            <a:extLst>
              <a:ext uri="{FF2B5EF4-FFF2-40B4-BE49-F238E27FC236}">
                <a16:creationId xmlns:a16="http://schemas.microsoft.com/office/drawing/2014/main" id="{4A42E86A-DADC-1EED-892E-8F343BD2257B}"/>
              </a:ext>
            </a:extLst>
          </p:cNvPr>
          <p:cNvSpPr txBox="1"/>
          <p:nvPr/>
        </p:nvSpPr>
        <p:spPr>
          <a:xfrm>
            <a:off x="899424" y="5042904"/>
            <a:ext cx="4976247" cy="817245"/>
          </a:xfrm>
          <a:prstGeom prst="round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Verification: </a:t>
            </a:r>
            <a:r>
              <a:rPr lang="en-US" sz="1400"/>
              <a:t>It is the process of checking that the software achieves its goal without any bugs. Verification is static testing.  </a:t>
            </a:r>
            <a:r>
              <a:rPr lang="en-US" sz="1400" b="1"/>
              <a:t>(Are we building the product right? )</a:t>
            </a:r>
          </a:p>
        </p:txBody>
      </p:sp>
      <p:sp>
        <p:nvSpPr>
          <p:cNvPr id="3" name="TextBox 2">
            <a:extLst>
              <a:ext uri="{FF2B5EF4-FFF2-40B4-BE49-F238E27FC236}">
                <a16:creationId xmlns:a16="http://schemas.microsoft.com/office/drawing/2014/main" id="{709D2AD2-AB65-5A80-E973-EBF72348C7F5}"/>
              </a:ext>
            </a:extLst>
          </p:cNvPr>
          <p:cNvSpPr txBox="1"/>
          <p:nvPr/>
        </p:nvSpPr>
        <p:spPr>
          <a:xfrm>
            <a:off x="6250993" y="5049748"/>
            <a:ext cx="5235039" cy="817245"/>
          </a:xfrm>
          <a:prstGeom prst="round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Validation: </a:t>
            </a:r>
            <a:r>
              <a:rPr lang="en-US" sz="1400"/>
              <a:t>It is the process of checking whether the software product is up to the mark. Validation is dynamic testing.  </a:t>
            </a:r>
            <a:r>
              <a:rPr lang="en-US" sz="1400" b="1"/>
              <a:t>(Are we building the right product?)</a:t>
            </a:r>
          </a:p>
        </p:txBody>
      </p:sp>
    </p:spTree>
    <p:extLst>
      <p:ext uri="{BB962C8B-B14F-4D97-AF65-F5344CB8AC3E}">
        <p14:creationId xmlns:p14="http://schemas.microsoft.com/office/powerpoint/2010/main" val="162584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A395-9A62-7F5E-3E98-2899F039B323}"/>
              </a:ext>
            </a:extLst>
          </p:cNvPr>
          <p:cNvSpPr>
            <a:spLocks noGrp="1"/>
          </p:cNvSpPr>
          <p:nvPr>
            <p:ph type="title"/>
          </p:nvPr>
        </p:nvSpPr>
        <p:spPr>
          <a:xfrm>
            <a:off x="715012" y="731596"/>
            <a:ext cx="10676888" cy="594653"/>
          </a:xfrm>
        </p:spPr>
        <p:txBody>
          <a:bodyPr>
            <a:normAutofit fontScale="90000"/>
          </a:bodyPr>
          <a:lstStyle/>
          <a:p>
            <a:r>
              <a:rPr lang="en-US"/>
              <a:t>Testing strategies and frameworks</a:t>
            </a:r>
          </a:p>
        </p:txBody>
      </p:sp>
      <p:sp>
        <p:nvSpPr>
          <p:cNvPr id="3" name="Content Placeholder 2">
            <a:extLst>
              <a:ext uri="{FF2B5EF4-FFF2-40B4-BE49-F238E27FC236}">
                <a16:creationId xmlns:a16="http://schemas.microsoft.com/office/drawing/2014/main" id="{7629BC90-4578-97B4-D3F5-89452DCC3644}"/>
              </a:ext>
            </a:extLst>
          </p:cNvPr>
          <p:cNvSpPr>
            <a:spLocks noGrp="1"/>
          </p:cNvSpPr>
          <p:nvPr>
            <p:ph idx="1"/>
          </p:nvPr>
        </p:nvSpPr>
        <p:spPr>
          <a:xfrm>
            <a:off x="715012" y="1442938"/>
            <a:ext cx="10332823" cy="1536499"/>
          </a:xfrm>
          <a:prstGeom prst="roundRect">
            <a:avLst/>
          </a:prstGeom>
          <a:ln>
            <a:solidFill>
              <a:schemeClr val="tx1"/>
            </a:solidFill>
          </a:ln>
        </p:spPr>
        <p:txBody>
          <a:bodyPr vert="horz" lIns="91440" tIns="45720" rIns="91440" bIns="45720" rtlCol="0" anchor="t">
            <a:noAutofit/>
          </a:bodyPr>
          <a:lstStyle/>
          <a:p>
            <a:pPr marL="0" indent="0">
              <a:buNone/>
            </a:pPr>
            <a:r>
              <a:rPr lang="en-US" sz="1600" b="1" err="1"/>
              <a:t>TestOps</a:t>
            </a:r>
            <a:endParaRPr lang="en-US" sz="1600" b="1"/>
          </a:p>
          <a:p>
            <a:pPr algn="just"/>
            <a:r>
              <a:rPr lang="en-US" sz="1600"/>
              <a:t>It is the process of using automation to centralize and streamline the planning, monitoring and testing of your software development.</a:t>
            </a:r>
          </a:p>
          <a:p>
            <a:pPr algn="just"/>
            <a:r>
              <a:rPr lang="en-US" sz="1600"/>
              <a:t>4 main components of </a:t>
            </a:r>
            <a:r>
              <a:rPr lang="en-US" sz="1600" err="1"/>
              <a:t>TestOps</a:t>
            </a:r>
            <a:r>
              <a:rPr lang="en-US" sz="1600"/>
              <a:t>:</a:t>
            </a:r>
          </a:p>
          <a:p>
            <a:pPr algn="just"/>
            <a:endParaRPr lang="en-US" sz="1400"/>
          </a:p>
          <a:p>
            <a:pPr algn="just"/>
            <a:endParaRPr lang="en-US" sz="1400"/>
          </a:p>
          <a:p>
            <a:pPr algn="just"/>
            <a:endParaRPr lang="en-US" sz="1400"/>
          </a:p>
          <a:p>
            <a:pPr algn="just"/>
            <a:endParaRPr lang="en-US" sz="1400"/>
          </a:p>
          <a:p>
            <a:pPr algn="just"/>
            <a:endParaRPr lang="en-US" sz="1400"/>
          </a:p>
          <a:p>
            <a:pPr algn="just"/>
            <a:endParaRPr lang="en-US" sz="1400"/>
          </a:p>
          <a:p>
            <a:pPr algn="just"/>
            <a:endParaRPr lang="en-US" sz="1400"/>
          </a:p>
          <a:p>
            <a:pPr algn="just"/>
            <a:endParaRPr lang="en-US" sz="1400"/>
          </a:p>
        </p:txBody>
      </p:sp>
      <p:sp>
        <p:nvSpPr>
          <p:cNvPr id="4" name="Date Placeholder 3">
            <a:extLst>
              <a:ext uri="{FF2B5EF4-FFF2-40B4-BE49-F238E27FC236}">
                <a16:creationId xmlns:a16="http://schemas.microsoft.com/office/drawing/2014/main" id="{73CAD7DA-7901-1909-A21B-F341F7751099}"/>
              </a:ext>
            </a:extLst>
          </p:cNvPr>
          <p:cNvSpPr>
            <a:spLocks noGrp="1"/>
          </p:cNvSpPr>
          <p:nvPr>
            <p:ph type="dt" sz="half" idx="10"/>
          </p:nvPr>
        </p:nvSpPr>
        <p:spPr/>
        <p:txBody>
          <a:bodyPr/>
          <a:lstStyle/>
          <a:p>
            <a:fld id="{F824FB65-46DA-4B0B-91BE-3FEFE5370972}" type="datetime1">
              <a:t>3/17/2025</a:t>
            </a:fld>
            <a:endParaRPr lang="en-US"/>
          </a:p>
        </p:txBody>
      </p:sp>
      <p:sp>
        <p:nvSpPr>
          <p:cNvPr id="6" name="Slide Number Placeholder 5">
            <a:extLst>
              <a:ext uri="{FF2B5EF4-FFF2-40B4-BE49-F238E27FC236}">
                <a16:creationId xmlns:a16="http://schemas.microsoft.com/office/drawing/2014/main" id="{300B66C2-2E4A-8D3B-53D1-2F1FB1925CC1}"/>
              </a:ext>
            </a:extLst>
          </p:cNvPr>
          <p:cNvSpPr>
            <a:spLocks noGrp="1"/>
          </p:cNvSpPr>
          <p:nvPr>
            <p:ph type="sldNum" sz="quarter" idx="12"/>
          </p:nvPr>
        </p:nvSpPr>
        <p:spPr/>
        <p:txBody>
          <a:bodyPr/>
          <a:lstStyle/>
          <a:p>
            <a:fld id="{E30AF5A0-43BB-4336-8627-9123B9144D80}" type="slidenum">
              <a:rPr lang="en-US" dirty="0"/>
              <a:t>5</a:t>
            </a:fld>
            <a:endParaRPr lang="en-US"/>
          </a:p>
        </p:txBody>
      </p:sp>
      <p:pic>
        <p:nvPicPr>
          <p:cNvPr id="10" name="Picture 9" descr="TestOps PowerPoint and Google Slides Template - PPT Slides">
            <a:extLst>
              <a:ext uri="{FF2B5EF4-FFF2-40B4-BE49-F238E27FC236}">
                <a16:creationId xmlns:a16="http://schemas.microsoft.com/office/drawing/2014/main" id="{C760E71B-BA01-3714-DA01-ABB48667AAFE}"/>
              </a:ext>
            </a:extLst>
          </p:cNvPr>
          <p:cNvPicPr>
            <a:picLocks noChangeAspect="1"/>
          </p:cNvPicPr>
          <p:nvPr/>
        </p:nvPicPr>
        <p:blipFill>
          <a:blip r:embed="rId2"/>
          <a:srcRect l="8621" t="28875" r="8448" b="27973"/>
          <a:stretch/>
        </p:blipFill>
        <p:spPr>
          <a:xfrm>
            <a:off x="1588501" y="3073198"/>
            <a:ext cx="9002915" cy="2718846"/>
          </a:xfrm>
          <a:prstGeom prst="rect">
            <a:avLst/>
          </a:prstGeom>
        </p:spPr>
      </p:pic>
    </p:spTree>
    <p:extLst>
      <p:ext uri="{BB962C8B-B14F-4D97-AF65-F5344CB8AC3E}">
        <p14:creationId xmlns:p14="http://schemas.microsoft.com/office/powerpoint/2010/main" val="176384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9F9C0-1403-24C5-9739-4D68E0C70AAA}"/>
              </a:ext>
            </a:extLst>
          </p:cNvPr>
          <p:cNvSpPr>
            <a:spLocks noGrp="1"/>
          </p:cNvSpPr>
          <p:nvPr>
            <p:ph idx="1"/>
          </p:nvPr>
        </p:nvSpPr>
        <p:spPr>
          <a:xfrm>
            <a:off x="499352" y="797882"/>
            <a:ext cx="5601681" cy="5188841"/>
          </a:xfrm>
          <a:prstGeom prst="roundRect">
            <a:avLst/>
          </a:prstGeom>
          <a:ln>
            <a:solidFill>
              <a:schemeClr val="tx1"/>
            </a:solidFill>
          </a:ln>
        </p:spPr>
        <p:txBody>
          <a:bodyPr vert="horz" lIns="91440" tIns="45720" rIns="91440" bIns="45720" rtlCol="0" anchor="t">
            <a:normAutofit lnSpcReduction="10000"/>
          </a:bodyPr>
          <a:lstStyle/>
          <a:p>
            <a:pPr marL="0" indent="0">
              <a:buNone/>
            </a:pPr>
            <a:r>
              <a:rPr lang="en-US" sz="1400" b="1"/>
              <a:t>Future Trends in Testing:</a:t>
            </a:r>
          </a:p>
          <a:p>
            <a:pPr algn="just"/>
            <a:r>
              <a:rPr lang="en-US" sz="1400" b="1"/>
              <a:t>AI and Machine Learning: </a:t>
            </a:r>
            <a:r>
              <a:rPr lang="en-US" sz="1400">
                <a:ea typeface="+mn-lt"/>
                <a:cs typeface="+mn-lt"/>
              </a:rPr>
              <a:t> AI algorithms now have a crucial role in generating test cases, and ML techniques are instrumental in identifying patterns and anomalies in test data. </a:t>
            </a:r>
          </a:p>
          <a:p>
            <a:pPr algn="just"/>
            <a:r>
              <a:rPr lang="en-US" sz="1400" b="1"/>
              <a:t>Rising significance of </a:t>
            </a:r>
            <a:r>
              <a:rPr lang="en-US" sz="1400" b="1" err="1"/>
              <a:t>QAOps</a:t>
            </a:r>
            <a:r>
              <a:rPr lang="en-US" sz="1400" b="1"/>
              <a:t>: </a:t>
            </a:r>
            <a:r>
              <a:rPr lang="en-US" sz="1400" err="1">
                <a:ea typeface="+mn-lt"/>
                <a:cs typeface="+mn-lt"/>
              </a:rPr>
              <a:t>QAOps</a:t>
            </a:r>
            <a:r>
              <a:rPr lang="en-US" sz="1400">
                <a:ea typeface="+mn-lt"/>
                <a:cs typeface="+mn-lt"/>
              </a:rPr>
              <a:t>, blending QA and </a:t>
            </a:r>
            <a:r>
              <a:rPr lang="en-US" sz="1400" err="1">
                <a:ea typeface="+mn-lt"/>
                <a:cs typeface="+mn-lt"/>
              </a:rPr>
              <a:t>ITOps</a:t>
            </a:r>
            <a:r>
              <a:rPr lang="en-US" sz="1400">
                <a:ea typeface="+mn-lt"/>
                <a:cs typeface="+mn-lt"/>
              </a:rPr>
              <a:t> revolutionizes software development by integrating QA into the DevOps cycle. This fusion ensures high-quality software standards, as QA is a vital checkpoint before software release.</a:t>
            </a:r>
            <a:endParaRPr lang="en-US" sz="1400"/>
          </a:p>
          <a:p>
            <a:pPr algn="just"/>
            <a:r>
              <a:rPr lang="en-US" sz="1400" b="1">
                <a:ea typeface="+mn-lt"/>
                <a:cs typeface="+mn-lt"/>
              </a:rPr>
              <a:t>Test Automation at Scale</a:t>
            </a:r>
            <a:r>
              <a:rPr lang="en-US" sz="1400">
                <a:ea typeface="+mn-lt"/>
                <a:cs typeface="+mn-lt"/>
              </a:rPr>
              <a:t>: Low-code/no-code platforms enable testers to create automation scripts with minimal coding skills.</a:t>
            </a:r>
          </a:p>
          <a:p>
            <a:pPr marL="0" indent="0" algn="just">
              <a:buNone/>
            </a:pPr>
            <a:r>
              <a:rPr lang="en-US" sz="1400" b="1">
                <a:ea typeface="+mn-lt"/>
                <a:cs typeface="+mn-lt"/>
              </a:rPr>
              <a:t>Role of Test Automation:</a:t>
            </a:r>
          </a:p>
          <a:p>
            <a:pPr marL="0" indent="0" algn="just">
              <a:buNone/>
            </a:pPr>
            <a:r>
              <a:rPr lang="en-US" sz="1400">
                <a:ea typeface="+mn-lt"/>
                <a:cs typeface="+mn-lt"/>
              </a:rPr>
              <a:t>Test automation uses tools to execute test cases, improving efficiency and reliability. Automation test engineers identify which tests to automate, develop strategies, and ensure maximum benefits from automation</a:t>
            </a:r>
            <a:endParaRPr lang="en-US"/>
          </a:p>
          <a:p>
            <a:pPr algn="just"/>
            <a:endParaRPr lang="en-US" sz="1400">
              <a:ea typeface="+mn-lt"/>
              <a:cs typeface="+mn-lt"/>
            </a:endParaRPr>
          </a:p>
        </p:txBody>
      </p:sp>
      <p:sp>
        <p:nvSpPr>
          <p:cNvPr id="4" name="Date Placeholder 3">
            <a:extLst>
              <a:ext uri="{FF2B5EF4-FFF2-40B4-BE49-F238E27FC236}">
                <a16:creationId xmlns:a16="http://schemas.microsoft.com/office/drawing/2014/main" id="{67084EDB-0580-BEDC-3134-BB0630ED8AEB}"/>
              </a:ext>
            </a:extLst>
          </p:cNvPr>
          <p:cNvSpPr>
            <a:spLocks noGrp="1"/>
          </p:cNvSpPr>
          <p:nvPr>
            <p:ph type="dt" sz="half" idx="10"/>
          </p:nvPr>
        </p:nvSpPr>
        <p:spPr/>
        <p:txBody>
          <a:bodyPr/>
          <a:lstStyle/>
          <a:p>
            <a:fld id="{0FE33AC2-FCED-414E-8341-C4795CD559E9}" type="datetime1">
              <a:rPr lang="en-US"/>
              <a:t>3/17/2025</a:t>
            </a:fld>
            <a:endParaRPr lang="en-US"/>
          </a:p>
        </p:txBody>
      </p:sp>
      <p:sp>
        <p:nvSpPr>
          <p:cNvPr id="5" name="Footer Placeholder 4">
            <a:extLst>
              <a:ext uri="{FF2B5EF4-FFF2-40B4-BE49-F238E27FC236}">
                <a16:creationId xmlns:a16="http://schemas.microsoft.com/office/drawing/2014/main" id="{B68D6C85-67BA-F799-55B1-385C8893A49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09509B6-FBCC-9776-AD2B-134E1B679082}"/>
              </a:ext>
            </a:extLst>
          </p:cNvPr>
          <p:cNvSpPr>
            <a:spLocks noGrp="1"/>
          </p:cNvSpPr>
          <p:nvPr>
            <p:ph type="sldNum" sz="quarter" idx="12"/>
          </p:nvPr>
        </p:nvSpPr>
        <p:spPr/>
        <p:txBody>
          <a:bodyPr/>
          <a:lstStyle/>
          <a:p>
            <a:fld id="{E30AF5A0-43BB-4336-8627-9123B9144D80}" type="slidenum">
              <a:rPr lang="en-US" dirty="0"/>
              <a:t>6</a:t>
            </a:fld>
            <a:endParaRPr lang="en-US"/>
          </a:p>
        </p:txBody>
      </p:sp>
      <p:sp>
        <p:nvSpPr>
          <p:cNvPr id="8" name="Content Placeholder 2">
            <a:extLst>
              <a:ext uri="{FF2B5EF4-FFF2-40B4-BE49-F238E27FC236}">
                <a16:creationId xmlns:a16="http://schemas.microsoft.com/office/drawing/2014/main" id="{88A62BF7-0488-F9FC-4C46-6FBE69942AA9}"/>
              </a:ext>
            </a:extLst>
          </p:cNvPr>
          <p:cNvSpPr txBox="1">
            <a:spLocks/>
          </p:cNvSpPr>
          <p:nvPr/>
        </p:nvSpPr>
        <p:spPr>
          <a:xfrm>
            <a:off x="6201413" y="806508"/>
            <a:ext cx="5386020" cy="5102578"/>
          </a:xfrm>
          <a:prstGeom prst="roundRect">
            <a:avLst/>
          </a:prstGeom>
          <a:ln>
            <a:solidFill>
              <a:schemeClr val="tx1"/>
            </a:solidFill>
          </a:ln>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b="1"/>
              <a:t>Quality Assurance: </a:t>
            </a:r>
            <a:r>
              <a:rPr lang="en-US" sz="1400"/>
              <a:t>Quality</a:t>
            </a:r>
            <a:r>
              <a:rPr lang="en-US" sz="1400">
                <a:ea typeface="+mn-lt"/>
                <a:cs typeface="+mn-lt"/>
              </a:rPr>
              <a:t> Assurance (QA) ensures products meet quality standards through proactive processes. QA involves usability, feature, system, and integration testing, creating test plans, and developing standards to ensure quality software code.</a:t>
            </a:r>
            <a:endParaRPr lang="en-US" sz="1400"/>
          </a:p>
          <a:p>
            <a:pPr marL="0" indent="0" algn="just">
              <a:buNone/>
            </a:pPr>
            <a:r>
              <a:rPr lang="en-US" sz="1400" b="1"/>
              <a:t>QAOps: </a:t>
            </a:r>
            <a:r>
              <a:rPr lang="en-US" sz="1400"/>
              <a:t>QAOps integrates QA into software delivery pipelines, enhancing collaboration between QA, operations and development teams. It ensures QA processes are part of CI/CD pipelines, improving product quality and delivery speed.</a:t>
            </a:r>
          </a:p>
          <a:p>
            <a:pPr marL="0" indent="0" algn="just">
              <a:buNone/>
            </a:pPr>
            <a:r>
              <a:rPr lang="en-US" sz="1400" b="1"/>
              <a:t>Quality Engineering: </a:t>
            </a:r>
            <a:r>
              <a:rPr lang="en-US" sz="1400"/>
              <a:t>It focuses on optimizing product quality by integrating quality checks at every stage of development. It involves management, development, operation and maintenance of IT systems with high-quality standards.</a:t>
            </a:r>
          </a:p>
          <a:p>
            <a:pPr marL="0" indent="0" algn="just">
              <a:buNone/>
            </a:pPr>
            <a:r>
              <a:rPr lang="en-US" sz="1400" b="1"/>
              <a:t>Performance Engineering: </a:t>
            </a:r>
            <a:r>
              <a:rPr lang="en-US" sz="1400"/>
              <a:t>It is a proactive approach to building software that meets performance objectives. It involves optimizing performance from the earliest design stages, reducing the need for last-minute tuning.</a:t>
            </a:r>
          </a:p>
          <a:p>
            <a:pPr marL="0" indent="0" algn="just">
              <a:buNone/>
            </a:pPr>
            <a:endParaRPr lang="en-US" sz="1400"/>
          </a:p>
        </p:txBody>
      </p:sp>
    </p:spTree>
    <p:extLst>
      <p:ext uri="{BB962C8B-B14F-4D97-AF65-F5344CB8AC3E}">
        <p14:creationId xmlns:p14="http://schemas.microsoft.com/office/powerpoint/2010/main" val="358794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A063-679F-A280-1B49-E7AC55C50CC6}"/>
              </a:ext>
            </a:extLst>
          </p:cNvPr>
          <p:cNvSpPr>
            <a:spLocks noGrp="1"/>
          </p:cNvSpPr>
          <p:nvPr>
            <p:ph type="title"/>
          </p:nvPr>
        </p:nvSpPr>
        <p:spPr>
          <a:xfrm>
            <a:off x="715012" y="749739"/>
            <a:ext cx="10676888" cy="623408"/>
          </a:xfrm>
        </p:spPr>
        <p:txBody>
          <a:bodyPr>
            <a:normAutofit fontScale="90000"/>
          </a:bodyPr>
          <a:lstStyle/>
          <a:p>
            <a:r>
              <a:rPr lang="en-US"/>
              <a:t>Testing methodologies</a:t>
            </a:r>
          </a:p>
        </p:txBody>
      </p:sp>
      <p:graphicFrame>
        <p:nvGraphicFramePr>
          <p:cNvPr id="7" name="Content Placeholder 6">
            <a:extLst>
              <a:ext uri="{FF2B5EF4-FFF2-40B4-BE49-F238E27FC236}">
                <a16:creationId xmlns:a16="http://schemas.microsoft.com/office/drawing/2014/main" id="{6FF25A83-D878-F854-B5DE-40B2F82F6167}"/>
              </a:ext>
            </a:extLst>
          </p:cNvPr>
          <p:cNvGraphicFramePr>
            <a:graphicFrameLocks noGrp="1"/>
          </p:cNvGraphicFramePr>
          <p:nvPr>
            <p:ph idx="1"/>
            <p:extLst>
              <p:ext uri="{D42A27DB-BD31-4B8C-83A1-F6EECF244321}">
                <p14:modId xmlns:p14="http://schemas.microsoft.com/office/powerpoint/2010/main" val="155878074"/>
              </p:ext>
            </p:extLst>
          </p:nvPr>
        </p:nvGraphicFramePr>
        <p:xfrm>
          <a:off x="713561" y="1366020"/>
          <a:ext cx="5345905" cy="4369675"/>
        </p:xfrm>
        <a:graphic>
          <a:graphicData uri="http://schemas.openxmlformats.org/drawingml/2006/table">
            <a:tbl>
              <a:tblPr firstRow="1" bandRow="1">
                <a:tableStyleId>{7E9639D4-E3E2-4D34-9284-5A2195B3D0D7}</a:tableStyleId>
              </a:tblPr>
              <a:tblGrid>
                <a:gridCol w="2875471">
                  <a:extLst>
                    <a:ext uri="{9D8B030D-6E8A-4147-A177-3AD203B41FA5}">
                      <a16:colId xmlns:a16="http://schemas.microsoft.com/office/drawing/2014/main" val="2158030224"/>
                    </a:ext>
                  </a:extLst>
                </a:gridCol>
                <a:gridCol w="2470434">
                  <a:extLst>
                    <a:ext uri="{9D8B030D-6E8A-4147-A177-3AD203B41FA5}">
                      <a16:colId xmlns:a16="http://schemas.microsoft.com/office/drawing/2014/main" val="2059403700"/>
                    </a:ext>
                  </a:extLst>
                </a:gridCol>
              </a:tblGrid>
              <a:tr h="683600">
                <a:tc>
                  <a:txBody>
                    <a:bodyPr/>
                    <a:lstStyle/>
                    <a:p>
                      <a:pPr algn="ctr"/>
                      <a:r>
                        <a:rPr lang="en-US" sz="1600"/>
                        <a:t>Domain-Driven Testing</a:t>
                      </a:r>
                    </a:p>
                  </a:txBody>
                  <a:tcPr anchor="ctr"/>
                </a:tc>
                <a:tc>
                  <a:txBody>
                    <a:bodyPr/>
                    <a:lstStyle/>
                    <a:p>
                      <a:pPr algn="ctr"/>
                      <a:r>
                        <a:rPr lang="en-US" sz="1600"/>
                        <a:t>Keyword-Driven Testing</a:t>
                      </a:r>
                    </a:p>
                  </a:txBody>
                  <a:tcPr anchor="ctr"/>
                </a:tc>
                <a:extLst>
                  <a:ext uri="{0D108BD9-81ED-4DB2-BD59-A6C34878D82A}">
                    <a16:rowId xmlns:a16="http://schemas.microsoft.com/office/drawing/2014/main" val="2886916194"/>
                  </a:ext>
                </a:extLst>
              </a:tr>
              <a:tr h="857850">
                <a:tc>
                  <a:txBody>
                    <a:bodyPr/>
                    <a:lstStyle/>
                    <a:p>
                      <a:pPr algn="just"/>
                      <a:r>
                        <a:rPr lang="en-US" sz="1600"/>
                        <a:t>Aligns with Domain-Driven Design (DDD) principles.</a:t>
                      </a:r>
                    </a:p>
                  </a:txBody>
                  <a:tcPr/>
                </a:tc>
                <a:tc>
                  <a:txBody>
                    <a:bodyPr/>
                    <a:lstStyle/>
                    <a:p>
                      <a:pPr algn="just"/>
                      <a:r>
                        <a:rPr lang="en-US" sz="1600"/>
                        <a:t>Use predefined keywords to create test cases.</a:t>
                      </a:r>
                    </a:p>
                  </a:txBody>
                  <a:tcPr/>
                </a:tc>
                <a:extLst>
                  <a:ext uri="{0D108BD9-81ED-4DB2-BD59-A6C34878D82A}">
                    <a16:rowId xmlns:a16="http://schemas.microsoft.com/office/drawing/2014/main" val="3775853870"/>
                  </a:ext>
                </a:extLst>
              </a:tr>
              <a:tr h="857850">
                <a:tc>
                  <a:txBody>
                    <a:bodyPr/>
                    <a:lstStyle/>
                    <a:p>
                      <a:pPr algn="just"/>
                      <a:r>
                        <a:rPr lang="en-US" sz="1600"/>
                        <a:t>Tests are based on the domain model and business logic</a:t>
                      </a:r>
                    </a:p>
                  </a:txBody>
                  <a:tcPr/>
                </a:tc>
                <a:tc>
                  <a:txBody>
                    <a:bodyPr/>
                    <a:lstStyle/>
                    <a:p>
                      <a:pPr algn="just"/>
                      <a:r>
                        <a:rPr lang="en-US" sz="1600"/>
                        <a:t>Keywords represent actions or operations in test scripts</a:t>
                      </a:r>
                    </a:p>
                  </a:txBody>
                  <a:tcPr/>
                </a:tc>
                <a:extLst>
                  <a:ext uri="{0D108BD9-81ED-4DB2-BD59-A6C34878D82A}">
                    <a16:rowId xmlns:a16="http://schemas.microsoft.com/office/drawing/2014/main" val="1347809098"/>
                  </a:ext>
                </a:extLst>
              </a:tr>
              <a:tr h="857850">
                <a:tc>
                  <a:txBody>
                    <a:bodyPr/>
                    <a:lstStyle/>
                    <a:p>
                      <a:pPr algn="just"/>
                      <a:r>
                        <a:rPr lang="en-US" sz="1600"/>
                        <a:t>Business-aligned and better coverage of critical functionality </a:t>
                      </a:r>
                    </a:p>
                  </a:txBody>
                  <a:tcPr/>
                </a:tc>
                <a:tc>
                  <a:txBody>
                    <a:bodyPr/>
                    <a:lstStyle/>
                    <a:p>
                      <a:pPr algn="just"/>
                      <a:r>
                        <a:rPr lang="en-US" sz="1600"/>
                        <a:t>Reusable keywords and easier for non-technical testers</a:t>
                      </a:r>
                    </a:p>
                  </a:txBody>
                  <a:tcPr/>
                </a:tc>
                <a:extLst>
                  <a:ext uri="{0D108BD9-81ED-4DB2-BD59-A6C34878D82A}">
                    <a16:rowId xmlns:a16="http://schemas.microsoft.com/office/drawing/2014/main" val="2397774862"/>
                  </a:ext>
                </a:extLst>
              </a:tr>
              <a:tr h="1112525">
                <a:tc>
                  <a:txBody>
                    <a:bodyPr/>
                    <a:lstStyle/>
                    <a:p>
                      <a:pPr lvl="0" algn="just">
                        <a:buNone/>
                      </a:pPr>
                      <a:r>
                        <a:rPr lang="en-US" sz="1600" b="1" i="0" u="none" strike="noStrike" noProof="0">
                          <a:latin typeface="Calisto MT"/>
                        </a:rPr>
                        <a:t>Example: </a:t>
                      </a:r>
                      <a:r>
                        <a:rPr lang="en-US" sz="1600" b="0" i="0" u="none" strike="noStrike" noProof="0">
                          <a:latin typeface="Calisto MT"/>
                        </a:rPr>
                        <a:t>Healthcare software companies use DDT to ensure compliance with medical regulations.</a:t>
                      </a:r>
                      <a:endParaRPr lang="en-US" sz="1600"/>
                    </a:p>
                  </a:txBody>
                  <a:tcPr/>
                </a:tc>
                <a:tc>
                  <a:txBody>
                    <a:bodyPr/>
                    <a:lstStyle/>
                    <a:p>
                      <a:pPr algn="just"/>
                      <a:r>
                        <a:rPr lang="en-US" sz="1600" b="1"/>
                        <a:t>Example: </a:t>
                      </a:r>
                      <a:r>
                        <a:rPr lang="en-US" sz="1600" b="0"/>
                        <a:t>E-commerce platforms use KDT for </a:t>
                      </a:r>
                      <a:r>
                        <a:rPr lang="en-US" sz="1600" b="0" err="1"/>
                        <a:t>resusable</a:t>
                      </a:r>
                      <a:r>
                        <a:rPr lang="en-US" sz="1600" b="0"/>
                        <a:t> test scripts.</a:t>
                      </a:r>
                    </a:p>
                  </a:txBody>
                  <a:tcPr/>
                </a:tc>
                <a:extLst>
                  <a:ext uri="{0D108BD9-81ED-4DB2-BD59-A6C34878D82A}">
                    <a16:rowId xmlns:a16="http://schemas.microsoft.com/office/drawing/2014/main" val="4010545226"/>
                  </a:ext>
                </a:extLst>
              </a:tr>
            </a:tbl>
          </a:graphicData>
        </a:graphic>
      </p:graphicFrame>
      <p:sp>
        <p:nvSpPr>
          <p:cNvPr id="4" name="Date Placeholder 3">
            <a:extLst>
              <a:ext uri="{FF2B5EF4-FFF2-40B4-BE49-F238E27FC236}">
                <a16:creationId xmlns:a16="http://schemas.microsoft.com/office/drawing/2014/main" id="{0C9F174F-B34F-2402-05D6-BDF6967DB4AF}"/>
              </a:ext>
            </a:extLst>
          </p:cNvPr>
          <p:cNvSpPr>
            <a:spLocks noGrp="1"/>
          </p:cNvSpPr>
          <p:nvPr>
            <p:ph type="dt" sz="half" idx="10"/>
          </p:nvPr>
        </p:nvSpPr>
        <p:spPr/>
        <p:txBody>
          <a:bodyPr/>
          <a:lstStyle/>
          <a:p>
            <a:fld id="{BC7B1600-F3AE-43B9-BDFC-38E65D157326}" type="datetime1">
              <a:t>3/17/2025</a:t>
            </a:fld>
            <a:endParaRPr lang="en-US"/>
          </a:p>
        </p:txBody>
      </p:sp>
      <p:sp>
        <p:nvSpPr>
          <p:cNvPr id="5" name="Footer Placeholder 4">
            <a:extLst>
              <a:ext uri="{FF2B5EF4-FFF2-40B4-BE49-F238E27FC236}">
                <a16:creationId xmlns:a16="http://schemas.microsoft.com/office/drawing/2014/main" id="{0FD67401-CDEB-0465-837F-1A6147083BA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1B81B40-ABA0-8BBA-5274-86273EA136E1}"/>
              </a:ext>
            </a:extLst>
          </p:cNvPr>
          <p:cNvSpPr>
            <a:spLocks noGrp="1"/>
          </p:cNvSpPr>
          <p:nvPr>
            <p:ph type="sldNum" sz="quarter" idx="12"/>
          </p:nvPr>
        </p:nvSpPr>
        <p:spPr/>
        <p:txBody>
          <a:bodyPr/>
          <a:lstStyle/>
          <a:p>
            <a:fld id="{E30AF5A0-43BB-4336-8627-9123B9144D80}" type="slidenum">
              <a:rPr lang="en-US" dirty="0"/>
              <a:t>7</a:t>
            </a:fld>
            <a:endParaRPr lang="en-US"/>
          </a:p>
        </p:txBody>
      </p:sp>
      <p:graphicFrame>
        <p:nvGraphicFramePr>
          <p:cNvPr id="9" name="Content Placeholder 6">
            <a:extLst>
              <a:ext uri="{FF2B5EF4-FFF2-40B4-BE49-F238E27FC236}">
                <a16:creationId xmlns:a16="http://schemas.microsoft.com/office/drawing/2014/main" id="{54CB71AF-89EC-556B-35CD-2F8DB5018774}"/>
              </a:ext>
            </a:extLst>
          </p:cNvPr>
          <p:cNvGraphicFramePr>
            <a:graphicFrameLocks/>
          </p:cNvGraphicFramePr>
          <p:nvPr>
            <p:extLst>
              <p:ext uri="{D42A27DB-BD31-4B8C-83A1-F6EECF244321}">
                <p14:modId xmlns:p14="http://schemas.microsoft.com/office/powerpoint/2010/main" val="683377131"/>
              </p:ext>
            </p:extLst>
          </p:nvPr>
        </p:nvGraphicFramePr>
        <p:xfrm>
          <a:off x="6225396" y="1366020"/>
          <a:ext cx="5361519" cy="4602480"/>
        </p:xfrm>
        <a:graphic>
          <a:graphicData uri="http://schemas.openxmlformats.org/drawingml/2006/table">
            <a:tbl>
              <a:tblPr firstRow="1" bandRow="1">
                <a:tableStyleId>{7E9639D4-E3E2-4D34-9284-5A2195B3D0D7}</a:tableStyleId>
              </a:tblPr>
              <a:tblGrid>
                <a:gridCol w="2688566">
                  <a:extLst>
                    <a:ext uri="{9D8B030D-6E8A-4147-A177-3AD203B41FA5}">
                      <a16:colId xmlns:a16="http://schemas.microsoft.com/office/drawing/2014/main" val="2158030224"/>
                    </a:ext>
                  </a:extLst>
                </a:gridCol>
                <a:gridCol w="2672953">
                  <a:extLst>
                    <a:ext uri="{9D8B030D-6E8A-4147-A177-3AD203B41FA5}">
                      <a16:colId xmlns:a16="http://schemas.microsoft.com/office/drawing/2014/main" val="2059403700"/>
                    </a:ext>
                  </a:extLst>
                </a:gridCol>
              </a:tblGrid>
              <a:tr h="556160">
                <a:tc>
                  <a:txBody>
                    <a:bodyPr/>
                    <a:lstStyle/>
                    <a:p>
                      <a:pPr lvl="0" algn="just">
                        <a:buNone/>
                      </a:pPr>
                      <a:r>
                        <a:rPr lang="en-US" sz="1600"/>
                        <a:t>Test-Driven Development</a:t>
                      </a:r>
                    </a:p>
                  </a:txBody>
                  <a:tcPr anchor="ctr"/>
                </a:tc>
                <a:tc>
                  <a:txBody>
                    <a:bodyPr/>
                    <a:lstStyle/>
                    <a:p>
                      <a:pPr algn="just"/>
                      <a:r>
                        <a:rPr lang="en-US" sz="1600"/>
                        <a:t>Behavior-Driven Development</a:t>
                      </a:r>
                    </a:p>
                  </a:txBody>
                  <a:tcPr anchor="ctr"/>
                </a:tc>
                <a:extLst>
                  <a:ext uri="{0D108BD9-81ED-4DB2-BD59-A6C34878D82A}">
                    <a16:rowId xmlns:a16="http://schemas.microsoft.com/office/drawing/2014/main" val="2886916194"/>
                  </a:ext>
                </a:extLst>
              </a:tr>
              <a:tr h="792530">
                <a:tc>
                  <a:txBody>
                    <a:bodyPr/>
                    <a:lstStyle/>
                    <a:p>
                      <a:pPr lvl="0" algn="just">
                        <a:buNone/>
                      </a:pPr>
                      <a:r>
                        <a:rPr lang="en-US" sz="1600" b="0" i="0" u="none" strike="noStrike" noProof="0">
                          <a:latin typeface="Calisto MT"/>
                        </a:rPr>
                        <a:t>Testing individual units of code before implementation</a:t>
                      </a:r>
                      <a:endParaRPr lang="en-US" sz="1600"/>
                    </a:p>
                  </a:txBody>
                  <a:tcPr/>
                </a:tc>
                <a:tc>
                  <a:txBody>
                    <a:bodyPr/>
                    <a:lstStyle/>
                    <a:p>
                      <a:pPr lvl="0" algn="just">
                        <a:buNone/>
                      </a:pPr>
                      <a:r>
                        <a:rPr lang="en-US" sz="1600" b="0" i="0" u="none" strike="noStrike" noProof="0">
                          <a:latin typeface="Calisto MT"/>
                        </a:rPr>
                        <a:t>Specifying and validating the behavior of an application from the user’s perspective</a:t>
                      </a:r>
                      <a:endParaRPr lang="en-US" sz="1600"/>
                    </a:p>
                  </a:txBody>
                  <a:tcPr/>
                </a:tc>
                <a:extLst>
                  <a:ext uri="{0D108BD9-81ED-4DB2-BD59-A6C34878D82A}">
                    <a16:rowId xmlns:a16="http://schemas.microsoft.com/office/drawing/2014/main" val="3775853870"/>
                  </a:ext>
                </a:extLst>
              </a:tr>
              <a:tr h="1028898">
                <a:tc>
                  <a:txBody>
                    <a:bodyPr/>
                    <a:lstStyle/>
                    <a:p>
                      <a:pPr lvl="0" algn="just">
                        <a:buNone/>
                      </a:pPr>
                      <a:r>
                        <a:rPr lang="en-US" sz="1600" b="0" i="0" u="none" strike="noStrike" noProof="0">
                          <a:latin typeface="Calisto MT"/>
                        </a:rPr>
                        <a:t>Write tests first, then implement code to pass those tests</a:t>
                      </a:r>
                      <a:endParaRPr lang="en-US" sz="1600"/>
                    </a:p>
                  </a:txBody>
                  <a:tcPr/>
                </a:tc>
                <a:tc>
                  <a:txBody>
                    <a:bodyPr/>
                    <a:lstStyle/>
                    <a:p>
                      <a:pPr lvl="0" algn="just">
                        <a:buNone/>
                      </a:pPr>
                      <a:r>
                        <a:rPr lang="en-US" sz="1600" b="0" i="0" u="none" strike="noStrike" noProof="0">
                          <a:latin typeface="Calisto MT"/>
                        </a:rPr>
                        <a:t>Write behavior specifications using natural language to ensure understanding among all stakeholders</a:t>
                      </a:r>
                      <a:endParaRPr lang="en-US" sz="1600"/>
                    </a:p>
                  </a:txBody>
                  <a:tcPr/>
                </a:tc>
                <a:extLst>
                  <a:ext uri="{0D108BD9-81ED-4DB2-BD59-A6C34878D82A}">
                    <a16:rowId xmlns:a16="http://schemas.microsoft.com/office/drawing/2014/main" val="1347809098"/>
                  </a:ext>
                </a:extLst>
              </a:tr>
              <a:tr h="570065">
                <a:tc>
                  <a:txBody>
                    <a:bodyPr/>
                    <a:lstStyle/>
                    <a:p>
                      <a:pPr lvl="0" algn="just">
                        <a:buNone/>
                      </a:pPr>
                      <a:r>
                        <a:rPr lang="en-US" sz="1600" b="0" i="0" u="none" strike="noStrike" noProof="0">
                          <a:latin typeface="Calisto MT"/>
                        </a:rPr>
                        <a:t>Unit tests for individual components</a:t>
                      </a:r>
                      <a:endParaRPr lang="en-US" sz="1600"/>
                    </a:p>
                  </a:txBody>
                  <a:tcPr/>
                </a:tc>
                <a:tc>
                  <a:txBody>
                    <a:bodyPr/>
                    <a:lstStyle/>
                    <a:p>
                      <a:pPr lvl="0" algn="just">
                        <a:buNone/>
                      </a:pPr>
                      <a:r>
                        <a:rPr lang="en-US" sz="1600" b="0" i="0" u="none" strike="noStrike" noProof="0">
                          <a:latin typeface="Calisto MT"/>
                        </a:rPr>
                        <a:t>High-level functional tests based on user stories</a:t>
                      </a:r>
                      <a:endParaRPr lang="en-US" sz="1600"/>
                    </a:p>
                  </a:txBody>
                  <a:tcPr/>
                </a:tc>
                <a:extLst>
                  <a:ext uri="{0D108BD9-81ED-4DB2-BD59-A6C34878D82A}">
                    <a16:rowId xmlns:a16="http://schemas.microsoft.com/office/drawing/2014/main" val="2397774862"/>
                  </a:ext>
                </a:extLst>
              </a:tr>
              <a:tr h="1265266">
                <a:tc>
                  <a:txBody>
                    <a:bodyPr/>
                    <a:lstStyle/>
                    <a:p>
                      <a:pPr algn="just"/>
                      <a:r>
                        <a:rPr lang="en-US" sz="1600" b="1"/>
                        <a:t>Example: </a:t>
                      </a:r>
                      <a:r>
                        <a:rPr lang="en-US" sz="1600" b="0"/>
                        <a:t>Microsoft uses TDD to develop robust and error free cloud services.</a:t>
                      </a:r>
                    </a:p>
                  </a:txBody>
                  <a:tcPr/>
                </a:tc>
                <a:tc>
                  <a:txBody>
                    <a:bodyPr/>
                    <a:lstStyle/>
                    <a:p>
                      <a:pPr algn="just"/>
                      <a:r>
                        <a:rPr lang="en-US" sz="1600" b="1"/>
                        <a:t>Example: </a:t>
                      </a:r>
                      <a:r>
                        <a:rPr lang="en-US" sz="1600" b="0"/>
                        <a:t>Walmart uses BDD to create tests that describe the desired behavior of their online shopping system </a:t>
                      </a:r>
                    </a:p>
                  </a:txBody>
                  <a:tcPr/>
                </a:tc>
                <a:extLst>
                  <a:ext uri="{0D108BD9-81ED-4DB2-BD59-A6C34878D82A}">
                    <a16:rowId xmlns:a16="http://schemas.microsoft.com/office/drawing/2014/main" val="4010545226"/>
                  </a:ext>
                </a:extLst>
              </a:tr>
            </a:tbl>
          </a:graphicData>
        </a:graphic>
      </p:graphicFrame>
    </p:spTree>
    <p:extLst>
      <p:ext uri="{BB962C8B-B14F-4D97-AF65-F5344CB8AC3E}">
        <p14:creationId xmlns:p14="http://schemas.microsoft.com/office/powerpoint/2010/main" val="382221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F393-AA86-4347-6E44-F6268D01BD2B}"/>
              </a:ext>
            </a:extLst>
          </p:cNvPr>
          <p:cNvSpPr>
            <a:spLocks noGrp="1"/>
          </p:cNvSpPr>
          <p:nvPr>
            <p:ph type="title"/>
          </p:nvPr>
        </p:nvSpPr>
        <p:spPr>
          <a:xfrm>
            <a:off x="709706" y="717989"/>
            <a:ext cx="10682194" cy="627173"/>
          </a:xfrm>
        </p:spPr>
        <p:txBody>
          <a:bodyPr>
            <a:normAutofit fontScale="90000"/>
          </a:bodyPr>
          <a:lstStyle/>
          <a:p>
            <a:r>
              <a:rPr lang="en-US" dirty="0"/>
              <a:t>Testing types and techniques</a:t>
            </a:r>
          </a:p>
        </p:txBody>
      </p:sp>
      <p:graphicFrame>
        <p:nvGraphicFramePr>
          <p:cNvPr id="7" name="Content Placeholder 6">
            <a:extLst>
              <a:ext uri="{FF2B5EF4-FFF2-40B4-BE49-F238E27FC236}">
                <a16:creationId xmlns:a16="http://schemas.microsoft.com/office/drawing/2014/main" id="{A96DF2D3-4D7D-C7BA-C175-F77C4148C3D2}"/>
              </a:ext>
            </a:extLst>
          </p:cNvPr>
          <p:cNvGraphicFramePr>
            <a:graphicFrameLocks noGrp="1"/>
          </p:cNvGraphicFramePr>
          <p:nvPr>
            <p:ph idx="1"/>
            <p:extLst>
              <p:ext uri="{D42A27DB-BD31-4B8C-83A1-F6EECF244321}">
                <p14:modId xmlns:p14="http://schemas.microsoft.com/office/powerpoint/2010/main" val="402273262"/>
              </p:ext>
            </p:extLst>
          </p:nvPr>
        </p:nvGraphicFramePr>
        <p:xfrm>
          <a:off x="222250" y="1274535"/>
          <a:ext cx="11739479" cy="4830600"/>
        </p:xfrm>
        <a:graphic>
          <a:graphicData uri="http://schemas.openxmlformats.org/drawingml/2006/table">
            <a:tbl>
              <a:tblPr firstRow="1" bandRow="1">
                <a:tableStyleId>{7E9639D4-E3E2-4D34-9284-5A2195B3D0D7}</a:tableStyleId>
              </a:tblPr>
              <a:tblGrid>
                <a:gridCol w="995156">
                  <a:extLst>
                    <a:ext uri="{9D8B030D-6E8A-4147-A177-3AD203B41FA5}">
                      <a16:colId xmlns:a16="http://schemas.microsoft.com/office/drawing/2014/main" val="2691308107"/>
                    </a:ext>
                  </a:extLst>
                </a:gridCol>
                <a:gridCol w="2490107">
                  <a:extLst>
                    <a:ext uri="{9D8B030D-6E8A-4147-A177-3AD203B41FA5}">
                      <a16:colId xmlns:a16="http://schemas.microsoft.com/office/drawing/2014/main" val="1567891910"/>
                    </a:ext>
                  </a:extLst>
                </a:gridCol>
                <a:gridCol w="2057738">
                  <a:extLst>
                    <a:ext uri="{9D8B030D-6E8A-4147-A177-3AD203B41FA5}">
                      <a16:colId xmlns:a16="http://schemas.microsoft.com/office/drawing/2014/main" val="262308500"/>
                    </a:ext>
                  </a:extLst>
                </a:gridCol>
                <a:gridCol w="2081891">
                  <a:extLst>
                    <a:ext uri="{9D8B030D-6E8A-4147-A177-3AD203B41FA5}">
                      <a16:colId xmlns:a16="http://schemas.microsoft.com/office/drawing/2014/main" val="3739950295"/>
                    </a:ext>
                  </a:extLst>
                </a:gridCol>
                <a:gridCol w="2000250">
                  <a:extLst>
                    <a:ext uri="{9D8B030D-6E8A-4147-A177-3AD203B41FA5}">
                      <a16:colId xmlns:a16="http://schemas.microsoft.com/office/drawing/2014/main" val="1167272697"/>
                    </a:ext>
                  </a:extLst>
                </a:gridCol>
                <a:gridCol w="2114337">
                  <a:extLst>
                    <a:ext uri="{9D8B030D-6E8A-4147-A177-3AD203B41FA5}">
                      <a16:colId xmlns:a16="http://schemas.microsoft.com/office/drawing/2014/main" val="3941042372"/>
                    </a:ext>
                  </a:extLst>
                </a:gridCol>
              </a:tblGrid>
              <a:tr h="316839">
                <a:tc>
                  <a:txBody>
                    <a:bodyPr/>
                    <a:lstStyle/>
                    <a:p>
                      <a:pPr lvl="0" algn="ctr">
                        <a:buNone/>
                      </a:pPr>
                      <a:r>
                        <a:rPr lang="en-US" sz="1400" dirty="0"/>
                        <a:t>Aspect</a:t>
                      </a:r>
                    </a:p>
                  </a:txBody>
                  <a:tcPr anchor="ctr"/>
                </a:tc>
                <a:tc>
                  <a:txBody>
                    <a:bodyPr/>
                    <a:lstStyle/>
                    <a:p>
                      <a:pPr algn="ctr"/>
                      <a:r>
                        <a:rPr lang="en-US" sz="1400" dirty="0"/>
                        <a:t>CX Testing</a:t>
                      </a:r>
                    </a:p>
                  </a:txBody>
                  <a:tcPr anchor="ctr"/>
                </a:tc>
                <a:tc>
                  <a:txBody>
                    <a:bodyPr/>
                    <a:lstStyle/>
                    <a:p>
                      <a:pPr algn="ctr"/>
                      <a:r>
                        <a:rPr lang="en-US" sz="1400" dirty="0"/>
                        <a:t>Smoke Testing</a:t>
                      </a:r>
                    </a:p>
                  </a:txBody>
                  <a:tcPr anchor="ctr"/>
                </a:tc>
                <a:tc>
                  <a:txBody>
                    <a:bodyPr/>
                    <a:lstStyle/>
                    <a:p>
                      <a:pPr algn="ctr"/>
                      <a:r>
                        <a:rPr lang="en-US" sz="1400" dirty="0"/>
                        <a:t>Microservices Testing</a:t>
                      </a:r>
                    </a:p>
                  </a:txBody>
                  <a:tcPr anchor="ctr"/>
                </a:tc>
                <a:tc>
                  <a:txBody>
                    <a:bodyPr/>
                    <a:lstStyle/>
                    <a:p>
                      <a:pPr algn="ctr"/>
                      <a:r>
                        <a:rPr lang="en-US" sz="1400" dirty="0"/>
                        <a:t>API Testing</a:t>
                      </a:r>
                    </a:p>
                  </a:txBody>
                  <a:tcPr anchor="ctr"/>
                </a:tc>
                <a:tc>
                  <a:txBody>
                    <a:bodyPr/>
                    <a:lstStyle/>
                    <a:p>
                      <a:pPr algn="ctr"/>
                      <a:r>
                        <a:rPr lang="en-US" sz="1400" dirty="0"/>
                        <a:t>Mobile Testing</a:t>
                      </a:r>
                    </a:p>
                  </a:txBody>
                  <a:tcPr anchor="ctr"/>
                </a:tc>
                <a:extLst>
                  <a:ext uri="{0D108BD9-81ED-4DB2-BD59-A6C34878D82A}">
                    <a16:rowId xmlns:a16="http://schemas.microsoft.com/office/drawing/2014/main" val="3021384299"/>
                  </a:ext>
                </a:extLst>
              </a:tr>
              <a:tr h="753858">
                <a:tc>
                  <a:txBody>
                    <a:bodyPr/>
                    <a:lstStyle/>
                    <a:p>
                      <a:pPr lvl="0" algn="ctr">
                        <a:buNone/>
                      </a:pPr>
                      <a:r>
                        <a:rPr lang="en-US" sz="1400" dirty="0"/>
                        <a:t>Concept</a:t>
                      </a:r>
                    </a:p>
                  </a:txBody>
                  <a:tcPr anchor="ctr"/>
                </a:tc>
                <a:tc>
                  <a:txBody>
                    <a:bodyPr/>
                    <a:lstStyle/>
                    <a:p>
                      <a:r>
                        <a:rPr lang="en-US" sz="1400" dirty="0"/>
                        <a:t>Evaluates the end-to-end experience of users interacting with the product.</a:t>
                      </a:r>
                    </a:p>
                  </a:txBody>
                  <a:tcPr/>
                </a:tc>
                <a:tc>
                  <a:txBody>
                    <a:bodyPr/>
                    <a:lstStyle/>
                    <a:p>
                      <a:r>
                        <a:rPr lang="en-US" sz="1400" dirty="0"/>
                        <a:t>Ensures the basic functionalities of an application work as expected.</a:t>
                      </a:r>
                    </a:p>
                  </a:txBody>
                  <a:tcPr/>
                </a:tc>
                <a:tc>
                  <a:txBody>
                    <a:bodyPr/>
                    <a:lstStyle/>
                    <a:p>
                      <a:r>
                        <a:rPr lang="en-US" sz="1400" dirty="0"/>
                        <a:t>Focuses on testing individual microservices.</a:t>
                      </a:r>
                    </a:p>
                  </a:txBody>
                  <a:tcPr/>
                </a:tc>
                <a:tc>
                  <a:txBody>
                    <a:bodyPr/>
                    <a:lstStyle/>
                    <a:p>
                      <a:r>
                        <a:rPr lang="en-US" sz="1400" dirty="0"/>
                        <a:t>Verifies the functionality, reliability and performance of APIs</a:t>
                      </a:r>
                    </a:p>
                  </a:txBody>
                  <a:tcPr/>
                </a:tc>
                <a:tc>
                  <a:txBody>
                    <a:bodyPr/>
                    <a:lstStyle/>
                    <a:p>
                      <a:r>
                        <a:rPr lang="en-US" sz="1400" dirty="0"/>
                        <a:t>Assesses the performance, usability and functionality of mobile apps</a:t>
                      </a:r>
                    </a:p>
                  </a:txBody>
                  <a:tcPr/>
                </a:tc>
                <a:extLst>
                  <a:ext uri="{0D108BD9-81ED-4DB2-BD59-A6C34878D82A}">
                    <a16:rowId xmlns:a16="http://schemas.microsoft.com/office/drawing/2014/main" val="1141695845"/>
                  </a:ext>
                </a:extLst>
              </a:tr>
              <a:tr h="589977">
                <a:tc>
                  <a:txBody>
                    <a:bodyPr/>
                    <a:lstStyle/>
                    <a:p>
                      <a:pPr lvl="0" algn="ctr">
                        <a:buNone/>
                      </a:pPr>
                      <a:r>
                        <a:rPr lang="en-US" sz="1400" dirty="0"/>
                        <a:t>Scope</a:t>
                      </a:r>
                    </a:p>
                  </a:txBody>
                  <a:tcPr anchor="ctr"/>
                </a:tc>
                <a:tc>
                  <a:txBody>
                    <a:bodyPr/>
                    <a:lstStyle/>
                    <a:p>
                      <a:r>
                        <a:rPr lang="en-US" sz="1400" dirty="0"/>
                        <a:t>End-to-End user journey and interactions across various touchpoints.</a:t>
                      </a:r>
                    </a:p>
                  </a:txBody>
                  <a:tcPr/>
                </a:tc>
                <a:tc>
                  <a:txBody>
                    <a:bodyPr/>
                    <a:lstStyle/>
                    <a:p>
                      <a:r>
                        <a:rPr lang="en-US" sz="1400" dirty="0"/>
                        <a:t>Basic functions and critical paths of the application.</a:t>
                      </a:r>
                    </a:p>
                  </a:txBody>
                  <a:tcPr/>
                </a:tc>
                <a:tc>
                  <a:txBody>
                    <a:bodyPr/>
                    <a:lstStyle/>
                    <a:p>
                      <a:r>
                        <a:rPr lang="en-US" sz="1400" dirty="0"/>
                        <a:t>Individual microservices and their interactions with other services</a:t>
                      </a:r>
                    </a:p>
                  </a:txBody>
                  <a:tcPr/>
                </a:tc>
                <a:tc>
                  <a:txBody>
                    <a:bodyPr/>
                    <a:lstStyle/>
                    <a:p>
                      <a:r>
                        <a:rPr lang="en-US" sz="1400" dirty="0"/>
                        <a:t>API endpoints, data handling and responses.</a:t>
                      </a:r>
                    </a:p>
                  </a:txBody>
                  <a:tcPr/>
                </a:tc>
                <a:tc>
                  <a:txBody>
                    <a:bodyPr/>
                    <a:lstStyle/>
                    <a:p>
                      <a:r>
                        <a:rPr lang="en-US" sz="1400" dirty="0"/>
                        <a:t>Mobile-specific features, performance and usability.</a:t>
                      </a:r>
                    </a:p>
                  </a:txBody>
                  <a:tcPr/>
                </a:tc>
                <a:extLst>
                  <a:ext uri="{0D108BD9-81ED-4DB2-BD59-A6C34878D82A}">
                    <a16:rowId xmlns:a16="http://schemas.microsoft.com/office/drawing/2014/main" val="2869400971"/>
                  </a:ext>
                </a:extLst>
              </a:tr>
              <a:tr h="589977">
                <a:tc>
                  <a:txBody>
                    <a:bodyPr/>
                    <a:lstStyle/>
                    <a:p>
                      <a:pPr lvl="0" algn="ctr">
                        <a:buNone/>
                      </a:pPr>
                      <a:r>
                        <a:rPr lang="en-US" sz="1400" dirty="0"/>
                        <a:t>Tools </a:t>
                      </a:r>
                    </a:p>
                  </a:txBody>
                  <a:tcPr anchor="ctr"/>
                </a:tc>
                <a:tc>
                  <a:txBody>
                    <a:bodyPr/>
                    <a:lstStyle/>
                    <a:p>
                      <a:r>
                        <a:rPr lang="en-US" sz="1400" dirty="0"/>
                        <a:t>Usability testing tools, analytics platforms, and user feedback tools.</a:t>
                      </a:r>
                    </a:p>
                  </a:txBody>
                  <a:tcPr/>
                </a:tc>
                <a:tc>
                  <a:txBody>
                    <a:bodyPr/>
                    <a:lstStyle/>
                    <a:p>
                      <a:r>
                        <a:rPr lang="en-US" sz="1400" dirty="0"/>
                        <a:t>Basic test scripts and automation frameworks</a:t>
                      </a:r>
                    </a:p>
                  </a:txBody>
                  <a:tcPr/>
                </a:tc>
                <a:tc>
                  <a:txBody>
                    <a:bodyPr/>
                    <a:lstStyle/>
                    <a:p>
                      <a:r>
                        <a:rPr lang="en-US" sz="1400" dirty="0"/>
                        <a:t>Service virtualization, containerization, and microservices testing</a:t>
                      </a:r>
                    </a:p>
                  </a:txBody>
                  <a:tcPr/>
                </a:tc>
                <a:tc>
                  <a:txBody>
                    <a:bodyPr/>
                    <a:lstStyle/>
                    <a:p>
                      <a:r>
                        <a:rPr lang="en-US" sz="1400" dirty="0"/>
                        <a:t>API testing tools like Postman, </a:t>
                      </a:r>
                      <a:r>
                        <a:rPr lang="en-US" sz="1400" dirty="0" err="1"/>
                        <a:t>RestAssured</a:t>
                      </a:r>
                      <a:r>
                        <a:rPr lang="en-US" sz="1400" dirty="0"/>
                        <a:t>.</a:t>
                      </a:r>
                    </a:p>
                  </a:txBody>
                  <a:tcPr/>
                </a:tc>
                <a:tc>
                  <a:txBody>
                    <a:bodyPr/>
                    <a:lstStyle/>
                    <a:p>
                      <a:r>
                        <a:rPr lang="en-US" sz="1400" dirty="0"/>
                        <a:t>Mobile testing frameworks like Appium, </a:t>
                      </a:r>
                      <a:r>
                        <a:rPr lang="en-US" sz="1400" dirty="0" err="1"/>
                        <a:t>XCTest</a:t>
                      </a:r>
                      <a:r>
                        <a:rPr lang="en-US" sz="1400" dirty="0"/>
                        <a:t> </a:t>
                      </a:r>
                    </a:p>
                  </a:txBody>
                  <a:tcPr/>
                </a:tc>
                <a:extLst>
                  <a:ext uri="{0D108BD9-81ED-4DB2-BD59-A6C34878D82A}">
                    <a16:rowId xmlns:a16="http://schemas.microsoft.com/office/drawing/2014/main" val="2593540494"/>
                  </a:ext>
                </a:extLst>
              </a:tr>
              <a:tr h="589977">
                <a:tc>
                  <a:txBody>
                    <a:bodyPr/>
                    <a:lstStyle/>
                    <a:p>
                      <a:pPr lvl="0" algn="ctr">
                        <a:buNone/>
                      </a:pPr>
                      <a:r>
                        <a:rPr lang="en-US" sz="1400" dirty="0"/>
                        <a:t>Frequency</a:t>
                      </a:r>
                    </a:p>
                  </a:txBody>
                  <a:tcPr anchor="ctr"/>
                </a:tc>
                <a:tc>
                  <a:txBody>
                    <a:bodyPr/>
                    <a:lstStyle/>
                    <a:p>
                      <a:r>
                        <a:rPr lang="en-US" sz="1400" dirty="0"/>
                        <a:t>Continuous or periodic, especially after major updates.</a:t>
                      </a:r>
                    </a:p>
                  </a:txBody>
                  <a:tcPr/>
                </a:tc>
                <a:tc>
                  <a:txBody>
                    <a:bodyPr/>
                    <a:lstStyle/>
                    <a:p>
                      <a:r>
                        <a:rPr lang="en-US" sz="1400" dirty="0"/>
                        <a:t>Early in development cycle, typically before more rigorous testing</a:t>
                      </a:r>
                    </a:p>
                  </a:txBody>
                  <a:tcPr/>
                </a:tc>
                <a:tc>
                  <a:txBody>
                    <a:bodyPr/>
                    <a:lstStyle/>
                    <a:p>
                      <a:r>
                        <a:rPr lang="en-US" sz="1400" dirty="0"/>
                        <a:t>Throughout development and deployment cycles.</a:t>
                      </a:r>
                    </a:p>
                  </a:txBody>
                  <a:tcPr/>
                </a:tc>
                <a:tc>
                  <a:txBody>
                    <a:bodyPr/>
                    <a:lstStyle/>
                    <a:p>
                      <a:r>
                        <a:rPr lang="en-US" sz="1400" dirty="0"/>
                        <a:t>During development and after changes to APIs</a:t>
                      </a:r>
                    </a:p>
                  </a:txBody>
                  <a:tcPr/>
                </a:tc>
                <a:tc>
                  <a:txBody>
                    <a:bodyPr/>
                    <a:lstStyle/>
                    <a:p>
                      <a:r>
                        <a:rPr lang="en-US" sz="1400" dirty="0"/>
                        <a:t>Throughout development especially before release and after updates</a:t>
                      </a:r>
                    </a:p>
                  </a:txBody>
                  <a:tcPr/>
                </a:tc>
                <a:extLst>
                  <a:ext uri="{0D108BD9-81ED-4DB2-BD59-A6C34878D82A}">
                    <a16:rowId xmlns:a16="http://schemas.microsoft.com/office/drawing/2014/main" val="86014549"/>
                  </a:ext>
                </a:extLst>
              </a:tr>
              <a:tr h="1374321">
                <a:tc>
                  <a:txBody>
                    <a:bodyPr/>
                    <a:lstStyle/>
                    <a:p>
                      <a:pPr lvl="0" algn="ctr">
                        <a:buNone/>
                      </a:pPr>
                      <a:r>
                        <a:rPr lang="en-US" sz="1400" dirty="0"/>
                        <a:t>Examples</a:t>
                      </a:r>
                    </a:p>
                  </a:txBody>
                  <a:tcPr anchor="ctr"/>
                </a:tc>
                <a:tc>
                  <a:txBody>
                    <a:bodyPr/>
                    <a:lstStyle/>
                    <a:p>
                      <a:pPr lvl="0">
                        <a:buNone/>
                      </a:pPr>
                      <a:r>
                        <a:rPr lang="en-US" sz="1400" b="0" i="0" u="none" strike="noStrike" noProof="0" dirty="0">
                          <a:latin typeface="Calisto MT"/>
                        </a:rPr>
                        <a:t>Adobe conducts CX testing to enhance the customer experience platform.</a:t>
                      </a:r>
                      <a:endParaRPr lang="en-US" dirty="0"/>
                    </a:p>
                  </a:txBody>
                  <a:tcPr/>
                </a:tc>
                <a:tc>
                  <a:txBody>
                    <a:bodyPr/>
                    <a:lstStyle/>
                    <a:p>
                      <a:pPr lvl="0">
                        <a:buNone/>
                      </a:pPr>
                      <a:r>
                        <a:rPr lang="en-US" sz="1400" b="0" i="0" u="none" strike="noStrike" noProof="0" dirty="0">
                          <a:latin typeface="Calisto MT"/>
                        </a:rPr>
                        <a:t>Startups perform smoke testing to ensure basic functionalities</a:t>
                      </a:r>
                      <a:endParaRPr lang="en-US" dirty="0"/>
                    </a:p>
                  </a:txBody>
                  <a:tcPr/>
                </a:tc>
                <a:tc>
                  <a:txBody>
                    <a:bodyPr/>
                    <a:lstStyle/>
                    <a:p>
                      <a:pPr lvl="0">
                        <a:buNone/>
                      </a:pPr>
                      <a:r>
                        <a:rPr lang="en-US" sz="1400" b="0" i="0" u="none" strike="noStrike" noProof="0" dirty="0">
                          <a:latin typeface="Calisto MT"/>
                        </a:rPr>
                        <a:t>Uber tests its microservices architecture to ensure seamless communication between different services.</a:t>
                      </a:r>
                      <a:endParaRPr lang="en-US" dirty="0"/>
                    </a:p>
                  </a:txBody>
                  <a:tcPr/>
                </a:tc>
                <a:tc>
                  <a:txBody>
                    <a:bodyPr/>
                    <a:lstStyle/>
                    <a:p>
                      <a:pPr lvl="0">
                        <a:buNone/>
                      </a:pPr>
                      <a:r>
                        <a:rPr lang="en-US" sz="1400" b="0" i="0" u="none" strike="noStrike" noProof="0" dirty="0">
                          <a:latin typeface="Calisto MT"/>
                        </a:rPr>
                        <a:t>PayPal rigorously tests APIs to ensure secure and reliable payment processing.</a:t>
                      </a:r>
                      <a:endParaRPr lang="en-US" dirty="0"/>
                    </a:p>
                  </a:txBody>
                  <a:tcPr/>
                </a:tc>
                <a:tc>
                  <a:txBody>
                    <a:bodyPr/>
                    <a:lstStyle/>
                    <a:p>
                      <a:pPr lvl="0">
                        <a:buNone/>
                      </a:pPr>
                      <a:r>
                        <a:rPr lang="en-US" sz="1400" b="0" i="0" u="none" strike="noStrike" noProof="0" dirty="0">
                          <a:latin typeface="Calisto MT"/>
                        </a:rPr>
                        <a:t>Instagram performs extensive mobile testing to ensure app stability across different devices and OS versions.</a:t>
                      </a:r>
                      <a:endParaRPr lang="en-US" dirty="0"/>
                    </a:p>
                  </a:txBody>
                  <a:tcPr/>
                </a:tc>
                <a:extLst>
                  <a:ext uri="{0D108BD9-81ED-4DB2-BD59-A6C34878D82A}">
                    <a16:rowId xmlns:a16="http://schemas.microsoft.com/office/drawing/2014/main" val="2303529305"/>
                  </a:ext>
                </a:extLst>
              </a:tr>
            </a:tbl>
          </a:graphicData>
        </a:graphic>
      </p:graphicFrame>
      <p:sp>
        <p:nvSpPr>
          <p:cNvPr id="4" name="Date Placeholder 3">
            <a:extLst>
              <a:ext uri="{FF2B5EF4-FFF2-40B4-BE49-F238E27FC236}">
                <a16:creationId xmlns:a16="http://schemas.microsoft.com/office/drawing/2014/main" id="{C7EEC8F1-C8A9-4B20-69B7-7436B986906A}"/>
              </a:ext>
            </a:extLst>
          </p:cNvPr>
          <p:cNvSpPr>
            <a:spLocks noGrp="1"/>
          </p:cNvSpPr>
          <p:nvPr>
            <p:ph type="dt" sz="half" idx="10"/>
          </p:nvPr>
        </p:nvSpPr>
        <p:spPr/>
        <p:txBody>
          <a:bodyPr/>
          <a:lstStyle/>
          <a:p>
            <a:fld id="{72A03F88-9E88-49B7-890F-4C616268F323}" type="datetime1">
              <a:t>3/17/2025</a:t>
            </a:fld>
            <a:endParaRPr lang="en-US"/>
          </a:p>
        </p:txBody>
      </p:sp>
      <p:sp>
        <p:nvSpPr>
          <p:cNvPr id="5" name="Footer Placeholder 4">
            <a:extLst>
              <a:ext uri="{FF2B5EF4-FFF2-40B4-BE49-F238E27FC236}">
                <a16:creationId xmlns:a16="http://schemas.microsoft.com/office/drawing/2014/main" id="{1C34C339-D248-25C4-2AC2-E31F1A87EB0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C42A47-74EE-44EE-601F-FBD26C8124EB}"/>
              </a:ext>
            </a:extLst>
          </p:cNvPr>
          <p:cNvSpPr>
            <a:spLocks noGrp="1"/>
          </p:cNvSpPr>
          <p:nvPr>
            <p:ph type="sldNum" sz="quarter" idx="12"/>
          </p:nvPr>
        </p:nvSpPr>
        <p:spPr/>
        <p:txBody>
          <a:bodyPr/>
          <a:lstStyle/>
          <a:p>
            <a:fld id="{E30AF5A0-43BB-4336-8627-9123B9144D80}" type="slidenum">
              <a:rPr lang="en-US" dirty="0"/>
              <a:t>8</a:t>
            </a:fld>
            <a:endParaRPr lang="en-US"/>
          </a:p>
        </p:txBody>
      </p:sp>
    </p:spTree>
    <p:extLst>
      <p:ext uri="{BB962C8B-B14F-4D97-AF65-F5344CB8AC3E}">
        <p14:creationId xmlns:p14="http://schemas.microsoft.com/office/powerpoint/2010/main" val="45582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CC64-BAEE-3DFF-332C-EDA29D64F239}"/>
              </a:ext>
            </a:extLst>
          </p:cNvPr>
          <p:cNvSpPr>
            <a:spLocks noGrp="1"/>
          </p:cNvSpPr>
          <p:nvPr>
            <p:ph type="title"/>
          </p:nvPr>
        </p:nvSpPr>
        <p:spPr>
          <a:xfrm>
            <a:off x="719866" y="739216"/>
            <a:ext cx="10682194" cy="618102"/>
          </a:xfrm>
        </p:spPr>
        <p:txBody>
          <a:bodyPr>
            <a:normAutofit fontScale="90000"/>
          </a:bodyPr>
          <a:lstStyle/>
          <a:p>
            <a:r>
              <a:rPr lang="en-US" dirty="0"/>
              <a:t>Types of testing</a:t>
            </a:r>
          </a:p>
        </p:txBody>
      </p:sp>
      <p:graphicFrame>
        <p:nvGraphicFramePr>
          <p:cNvPr id="7" name="Content Placeholder 6">
            <a:extLst>
              <a:ext uri="{FF2B5EF4-FFF2-40B4-BE49-F238E27FC236}">
                <a16:creationId xmlns:a16="http://schemas.microsoft.com/office/drawing/2014/main" id="{E7AEEA95-F938-E6B7-561D-32A3782FB704}"/>
              </a:ext>
            </a:extLst>
          </p:cNvPr>
          <p:cNvGraphicFramePr>
            <a:graphicFrameLocks noGrp="1"/>
          </p:cNvGraphicFramePr>
          <p:nvPr>
            <p:ph idx="1"/>
            <p:extLst>
              <p:ext uri="{D42A27DB-BD31-4B8C-83A1-F6EECF244321}">
                <p14:modId xmlns:p14="http://schemas.microsoft.com/office/powerpoint/2010/main" val="2821005750"/>
              </p:ext>
            </p:extLst>
          </p:nvPr>
        </p:nvGraphicFramePr>
        <p:xfrm>
          <a:off x="749299" y="1511662"/>
          <a:ext cx="10691784" cy="4285431"/>
        </p:xfrm>
        <a:graphic>
          <a:graphicData uri="http://schemas.openxmlformats.org/drawingml/2006/table">
            <a:tbl>
              <a:tblPr firstRow="1" bandRow="1">
                <a:tableStyleId>{7E9639D4-E3E2-4D34-9284-5A2195B3D0D7}</a:tableStyleId>
              </a:tblPr>
              <a:tblGrid>
                <a:gridCol w="1050045">
                  <a:extLst>
                    <a:ext uri="{9D8B030D-6E8A-4147-A177-3AD203B41FA5}">
                      <a16:colId xmlns:a16="http://schemas.microsoft.com/office/drawing/2014/main" val="4158087547"/>
                    </a:ext>
                  </a:extLst>
                </a:gridCol>
                <a:gridCol w="2639785">
                  <a:extLst>
                    <a:ext uri="{9D8B030D-6E8A-4147-A177-3AD203B41FA5}">
                      <a16:colId xmlns:a16="http://schemas.microsoft.com/office/drawing/2014/main" val="3367564719"/>
                    </a:ext>
                  </a:extLst>
                </a:gridCol>
                <a:gridCol w="2462891">
                  <a:extLst>
                    <a:ext uri="{9D8B030D-6E8A-4147-A177-3AD203B41FA5}">
                      <a16:colId xmlns:a16="http://schemas.microsoft.com/office/drawing/2014/main" val="3680149450"/>
                    </a:ext>
                  </a:extLst>
                </a:gridCol>
                <a:gridCol w="2245178">
                  <a:extLst>
                    <a:ext uri="{9D8B030D-6E8A-4147-A177-3AD203B41FA5}">
                      <a16:colId xmlns:a16="http://schemas.microsoft.com/office/drawing/2014/main" val="3443444908"/>
                    </a:ext>
                  </a:extLst>
                </a:gridCol>
                <a:gridCol w="2293885">
                  <a:extLst>
                    <a:ext uri="{9D8B030D-6E8A-4147-A177-3AD203B41FA5}">
                      <a16:colId xmlns:a16="http://schemas.microsoft.com/office/drawing/2014/main" val="2368055020"/>
                    </a:ext>
                  </a:extLst>
                </a:gridCol>
              </a:tblGrid>
              <a:tr h="376051">
                <a:tc>
                  <a:txBody>
                    <a:bodyPr/>
                    <a:lstStyle/>
                    <a:p>
                      <a:pPr algn="ctr"/>
                      <a:r>
                        <a:rPr lang="en-US" sz="1400" dirty="0"/>
                        <a:t>Aspect</a:t>
                      </a:r>
                    </a:p>
                  </a:txBody>
                  <a:tcPr anchor="ctr"/>
                </a:tc>
                <a:tc>
                  <a:txBody>
                    <a:bodyPr/>
                    <a:lstStyle/>
                    <a:p>
                      <a:pPr algn="ctr"/>
                      <a:r>
                        <a:rPr lang="en-US" sz="1400" dirty="0"/>
                        <a:t>Functional Testing</a:t>
                      </a:r>
                    </a:p>
                  </a:txBody>
                  <a:tcPr anchor="ctr"/>
                </a:tc>
                <a:tc>
                  <a:txBody>
                    <a:bodyPr/>
                    <a:lstStyle/>
                    <a:p>
                      <a:pPr algn="ctr"/>
                      <a:r>
                        <a:rPr lang="en-US" sz="1400" dirty="0"/>
                        <a:t>Non-Functional Testing</a:t>
                      </a:r>
                    </a:p>
                  </a:txBody>
                  <a:tcPr anchor="ctr"/>
                </a:tc>
                <a:tc>
                  <a:txBody>
                    <a:bodyPr/>
                    <a:lstStyle/>
                    <a:p>
                      <a:pPr algn="ctr"/>
                      <a:r>
                        <a:rPr lang="en-US" sz="1400" dirty="0"/>
                        <a:t>Alpha Testing</a:t>
                      </a:r>
                    </a:p>
                  </a:txBody>
                  <a:tcPr anchor="ctr"/>
                </a:tc>
                <a:tc>
                  <a:txBody>
                    <a:bodyPr/>
                    <a:lstStyle/>
                    <a:p>
                      <a:pPr lvl="0" algn="ctr">
                        <a:buNone/>
                      </a:pPr>
                      <a:r>
                        <a:rPr lang="en-US" sz="1400" dirty="0"/>
                        <a:t>Beta Testing</a:t>
                      </a:r>
                    </a:p>
                  </a:txBody>
                  <a:tcPr anchor="ctr"/>
                </a:tc>
                <a:extLst>
                  <a:ext uri="{0D108BD9-81ED-4DB2-BD59-A6C34878D82A}">
                    <a16:rowId xmlns:a16="http://schemas.microsoft.com/office/drawing/2014/main" val="1831105131"/>
                  </a:ext>
                </a:extLst>
              </a:tr>
              <a:tr h="741125">
                <a:tc>
                  <a:txBody>
                    <a:bodyPr/>
                    <a:lstStyle/>
                    <a:p>
                      <a:pPr algn="ctr"/>
                      <a:r>
                        <a:rPr lang="en-US" sz="1400" dirty="0"/>
                        <a:t>Concept</a:t>
                      </a:r>
                    </a:p>
                  </a:txBody>
                  <a:tcPr anchor="ctr"/>
                </a:tc>
                <a:tc>
                  <a:txBody>
                    <a:bodyPr/>
                    <a:lstStyle/>
                    <a:p>
                      <a:r>
                        <a:rPr lang="en-US" sz="1400" dirty="0"/>
                        <a:t>Validates that software functions according to requirements.</a:t>
                      </a:r>
                    </a:p>
                  </a:txBody>
                  <a:tcPr/>
                </a:tc>
                <a:tc>
                  <a:txBody>
                    <a:bodyPr/>
                    <a:lstStyle/>
                    <a:p>
                      <a:r>
                        <a:rPr lang="en-US" sz="1400" dirty="0"/>
                        <a:t>Validates non-functional aspects like performance, usability  and security.</a:t>
                      </a:r>
                    </a:p>
                  </a:txBody>
                  <a:tcPr/>
                </a:tc>
                <a:tc>
                  <a:txBody>
                    <a:bodyPr/>
                    <a:lstStyle/>
                    <a:p>
                      <a:r>
                        <a:rPr lang="en-US" sz="1400" dirty="0"/>
                        <a:t>Conducted internally to identify bugs before public release</a:t>
                      </a:r>
                    </a:p>
                  </a:txBody>
                  <a:tcPr/>
                </a:tc>
                <a:tc>
                  <a:txBody>
                    <a:bodyPr/>
                    <a:lstStyle/>
                    <a:p>
                      <a:pPr lvl="0">
                        <a:buNone/>
                      </a:pPr>
                      <a:r>
                        <a:rPr lang="en-US" sz="1400" dirty="0"/>
                        <a:t>Conducted by end-users in a real environment before the final release.</a:t>
                      </a:r>
                    </a:p>
                  </a:txBody>
                  <a:tcPr/>
                </a:tc>
                <a:extLst>
                  <a:ext uri="{0D108BD9-81ED-4DB2-BD59-A6C34878D82A}">
                    <a16:rowId xmlns:a16="http://schemas.microsoft.com/office/drawing/2014/main" val="3553875546"/>
                  </a:ext>
                </a:extLst>
              </a:tr>
              <a:tr h="741125">
                <a:tc>
                  <a:txBody>
                    <a:bodyPr/>
                    <a:lstStyle/>
                    <a:p>
                      <a:pPr algn="ctr"/>
                      <a:r>
                        <a:rPr lang="en-US" sz="1400" dirty="0"/>
                        <a:t>Scope</a:t>
                      </a:r>
                    </a:p>
                  </a:txBody>
                  <a:tcPr anchor="ctr"/>
                </a:tc>
                <a:tc>
                  <a:txBody>
                    <a:bodyPr/>
                    <a:lstStyle/>
                    <a:p>
                      <a:r>
                        <a:rPr lang="en-US" sz="1400" dirty="0"/>
                        <a:t>Covers functional requirements like features, operations and behavior</a:t>
                      </a:r>
                    </a:p>
                  </a:txBody>
                  <a:tcPr/>
                </a:tc>
                <a:tc>
                  <a:txBody>
                    <a:bodyPr/>
                    <a:lstStyle/>
                    <a:p>
                      <a:r>
                        <a:rPr lang="en-US" sz="1400" dirty="0"/>
                        <a:t>Covers non-functional aspects like performance, usability, and other standards.</a:t>
                      </a:r>
                    </a:p>
                  </a:txBody>
                  <a:tcPr/>
                </a:tc>
                <a:tc>
                  <a:txBody>
                    <a:bodyPr/>
                    <a:lstStyle/>
                    <a:p>
                      <a:r>
                        <a:rPr lang="en-US" sz="1400" dirty="0"/>
                        <a:t>Comprehensive testing of the entire application by internal testers.</a:t>
                      </a:r>
                    </a:p>
                  </a:txBody>
                  <a:tcPr/>
                </a:tc>
                <a:tc>
                  <a:txBody>
                    <a:bodyPr/>
                    <a:lstStyle/>
                    <a:p>
                      <a:pPr lvl="0">
                        <a:buNone/>
                      </a:pPr>
                      <a:r>
                        <a:rPr lang="en-US" sz="1400" dirty="0"/>
                        <a:t>Limited testing by real users in a real-world environment.</a:t>
                      </a:r>
                    </a:p>
                  </a:txBody>
                  <a:tcPr/>
                </a:tc>
                <a:extLst>
                  <a:ext uri="{0D108BD9-81ED-4DB2-BD59-A6C34878D82A}">
                    <a16:rowId xmlns:a16="http://schemas.microsoft.com/office/drawing/2014/main" val="1483384242"/>
                  </a:ext>
                </a:extLst>
              </a:tr>
              <a:tr h="741125">
                <a:tc>
                  <a:txBody>
                    <a:bodyPr/>
                    <a:lstStyle/>
                    <a:p>
                      <a:pPr algn="ctr"/>
                      <a:r>
                        <a:rPr lang="en-US" sz="1400" dirty="0"/>
                        <a:t>Tools</a:t>
                      </a:r>
                    </a:p>
                  </a:txBody>
                  <a:tcPr anchor="ctr"/>
                </a:tc>
                <a:tc>
                  <a:txBody>
                    <a:bodyPr/>
                    <a:lstStyle/>
                    <a:p>
                      <a:r>
                        <a:rPr lang="en-US" sz="1400" dirty="0"/>
                        <a:t>Selenium, QTP, </a:t>
                      </a:r>
                      <a:r>
                        <a:rPr lang="en-US" sz="1400" dirty="0" err="1"/>
                        <a:t>TestComplete</a:t>
                      </a:r>
                    </a:p>
                  </a:txBody>
                  <a:tcPr/>
                </a:tc>
                <a:tc>
                  <a:txBody>
                    <a:bodyPr/>
                    <a:lstStyle/>
                    <a:p>
                      <a:r>
                        <a:rPr lang="en-US" sz="1400" dirty="0"/>
                        <a:t>LoadRunner, AppDynamics, Grafana K6</a:t>
                      </a:r>
                    </a:p>
                  </a:txBody>
                  <a:tcPr/>
                </a:tc>
                <a:tc>
                  <a:txBody>
                    <a:bodyPr/>
                    <a:lstStyle/>
                    <a:p>
                      <a:r>
                        <a:rPr lang="en-US" sz="1400" dirty="0"/>
                        <a:t>Internal testing framework and tools</a:t>
                      </a:r>
                    </a:p>
                  </a:txBody>
                  <a:tcPr/>
                </a:tc>
                <a:tc>
                  <a:txBody>
                    <a:bodyPr/>
                    <a:lstStyle/>
                    <a:p>
                      <a:pPr lvl="0">
                        <a:buNone/>
                      </a:pPr>
                      <a:r>
                        <a:rPr lang="en-US" sz="1400" dirty="0"/>
                        <a:t>Surveys, feedback tools, bug reporting tools.</a:t>
                      </a:r>
                    </a:p>
                  </a:txBody>
                  <a:tcPr/>
                </a:tc>
                <a:extLst>
                  <a:ext uri="{0D108BD9-81ED-4DB2-BD59-A6C34878D82A}">
                    <a16:rowId xmlns:a16="http://schemas.microsoft.com/office/drawing/2014/main" val="130827835"/>
                  </a:ext>
                </a:extLst>
              </a:tr>
              <a:tr h="741125">
                <a:tc>
                  <a:txBody>
                    <a:bodyPr/>
                    <a:lstStyle/>
                    <a:p>
                      <a:pPr algn="ctr"/>
                      <a:r>
                        <a:rPr lang="en-US" sz="1400" dirty="0"/>
                        <a:t>Challenges</a:t>
                      </a:r>
                    </a:p>
                  </a:txBody>
                  <a:tcPr anchor="ctr"/>
                </a:tc>
                <a:tc>
                  <a:txBody>
                    <a:bodyPr/>
                    <a:lstStyle/>
                    <a:p>
                      <a:r>
                        <a:rPr lang="en-US" sz="1400" dirty="0"/>
                        <a:t>Identifying all functional requirements ensuring complete code coverage.</a:t>
                      </a:r>
                    </a:p>
                  </a:txBody>
                  <a:tcPr/>
                </a:tc>
                <a:tc>
                  <a:txBody>
                    <a:bodyPr/>
                    <a:lstStyle/>
                    <a:p>
                      <a:r>
                        <a:rPr lang="en-US" sz="1400" dirty="0"/>
                        <a:t>Handling complex performance metrics, ensuring security and compliance.</a:t>
                      </a:r>
                    </a:p>
                  </a:txBody>
                  <a:tcPr/>
                </a:tc>
                <a:tc>
                  <a:txBody>
                    <a:bodyPr/>
                    <a:lstStyle/>
                    <a:p>
                      <a:r>
                        <a:rPr lang="en-US" sz="1400" dirty="0"/>
                        <a:t>Limited to internal testers, might miss real-world issues</a:t>
                      </a:r>
                    </a:p>
                  </a:txBody>
                  <a:tcPr/>
                </a:tc>
                <a:tc>
                  <a:txBody>
                    <a:bodyPr/>
                    <a:lstStyle/>
                    <a:p>
                      <a:pPr lvl="0">
                        <a:buNone/>
                      </a:pPr>
                      <a:r>
                        <a:rPr lang="en-US" sz="1400" dirty="0"/>
                        <a:t>Dependency on external users for thorough feedback and </a:t>
                      </a:r>
                      <a:r>
                        <a:rPr lang="en-US" sz="1400" dirty="0" err="1"/>
                        <a:t>isuse</a:t>
                      </a:r>
                      <a:r>
                        <a:rPr lang="en-US" sz="1400" dirty="0"/>
                        <a:t> reporting</a:t>
                      </a:r>
                    </a:p>
                  </a:txBody>
                  <a:tcPr/>
                </a:tc>
                <a:extLst>
                  <a:ext uri="{0D108BD9-81ED-4DB2-BD59-A6C34878D82A}">
                    <a16:rowId xmlns:a16="http://schemas.microsoft.com/office/drawing/2014/main" val="2982751599"/>
                  </a:ext>
                </a:extLst>
              </a:tr>
              <a:tr h="741125">
                <a:tc>
                  <a:txBody>
                    <a:bodyPr/>
                    <a:lstStyle/>
                    <a:p>
                      <a:pPr algn="ctr"/>
                      <a:r>
                        <a:rPr lang="en-US" sz="1400" dirty="0"/>
                        <a:t>Example</a:t>
                      </a:r>
                    </a:p>
                  </a:txBody>
                  <a:tcPr anchor="ctr"/>
                </a:tc>
                <a:tc>
                  <a:txBody>
                    <a:bodyPr/>
                    <a:lstStyle/>
                    <a:p>
                      <a:pPr lvl="0">
                        <a:buNone/>
                      </a:pPr>
                      <a:r>
                        <a:rPr lang="en-US" sz="1400" b="0" i="0" u="none" strike="noStrike" noProof="0" dirty="0">
                          <a:latin typeface="Calisto MT"/>
                        </a:rPr>
                        <a:t>Login Functionality, Data Input, Validation business processes.</a:t>
                      </a:r>
                      <a:endParaRPr lang="en-US" dirty="0"/>
                    </a:p>
                  </a:txBody>
                  <a:tcPr/>
                </a:tc>
                <a:tc>
                  <a:txBody>
                    <a:bodyPr/>
                    <a:lstStyle/>
                    <a:p>
                      <a:pPr lvl="0">
                        <a:buNone/>
                      </a:pPr>
                      <a:r>
                        <a:rPr lang="en-US" sz="1400" b="0" i="0" u="none" strike="noStrike" noProof="0" dirty="0">
                          <a:latin typeface="Calisto MT"/>
                        </a:rPr>
                        <a:t>Load testing, stress testing, security testing, usability testing.</a:t>
                      </a:r>
                    </a:p>
                  </a:txBody>
                  <a:tcPr/>
                </a:tc>
                <a:tc>
                  <a:txBody>
                    <a:bodyPr/>
                    <a:lstStyle/>
                    <a:p>
                      <a:pPr lvl="0">
                        <a:buNone/>
                      </a:pPr>
                      <a:r>
                        <a:rPr lang="en-US" sz="1400" b="0" i="0" u="none" strike="noStrike" noProof="0" dirty="0">
                          <a:latin typeface="Calisto MT"/>
                        </a:rPr>
                        <a:t>Internal testing phases before releasing the software to a wider audience.</a:t>
                      </a:r>
                    </a:p>
                  </a:txBody>
                  <a:tcPr/>
                </a:tc>
                <a:tc>
                  <a:txBody>
                    <a:bodyPr/>
                    <a:lstStyle/>
                    <a:p>
                      <a:pPr lvl="0">
                        <a:buNone/>
                      </a:pPr>
                      <a:r>
                        <a:rPr lang="en-US" sz="1400" b="0" i="0" u="none" strike="noStrike" noProof="0" dirty="0">
                          <a:solidFill>
                            <a:srgbClr val="000000"/>
                          </a:solidFill>
                          <a:latin typeface="Calisto MT"/>
                        </a:rPr>
                        <a:t>Testing by selected external users in real-world scenarios.</a:t>
                      </a:r>
                    </a:p>
                  </a:txBody>
                  <a:tcPr/>
                </a:tc>
                <a:extLst>
                  <a:ext uri="{0D108BD9-81ED-4DB2-BD59-A6C34878D82A}">
                    <a16:rowId xmlns:a16="http://schemas.microsoft.com/office/drawing/2014/main" val="3709350485"/>
                  </a:ext>
                </a:extLst>
              </a:tr>
            </a:tbl>
          </a:graphicData>
        </a:graphic>
      </p:graphicFrame>
      <p:sp>
        <p:nvSpPr>
          <p:cNvPr id="4" name="Date Placeholder 3">
            <a:extLst>
              <a:ext uri="{FF2B5EF4-FFF2-40B4-BE49-F238E27FC236}">
                <a16:creationId xmlns:a16="http://schemas.microsoft.com/office/drawing/2014/main" id="{FF1F21AB-33AB-8202-4A72-2A274556FFF9}"/>
              </a:ext>
            </a:extLst>
          </p:cNvPr>
          <p:cNvSpPr>
            <a:spLocks noGrp="1"/>
          </p:cNvSpPr>
          <p:nvPr>
            <p:ph type="dt" sz="half" idx="10"/>
          </p:nvPr>
        </p:nvSpPr>
        <p:spPr/>
        <p:txBody>
          <a:bodyPr/>
          <a:lstStyle/>
          <a:p>
            <a:fld id="{27187000-9FC8-4663-9AE9-5DF4B3A02C07}" type="datetime1">
              <a:t>3/17/2025</a:t>
            </a:fld>
            <a:endParaRPr lang="en-US"/>
          </a:p>
        </p:txBody>
      </p:sp>
      <p:sp>
        <p:nvSpPr>
          <p:cNvPr id="5" name="Footer Placeholder 4">
            <a:extLst>
              <a:ext uri="{FF2B5EF4-FFF2-40B4-BE49-F238E27FC236}">
                <a16:creationId xmlns:a16="http://schemas.microsoft.com/office/drawing/2014/main" id="{C7E4500C-DAB0-F66A-4CB7-5A0AC982F23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C4756EE4-B540-7798-78EF-D03137434D85}"/>
              </a:ext>
            </a:extLst>
          </p:cNvPr>
          <p:cNvSpPr>
            <a:spLocks noGrp="1"/>
          </p:cNvSpPr>
          <p:nvPr>
            <p:ph type="sldNum" sz="quarter" idx="12"/>
          </p:nvPr>
        </p:nvSpPr>
        <p:spPr/>
        <p:txBody>
          <a:bodyPr/>
          <a:lstStyle/>
          <a:p>
            <a:fld id="{E30AF5A0-43BB-4336-8627-9123B9144D80}" type="slidenum">
              <a:rPr lang="en-US" dirty="0"/>
              <a:t>9</a:t>
            </a:fld>
            <a:endParaRPr lang="en-US"/>
          </a:p>
        </p:txBody>
      </p:sp>
    </p:spTree>
    <p:extLst>
      <p:ext uri="{BB962C8B-B14F-4D97-AF65-F5344CB8AC3E}">
        <p14:creationId xmlns:p14="http://schemas.microsoft.com/office/powerpoint/2010/main" val="3985249583"/>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ChronicleVTI</vt:lpstr>
      <vt:lpstr>TestOps task-l2   Presentation</vt:lpstr>
      <vt:lpstr>Agenda</vt:lpstr>
      <vt:lpstr>Introduction to software testing </vt:lpstr>
      <vt:lpstr>Software testing and testing life cycles</vt:lpstr>
      <vt:lpstr>Testing strategies and frameworks</vt:lpstr>
      <vt:lpstr>PowerPoint Presentation</vt:lpstr>
      <vt:lpstr>Testing methodologies</vt:lpstr>
      <vt:lpstr>Testing types and techniques</vt:lpstr>
      <vt:lpstr>Types of testing</vt:lpstr>
      <vt:lpstr>PERFORMANCE TESTING</vt:lpstr>
      <vt:lpstr>User Acceptance Testing and Development Models </vt:lpstr>
      <vt:lpstr>DEFECT AND BUG LIFECYCLE MANAGEMENT</vt:lpstr>
      <vt:lpstr>TEST PLANNING AND DOCUMENTATION</vt:lpstr>
      <vt:lpstr>Practical task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589</cp:revision>
  <dcterms:created xsi:type="dcterms:W3CDTF">2025-02-28T04:34:54Z</dcterms:created>
  <dcterms:modified xsi:type="dcterms:W3CDTF">2025-03-17T10:00:30Z</dcterms:modified>
</cp:coreProperties>
</file>