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7" r:id="rId10"/>
    <p:sldId id="271" r:id="rId11"/>
    <p:sldId id="274" r:id="rId12"/>
    <p:sldId id="275" r:id="rId13"/>
    <p:sldId id="273" r:id="rId14"/>
    <p:sldId id="265" r:id="rId15"/>
    <p:sldId id="266" r:id="rId16"/>
  </p:sldIdLst>
  <p:sldSz cx="18288000" cy="10287000"/>
  <p:notesSz cx="6858000" cy="9144000"/>
  <p:embeddedFontLst>
    <p:embeddedFont>
      <p:font typeface="Calibri" pitchFamily="34" charset="0"/>
      <p:regular r:id="rId18"/>
      <p:bold r:id="rId19"/>
      <p:italic r:id="rId20"/>
      <p:boldItalic r:id="rId21"/>
    </p:embeddedFont>
    <p:embeddedFont>
      <p:font typeface="Clear Sans Regular Bold" charset="0"/>
      <p:regular r:id="rId22"/>
    </p:embeddedFont>
    <p:embeddedFont>
      <p:font typeface="Gadugi" pitchFamily="34" charset="0"/>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31A2"/>
    <a:srgbClr val="2086AA"/>
    <a:srgbClr val="1994B1"/>
    <a:srgbClr val="00BAFF"/>
    <a:srgbClr val="A100FF"/>
    <a:srgbClr val="883C84"/>
    <a:srgbClr val="461B49"/>
    <a:srgbClr val="96348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0264" autoAdjust="0"/>
    <p:restoredTop sz="73136" autoAdjust="0"/>
  </p:normalViewPr>
  <p:slideViewPr>
    <p:cSldViewPr>
      <p:cViewPr varScale="1">
        <p:scale>
          <a:sx n="35" d="100"/>
          <a:sy n="35" d="100"/>
        </p:scale>
        <p:origin x="-756"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3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09.07.2022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xmlns=""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smtClean="0"/>
              <a:t>Shivamalu </a:t>
            </a:r>
            <a:r>
              <a:rPr lang="en-US" dirty="0" err="1" smtClean="0"/>
              <a:t>Poojari</a:t>
            </a:r>
            <a:r>
              <a:rPr lang="en-US" baseline="0" dirty="0" smtClean="0"/>
              <a:t> </a:t>
            </a:r>
            <a:r>
              <a:rPr lang="en-US" dirty="0" smtClean="0"/>
              <a:t>and </a:t>
            </a:r>
            <a:r>
              <a:rPr lang="en-US" dirty="0"/>
              <a:t>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normAutofit/>
          </a:bodyPr>
          <a:lstStyle/>
          <a:p>
            <a:r>
              <a:rPr lang="en-US" dirty="0" smtClean="0"/>
              <a:t>This</a:t>
            </a:r>
            <a:r>
              <a:rPr lang="en-US" baseline="0" dirty="0" smtClean="0"/>
              <a:t> chart shows us that the score of top 5 categories together scores very low in the month of June 2020  and the same month of 2021 scores very low.</a:t>
            </a:r>
          </a:p>
          <a:p>
            <a:endParaRPr lang="en-US" baseline="0" dirty="0" smtClean="0"/>
          </a:p>
          <a:p>
            <a:r>
              <a:rPr lang="en-US" baseline="0" dirty="0" smtClean="0"/>
              <a:t>April and May these two months </a:t>
            </a:r>
            <a:r>
              <a:rPr lang="en-US" baseline="0" dirty="0" smtClean="0"/>
              <a:t>weighted scores </a:t>
            </a:r>
            <a:r>
              <a:rPr lang="en-US" dirty="0" smtClean="0"/>
              <a:t>almost 31,000 individually. The very next month of year 2021 that is June scores very marginal less in the last six months</a:t>
            </a:r>
            <a:r>
              <a:rPr lang="en-US" baseline="0" dirty="0" smtClean="0"/>
              <a:t> that is 16,700</a:t>
            </a:r>
          </a:p>
          <a:p>
            <a:endParaRPr lang="en-US" baseline="0" dirty="0" smtClean="0"/>
          </a:p>
          <a:p>
            <a:r>
              <a:rPr lang="en-US" dirty="0" smtClean="0"/>
              <a:t>However, the difference between the last</a:t>
            </a:r>
            <a:r>
              <a:rPr lang="en-US" baseline="0" dirty="0" smtClean="0"/>
              <a:t> two months scores that is May 2021 and June 2021 is 14,100</a:t>
            </a:r>
            <a:endParaRPr lang="en-US" dirty="0"/>
          </a:p>
        </p:txBody>
      </p:sp>
      <p:sp>
        <p:nvSpPr>
          <p:cNvPr id="4" name="Slide Number Placeholder 3"/>
          <p:cNvSpPr>
            <a:spLocks noGrp="1"/>
          </p:cNvSpPr>
          <p:nvPr>
            <p:ph type="sldNum" sz="quarter" idx="10"/>
          </p:nvPr>
        </p:nvSpPr>
        <p:spPr/>
        <p:txBody>
          <a:body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normAutofit/>
          </a:bodyPr>
          <a:lstStyle/>
          <a:p>
            <a:r>
              <a:rPr lang="en-US" dirty="0" smtClean="0"/>
              <a:t>Addition to that, we can see</a:t>
            </a:r>
            <a:r>
              <a:rPr lang="en-US" baseline="0" dirty="0" smtClean="0"/>
              <a:t> the variation in the score of top 5 categories together falling down in the month June 2021. you can see the reason here that the quantity of content is also varying.</a:t>
            </a:r>
          </a:p>
          <a:p>
            <a:endParaRPr lang="en-US" baseline="0" dirty="0" smtClean="0"/>
          </a:p>
          <a:p>
            <a:r>
              <a:rPr lang="en-US" baseline="0" dirty="0" smtClean="0"/>
              <a:t>And alone audio of top 5 categories brought the nearly 9500 score from 222 posts in a month.</a:t>
            </a:r>
          </a:p>
          <a:p>
            <a:endParaRPr lang="en-US" baseline="0" dirty="0" smtClean="0"/>
          </a:p>
          <a:p>
            <a:r>
              <a:rPr lang="en-US" baseline="0" dirty="0" smtClean="0"/>
              <a:t>This chart tells us that,  the number of post are directly proportional to the scores. Upload more and more contents and it will results in getting more positive reactions.</a:t>
            </a:r>
            <a:endParaRPr lang="en-US" dirty="0"/>
          </a:p>
        </p:txBody>
      </p:sp>
      <p:sp>
        <p:nvSpPr>
          <p:cNvPr id="4" name="Slide Number Placeholder 3"/>
          <p:cNvSpPr>
            <a:spLocks noGrp="1"/>
          </p:cNvSpPr>
          <p:nvPr>
            <p:ph type="sldNum" sz="quarter" idx="10"/>
          </p:nvPr>
        </p:nvSpPr>
        <p:spPr/>
        <p:txBody>
          <a:bodyPr/>
          <a:lstStyle/>
          <a:p>
            <a:fld id="{871B2431-D351-4C6E-A3CF-9DFAC0E3E050}" type="slidenum">
              <a:rPr lang="cs-CZ" smtClean="0"/>
              <a:pPr/>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normAutofit/>
          </a:bodyPr>
          <a:lstStyle/>
          <a:p>
            <a:r>
              <a:rPr lang="en-US" dirty="0" smtClean="0"/>
              <a:t>Addition to that, in</a:t>
            </a:r>
            <a:r>
              <a:rPr lang="en-US" baseline="0" dirty="0" smtClean="0"/>
              <a:t> this chart </a:t>
            </a:r>
            <a:r>
              <a:rPr lang="en-US" dirty="0" smtClean="0"/>
              <a:t>audios</a:t>
            </a:r>
            <a:r>
              <a:rPr lang="en-US" baseline="0" dirty="0" smtClean="0"/>
              <a:t> are the most popular content type with 97000 score points, and GIF becomes the least popular content type with 80000 score points.</a:t>
            </a:r>
          </a:p>
          <a:p>
            <a:endParaRPr lang="en-US" baseline="0" dirty="0" smtClean="0"/>
          </a:p>
          <a:p>
            <a:r>
              <a:rPr lang="en-US" baseline="0" dirty="0" smtClean="0"/>
              <a:t>The average popularity score of content type is 87,000. and photos popularity is above average and video has 6000 points short to become a popular content type.</a:t>
            </a:r>
          </a:p>
          <a:p>
            <a:endParaRPr lang="en-US" baseline="0" dirty="0" smtClean="0"/>
          </a:p>
          <a:p>
            <a:r>
              <a:rPr lang="en-US" baseline="0" dirty="0" smtClean="0"/>
              <a:t>“This chart tells me that in order to get more and more positive reactions from people is by uploading more number of audio and photos than videos and GIFs.”</a:t>
            </a:r>
          </a:p>
        </p:txBody>
      </p:sp>
      <p:sp>
        <p:nvSpPr>
          <p:cNvPr id="4" name="Slide Number Placeholder 3"/>
          <p:cNvSpPr>
            <a:spLocks noGrp="1"/>
          </p:cNvSpPr>
          <p:nvPr>
            <p:ph type="sldNum" sz="quarter" idx="10"/>
          </p:nvPr>
        </p:nvSpPr>
        <p:spPr/>
        <p:txBody>
          <a:bodyPr/>
          <a:lstStyle/>
          <a:p>
            <a:fld id="{871B2431-D351-4C6E-A3CF-9DFAC0E3E050}" type="slidenum">
              <a:rPr lang="cs-CZ" smtClean="0"/>
              <a:pPr/>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normAutofit/>
          </a:bodyPr>
          <a:lstStyle/>
          <a:p>
            <a:r>
              <a:rPr lang="en-US" dirty="0" smtClean="0"/>
              <a:t>Till now,</a:t>
            </a:r>
            <a:r>
              <a:rPr lang="en-US" baseline="0" dirty="0" smtClean="0"/>
              <a:t> we analyzed top 5 categories performance and concluded that the quantity of contents are directly proportional to the positive score.</a:t>
            </a:r>
          </a:p>
          <a:p>
            <a:endParaRPr lang="en-US" baseline="0" dirty="0" smtClean="0"/>
          </a:p>
          <a:p>
            <a:r>
              <a:rPr lang="en-US" baseline="0" dirty="0" smtClean="0"/>
              <a:t>However, the average score of top 5 categories per month is 26000 points. June 2021 has the score 16700 from 410 posts which is very low.</a:t>
            </a:r>
          </a:p>
          <a:p>
            <a:endParaRPr lang="en-US" baseline="0" dirty="0" smtClean="0"/>
          </a:p>
          <a:p>
            <a:r>
              <a:rPr lang="en-US" baseline="0" dirty="0" smtClean="0"/>
              <a:t>If we want to cross average reaction score that is 26,000 is by uploading more than 650 content types of top categories.</a:t>
            </a:r>
          </a:p>
          <a:p>
            <a:endParaRPr lang="en-US" baseline="0" dirty="0" smtClean="0"/>
          </a:p>
          <a:p>
            <a:r>
              <a:rPr lang="en-US" baseline="0" dirty="0" smtClean="0"/>
              <a:t>“This charts shows us that if we upload more than 180 audios, 175+ photos and 155+ videos and GIFs of top categories then the scores of top 5 categories can jump up to 26k to 27k  of scores”.</a:t>
            </a:r>
          </a:p>
          <a:p>
            <a:endParaRPr lang="en-US" dirty="0"/>
          </a:p>
        </p:txBody>
      </p:sp>
      <p:sp>
        <p:nvSpPr>
          <p:cNvPr id="4" name="Slide Number Placeholder 3"/>
          <p:cNvSpPr>
            <a:spLocks noGrp="1"/>
          </p:cNvSpPr>
          <p:nvPr>
            <p:ph type="sldNum" sz="quarter" idx="10"/>
          </p:nvPr>
        </p:nvSpPr>
        <p:spPr/>
        <p:txBody>
          <a:bodyPr/>
          <a:lstStyle/>
          <a:p>
            <a:fld id="{871B2431-D351-4C6E-A3CF-9DFAC0E3E050}" type="slidenum">
              <a:rPr lang="cs-CZ" smtClean="0"/>
              <a:pPr/>
              <a:t>13</a:t>
            </a:fld>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t>
            </a:r>
            <a:r>
              <a:rPr lang="en-US" dirty="0" smtClean="0"/>
              <a:t>animal and science </a:t>
            </a:r>
            <a:r>
              <a:rPr lang="en-US" dirty="0"/>
              <a:t>are the two most popular categories, suggesting that users like "real-life" </a:t>
            </a:r>
            <a:r>
              <a:rPr lang="en-US" dirty="0" smtClean="0"/>
              <a:t>and “factual” content</a:t>
            </a:r>
            <a:endParaRPr lang="en-US" dirty="0"/>
          </a:p>
          <a:p>
            <a:pPr lvl="0"/>
            <a:r>
              <a:rPr lang="en-US" dirty="0"/>
              <a:t>- </a:t>
            </a:r>
            <a:r>
              <a:rPr lang="en-US" dirty="0" smtClean="0"/>
              <a:t>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14</a:t>
            </a:fld>
            <a:endParaRPr lang="cs-C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15</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Talking about experience, we have a large data analytics practice at Accenture but we had a team of 3 people primarily focusing on this task. </a:t>
            </a:r>
            <a:r>
              <a:rPr lang="en-US" dirty="0" smtClean="0"/>
              <a:t>Melissa Martinez, is our software</a:t>
            </a:r>
            <a:r>
              <a:rPr lang="en-US" baseline="0" dirty="0" smtClean="0"/>
              <a:t> Architect </a:t>
            </a:r>
            <a:r>
              <a:rPr lang="en-US" dirty="0" smtClean="0"/>
              <a:t>and her </a:t>
            </a:r>
            <a:r>
              <a:rPr lang="en-US" dirty="0"/>
              <a:t>expertise really helped to guide the team to produce high quality analysis.</a:t>
            </a:r>
          </a:p>
          <a:p>
            <a:pPr lvl="0"/>
            <a:endParaRPr lang="en-US" dirty="0"/>
          </a:p>
          <a:p>
            <a:pPr lvl="0"/>
            <a:r>
              <a:rPr lang="en-US" dirty="0" err="1" smtClean="0"/>
              <a:t>Kian</a:t>
            </a:r>
            <a:r>
              <a:rPr lang="en-US" dirty="0" smtClean="0"/>
              <a:t> Farahbakhshian, </a:t>
            </a:r>
            <a:r>
              <a:rPr lang="en-US" dirty="0"/>
              <a:t>a </a:t>
            </a:r>
            <a:r>
              <a:rPr lang="en-US" dirty="0" smtClean="0"/>
              <a:t>Business and</a:t>
            </a:r>
            <a:r>
              <a:rPr lang="en-US" baseline="0" dirty="0" smtClean="0"/>
              <a:t> integration Architect senior Analyst </a:t>
            </a:r>
            <a:r>
              <a:rPr lang="en-US" dirty="0" smtClean="0"/>
              <a:t>expert </a:t>
            </a:r>
            <a:r>
              <a:rPr lang="en-US" dirty="0"/>
              <a:t>has worked with the worlds biggest clients on solving their data problems and was heavily involved in the data engineering side of this project.</a:t>
            </a:r>
          </a:p>
          <a:p>
            <a:pPr lvl="0"/>
            <a:r>
              <a:rPr lang="en-US" dirty="0" smtClean="0"/>
              <a:t>And </a:t>
            </a:r>
            <a:r>
              <a:rPr lang="en-US" dirty="0"/>
              <a:t>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a:t>
            </a:r>
            <a:r>
              <a:rPr lang="en-US" dirty="0" smtClean="0"/>
              <a:t>Data understanding - </a:t>
            </a:r>
            <a:r>
              <a:rPr lang="en-US" dirty="0"/>
              <a:t>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1913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t>
            </a:r>
            <a:r>
              <a:rPr lang="en-US" dirty="0" smtClean="0"/>
              <a:t>Animal, science</a:t>
            </a:r>
            <a:r>
              <a:rPr lang="en-US" dirty="0"/>
              <a:t>, </a:t>
            </a:r>
            <a:r>
              <a:rPr lang="en-US" dirty="0" smtClean="0"/>
              <a:t>Healthy</a:t>
            </a:r>
            <a:r>
              <a:rPr lang="en-US" baseline="0" dirty="0" smtClean="0"/>
              <a:t> eating</a:t>
            </a:r>
            <a:r>
              <a:rPr lang="en-US" dirty="0" smtClean="0"/>
              <a:t>, technology</a:t>
            </a:r>
            <a:r>
              <a:rPr lang="en-US" baseline="0" dirty="0" smtClean="0"/>
              <a:t> </a:t>
            </a:r>
            <a:r>
              <a:rPr lang="en-US" dirty="0" smtClean="0"/>
              <a:t>and Food </a:t>
            </a:r>
            <a:r>
              <a:rPr lang="en-US" dirty="0"/>
              <a:t>in descending order.</a:t>
            </a:r>
          </a:p>
          <a:p>
            <a:pPr lvl="0"/>
            <a:endParaRPr lang="en-US" dirty="0"/>
          </a:p>
          <a:p>
            <a:pPr lvl="0"/>
            <a:r>
              <a:rPr lang="en-US" dirty="0" smtClean="0"/>
              <a:t>Animal </a:t>
            </a:r>
            <a:r>
              <a:rPr lang="en-US" dirty="0"/>
              <a:t>had an aggregate popularity score of almost </a:t>
            </a:r>
            <a:r>
              <a:rPr lang="en-US" dirty="0" smtClean="0"/>
              <a:t>75000. </a:t>
            </a:r>
            <a:r>
              <a:rPr lang="en-US" dirty="0"/>
              <a:t>It is very interesting to see both food and </a:t>
            </a:r>
            <a:r>
              <a:rPr lang="en-US" dirty="0" smtClean="0"/>
              <a:t>healthy eating </a:t>
            </a:r>
            <a:r>
              <a:rPr lang="en-US" dirty="0"/>
              <a:t>within the top 5, it really shows what people enjoy consuming as content</a:t>
            </a:r>
            <a:r>
              <a:rPr lang="en-US" dirty="0" smtClean="0"/>
              <a:t>.</a:t>
            </a:r>
            <a:r>
              <a:rPr lang="en-US" baseline="0" dirty="0" smtClean="0"/>
              <a:t> Healthy eating ranks higher than food. This shows people are more health conscious.</a:t>
            </a:r>
            <a:endParaRPr lang="en-US" dirty="0"/>
          </a:p>
          <a:p>
            <a:pPr lvl="0"/>
            <a:endParaRPr lang="en-US" dirty="0"/>
          </a:p>
          <a:p>
            <a:pPr lvl="0"/>
            <a:r>
              <a:rPr lang="en-US" dirty="0" smtClean="0"/>
              <a:t>Finally, it’s also interesting to see science and technology too. </a:t>
            </a:r>
            <a:r>
              <a:rPr lang="en-US" dirty="0"/>
              <a:t>This </a:t>
            </a:r>
            <a:r>
              <a:rPr lang="en-US" dirty="0" smtClean="0"/>
              <a:t>may suggest that people enjoy consuming</a:t>
            </a:r>
            <a:r>
              <a:rPr lang="en-US" baseline="0" dirty="0" smtClean="0"/>
              <a:t> factual content that they can learn </a:t>
            </a:r>
            <a:r>
              <a:rPr lang="en-US" baseline="0" dirty="0" err="1" smtClean="0"/>
              <a:t>somethingfrom</a:t>
            </a:r>
            <a:r>
              <a:rPr lang="en-US" dirty="0" smtClean="0"/>
              <a:t>.</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a:t>
            </a:r>
            <a:r>
              <a:rPr lang="en-US" dirty="0" smtClean="0"/>
              <a:t>animals </a:t>
            </a:r>
            <a:r>
              <a:rPr lang="en-US" dirty="0"/>
              <a:t>only outperforms </a:t>
            </a:r>
            <a:r>
              <a:rPr lang="en-US" dirty="0" smtClean="0"/>
              <a:t>science </a:t>
            </a:r>
            <a:r>
              <a:rPr lang="en-US" dirty="0"/>
              <a:t>by </a:t>
            </a:r>
            <a:r>
              <a:rPr lang="en-US" dirty="0" smtClean="0"/>
              <a:t>0.9% </a:t>
            </a:r>
            <a:r>
              <a:rPr lang="en-US" dirty="0"/>
              <a:t>within the top 5.</a:t>
            </a:r>
          </a:p>
          <a:p>
            <a:pPr lvl="0"/>
            <a:endParaRPr lang="en-US" dirty="0"/>
          </a:p>
          <a:p>
            <a:pPr lvl="0"/>
            <a:r>
              <a:rPr lang="en-US" dirty="0"/>
              <a:t>However the difference between the 4th most popular, </a:t>
            </a:r>
            <a:r>
              <a:rPr lang="en-US" dirty="0" smtClean="0"/>
              <a:t>Technology, </a:t>
            </a:r>
            <a:r>
              <a:rPr lang="en-US" dirty="0"/>
              <a:t>and the 5tgh most popular, </a:t>
            </a:r>
            <a:r>
              <a:rPr lang="en-US" dirty="0" smtClean="0"/>
              <a:t>Food, is </a:t>
            </a:r>
            <a:r>
              <a:rPr lang="en-US" dirty="0"/>
              <a:t>larger at </a:t>
            </a:r>
            <a:r>
              <a:rPr lang="en-US" dirty="0" smtClean="0"/>
              <a:t>0.6%</a:t>
            </a:r>
            <a:endParaRPr lang="en-US" dirty="0"/>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xmlns=""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2022-07-09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2022-07-09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2022-07-09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2022-07-09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2022-07-09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2022-07-09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2022-07-09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2022-07-09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2022-07-09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2022-07-09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2022-07-09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2022-07-09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8.jpeg"/><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9.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6629400" y="812307"/>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43000" y="800100"/>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70C0"/>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752600" y="2628900"/>
            <a:ext cx="7467600" cy="2846933"/>
          </a:xfrm>
          <a:prstGeom prst="rect">
            <a:avLst/>
          </a:prstGeom>
        </p:spPr>
        <p:txBody>
          <a:bodyPr wrap="square" lIns="0" tIns="0" rIns="0" bIns="0" rtlCol="0" anchor="t">
            <a:spAutoFit/>
          </a:bodyPr>
          <a:lstStyle/>
          <a:p>
            <a:pPr algn="ctr">
              <a:lnSpc>
                <a:spcPts val="11059"/>
              </a:lnSpc>
            </a:pPr>
            <a:r>
              <a:rPr lang="en-US" sz="10533" spc="-105" dirty="0" smtClean="0">
                <a:solidFill>
                  <a:srgbClr val="002060"/>
                </a:solidFill>
                <a:latin typeface="Graphik Regular" panose="020B0503030202060203" pitchFamily="34" charset="0"/>
              </a:rPr>
              <a:t>Data </a:t>
            </a:r>
            <a:r>
              <a:rPr lang="en-US" sz="10533" spc="-105" dirty="0" smtClean="0">
                <a:solidFill>
                  <a:srgbClr val="002060"/>
                </a:solidFill>
                <a:latin typeface="Graphik Regular" panose="020B0503030202060203" pitchFamily="34" charset="0"/>
              </a:rPr>
              <a:t>Analysis</a:t>
            </a:r>
            <a:r>
              <a:rPr lang="en-US" sz="10533" spc="-105" dirty="0" smtClean="0">
                <a:solidFill>
                  <a:srgbClr val="002060"/>
                </a:solidFill>
                <a:latin typeface="Graphik Regular" panose="020B0503030202060203" pitchFamily="34" charset="0"/>
              </a:rPr>
              <a:t> </a:t>
            </a:r>
            <a:endParaRPr lang="en-US" sz="10533" spc="-105" dirty="0">
              <a:solidFill>
                <a:srgbClr val="002060"/>
              </a:solidFill>
              <a:latin typeface="Graphik Regular" panose="020B050303020206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3400" y="8269921"/>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456064" y="8601848"/>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3"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2"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0" y="0"/>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22" name="Group 23"/>
          <p:cNvGrpSpPr/>
          <p:nvPr/>
        </p:nvGrpSpPr>
        <p:grpSpPr>
          <a:xfrm>
            <a:off x="16515246" y="-1685151"/>
            <a:ext cx="3545508" cy="3370302"/>
            <a:chOff x="0" y="0"/>
            <a:chExt cx="4727344" cy="4493736"/>
          </a:xfrm>
        </p:grpSpPr>
        <p:grpSp>
          <p:nvGrpSpPr>
            <p:cNvPr id="23"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8" name="Picture 27" descr="Screenshot 2022-07-08 223059.png"/>
          <p:cNvPicPr>
            <a:picLocks noChangeAspect="1"/>
          </p:cNvPicPr>
          <p:nvPr/>
        </p:nvPicPr>
        <p:blipFill>
          <a:blip r:embed="rId7"/>
          <a:stretch>
            <a:fillRect/>
          </a:stretch>
        </p:blipFill>
        <p:spPr>
          <a:xfrm>
            <a:off x="1524000" y="571500"/>
            <a:ext cx="16010145" cy="8534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3400" y="8269921"/>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0" y="0"/>
              <a:ext cx="2891870" cy="2689439"/>
            </a:xfrm>
            <a:prstGeom prst="rect">
              <a:avLst/>
            </a:prstGeom>
          </p:spPr>
        </p:pic>
      </p:grpSp>
      <p:grpSp>
        <p:nvGrpSpPr>
          <p:cNvPr id="10" name="Group 10"/>
          <p:cNvGrpSpPr/>
          <p:nvPr/>
        </p:nvGrpSpPr>
        <p:grpSpPr>
          <a:xfrm rot="1153642">
            <a:off x="456064" y="8601848"/>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3"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2" name="Picture 13"/>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b="321"/>
            <a:stretch>
              <a:fillRect/>
            </a:stretch>
          </p:blipFill>
          <p:spPr>
            <a:xfrm>
              <a:off x="0" y="0"/>
              <a:ext cx="4083272" cy="4091977"/>
            </a:xfrm>
            <a:prstGeom prst="rect">
              <a:avLst/>
            </a:prstGeom>
          </p:spPr>
        </p:pic>
      </p:grpSp>
      <p:grpSp>
        <p:nvGrpSpPr>
          <p:cNvPr id="14" name="Group 14"/>
          <p:cNvGrpSpPr/>
          <p:nvPr/>
        </p:nvGrpSpPr>
        <p:grpSpPr>
          <a:xfrm>
            <a:off x="0" y="0"/>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0" y="0"/>
              <a:ext cx="2891870" cy="2689439"/>
            </a:xfrm>
            <a:prstGeom prst="rect">
              <a:avLst/>
            </a:prstGeom>
          </p:spPr>
        </p:pic>
      </p:grpSp>
      <p:grpSp>
        <p:nvGrpSpPr>
          <p:cNvPr id="22" name="Group 23"/>
          <p:cNvGrpSpPr/>
          <p:nvPr/>
        </p:nvGrpSpPr>
        <p:grpSpPr>
          <a:xfrm>
            <a:off x="16515246" y="-1685151"/>
            <a:ext cx="3545508" cy="3370302"/>
            <a:chOff x="0" y="0"/>
            <a:chExt cx="4727344" cy="4493736"/>
          </a:xfrm>
        </p:grpSpPr>
        <p:grpSp>
          <p:nvGrpSpPr>
            <p:cNvPr id="23"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6"/>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b="321"/>
            <a:stretch>
              <a:fillRect/>
            </a:stretch>
          </p:blipFill>
          <p:spPr>
            <a:xfrm>
              <a:off x="0" y="0"/>
              <a:ext cx="4083272" cy="4091977"/>
            </a:xfrm>
            <a:prstGeom prst="rect">
              <a:avLst/>
            </a:prstGeom>
          </p:spPr>
        </p:pic>
      </p:grpSp>
      <p:pic>
        <p:nvPicPr>
          <p:cNvPr id="3074" name="Picture 2"/>
          <p:cNvPicPr>
            <a:picLocks noChangeAspect="1" noChangeArrowheads="1"/>
          </p:cNvPicPr>
          <p:nvPr/>
        </p:nvPicPr>
        <p:blipFill>
          <a:blip r:embed="rId5"/>
          <a:srcRect/>
          <a:stretch>
            <a:fillRect/>
          </a:stretch>
        </p:blipFill>
        <p:spPr bwMode="auto">
          <a:xfrm>
            <a:off x="1524000" y="876300"/>
            <a:ext cx="16283017" cy="853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3400" y="8269921"/>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0" y="0"/>
              <a:ext cx="2891870" cy="2689439"/>
            </a:xfrm>
            <a:prstGeom prst="rect">
              <a:avLst/>
            </a:prstGeom>
          </p:spPr>
        </p:pic>
      </p:grpSp>
      <p:grpSp>
        <p:nvGrpSpPr>
          <p:cNvPr id="10" name="Group 10"/>
          <p:cNvGrpSpPr/>
          <p:nvPr/>
        </p:nvGrpSpPr>
        <p:grpSpPr>
          <a:xfrm rot="1153642">
            <a:off x="456064" y="8601848"/>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3"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2" name="Picture 13"/>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b="321"/>
            <a:stretch>
              <a:fillRect/>
            </a:stretch>
          </p:blipFill>
          <p:spPr>
            <a:xfrm>
              <a:off x="0" y="0"/>
              <a:ext cx="4083272" cy="4091977"/>
            </a:xfrm>
            <a:prstGeom prst="rect">
              <a:avLst/>
            </a:prstGeom>
          </p:spPr>
        </p:pic>
      </p:grpSp>
      <p:grpSp>
        <p:nvGrpSpPr>
          <p:cNvPr id="14" name="Group 14"/>
          <p:cNvGrpSpPr/>
          <p:nvPr/>
        </p:nvGrpSpPr>
        <p:grpSpPr>
          <a:xfrm>
            <a:off x="0" y="0"/>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0" y="0"/>
              <a:ext cx="2891870" cy="2689439"/>
            </a:xfrm>
            <a:prstGeom prst="rect">
              <a:avLst/>
            </a:prstGeom>
          </p:spPr>
        </p:pic>
      </p:grpSp>
      <p:grpSp>
        <p:nvGrpSpPr>
          <p:cNvPr id="22" name="Group 23"/>
          <p:cNvGrpSpPr/>
          <p:nvPr/>
        </p:nvGrpSpPr>
        <p:grpSpPr>
          <a:xfrm>
            <a:off x="16515246" y="-1685151"/>
            <a:ext cx="3545508" cy="3370302"/>
            <a:chOff x="0" y="0"/>
            <a:chExt cx="4727344" cy="4493736"/>
          </a:xfrm>
        </p:grpSpPr>
        <p:grpSp>
          <p:nvGrpSpPr>
            <p:cNvPr id="23"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6"/>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b="321"/>
            <a:stretch>
              <a:fillRect/>
            </a:stretch>
          </p:blipFill>
          <p:spPr>
            <a:xfrm>
              <a:off x="0" y="0"/>
              <a:ext cx="4083272" cy="4091977"/>
            </a:xfrm>
            <a:prstGeom prst="rect">
              <a:avLst/>
            </a:prstGeom>
          </p:spPr>
        </p:pic>
      </p:grpSp>
      <p:pic>
        <p:nvPicPr>
          <p:cNvPr id="27" name="Picture 26" descr="Screenshot 2022-07-08 223023.png"/>
          <p:cNvPicPr>
            <a:picLocks noChangeAspect="1"/>
          </p:cNvPicPr>
          <p:nvPr/>
        </p:nvPicPr>
        <p:blipFill>
          <a:blip r:embed="rId5"/>
          <a:stretch>
            <a:fillRect/>
          </a:stretch>
        </p:blipFill>
        <p:spPr>
          <a:xfrm>
            <a:off x="1828800" y="723900"/>
            <a:ext cx="16082032" cy="8458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3400" y="8269921"/>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0" y="0"/>
              <a:ext cx="2891870" cy="2689439"/>
            </a:xfrm>
            <a:prstGeom prst="rect">
              <a:avLst/>
            </a:prstGeom>
          </p:spPr>
        </p:pic>
      </p:grpSp>
      <p:grpSp>
        <p:nvGrpSpPr>
          <p:cNvPr id="10" name="Group 10"/>
          <p:cNvGrpSpPr/>
          <p:nvPr/>
        </p:nvGrpSpPr>
        <p:grpSpPr>
          <a:xfrm rot="1153642">
            <a:off x="456064" y="8601848"/>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3"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2" name="Picture 13"/>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b="321"/>
            <a:stretch>
              <a:fillRect/>
            </a:stretch>
          </p:blipFill>
          <p:spPr>
            <a:xfrm>
              <a:off x="0" y="0"/>
              <a:ext cx="4083272" cy="4091977"/>
            </a:xfrm>
            <a:prstGeom prst="rect">
              <a:avLst/>
            </a:prstGeom>
          </p:spPr>
        </p:pic>
      </p:grpSp>
      <p:grpSp>
        <p:nvGrpSpPr>
          <p:cNvPr id="14" name="Group 14"/>
          <p:cNvGrpSpPr/>
          <p:nvPr/>
        </p:nvGrpSpPr>
        <p:grpSpPr>
          <a:xfrm>
            <a:off x="0" y="0"/>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a:stretch>
              <a:fillRect/>
            </a:stretch>
          </p:blipFill>
          <p:spPr>
            <a:xfrm>
              <a:off x="0" y="0"/>
              <a:ext cx="2891870" cy="2689439"/>
            </a:xfrm>
            <a:prstGeom prst="rect">
              <a:avLst/>
            </a:prstGeom>
          </p:spPr>
        </p:pic>
      </p:grpSp>
      <p:grpSp>
        <p:nvGrpSpPr>
          <p:cNvPr id="22" name="Group 23"/>
          <p:cNvGrpSpPr/>
          <p:nvPr/>
        </p:nvGrpSpPr>
        <p:grpSpPr>
          <a:xfrm>
            <a:off x="16515246" y="-1685151"/>
            <a:ext cx="3545508" cy="3370302"/>
            <a:chOff x="0" y="0"/>
            <a:chExt cx="4727344" cy="4493736"/>
          </a:xfrm>
        </p:grpSpPr>
        <p:grpSp>
          <p:nvGrpSpPr>
            <p:cNvPr id="23"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6"/>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
                </a:ext>
              </a:extLst>
            </a:blip>
            <a:srcRect b="321"/>
            <a:stretch>
              <a:fillRect/>
            </a:stretch>
          </p:blipFill>
          <p:spPr>
            <a:xfrm>
              <a:off x="0" y="0"/>
              <a:ext cx="4083272" cy="4091977"/>
            </a:xfrm>
            <a:prstGeom prst="rect">
              <a:avLst/>
            </a:prstGeom>
          </p:spPr>
        </p:pic>
      </p:grpSp>
      <p:pic>
        <p:nvPicPr>
          <p:cNvPr id="1027" name="Picture 3"/>
          <p:cNvPicPr>
            <a:picLocks noChangeAspect="1" noChangeArrowheads="1"/>
          </p:cNvPicPr>
          <p:nvPr/>
        </p:nvPicPr>
        <p:blipFill>
          <a:blip r:embed="rId5"/>
          <a:srcRect/>
          <a:stretch>
            <a:fillRect/>
          </a:stretch>
        </p:blipFill>
        <p:spPr bwMode="auto">
          <a:xfrm>
            <a:off x="1295400" y="647700"/>
            <a:ext cx="16531067" cy="845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10200" y="1181100"/>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2060"/>
                </a:solidFill>
                <a:latin typeface="Graphik Regular" panose="020B0503030202060203" pitchFamily="34" charset="0"/>
              </a:rPr>
              <a:t>Summary</a:t>
            </a:r>
          </a:p>
        </p:txBody>
      </p:sp>
      <p:grpSp>
        <p:nvGrpSpPr>
          <p:cNvPr id="7" name="Group 7"/>
          <p:cNvGrpSpPr/>
          <p:nvPr/>
        </p:nvGrpSpPr>
        <p:grpSpPr>
          <a:xfrm>
            <a:off x="685800" y="9278460"/>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685800" y="-1008540"/>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xmlns=""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xmlns=""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xmlns=""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xmlns=""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xmlns=""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xmlns=""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7" name="Group 11">
            <a:extLst>
              <a:ext uri="{FF2B5EF4-FFF2-40B4-BE49-F238E27FC236}">
                <a16:creationId xmlns:a16="http://schemas.microsoft.com/office/drawing/2014/main" xmlns="" id="{F1874E57-C775-2B41-8A91-6423DF4C28AF}"/>
              </a:ext>
            </a:extLst>
          </p:cNvPr>
          <p:cNvGrpSpPr/>
          <p:nvPr/>
        </p:nvGrpSpPr>
        <p:grpSpPr>
          <a:xfrm>
            <a:off x="11506200" y="1638300"/>
            <a:ext cx="5677467" cy="1593457"/>
            <a:chOff x="0" y="-47625"/>
            <a:chExt cx="7569956" cy="2124610"/>
          </a:xfrm>
        </p:grpSpPr>
        <p:sp>
          <p:nvSpPr>
            <p:cNvPr id="28" name="TextBox 12">
              <a:extLst>
                <a:ext uri="{FF2B5EF4-FFF2-40B4-BE49-F238E27FC236}">
                  <a16:creationId xmlns:a16="http://schemas.microsoft.com/office/drawing/2014/main" xmlns=""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29" name="TextBox 13">
              <a:extLst>
                <a:ext uri="{FF2B5EF4-FFF2-40B4-BE49-F238E27FC236}">
                  <a16:creationId xmlns:a16="http://schemas.microsoft.com/office/drawing/2014/main" xmlns=""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grpSp>
        <p:nvGrpSpPr>
          <p:cNvPr id="30" name="Group 7">
            <a:extLst>
              <a:ext uri="{FF2B5EF4-FFF2-40B4-BE49-F238E27FC236}">
                <a16:creationId xmlns:a16="http://schemas.microsoft.com/office/drawing/2014/main" xmlns="" id="{234FDAED-EE10-3949-A2A9-F81AC41AFAEF}"/>
              </a:ext>
            </a:extLst>
          </p:cNvPr>
          <p:cNvGrpSpPr/>
          <p:nvPr/>
        </p:nvGrpSpPr>
        <p:grpSpPr>
          <a:xfrm>
            <a:off x="11582400" y="3641914"/>
            <a:ext cx="5677467" cy="2600849"/>
            <a:chOff x="0" y="-406215"/>
            <a:chExt cx="7569956" cy="3467798"/>
          </a:xfrm>
        </p:grpSpPr>
        <p:sp>
          <p:nvSpPr>
            <p:cNvPr id="31" name="TextBox 8">
              <a:extLst>
                <a:ext uri="{FF2B5EF4-FFF2-40B4-BE49-F238E27FC236}">
                  <a16:creationId xmlns:a16="http://schemas.microsoft.com/office/drawing/2014/main" xmlns="" id="{269B9A6F-DC02-FD48-875A-DE49C95589FA}"/>
                </a:ext>
              </a:extLst>
            </p:cNvPr>
            <p:cNvSpPr txBox="1"/>
            <p:nvPr/>
          </p:nvSpPr>
          <p:spPr>
            <a:xfrm>
              <a:off x="0" y="33340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32" name="TextBox 9">
              <a:extLst>
                <a:ext uri="{FF2B5EF4-FFF2-40B4-BE49-F238E27FC236}">
                  <a16:creationId xmlns:a16="http://schemas.microsoft.com/office/drawing/2014/main" xmlns="" id="{9BE98286-20D0-0F43-95FD-A7486B483CB2}"/>
                </a:ext>
              </a:extLst>
            </p:cNvPr>
            <p:cNvSpPr txBox="1"/>
            <p:nvPr/>
          </p:nvSpPr>
          <p:spPr>
            <a:xfrm>
              <a:off x="0" y="-40621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sp>
        <p:nvSpPr>
          <p:cNvPr id="33" name="TextBox 15">
            <a:extLst>
              <a:ext uri="{FF2B5EF4-FFF2-40B4-BE49-F238E27FC236}">
                <a16:creationId xmlns:a16="http://schemas.microsoft.com/office/drawing/2014/main" xmlns="" id="{3878C91A-A881-2246-B808-8E2A770FCD2C}"/>
              </a:ext>
            </a:extLst>
          </p:cNvPr>
          <p:cNvSpPr txBox="1"/>
          <p:nvPr/>
        </p:nvSpPr>
        <p:spPr>
          <a:xfrm>
            <a:off x="11582400" y="7994274"/>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xmlns="" id="{C86FA57A-D9CA-A84F-BD9F-47A86DB6898F}"/>
              </a:ext>
            </a:extLst>
          </p:cNvPr>
          <p:cNvSpPr txBox="1"/>
          <p:nvPr/>
        </p:nvSpPr>
        <p:spPr>
          <a:xfrm>
            <a:off x="11581833" y="7529642"/>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
        <p:nvSpPr>
          <p:cNvPr id="35" name="TextBox 16">
            <a:extLst>
              <a:ext uri="{FF2B5EF4-FFF2-40B4-BE49-F238E27FC236}">
                <a16:creationId xmlns:a16="http://schemas.microsoft.com/office/drawing/2014/main" xmlns="" id="{C86FA57A-D9CA-A84F-BD9F-47A86DB6898F}"/>
              </a:ext>
            </a:extLst>
          </p:cNvPr>
          <p:cNvSpPr txBox="1"/>
          <p:nvPr/>
        </p:nvSpPr>
        <p:spPr>
          <a:xfrm>
            <a:off x="11582400" y="6223748"/>
            <a:ext cx="5677467" cy="711798"/>
          </a:xfrm>
          <a:prstGeom prst="rect">
            <a:avLst/>
          </a:prstGeom>
        </p:spPr>
        <p:txBody>
          <a:bodyPr lIns="0" tIns="0" rIns="0" bIns="0" rtlCol="0" anchor="t">
            <a:spAutoFit/>
          </a:bodyPr>
          <a:lstStyle/>
          <a:p>
            <a:pPr>
              <a:lnSpc>
                <a:spcPts val="2940"/>
              </a:lnSpc>
            </a:pPr>
            <a:r>
              <a:rPr lang="en-US" spc="-21" dirty="0" smtClean="0">
                <a:latin typeface="Gadugi" panose="020B0502040204020203" pitchFamily="34" charset="0"/>
                <a:ea typeface="Gadugi" panose="020B0502040204020203" pitchFamily="34" charset="0"/>
              </a:rPr>
              <a:t>And people are interested in photo and audios of top categories</a:t>
            </a:r>
            <a:endParaRPr lang="en-US" spc="-21" dirty="0">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21913" y="5552246"/>
            <a:ext cx="5385738" cy="422167"/>
          </a:xfrm>
          <a:prstGeom prst="rect">
            <a:avLst/>
          </a:prstGeom>
        </p:spPr>
        <p:txBody>
          <a:bodyPr lIns="0" tIns="0" rIns="0" bIns="0" rtlCol="0" anchor="t">
            <a:spAutoFit/>
          </a:bodyPr>
          <a:lstStyle/>
          <a:p>
            <a:pPr>
              <a:lnSpc>
                <a:spcPts val="3640"/>
              </a:lnSpc>
            </a:pPr>
            <a:r>
              <a:rPr lang="en-US" sz="2600" spc="-26" dirty="0">
                <a:solidFill>
                  <a:srgbClr val="002060"/>
                </a:solidFill>
                <a:latin typeface="Graphik Regular" panose="020B0503030202060203" pitchFamily="34" charset="0"/>
              </a:rPr>
              <a:t>ANY QUESTIONS?</a:t>
            </a:r>
          </a:p>
        </p:txBody>
      </p:sp>
      <p:grpSp>
        <p:nvGrpSpPr>
          <p:cNvPr id="4" name="Group 4"/>
          <p:cNvGrpSpPr>
            <a:grpSpLocks noChangeAspect="1"/>
          </p:cNvGrpSpPr>
          <p:nvPr/>
        </p:nvGrpSpPr>
        <p:grpSpPr>
          <a:xfrm>
            <a:off x="1315637" y="4011087"/>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086AA"/>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002060"/>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
        <p:nvSpPr>
          <p:cNvPr id="24" name="Oval 23"/>
          <p:cNvSpPr/>
          <p:nvPr/>
        </p:nvSpPr>
        <p:spPr>
          <a:xfrm>
            <a:off x="838200" y="3695700"/>
            <a:ext cx="2971800" cy="2971800"/>
          </a:xfrm>
          <a:prstGeom prst="ellipse">
            <a:avLst/>
          </a:prstGeom>
          <a:solidFill>
            <a:schemeClr val="tx2">
              <a:lumMod val="40000"/>
              <a:lumOff val="60000"/>
            </a:schemeClr>
          </a:solidFill>
          <a:ln>
            <a:solidFill>
              <a:srgbClr val="2831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2060"/>
                  </a:solidFill>
                  <a:latin typeface="Graphik Regular" panose="020B0503030202060203" pitchFamily="34" charset="0"/>
                </a:rPr>
                <a:t>Today's</a:t>
              </a:r>
              <a:r>
                <a:rPr lang="en-US" sz="8000" spc="-80" dirty="0">
                  <a:solidFill>
                    <a:srgbClr val="000000"/>
                  </a:solidFill>
                  <a:latin typeface="Graphik Regular" panose="020B0503030202060203" pitchFamily="34" charset="0"/>
                </a:rPr>
                <a:t> </a:t>
              </a:r>
              <a:r>
                <a:rPr lang="en-US" sz="8000" spc="-80" dirty="0">
                  <a:solidFill>
                    <a:srgbClr val="002060"/>
                  </a:solidFill>
                  <a:latin typeface="Graphik Regular" panose="020B0503030202060203" pitchFamily="34" charset="0"/>
                </a:rPr>
                <a:t>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2060"/>
                  </a:solidFill>
                  <a:latin typeface="Graphik Regular" panose="020B0503030202060203" pitchFamily="34" charset="0"/>
                </a:rPr>
                <a:t>Project recap</a:t>
              </a:r>
            </a:p>
            <a:p>
              <a:pPr>
                <a:lnSpc>
                  <a:spcPts val="2660"/>
                </a:lnSpc>
              </a:pPr>
              <a:r>
                <a:rPr lang="en-US" sz="1900" spc="-19" dirty="0">
                  <a:solidFill>
                    <a:srgbClr val="002060"/>
                  </a:solidFill>
                  <a:latin typeface="Graphik Regular" panose="020B0503030202060203" pitchFamily="34" charset="0"/>
                </a:rPr>
                <a:t>Problem</a:t>
              </a:r>
            </a:p>
            <a:p>
              <a:pPr>
                <a:lnSpc>
                  <a:spcPts val="2660"/>
                </a:lnSpc>
              </a:pPr>
              <a:r>
                <a:rPr lang="en-US" sz="1900" spc="-19" dirty="0">
                  <a:solidFill>
                    <a:srgbClr val="002060"/>
                  </a:solidFill>
                  <a:latin typeface="Graphik Regular" panose="020B0503030202060203" pitchFamily="34" charset="0"/>
                </a:rPr>
                <a:t>The Analytics team</a:t>
              </a:r>
            </a:p>
            <a:p>
              <a:pPr>
                <a:lnSpc>
                  <a:spcPts val="2660"/>
                </a:lnSpc>
              </a:pPr>
              <a:r>
                <a:rPr lang="en-US" sz="1900" spc="-19" dirty="0">
                  <a:solidFill>
                    <a:srgbClr val="002060"/>
                  </a:solidFill>
                  <a:latin typeface="Graphik Regular" panose="020B0503030202060203" pitchFamily="34" charset="0"/>
                </a:rPr>
                <a:t>Process</a:t>
              </a:r>
            </a:p>
            <a:p>
              <a:pPr>
                <a:lnSpc>
                  <a:spcPts val="2660"/>
                </a:lnSpc>
              </a:pPr>
              <a:r>
                <a:rPr lang="en-US" sz="1900" spc="-19" dirty="0">
                  <a:solidFill>
                    <a:srgbClr val="002060"/>
                  </a:solidFill>
                  <a:latin typeface="Graphik Regular" panose="020B0503030202060203" pitchFamily="34" charset="0"/>
                </a:rPr>
                <a:t>Insights</a:t>
              </a:r>
            </a:p>
            <a:p>
              <a:pPr>
                <a:lnSpc>
                  <a:spcPts val="2660"/>
                </a:lnSpc>
              </a:pPr>
              <a:r>
                <a:rPr lang="en-US" sz="1900" spc="-19" dirty="0">
                  <a:solidFill>
                    <a:srgbClr val="00206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086AA"/>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086AA"/>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086AA"/>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accent5">
              <a:lumMod val="60000"/>
              <a:lumOff val="40000"/>
            </a:schemeClr>
          </a:solidFill>
        </p:spPr>
        <p:txBody>
          <a:bodyP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just"/>
            <a:r>
              <a:rPr lang="en-US" dirty="0" smtClean="0"/>
              <a:t>				</a:t>
            </a:r>
            <a:r>
              <a:rPr lang="en-US" dirty="0" smtClean="0">
                <a:solidFill>
                  <a:srgbClr val="002060"/>
                </a:solidFill>
              </a:rPr>
              <a:t>   </a:t>
            </a:r>
            <a:r>
              <a:rPr lang="en-US" sz="2500" dirty="0" smtClean="0">
                <a:solidFill>
                  <a:srgbClr val="002060"/>
                </a:solidFill>
              </a:rPr>
              <a:t>Social Buzz is a fast growing technology unicorn</a:t>
            </a:r>
          </a:p>
          <a:p>
            <a:pPr algn="just"/>
            <a:r>
              <a:rPr lang="en-US" sz="2500" dirty="0" smtClean="0">
                <a:solidFill>
                  <a:srgbClr val="002060"/>
                </a:solidFill>
              </a:rPr>
              <a:t>				   that need to adapt quickly to it’s global scale.</a:t>
            </a:r>
          </a:p>
          <a:p>
            <a:pPr algn="just"/>
            <a:r>
              <a:rPr lang="en-US" sz="2500" dirty="0" smtClean="0">
                <a:solidFill>
                  <a:srgbClr val="002060"/>
                </a:solidFill>
              </a:rPr>
              <a:t>				   Accenture has begun a three month POC focusing </a:t>
            </a:r>
          </a:p>
          <a:p>
            <a:pPr algn="just"/>
            <a:r>
              <a:rPr lang="en-US" sz="2500" dirty="0" smtClean="0">
                <a:solidFill>
                  <a:srgbClr val="002060"/>
                </a:solidFill>
              </a:rPr>
              <a:t>				   on these tasks;</a:t>
            </a:r>
          </a:p>
          <a:p>
            <a:pPr algn="just"/>
            <a:endParaRPr lang="en-US" sz="2500" dirty="0" smtClean="0">
              <a:solidFill>
                <a:srgbClr val="002060"/>
              </a:solidFill>
            </a:endParaRPr>
          </a:p>
          <a:p>
            <a:pPr algn="r">
              <a:buFont typeface="Arial" pitchFamily="34" charset="0"/>
              <a:buChar char="•"/>
            </a:pPr>
            <a:r>
              <a:rPr lang="en-US" sz="2500" dirty="0" smtClean="0">
                <a:solidFill>
                  <a:srgbClr val="002060"/>
                </a:solidFill>
              </a:rPr>
              <a:t>An adult of Social Buzz’s big data practice		</a:t>
            </a:r>
          </a:p>
          <a:p>
            <a:pPr algn="r">
              <a:buFont typeface="Arial" pitchFamily="34" charset="0"/>
              <a:buChar char="•"/>
            </a:pPr>
            <a:r>
              <a:rPr lang="en-US" sz="2500" dirty="0" smtClean="0">
                <a:solidFill>
                  <a:srgbClr val="002060"/>
                </a:solidFill>
              </a:rPr>
              <a:t>Recommendations for a successful IPO		</a:t>
            </a:r>
          </a:p>
          <a:p>
            <a:pPr algn="r">
              <a:buFont typeface="Arial" pitchFamily="34" charset="0"/>
              <a:buChar char="•"/>
            </a:pPr>
            <a:r>
              <a:rPr lang="en-US" sz="2500" dirty="0" smtClean="0">
                <a:solidFill>
                  <a:srgbClr val="002060"/>
                </a:solidFill>
              </a:rPr>
              <a:t>Analysis to find Social Buzz’s top 5 most Popular	</a:t>
            </a:r>
          </a:p>
          <a:p>
            <a:pPr algn="r"/>
            <a:r>
              <a:rPr lang="en-US" sz="2500" dirty="0" smtClean="0">
                <a:solidFill>
                  <a:srgbClr val="002060"/>
                </a:solidFill>
              </a:rPr>
              <a:t> categories of content</a:t>
            </a:r>
            <a:r>
              <a:rPr lang="en-US" sz="2400" dirty="0" smtClean="0">
                <a:solidFill>
                  <a:schemeClr val="bg1"/>
                </a:solidFill>
              </a:rPr>
              <a:t>				</a:t>
            </a:r>
            <a:endParaRPr lang="en-US" sz="2400" dirty="0"/>
          </a:p>
        </p:txBody>
      </p:sp>
      <p:pic>
        <p:nvPicPr>
          <p:cNvPr id="35" name="Picture 23"/>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270733">
            <a:off x="1233765" y="1880904"/>
            <a:ext cx="6421058" cy="6434749"/>
          </a:xfrm>
          <a:prstGeom prst="rect">
            <a:avLst/>
          </a:prstGeom>
        </p:spPr>
      </p:pic>
      <p:sp>
        <p:nvSpPr>
          <p:cNvPr id="36" name="TextBox 33"/>
          <p:cNvSpPr txBox="1"/>
          <p:nvPr/>
        </p:nvSpPr>
        <p:spPr>
          <a:xfrm>
            <a:off x="2514600" y="3848100"/>
            <a:ext cx="4481973" cy="2462213"/>
          </a:xfrm>
          <a:prstGeom prst="rect">
            <a:avLst/>
          </a:prstGeom>
        </p:spPr>
        <p:txBody>
          <a:bodyPr lIns="0" tIns="0" rIns="0" bIns="0" rtlCol="0" anchor="t">
            <a:spAutoFit/>
          </a:bodyPr>
          <a:lstStyle/>
          <a:p>
            <a:pPr algn="ctr">
              <a:lnSpc>
                <a:spcPts val="9600"/>
              </a:lnSpc>
            </a:pPr>
            <a:r>
              <a:rPr lang="en-US" sz="8000" spc="-80" dirty="0">
                <a:solidFill>
                  <a:srgbClr val="002060"/>
                </a:solidFill>
                <a:latin typeface="Graphik Regular" panose="020B0503030202060203" pitchFamily="34" charset="0"/>
              </a:rPr>
              <a:t>Project Recap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1994B1"/>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381000" y="419100"/>
            <a:ext cx="2667000"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3" name="Group 13"/>
          <p:cNvGrpSpPr>
            <a:grpSpLocks noChangeAspect="1"/>
          </p:cNvGrpSpPr>
          <p:nvPr/>
        </p:nvGrpSpPr>
        <p:grpSpPr>
          <a:xfrm>
            <a:off x="1298688" y="1840860"/>
            <a:ext cx="2920800" cy="2920798"/>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086AA"/>
            </a:solidFill>
          </p:spPr>
          <p:txBody>
            <a:bodyPr/>
            <a:lstStyle/>
            <a:p>
              <a:endParaRPr lang="en-AU" dirty="0"/>
            </a:p>
          </p:txBody>
        </p:sp>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A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3" name="Rectangle 22"/>
          <p:cNvSpPr/>
          <p:nvPr/>
        </p:nvSpPr>
        <p:spPr>
          <a:xfrm>
            <a:off x="3124200" y="4762500"/>
            <a:ext cx="5867400" cy="553998"/>
          </a:xfrm>
          <a:prstGeom prst="rect">
            <a:avLst/>
          </a:prstGeom>
        </p:spPr>
        <p:txBody>
          <a:bodyPr wrap="square">
            <a:spAutoFit/>
          </a:bodyPr>
          <a:lstStyle/>
          <a:p>
            <a:r>
              <a:rPr lang="en-US" sz="3000" dirty="0" smtClean="0"/>
              <a:t>Over 100000 posts per day </a:t>
            </a:r>
            <a:endParaRPr lang="en-US" sz="3000" dirty="0"/>
          </a:p>
        </p:txBody>
      </p:sp>
      <p:sp>
        <p:nvSpPr>
          <p:cNvPr id="24" name="Rectangle 23"/>
          <p:cNvSpPr/>
          <p:nvPr/>
        </p:nvSpPr>
        <p:spPr>
          <a:xfrm>
            <a:off x="3200400" y="5448300"/>
            <a:ext cx="4724400" cy="553998"/>
          </a:xfrm>
          <a:prstGeom prst="rect">
            <a:avLst/>
          </a:prstGeom>
        </p:spPr>
        <p:txBody>
          <a:bodyPr wrap="square">
            <a:spAutoFit/>
          </a:bodyPr>
          <a:lstStyle/>
          <a:p>
            <a:r>
              <a:rPr lang="en-US" sz="3000" dirty="0" smtClean="0"/>
              <a:t>36,500,000 posts every year!</a:t>
            </a:r>
            <a:endParaRPr lang="en-US" sz="3000" dirty="0"/>
          </a:p>
        </p:txBody>
      </p:sp>
      <p:sp>
        <p:nvSpPr>
          <p:cNvPr id="25" name="Rectangle 24"/>
          <p:cNvSpPr/>
          <p:nvPr/>
        </p:nvSpPr>
        <p:spPr>
          <a:xfrm>
            <a:off x="3276600" y="7124700"/>
            <a:ext cx="6781800" cy="1631216"/>
          </a:xfrm>
          <a:prstGeom prst="rect">
            <a:avLst/>
          </a:prstGeom>
        </p:spPr>
        <p:txBody>
          <a:bodyPr wrap="square">
            <a:spAutoFit/>
          </a:bodyPr>
          <a:lstStyle/>
          <a:p>
            <a:pPr lvl="0"/>
            <a:r>
              <a:rPr lang="en-US" sz="2500" dirty="0" smtClean="0"/>
              <a:t>But how to capitalize on it when there is so much?</a:t>
            </a:r>
          </a:p>
          <a:p>
            <a:pPr lvl="0"/>
            <a:endParaRPr lang="en-US" sz="2500" dirty="0" smtClean="0"/>
          </a:p>
          <a:p>
            <a:pPr lvl="0"/>
            <a:r>
              <a:rPr lang="en-US" sz="2500" dirty="0" smtClean="0"/>
              <a:t>Analysis to find Social Buzz’s top 5 most popular categories of content</a:t>
            </a:r>
            <a:endParaRPr lang="en-US" sz="2500" dirty="0"/>
          </a:p>
        </p:txBody>
      </p:sp>
      <p:sp>
        <p:nvSpPr>
          <p:cNvPr id="26" name="Oval 25"/>
          <p:cNvSpPr/>
          <p:nvPr/>
        </p:nvSpPr>
        <p:spPr>
          <a:xfrm>
            <a:off x="1524000" y="1485900"/>
            <a:ext cx="2971800" cy="2971800"/>
          </a:xfrm>
          <a:prstGeom prst="ellipse">
            <a:avLst/>
          </a:prstGeom>
          <a:solidFill>
            <a:schemeClr val="tx2">
              <a:lumMod val="40000"/>
              <a:lumOff val="60000"/>
            </a:schemeClr>
          </a:solidFill>
          <a:ln>
            <a:solidFill>
              <a:srgbClr val="2831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002060"/>
                </a:solidFill>
                <a:latin typeface="Graphik Regular" panose="020B0503030202060203" pitchFamily="34" charset="0"/>
              </a:rPr>
              <a:t>Problem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gradFill>
            <a:gsLst>
              <a:gs pos="0">
                <a:srgbClr val="5E9EFF"/>
              </a:gs>
              <a:gs pos="39999">
                <a:srgbClr val="85C2FF"/>
              </a:gs>
              <a:gs pos="70000">
                <a:srgbClr val="C4D6EB"/>
              </a:gs>
              <a:gs pos="100000">
                <a:srgbClr val="FFEBFA"/>
              </a:gs>
            </a:gsLst>
            <a:lin ang="5400000" scaled="0"/>
          </a:gra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086AA"/>
            </a:solidFill>
          </p:spPr>
        </p:sp>
      </p:grpSp>
      <p:grpSp>
        <p:nvGrpSpPr>
          <p:cNvPr id="21" name="Group 21"/>
          <p:cNvGrpSpPr>
            <a:grpSpLocks noChangeAspect="1"/>
          </p:cNvGrpSpPr>
          <p:nvPr/>
        </p:nvGrpSpPr>
        <p:grpSpPr>
          <a:xfrm>
            <a:off x="11825797" y="4221947"/>
            <a:ext cx="2085137" cy="2085137"/>
            <a:chOff x="0" y="0"/>
            <a:chExt cx="6350000" cy="6350000"/>
          </a:xfrm>
          <a:solidFill>
            <a:srgbClr val="2086AA"/>
          </a:solidFill>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086AA"/>
            </a:solidFill>
          </p:spPr>
          <p:txBody>
            <a:bodyPr/>
            <a:lstStyle/>
            <a:p>
              <a:endParaRPr lang="en-AU" dirty="0"/>
            </a:p>
          </p:txBody>
        </p:sp>
      </p:grpSp>
      <p:sp>
        <p:nvSpPr>
          <p:cNvPr id="31" name="TextBox 31"/>
          <p:cNvSpPr txBox="1"/>
          <p:nvPr/>
        </p:nvSpPr>
        <p:spPr>
          <a:xfrm>
            <a:off x="2670508" y="3331799"/>
            <a:ext cx="5612273" cy="3693319"/>
          </a:xfrm>
          <a:prstGeom prst="rect">
            <a:avLst/>
          </a:prstGeom>
          <a:gradFill>
            <a:gsLst>
              <a:gs pos="0">
                <a:srgbClr val="5E9EFF"/>
              </a:gs>
              <a:gs pos="39999">
                <a:srgbClr val="85C2FF"/>
              </a:gs>
              <a:gs pos="70000">
                <a:srgbClr val="C4D6EB"/>
              </a:gs>
              <a:gs pos="100000">
                <a:srgbClr val="FFEBFA"/>
              </a:gs>
            </a:gsLst>
            <a:lin ang="5400000" scaled="0"/>
          </a:gradFill>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34" name="Picture 33" descr="images (7) (1).jpeg"/>
          <p:cNvPicPr>
            <a:picLocks noChangeAspect="1"/>
          </p:cNvPicPr>
          <p:nvPr/>
        </p:nvPicPr>
        <p:blipFill>
          <a:blip r:embed="rId5"/>
          <a:stretch>
            <a:fillRect/>
          </a:stretch>
        </p:blipFill>
        <p:spPr>
          <a:xfrm>
            <a:off x="11430000" y="4000500"/>
            <a:ext cx="2209800" cy="2209800"/>
          </a:xfrm>
          <a:prstGeom prst="ellipse">
            <a:avLst/>
          </a:prstGeom>
        </p:spPr>
      </p:pic>
      <p:pic>
        <p:nvPicPr>
          <p:cNvPr id="35" name="Picture 34" descr="images (8).jpeg"/>
          <p:cNvPicPr>
            <a:picLocks noChangeAspect="1"/>
          </p:cNvPicPr>
          <p:nvPr/>
        </p:nvPicPr>
        <p:blipFill>
          <a:blip r:embed="rId6"/>
          <a:stretch>
            <a:fillRect/>
          </a:stretch>
        </p:blipFill>
        <p:spPr>
          <a:xfrm>
            <a:off x="11430000" y="1104900"/>
            <a:ext cx="2209800" cy="2209800"/>
          </a:xfrm>
          <a:prstGeom prst="ellipse">
            <a:avLst/>
          </a:prstGeom>
        </p:spPr>
      </p:pic>
      <p:pic>
        <p:nvPicPr>
          <p:cNvPr id="38" name="Picture 37" descr="IMG_4723.JPG"/>
          <p:cNvPicPr>
            <a:picLocks noChangeAspect="1"/>
          </p:cNvPicPr>
          <p:nvPr/>
        </p:nvPicPr>
        <p:blipFill>
          <a:blip r:embed="rId7"/>
          <a:srcRect l="25814" t="24074" r="48025" b="36667"/>
          <a:stretch>
            <a:fillRect/>
          </a:stretch>
        </p:blipFill>
        <p:spPr>
          <a:xfrm>
            <a:off x="11430000" y="6819900"/>
            <a:ext cx="2209800" cy="2209800"/>
          </a:xfrm>
          <a:prstGeom prst="ellipse">
            <a:avLst/>
          </a:prstGeom>
        </p:spPr>
      </p:pic>
      <p:sp>
        <p:nvSpPr>
          <p:cNvPr id="39" name="Rectangle 38"/>
          <p:cNvSpPr/>
          <p:nvPr/>
        </p:nvSpPr>
        <p:spPr>
          <a:xfrm>
            <a:off x="14037413" y="1943100"/>
            <a:ext cx="4250587" cy="1200329"/>
          </a:xfrm>
          <a:prstGeom prst="rect">
            <a:avLst/>
          </a:prstGeom>
        </p:spPr>
        <p:txBody>
          <a:bodyPr wrap="square">
            <a:spAutoFit/>
          </a:bodyPr>
          <a:lstStyle/>
          <a:p>
            <a:r>
              <a:rPr lang="en-US" sz="2400" b="1" dirty="0" smtClean="0"/>
              <a:t>MELISSA MARTINEZ</a:t>
            </a:r>
          </a:p>
          <a:p>
            <a:r>
              <a:rPr lang="en-US" sz="2400" dirty="0" smtClean="0"/>
              <a:t>Senior Analyst</a:t>
            </a:r>
          </a:p>
          <a:p>
            <a:r>
              <a:rPr lang="en-US" sz="2400" dirty="0" smtClean="0"/>
              <a:t>Architect </a:t>
            </a:r>
            <a:endParaRPr lang="en-US" sz="2400" dirty="0"/>
          </a:p>
        </p:txBody>
      </p:sp>
      <p:sp>
        <p:nvSpPr>
          <p:cNvPr id="40" name="Rectangle 39"/>
          <p:cNvSpPr/>
          <p:nvPr/>
        </p:nvSpPr>
        <p:spPr>
          <a:xfrm>
            <a:off x="14097000" y="4610100"/>
            <a:ext cx="4804905" cy="1200329"/>
          </a:xfrm>
          <a:prstGeom prst="rect">
            <a:avLst/>
          </a:prstGeom>
        </p:spPr>
        <p:txBody>
          <a:bodyPr wrap="square">
            <a:spAutoFit/>
          </a:bodyPr>
          <a:lstStyle/>
          <a:p>
            <a:r>
              <a:rPr lang="en-US" sz="2400" b="1" dirty="0" smtClean="0"/>
              <a:t>KIAN FARAHBAKHSHIAN</a:t>
            </a:r>
          </a:p>
          <a:p>
            <a:r>
              <a:rPr lang="en-US" sz="2400" dirty="0" smtClean="0"/>
              <a:t>Business  Analyst </a:t>
            </a:r>
          </a:p>
          <a:p>
            <a:r>
              <a:rPr lang="en-US" sz="2400" dirty="0" smtClean="0"/>
              <a:t>integration Architect</a:t>
            </a:r>
            <a:endParaRPr lang="en-US" sz="2400" dirty="0"/>
          </a:p>
        </p:txBody>
      </p:sp>
      <p:sp>
        <p:nvSpPr>
          <p:cNvPr id="41" name="Rectangle 40"/>
          <p:cNvSpPr/>
          <p:nvPr/>
        </p:nvSpPr>
        <p:spPr>
          <a:xfrm>
            <a:off x="14020800" y="7734300"/>
            <a:ext cx="3429000" cy="830997"/>
          </a:xfrm>
          <a:prstGeom prst="rect">
            <a:avLst/>
          </a:prstGeom>
        </p:spPr>
        <p:txBody>
          <a:bodyPr wrap="square">
            <a:spAutoFit/>
          </a:bodyPr>
          <a:lstStyle/>
          <a:p>
            <a:pPr lvl="0"/>
            <a:r>
              <a:rPr lang="en-US" sz="2400" b="1" dirty="0" smtClean="0"/>
              <a:t>SHIVAMALU POOJARI</a:t>
            </a:r>
          </a:p>
          <a:p>
            <a:pPr lvl="0"/>
            <a:r>
              <a:rPr lang="en-US" sz="2400" dirty="0" smtClean="0"/>
              <a:t>Data analyst</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002060"/>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Rectangle 38"/>
          <p:cNvSpPr/>
          <p:nvPr/>
        </p:nvSpPr>
        <p:spPr>
          <a:xfrm>
            <a:off x="3962400" y="1485900"/>
            <a:ext cx="3131178" cy="523220"/>
          </a:xfrm>
          <a:prstGeom prst="rect">
            <a:avLst/>
          </a:prstGeom>
        </p:spPr>
        <p:txBody>
          <a:bodyPr wrap="none">
            <a:spAutoFit/>
          </a:bodyPr>
          <a:lstStyle/>
          <a:p>
            <a:r>
              <a:rPr lang="en-US" sz="2800" dirty="0" smtClean="0">
                <a:solidFill>
                  <a:srgbClr val="002060"/>
                </a:solidFill>
              </a:rPr>
              <a:t>Data understanding </a:t>
            </a:r>
            <a:endParaRPr lang="en-US" sz="2800" dirty="0">
              <a:solidFill>
                <a:srgbClr val="002060"/>
              </a:solidFill>
            </a:endParaRPr>
          </a:p>
        </p:txBody>
      </p:sp>
      <p:sp>
        <p:nvSpPr>
          <p:cNvPr id="40" name="Rectangle 39"/>
          <p:cNvSpPr/>
          <p:nvPr/>
        </p:nvSpPr>
        <p:spPr>
          <a:xfrm>
            <a:off x="5867400" y="3086100"/>
            <a:ext cx="2155077" cy="523220"/>
          </a:xfrm>
          <a:prstGeom prst="rect">
            <a:avLst/>
          </a:prstGeom>
        </p:spPr>
        <p:txBody>
          <a:bodyPr wrap="none">
            <a:spAutoFit/>
          </a:bodyPr>
          <a:lstStyle/>
          <a:p>
            <a:r>
              <a:rPr lang="en-US" sz="2800" dirty="0" smtClean="0">
                <a:solidFill>
                  <a:srgbClr val="002060"/>
                </a:solidFill>
              </a:rPr>
              <a:t>Data cleaning</a:t>
            </a:r>
            <a:endParaRPr lang="en-US" sz="2800" dirty="0">
              <a:solidFill>
                <a:srgbClr val="002060"/>
              </a:solidFill>
            </a:endParaRPr>
          </a:p>
        </p:txBody>
      </p:sp>
      <p:sp>
        <p:nvSpPr>
          <p:cNvPr id="41" name="Rectangle 40"/>
          <p:cNvSpPr/>
          <p:nvPr/>
        </p:nvSpPr>
        <p:spPr>
          <a:xfrm>
            <a:off x="9601200" y="6210300"/>
            <a:ext cx="2169376" cy="523220"/>
          </a:xfrm>
          <a:prstGeom prst="rect">
            <a:avLst/>
          </a:prstGeom>
        </p:spPr>
        <p:txBody>
          <a:bodyPr wrap="none">
            <a:spAutoFit/>
          </a:bodyPr>
          <a:lstStyle/>
          <a:p>
            <a:r>
              <a:rPr lang="en-US" sz="2800" dirty="0" smtClean="0">
                <a:solidFill>
                  <a:srgbClr val="002060"/>
                </a:solidFill>
              </a:rPr>
              <a:t>Data Analysis</a:t>
            </a:r>
            <a:r>
              <a:rPr lang="en-US" dirty="0" smtClean="0">
                <a:solidFill>
                  <a:srgbClr val="002060"/>
                </a:solidFill>
              </a:rPr>
              <a:t> </a:t>
            </a:r>
            <a:endParaRPr lang="en-US" dirty="0">
              <a:solidFill>
                <a:srgbClr val="002060"/>
              </a:solidFill>
            </a:endParaRPr>
          </a:p>
        </p:txBody>
      </p:sp>
      <p:sp>
        <p:nvSpPr>
          <p:cNvPr id="42" name="Rectangle 41"/>
          <p:cNvSpPr/>
          <p:nvPr/>
        </p:nvSpPr>
        <p:spPr>
          <a:xfrm>
            <a:off x="7467600" y="4457700"/>
            <a:ext cx="2409955" cy="523220"/>
          </a:xfrm>
          <a:prstGeom prst="rect">
            <a:avLst/>
          </a:prstGeom>
        </p:spPr>
        <p:txBody>
          <a:bodyPr wrap="none">
            <a:spAutoFit/>
          </a:bodyPr>
          <a:lstStyle/>
          <a:p>
            <a:r>
              <a:rPr lang="en-US" sz="2800" dirty="0" smtClean="0">
                <a:solidFill>
                  <a:srgbClr val="002060"/>
                </a:solidFill>
              </a:rPr>
              <a:t>Data Modeling</a:t>
            </a:r>
            <a:endParaRPr lang="en-US" sz="2800" dirty="0">
              <a:solidFill>
                <a:srgbClr val="002060"/>
              </a:solidFill>
            </a:endParaRPr>
          </a:p>
        </p:txBody>
      </p:sp>
      <p:sp>
        <p:nvSpPr>
          <p:cNvPr id="43" name="Rectangle 42"/>
          <p:cNvSpPr/>
          <p:nvPr/>
        </p:nvSpPr>
        <p:spPr>
          <a:xfrm>
            <a:off x="11430000" y="8039100"/>
            <a:ext cx="2601803" cy="523220"/>
          </a:xfrm>
          <a:prstGeom prst="rect">
            <a:avLst/>
          </a:prstGeom>
        </p:spPr>
        <p:txBody>
          <a:bodyPr wrap="none">
            <a:spAutoFit/>
          </a:bodyPr>
          <a:lstStyle/>
          <a:p>
            <a:r>
              <a:rPr lang="en-US" sz="2800" dirty="0" smtClean="0">
                <a:solidFill>
                  <a:srgbClr val="002060"/>
                </a:solidFill>
              </a:rPr>
              <a:t>Uncover Insights</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206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2725400" y="6362700"/>
            <a:ext cx="2972219" cy="881758"/>
          </a:xfrm>
          <a:prstGeom prst="rect">
            <a:avLst/>
          </a:prstGeom>
        </p:spPr>
      </p:pic>
      <p:sp>
        <p:nvSpPr>
          <p:cNvPr id="14" name="Rectangle 13"/>
          <p:cNvSpPr/>
          <p:nvPr/>
        </p:nvSpPr>
        <p:spPr>
          <a:xfrm>
            <a:off x="2286000" y="3390900"/>
            <a:ext cx="2343077" cy="2800767"/>
          </a:xfrm>
          <a:prstGeom prst="rect">
            <a:avLst/>
          </a:prstGeom>
        </p:spPr>
        <p:txBody>
          <a:bodyPr wrap="none">
            <a:spAutoFit/>
          </a:bodyPr>
          <a:lstStyle/>
          <a:p>
            <a:pPr algn="ctr"/>
            <a:r>
              <a:rPr lang="en-US" sz="8000" dirty="0" smtClean="0">
                <a:solidFill>
                  <a:srgbClr val="002060"/>
                </a:solidFill>
              </a:rPr>
              <a:t>16 </a:t>
            </a:r>
          </a:p>
          <a:p>
            <a:endParaRPr lang="en-US" sz="3200" dirty="0" smtClean="0">
              <a:solidFill>
                <a:srgbClr val="002060"/>
              </a:solidFill>
            </a:endParaRPr>
          </a:p>
          <a:p>
            <a:pPr algn="ctr"/>
            <a:r>
              <a:rPr lang="en-US" sz="3200" dirty="0" smtClean="0">
                <a:solidFill>
                  <a:srgbClr val="002060"/>
                </a:solidFill>
              </a:rPr>
              <a:t>UNIQUE</a:t>
            </a:r>
          </a:p>
          <a:p>
            <a:pPr algn="ctr"/>
            <a:r>
              <a:rPr lang="en-US" sz="3200" dirty="0" smtClean="0">
                <a:solidFill>
                  <a:srgbClr val="002060"/>
                </a:solidFill>
              </a:rPr>
              <a:t>CATEGORIES </a:t>
            </a:r>
            <a:endParaRPr lang="en-US" sz="3200" dirty="0">
              <a:solidFill>
                <a:srgbClr val="002060"/>
              </a:solidFill>
            </a:endParaRPr>
          </a:p>
        </p:txBody>
      </p:sp>
      <p:sp>
        <p:nvSpPr>
          <p:cNvPr id="15" name="Rectangle 14"/>
          <p:cNvSpPr/>
          <p:nvPr/>
        </p:nvSpPr>
        <p:spPr>
          <a:xfrm>
            <a:off x="6705600" y="3467100"/>
            <a:ext cx="4338816" cy="2800767"/>
          </a:xfrm>
          <a:prstGeom prst="rect">
            <a:avLst/>
          </a:prstGeom>
        </p:spPr>
        <p:txBody>
          <a:bodyPr wrap="none">
            <a:spAutoFit/>
          </a:bodyPr>
          <a:lstStyle/>
          <a:p>
            <a:pPr algn="ctr"/>
            <a:r>
              <a:rPr lang="en-US" sz="8000" dirty="0" smtClean="0">
                <a:solidFill>
                  <a:srgbClr val="002060"/>
                </a:solidFill>
              </a:rPr>
              <a:t>1897 </a:t>
            </a:r>
            <a:endParaRPr lang="en-US" sz="3200" dirty="0" smtClean="0">
              <a:solidFill>
                <a:srgbClr val="002060"/>
              </a:solidFill>
            </a:endParaRPr>
          </a:p>
          <a:p>
            <a:pPr algn="ctr"/>
            <a:endParaRPr lang="en-US" sz="3200" dirty="0" smtClean="0">
              <a:solidFill>
                <a:srgbClr val="002060"/>
              </a:solidFill>
            </a:endParaRPr>
          </a:p>
          <a:p>
            <a:pPr algn="ctr"/>
            <a:r>
              <a:rPr lang="en-US" sz="3200" dirty="0" smtClean="0">
                <a:solidFill>
                  <a:srgbClr val="002060"/>
                </a:solidFill>
              </a:rPr>
              <a:t>REACTIONS TO ‘ANIMAL’ </a:t>
            </a:r>
          </a:p>
          <a:p>
            <a:pPr algn="ctr"/>
            <a:r>
              <a:rPr lang="en-US" sz="3200" dirty="0" smtClean="0">
                <a:solidFill>
                  <a:srgbClr val="002060"/>
                </a:solidFill>
              </a:rPr>
              <a:t>POSTS</a:t>
            </a:r>
            <a:endParaRPr lang="en-US" sz="4000" dirty="0" smtClean="0">
              <a:solidFill>
                <a:srgbClr val="002060"/>
              </a:solidFill>
            </a:endParaRPr>
          </a:p>
        </p:txBody>
      </p:sp>
      <p:sp>
        <p:nvSpPr>
          <p:cNvPr id="16" name="Rectangle 15"/>
          <p:cNvSpPr/>
          <p:nvPr/>
        </p:nvSpPr>
        <p:spPr>
          <a:xfrm>
            <a:off x="11811000" y="3390900"/>
            <a:ext cx="5105400" cy="2862322"/>
          </a:xfrm>
          <a:prstGeom prst="rect">
            <a:avLst/>
          </a:prstGeom>
        </p:spPr>
        <p:txBody>
          <a:bodyPr wrap="square">
            <a:spAutoFit/>
          </a:bodyPr>
          <a:lstStyle/>
          <a:p>
            <a:pPr algn="ctr"/>
            <a:r>
              <a:rPr lang="en-US" sz="8000" dirty="0" smtClean="0">
                <a:solidFill>
                  <a:srgbClr val="002060"/>
                </a:solidFill>
              </a:rPr>
              <a:t>MAY</a:t>
            </a:r>
          </a:p>
          <a:p>
            <a:pPr algn="ctr"/>
            <a:endParaRPr lang="en-US" dirty="0" smtClean="0">
              <a:solidFill>
                <a:srgbClr val="002060"/>
              </a:solidFill>
            </a:endParaRPr>
          </a:p>
          <a:p>
            <a:pPr algn="ctr"/>
            <a:endParaRPr lang="en-US" dirty="0" smtClean="0">
              <a:solidFill>
                <a:srgbClr val="002060"/>
              </a:solidFill>
            </a:endParaRPr>
          </a:p>
          <a:p>
            <a:pPr algn="ctr"/>
            <a:r>
              <a:rPr lang="en-US" sz="3200" dirty="0" smtClean="0">
                <a:solidFill>
                  <a:srgbClr val="002060"/>
                </a:solidFill>
              </a:rPr>
              <a:t>MONTH WITH</a:t>
            </a:r>
          </a:p>
          <a:p>
            <a:pPr algn="ctr"/>
            <a:r>
              <a:rPr lang="en-US" sz="3200" dirty="0" smtClean="0">
                <a:solidFill>
                  <a:srgbClr val="002060"/>
                </a:solidFill>
              </a:rPr>
              <a:t> MOST POST</a:t>
            </a:r>
            <a:r>
              <a:rPr lang="en-US" dirty="0" smtClean="0">
                <a:solidFill>
                  <a:srgbClr val="002060"/>
                </a:solidFill>
              </a:rPr>
              <a:t> </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269921"/>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456064" y="8601848"/>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8" name="Picture 27" descr="Screenshot 2022-07-08 220510.png"/>
          <p:cNvPicPr>
            <a:picLocks noChangeAspect="1"/>
          </p:cNvPicPr>
          <p:nvPr/>
        </p:nvPicPr>
        <p:blipFill>
          <a:blip r:embed="rId7"/>
          <a:stretch>
            <a:fillRect/>
          </a:stretch>
        </p:blipFill>
        <p:spPr>
          <a:xfrm>
            <a:off x="1981200" y="723900"/>
            <a:ext cx="15578598" cy="8229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3400" y="7734300"/>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1034225" y="0"/>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8" name="Picture 27" descr="Screenshot 2022-07-08 220306.png"/>
          <p:cNvPicPr>
            <a:picLocks noChangeAspect="1"/>
          </p:cNvPicPr>
          <p:nvPr/>
        </p:nvPicPr>
        <p:blipFill>
          <a:blip r:embed="rId7"/>
          <a:stretch>
            <a:fillRect/>
          </a:stretch>
        </p:blipFill>
        <p:spPr>
          <a:xfrm>
            <a:off x="990600" y="571500"/>
            <a:ext cx="15877295" cy="8305800"/>
          </a:xfrm>
          <a:prstGeom prst="rect">
            <a:avLst/>
          </a:prstGeom>
        </p:spPr>
      </p:pic>
    </p:spTree>
    <p:extLst>
      <p:ext uri="{BB962C8B-B14F-4D97-AF65-F5344CB8AC3E}">
        <p14:creationId xmlns:p14="http://schemas.microsoft.com/office/powerpoint/2010/main" xmlns="" val="245385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2029</Words>
  <Application>Microsoft Macintosh PowerPoint</Application>
  <PresentationFormat>Custom</PresentationFormat>
  <Paragraphs>190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Graphik Regular</vt:lpstr>
      <vt:lpstr>Clear Sans Regular Bold</vt:lpstr>
      <vt:lpstr>Gadugi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Windows User</cp:lastModifiedBy>
  <cp:revision>59</cp:revision>
  <dcterms:created xsi:type="dcterms:W3CDTF">2006-08-16T00:00:00Z</dcterms:created>
  <dcterms:modified xsi:type="dcterms:W3CDTF">2022-07-09T10:15:56Z</dcterms:modified>
  <dc:identifier>DAEhDyfaYKE</dc:identifier>
</cp:coreProperties>
</file>