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Medium" charset="0"/>
      <p:regular r:id="rId14"/>
      <p:italic r:id="rId15"/>
    </p:embeddedFont>
    <p:embeddedFont>
      <p:font typeface="Roboto Light" charset="0"/>
      <p:regular r:id="rId16"/>
      <p:italic r:id="rId17"/>
    </p:embeddedFon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694" autoAdjust="0"/>
    <p:restoredTop sz="91283" autoAdjust="0"/>
  </p:normalViewPr>
  <p:slideViewPr>
    <p:cSldViewPr snapToGrid="0" showGuides="1">
      <p:cViewPr varScale="1">
        <p:scale>
          <a:sx n="67" d="100"/>
          <a:sy n="67" d="100"/>
        </p:scale>
        <p:origin x="-1122" y="-96"/>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20/09/2022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11</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smtClean="0"/>
              <a:t>July 2022</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marL="457200" indent="-457200">
              <a:buAutoNum type="arabicPeriod"/>
            </a:pPr>
            <a:r>
              <a:rPr lang="en-US" dirty="0" smtClean="0"/>
              <a:t>Trial store 77: Control store 233</a:t>
            </a:r>
          </a:p>
          <a:p>
            <a:pPr marL="457200" indent="-457200">
              <a:buAutoNum type="arabicPeriod"/>
            </a:pPr>
            <a:r>
              <a:rPr lang="en-US" smtClean="0"/>
              <a:t>Trial </a:t>
            </a:r>
            <a:r>
              <a:rPr lang="en-US" dirty="0" smtClean="0"/>
              <a:t>store 86: Control store 155 </a:t>
            </a:r>
          </a:p>
          <a:p>
            <a:pPr marL="457200" indent="-457200">
              <a:buAutoNum type="arabicPeriod"/>
            </a:pPr>
            <a:r>
              <a:rPr lang="en-US" dirty="0" smtClean="0"/>
              <a:t>Trial store 88: Control store 40</a:t>
            </a:r>
          </a:p>
          <a:p>
            <a:pPr marL="457200" indent="-457200">
              <a:buAutoNum type="arabicPeriod"/>
            </a:pPr>
            <a:r>
              <a:rPr lang="en-US" dirty="0" smtClean="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AutoNum type="arabicPeriod"/>
            </a:pPr>
            <a:r>
              <a:rPr lang="en-US" dirty="0" smtClean="0"/>
              <a:t>Overall the trial showed positive significant result.</a:t>
            </a:r>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122" name="Picture 2"/>
          <p:cNvPicPr>
            <a:picLocks noChangeAspect="1" noChangeArrowheads="1"/>
          </p:cNvPicPr>
          <p:nvPr/>
        </p:nvPicPr>
        <p:blipFill>
          <a:blip r:embed="rId3"/>
          <a:srcRect/>
          <a:stretch>
            <a:fillRect/>
          </a:stretch>
        </p:blipFill>
        <p:spPr bwMode="auto">
          <a:xfrm>
            <a:off x="1206501" y="3952876"/>
            <a:ext cx="3251200" cy="27299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b="9268"/>
          <a:stretch>
            <a:fillRect/>
          </a:stretch>
        </p:blipFill>
        <p:spPr bwMode="auto">
          <a:xfrm>
            <a:off x="4964112" y="3942867"/>
            <a:ext cx="2779713" cy="2915133"/>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8269288" y="4029075"/>
            <a:ext cx="2932112" cy="2591778"/>
          </a:xfrm>
          <a:prstGeom prst="rect">
            <a:avLst/>
          </a:prstGeom>
          <a:noFill/>
          <a:ln w="9525">
            <a:noFill/>
            <a:miter lim="800000"/>
            <a:headEnd/>
            <a:tailEnd/>
          </a:ln>
          <a:effectLst/>
        </p:spPr>
      </p:pic>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50185" y="3080422"/>
            <a:ext cx="5385738" cy="422167"/>
          </a:xfrm>
          <a:prstGeom prst="rect">
            <a:avLst/>
          </a:prstGeom>
        </p:spPr>
        <p:txBody>
          <a:bodyPr lIns="0" tIns="0" rIns="0" bIns="0" rtlCol="0" anchor="t">
            <a:spAutoFit/>
          </a:bodyPr>
          <a:lstStyle/>
          <a:p>
            <a:pPr>
              <a:lnSpc>
                <a:spcPts val="3640"/>
              </a:lnSpc>
            </a:pPr>
            <a:r>
              <a:rPr lang="en-US" sz="2600" spc="-26" dirty="0">
                <a:solidFill>
                  <a:srgbClr val="002060"/>
                </a:solidFill>
                <a:latin typeface="Graphik Regular" panose="020B0503030202060203" pitchFamily="34" charset="0"/>
              </a:rPr>
              <a:t>ANY QUESTIONS?</a:t>
            </a:r>
          </a:p>
        </p:txBody>
      </p:sp>
      <p:sp>
        <p:nvSpPr>
          <p:cNvPr id="5" name="TextBox 7"/>
          <p:cNvSpPr txBox="1"/>
          <p:nvPr/>
        </p:nvSpPr>
        <p:spPr>
          <a:xfrm>
            <a:off x="2797348" y="1706551"/>
            <a:ext cx="5729829" cy="1231106"/>
          </a:xfrm>
          <a:prstGeom prst="rect">
            <a:avLst/>
          </a:prstGeom>
        </p:spPr>
        <p:txBody>
          <a:bodyPr lIns="0" tIns="0" rIns="0" bIns="0" rtlCol="0" anchor="t">
            <a:spAutoFit/>
          </a:bodyPr>
          <a:lstStyle/>
          <a:p>
            <a:pPr algn="r">
              <a:lnSpc>
                <a:spcPts val="9600"/>
              </a:lnSpc>
            </a:pPr>
            <a:r>
              <a:rPr lang="en-US" sz="8000" spc="-80" dirty="0">
                <a:solidFill>
                  <a:srgbClr val="002060"/>
                </a:solidFill>
                <a:latin typeface="Graphik Regular" panose="020B0503030202060203" pitchFamily="34" charset="0"/>
              </a:rPr>
              <a:t>Thank you!</a:t>
            </a:r>
          </a:p>
        </p:txBody>
      </p:sp>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buFont typeface="Arial" pitchFamily="34" charset="0"/>
              <a:buChar char="•"/>
            </a:pPr>
            <a:r>
              <a:rPr lang="en-US" sz="1400" dirty="0" smtClean="0"/>
              <a:t>The mainstream young singles/couples and retirees is due to there being more of them than other buyers. Mainstream, midge and young singles and couples are also more likely to pay more per packet of chips. </a:t>
            </a:r>
          </a:p>
          <a:p>
            <a:pPr>
              <a:buFont typeface="Arial" pitchFamily="34" charset="0"/>
              <a:buChar char="•"/>
            </a:pPr>
            <a:r>
              <a:rPr lang="en-US" sz="1400" dirty="0" smtClean="0"/>
              <a:t>This is indicative of impulse buying behavior. We’ve also found that Mainstream young singles and couples are 23% more likely to purchase Tyrrell chips compared to the rest of the population.</a:t>
            </a: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400" dirty="0" smtClean="0"/>
              <a:t>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sales.</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smtClean="0"/>
              <a:t>The increase in sales occurs in the lead-up to Christmas and that there are zero sales on Christmas day itself. This is due to shops being closed on Christmas day. </a:t>
            </a:r>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111251" y="1771650"/>
            <a:ext cx="10646266" cy="4571999"/>
          </a:xfrm>
          <a:prstGeom prst="rect">
            <a:avLst/>
          </a:prstGeom>
          <a:noFill/>
          <a:ln w="9525">
            <a:noFill/>
            <a:miter lim="800000"/>
            <a:headEnd/>
            <a:tailEnd/>
          </a:ln>
          <a:effectLst/>
        </p:spPr>
      </p:pic>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buFont typeface="Arial" pitchFamily="34" charset="0"/>
              <a:buChar char="•"/>
            </a:pPr>
            <a:r>
              <a:rPr lang="en-US" dirty="0" smtClean="0"/>
              <a:t>Sales increase steadily as the Christmas day approaches and return again to early December sales level during New Year Eve.</a:t>
            </a:r>
          </a:p>
          <a:p>
            <a:pPr>
              <a:buFont typeface="Arial" pitchFamily="34" charset="0"/>
              <a:buChar char="•"/>
            </a:pPr>
            <a:r>
              <a:rPr lang="en-US" dirty="0" smtClean="0"/>
              <a:t>Sales mainly came from Budget - older families, Mainstream - young singles/couples, and Mainstream - retirees. In total contributing 25% of sales revenue.</a:t>
            </a:r>
          </a:p>
          <a:p>
            <a:pPr>
              <a:buFont typeface="Arial" pitchFamily="34" charset="0"/>
              <a:buChar char="•"/>
            </a:pPr>
            <a:endParaRPr lang="en-US" dirty="0" smtClean="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2050" name="Picture 2"/>
          <p:cNvPicPr>
            <a:picLocks noChangeAspect="1" noChangeArrowheads="1"/>
          </p:cNvPicPr>
          <p:nvPr/>
        </p:nvPicPr>
        <p:blipFill>
          <a:blip r:embed="rId3"/>
          <a:srcRect l="3871" t="1203" r="5081" b="2813"/>
          <a:stretch>
            <a:fillRect/>
          </a:stretch>
        </p:blipFill>
        <p:spPr bwMode="auto">
          <a:xfrm>
            <a:off x="1828801" y="2414588"/>
            <a:ext cx="10363199" cy="3900487"/>
          </a:xfrm>
          <a:prstGeom prst="rect">
            <a:avLst/>
          </a:prstGeom>
          <a:noFill/>
          <a:ln w="9525">
            <a:noFill/>
            <a:miter lim="800000"/>
            <a:headEnd/>
            <a:tailEnd/>
          </a:ln>
          <a:effectLst/>
        </p:spPr>
      </p:pic>
    </p:spTree>
    <p:extLst>
      <p:ext uri="{BB962C8B-B14F-4D97-AF65-F5344CB8AC3E}">
        <p14:creationId xmlns:p14="http://schemas.microsoft.com/office/powerpoint/2010/main" xmlns="" val="4221212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buFont typeface="Arial" pitchFamily="34" charset="0"/>
              <a:buChar char="•"/>
            </a:pPr>
            <a:r>
              <a:rPr lang="en-US" dirty="0" smtClean="0"/>
              <a:t>Older and Young Family segment have the highest average purchase units per unique customer</a:t>
            </a:r>
          </a:p>
          <a:p>
            <a:pPr>
              <a:buFont typeface="Arial" pitchFamily="34" charset="0"/>
              <a:buChar char="•"/>
            </a:pPr>
            <a:r>
              <a:rPr lang="en-US" dirty="0" smtClean="0"/>
              <a:t>Sales mainly came from Budget - older families, Mainstream - young singles/couples, and Mainstream - retirees. In total, older customers buy more than younger customers. Non-premium customers buy more than premium customers.</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3074" name="Picture 2"/>
          <p:cNvPicPr>
            <a:picLocks noChangeAspect="1" noChangeArrowheads="1"/>
          </p:cNvPicPr>
          <p:nvPr/>
        </p:nvPicPr>
        <p:blipFill>
          <a:blip r:embed="rId3"/>
          <a:srcRect l="1953" t="6886" r="5277" b="2395"/>
          <a:stretch>
            <a:fillRect/>
          </a:stretch>
        </p:blipFill>
        <p:spPr bwMode="auto">
          <a:xfrm>
            <a:off x="1843087" y="2843213"/>
            <a:ext cx="9963150" cy="3343276"/>
          </a:xfrm>
          <a:prstGeom prst="rect">
            <a:avLst/>
          </a:prstGeom>
          <a:noFill/>
          <a:ln w="9525">
            <a:noFill/>
            <a:miter lim="800000"/>
            <a:headEnd/>
            <a:tailEnd/>
          </a:ln>
          <a:effectLst/>
        </p:spPr>
      </p:pic>
    </p:spTree>
    <p:extLst>
      <p:ext uri="{BB962C8B-B14F-4D97-AF65-F5344CB8AC3E}">
        <p14:creationId xmlns:p14="http://schemas.microsoft.com/office/powerpoint/2010/main" xmlns="" val="859750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buFont typeface="Arial" pitchFamily="34" charset="0"/>
              <a:buChar char="•"/>
            </a:pPr>
            <a:r>
              <a:rPr lang="en-US" dirty="0" smtClean="0"/>
              <a:t>We can see that Trial store 77 sales for Feb, March, and April exceeds 95% threshold of control store. Same goes to store 86 sales for all 3 trial months.</a:t>
            </a:r>
          </a:p>
          <a:p>
            <a:pPr>
              <a:buFont typeface="Arial" pitchFamily="34" charset="0"/>
              <a:buChar char="•"/>
            </a:pPr>
            <a:r>
              <a:rPr lang="en-US" dirty="0" smtClean="0"/>
              <a:t> Whereas trial store 88 sales increase is insignificant.</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835025" y="2052637"/>
            <a:ext cx="11056064" cy="3733801"/>
          </a:xfrm>
          <a:prstGeom prst="rect">
            <a:avLst/>
          </a:prstGeom>
          <a:noFill/>
          <a:ln w="9525">
            <a:noFill/>
            <a:miter lim="800000"/>
            <a:headEnd/>
            <a:tailEnd/>
          </a:ln>
          <a:effectLst/>
        </p:spPr>
      </p:pic>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6394</TotalTime>
  <Words>651</Words>
  <Application>Microsoft Office PowerPoint</Application>
  <PresentationFormat>Custom</PresentationFormat>
  <Paragraphs>46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 Medium</vt:lpstr>
      <vt:lpstr>Roboto Light</vt:lpstr>
      <vt:lpstr>Roboto</vt:lpstr>
      <vt:lpstr>Graphik Regular</vt:lpstr>
      <vt:lpstr>Calibri</vt:lpstr>
      <vt:lpstr>Office Theme</vt:lpstr>
      <vt:lpstr>Category review: Chips</vt:lpstr>
      <vt:lpstr>Slide 2</vt:lpstr>
      <vt:lpstr>Slide 3</vt:lpstr>
      <vt:lpstr>01</vt:lpstr>
      <vt:lpstr>Slide 5</vt:lpstr>
      <vt:lpstr>Slide 6</vt:lpstr>
      <vt:lpstr>Slide 7</vt:lpstr>
      <vt:lpstr>02</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Windows User</cp:lastModifiedBy>
  <cp:revision>473</cp:revision>
  <dcterms:created xsi:type="dcterms:W3CDTF">2018-02-07T23:23:24Z</dcterms:created>
  <dcterms:modified xsi:type="dcterms:W3CDTF">2022-09-20T08:46:53Z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