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113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v.in/resource/aadhaar-monthly-enrolment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05832"/>
            <a:ext cx="7772400" cy="1470025"/>
          </a:xfrm>
        </p:spPr>
        <p:txBody>
          <a:bodyPr/>
          <a:lstStyle/>
          <a:p>
            <a:r>
              <a:rPr dirty="0" err="1"/>
              <a:t>Aadhaar</a:t>
            </a:r>
            <a:r>
              <a:rPr dirty="0"/>
              <a:t> Monthly Enrolment Data 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264" y="4131129"/>
            <a:ext cx="6400800" cy="175260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dirty="0"/>
              <a:t>Dataset: Enrolment_data_March-July.csv</a:t>
            </a:r>
          </a:p>
          <a:p>
            <a:pPr algn="l"/>
            <a:r>
              <a:rPr dirty="0"/>
              <a:t>Tools: </a:t>
            </a:r>
            <a:r>
              <a:rPr dirty="0" err="1"/>
              <a:t>PySpark</a:t>
            </a:r>
            <a:r>
              <a:rPr dirty="0"/>
              <a:t>, Pandas, </a:t>
            </a:r>
            <a:r>
              <a:rPr dirty="0" err="1"/>
              <a:t>Matplotlib</a:t>
            </a:r>
            <a:r>
              <a:rPr dirty="0"/>
              <a:t>, </a:t>
            </a:r>
            <a:r>
              <a:rPr dirty="0" err="1"/>
              <a:t>Seaborn</a:t>
            </a:r>
            <a:endParaRPr dirty="0"/>
          </a:p>
          <a:p>
            <a:pPr algn="l"/>
            <a:r>
              <a:rPr dirty="0" smtClean="0"/>
              <a:t>Email</a:t>
            </a:r>
            <a:r>
              <a:rPr dirty="0"/>
              <a:t>: </a:t>
            </a:r>
            <a:r>
              <a:rPr lang="en-IN" u="sng" dirty="0" smtClean="0"/>
              <a:t>shivambhandari200413@gmail.com</a:t>
            </a:r>
            <a:endParaRPr u="sng" dirty="0"/>
          </a:p>
          <a:p>
            <a:pPr algn="l"/>
            <a:r>
              <a:rPr dirty="0"/>
              <a:t>LinkedIn: </a:t>
            </a:r>
            <a:r>
              <a:rPr lang="en-IN" u="sng" dirty="0" smtClean="0"/>
              <a:t>www.linkedin.com/in/shivam-bhandari-7854552b4</a:t>
            </a:r>
            <a:endParaRPr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Extra PySpark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000"/>
              </a:spcAft>
              <a:buNone/>
            </a:pPr>
            <a:endParaRPr lang="en-IN" sz="2400" dirty="0" smtClean="0"/>
          </a:p>
          <a:p>
            <a:pPr marL="0" indent="0">
              <a:spcAft>
                <a:spcPts val="1000"/>
              </a:spcAft>
              <a:buNone/>
            </a:pPr>
            <a:r>
              <a:rPr sz="2400" dirty="0" smtClean="0"/>
              <a:t>• </a:t>
            </a:r>
            <a:r>
              <a:rPr sz="2400" dirty="0"/>
              <a:t>Top 5 </a:t>
            </a:r>
            <a:r>
              <a:rPr sz="2400" dirty="0" err="1"/>
              <a:t>Pincodes</a:t>
            </a:r>
            <a:r>
              <a:rPr sz="2400" dirty="0"/>
              <a:t> by </a:t>
            </a:r>
            <a:r>
              <a:rPr sz="2400" dirty="0" smtClean="0"/>
              <a:t>Enrolments</a:t>
            </a:r>
            <a:r>
              <a:rPr lang="en-IN" sz="2400" dirty="0" smtClean="0"/>
              <a:t> </a:t>
            </a:r>
          </a:p>
          <a:p>
            <a:pPr marL="0" indent="0">
              <a:spcAft>
                <a:spcPts val="1000"/>
              </a:spcAft>
              <a:buNone/>
            </a:pPr>
            <a:r>
              <a:rPr sz="2400" dirty="0" smtClean="0"/>
              <a:t>• </a:t>
            </a:r>
            <a:r>
              <a:rPr sz="2400" dirty="0"/>
              <a:t>State with Minimum Enrolments</a:t>
            </a:r>
          </a:p>
          <a:p>
            <a:pPr marL="0" indent="0">
              <a:spcAft>
                <a:spcPts val="1000"/>
              </a:spcAft>
              <a:buNone/>
            </a:pPr>
            <a:r>
              <a:rPr sz="2400" dirty="0"/>
              <a:t>• Average </a:t>
            </a:r>
            <a:r>
              <a:rPr sz="2400" dirty="0" err="1"/>
              <a:t>Aadhaar</a:t>
            </a:r>
            <a:r>
              <a:rPr sz="2400" dirty="0"/>
              <a:t> Enrolments per District</a:t>
            </a:r>
          </a:p>
          <a:p>
            <a:pPr marL="0" indent="0">
              <a:spcAft>
                <a:spcPts val="1000"/>
              </a:spcAft>
              <a:buNone/>
            </a:pPr>
            <a:r>
              <a:rPr sz="2400" dirty="0"/>
              <a:t>• Outputs generated using Spark </a:t>
            </a:r>
            <a:r>
              <a:rPr sz="2400" dirty="0" err="1"/>
              <a:t>DataFrames</a:t>
            </a:r>
            <a:r>
              <a:rPr sz="2400" dirty="0"/>
              <a:t> (.show())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4831"/>
            <a:ext cx="8229600" cy="1143000"/>
          </a:xfrm>
        </p:spPr>
        <p:txBody>
          <a:bodyPr/>
          <a:lstStyle/>
          <a:p>
            <a:r>
              <a:rPr dirty="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6736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Total records:</a:t>
            </a:r>
            <a:r>
              <a:rPr lang="en-US" dirty="0"/>
              <a:t> 3,332</a:t>
            </a:r>
          </a:p>
          <a:p>
            <a:r>
              <a:rPr lang="en-US" b="1" dirty="0"/>
              <a:t>Total enrolments (sum of all age groups):</a:t>
            </a:r>
            <a:r>
              <a:rPr lang="en-US" dirty="0"/>
              <a:t> </a:t>
            </a:r>
            <a:r>
              <a:rPr lang="en-US" b="1" dirty="0"/>
              <a:t>1,291,042</a:t>
            </a:r>
            <a:endParaRPr lang="en-US" dirty="0"/>
          </a:p>
          <a:p>
            <a:r>
              <a:rPr lang="en-US" b="1" dirty="0"/>
              <a:t>Age group breakdown: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              -&gt; Age </a:t>
            </a:r>
            <a:r>
              <a:rPr lang="en-US" b="1" dirty="0"/>
              <a:t>0–5:</a:t>
            </a:r>
            <a:r>
              <a:rPr lang="en-US" dirty="0"/>
              <a:t> 659,287 (</a:t>
            </a:r>
            <a:r>
              <a:rPr lang="en-US" b="1" dirty="0"/>
              <a:t>51.1%</a:t>
            </a:r>
            <a:r>
              <a:rPr lang="en-US" dirty="0"/>
              <a:t>) — largest share of enrolments</a:t>
            </a:r>
          </a:p>
          <a:p>
            <a:pPr marL="0" indent="0">
              <a:buNone/>
            </a:pPr>
            <a:r>
              <a:rPr lang="en-US" b="1" dirty="0" smtClean="0"/>
              <a:t>                  -&gt; Age </a:t>
            </a:r>
            <a:r>
              <a:rPr lang="en-US" b="1" dirty="0"/>
              <a:t>5–17:</a:t>
            </a:r>
            <a:r>
              <a:rPr lang="en-US" dirty="0"/>
              <a:t> 534,018 (</a:t>
            </a:r>
            <a:r>
              <a:rPr lang="en-US" b="1" dirty="0"/>
              <a:t>41.4%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 smtClean="0"/>
              <a:t>                  -&gt; Age </a:t>
            </a:r>
            <a:r>
              <a:rPr lang="en-US" b="1" dirty="0"/>
              <a:t>18+:</a:t>
            </a:r>
            <a:r>
              <a:rPr lang="en-US" dirty="0"/>
              <a:t> 97,737 (</a:t>
            </a:r>
            <a:r>
              <a:rPr lang="en-US" b="1" dirty="0"/>
              <a:t>7.6%</a:t>
            </a:r>
            <a:r>
              <a:rPr lang="en-US" dirty="0"/>
              <a:t>)</a:t>
            </a:r>
          </a:p>
          <a:p>
            <a:r>
              <a:rPr lang="en-US" b="1" dirty="0"/>
              <a:t>Top geographic performers: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                  -&gt; Top </a:t>
            </a:r>
            <a:r>
              <a:rPr lang="en-US" b="1" dirty="0"/>
              <a:t>state:</a:t>
            </a:r>
            <a:r>
              <a:rPr lang="en-US" dirty="0"/>
              <a:t> Uttar Pradesh — 319,776 enrolments</a:t>
            </a:r>
          </a:p>
          <a:p>
            <a:pPr marL="0" indent="0">
              <a:buNone/>
            </a:pPr>
            <a:r>
              <a:rPr lang="en-US" b="1" dirty="0" smtClean="0"/>
              <a:t>                  -&gt; Top </a:t>
            </a:r>
            <a:r>
              <a:rPr lang="en-US" b="1" dirty="0"/>
              <a:t>district:</a:t>
            </a:r>
            <a:r>
              <a:rPr lang="en-US" dirty="0"/>
              <a:t> </a:t>
            </a:r>
            <a:r>
              <a:rPr lang="en-US" dirty="0" err="1"/>
              <a:t>Sitamarhi</a:t>
            </a:r>
            <a:r>
              <a:rPr lang="en-US" dirty="0"/>
              <a:t> — 27,188 enrolments</a:t>
            </a:r>
          </a:p>
          <a:p>
            <a:pPr marL="0" indent="0">
              <a:buNone/>
            </a:pPr>
            <a:r>
              <a:rPr lang="en-US" b="1" dirty="0" smtClean="0"/>
              <a:t>                  -&gt; Top </a:t>
            </a:r>
            <a:r>
              <a:rPr lang="en-US" b="1" dirty="0" err="1"/>
              <a:t>pincode</a:t>
            </a:r>
            <a:r>
              <a:rPr lang="en-US" b="1" dirty="0"/>
              <a:t>:</a:t>
            </a:r>
            <a:r>
              <a:rPr lang="en-US" dirty="0"/>
              <a:t> 244001 — 10,380 enrolments</a:t>
            </a:r>
          </a:p>
          <a:p>
            <a:r>
              <a:rPr lang="en-US" b="1" dirty="0"/>
              <a:t>Trend:</a:t>
            </a:r>
            <a:r>
              <a:rPr lang="en-US" dirty="0"/>
              <a:t> Daily enrolments are </a:t>
            </a:r>
            <a:r>
              <a:rPr lang="en-US" b="1" dirty="0"/>
              <a:t>increasing</a:t>
            </a:r>
            <a:r>
              <a:rPr lang="en-US" dirty="0"/>
              <a:t> (from </a:t>
            </a:r>
            <a:r>
              <a:rPr lang="en-US" b="1" dirty="0"/>
              <a:t>109 → 616,868</a:t>
            </a:r>
            <a:r>
              <a:rPr lang="en-US" dirty="0"/>
              <a:t>).</a:t>
            </a:r>
          </a:p>
          <a:p>
            <a:r>
              <a:rPr lang="en-US" b="1" dirty="0"/>
              <a:t>Insights: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-&gt; 0–5 </a:t>
            </a:r>
            <a:r>
              <a:rPr lang="en-US" dirty="0"/>
              <a:t>age group dominates </a:t>
            </a:r>
            <a:r>
              <a:rPr lang="en-US" dirty="0" err="1"/>
              <a:t>Aadhaar</a:t>
            </a:r>
            <a:r>
              <a:rPr lang="en-US" dirty="0"/>
              <a:t> enrolment activity.</a:t>
            </a:r>
          </a:p>
          <a:p>
            <a:pPr marL="0" indent="0">
              <a:buNone/>
            </a:pPr>
            <a:r>
              <a:rPr lang="en-US" dirty="0" smtClean="0"/>
              <a:t>             -&gt; Strong </a:t>
            </a:r>
            <a:r>
              <a:rPr lang="en-US" dirty="0"/>
              <a:t>growth trend indicates focused </a:t>
            </a:r>
            <a:r>
              <a:rPr lang="en-US" b="1" dirty="0"/>
              <a:t>child enrolment drives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             -&gt; 18</a:t>
            </a:r>
            <a:r>
              <a:rPr lang="en-US" dirty="0"/>
              <a:t>+ share is relatively low — possibly because adults were enrolled earlier in previous drives.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0388"/>
            <a:ext cx="8229600" cy="1143000"/>
          </a:xfrm>
        </p:spPr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pPr marL="0" indent="0">
              <a:spcAft>
                <a:spcPts val="1000"/>
              </a:spcAft>
              <a:buNone/>
            </a:pPr>
            <a:r>
              <a:rPr sz="2600" dirty="0"/>
              <a:t>• </a:t>
            </a:r>
            <a:r>
              <a:rPr sz="2600" dirty="0" err="1"/>
              <a:t>Aadhaar</a:t>
            </a:r>
            <a:r>
              <a:rPr sz="2600" dirty="0"/>
              <a:t> enrolment shows strong regional and age-based variations.</a:t>
            </a:r>
          </a:p>
          <a:p>
            <a:pPr marL="0" indent="0">
              <a:spcAft>
                <a:spcPts val="1000"/>
              </a:spcAft>
              <a:buNone/>
            </a:pPr>
            <a:r>
              <a:rPr sz="2600" dirty="0"/>
              <a:t>• </a:t>
            </a:r>
            <a:r>
              <a:rPr sz="2600" dirty="0" err="1"/>
              <a:t>PySpark</a:t>
            </a:r>
            <a:r>
              <a:rPr sz="2600" dirty="0"/>
              <a:t> effectively managed and analyzed large-scale data.</a:t>
            </a:r>
          </a:p>
          <a:p>
            <a:pPr marL="0" indent="0">
              <a:spcAft>
                <a:spcPts val="1000"/>
              </a:spcAft>
              <a:buNone/>
            </a:pPr>
            <a:r>
              <a:rPr sz="2600" dirty="0"/>
              <a:t>• Visual insights support data-driven policy planning.</a:t>
            </a:r>
          </a:p>
          <a:p>
            <a:pPr marL="0" indent="0">
              <a:spcAft>
                <a:spcPts val="1000"/>
              </a:spcAft>
              <a:buNone/>
            </a:pPr>
            <a:r>
              <a:rPr sz="2600" dirty="0"/>
              <a:t>• Demonstrates real-world application of Big Data Analytics.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pPr marL="0" indent="0">
              <a:spcAft>
                <a:spcPts val="1000"/>
              </a:spcAft>
              <a:buNone/>
            </a:pPr>
            <a:r>
              <a:rPr sz="2800" dirty="0"/>
              <a:t>• Source: </a:t>
            </a:r>
            <a:r>
              <a:rPr lang="en-IN" sz="2800" u="sng" dirty="0">
                <a:hlinkClick r:id="rId2"/>
              </a:rPr>
              <a:t>https://</a:t>
            </a:r>
            <a:r>
              <a:rPr lang="en-IN" sz="2800" u="sng" dirty="0" smtClean="0">
                <a:hlinkClick r:id="rId2"/>
              </a:rPr>
              <a:t>www.data.gov.in/resource/aadhaar-monthly-enrolment-data</a:t>
            </a:r>
            <a:endParaRPr lang="en-IN" sz="2800" u="sng" dirty="0" smtClean="0"/>
          </a:p>
          <a:p>
            <a:pPr marL="0" indent="0">
              <a:spcAft>
                <a:spcPts val="1000"/>
              </a:spcAft>
              <a:buNone/>
            </a:pPr>
            <a:r>
              <a:rPr sz="2800" dirty="0" smtClean="0"/>
              <a:t>• </a:t>
            </a:r>
            <a:r>
              <a:rPr sz="2800" dirty="0"/>
              <a:t>Total Records: </a:t>
            </a:r>
            <a:r>
              <a:rPr lang="en-IN" sz="2800" dirty="0" smtClean="0"/>
              <a:t>3332</a:t>
            </a:r>
            <a:endParaRPr sz="2800" dirty="0"/>
          </a:p>
          <a:p>
            <a:pPr marL="0" indent="0">
              <a:spcAft>
                <a:spcPts val="1000"/>
              </a:spcAft>
              <a:buNone/>
            </a:pPr>
            <a:r>
              <a:rPr sz="2800" dirty="0"/>
              <a:t>• Time Period: March – July 2025</a:t>
            </a:r>
          </a:p>
          <a:p>
            <a:pPr marL="0" indent="0">
              <a:spcAft>
                <a:spcPts val="1000"/>
              </a:spcAft>
              <a:buNone/>
            </a:pPr>
            <a:r>
              <a:rPr sz="2800" dirty="0"/>
              <a:t>• Goal: Analyze enrolment patterns by State, District, Age Group, and Time</a:t>
            </a:r>
          </a:p>
          <a:p>
            <a:pPr marL="0" indent="0">
              <a:spcAft>
                <a:spcPts val="1000"/>
              </a:spcAft>
              <a:buNone/>
            </a:pPr>
            <a:r>
              <a:rPr sz="2800" dirty="0"/>
              <a:t>• Tools Used: </a:t>
            </a:r>
            <a:r>
              <a:rPr sz="2800" dirty="0" err="1"/>
              <a:t>PySpark</a:t>
            </a:r>
            <a:r>
              <a:rPr sz="2800" dirty="0"/>
              <a:t>, </a:t>
            </a:r>
            <a:r>
              <a:rPr sz="2800" dirty="0" err="1"/>
              <a:t>Matplotlib</a:t>
            </a:r>
            <a:r>
              <a:rPr sz="2800" dirty="0"/>
              <a:t>, </a:t>
            </a:r>
            <a:r>
              <a:rPr sz="2800" dirty="0" err="1"/>
              <a:t>Seaborn</a:t>
            </a:r>
            <a:endParaRPr sz="2800" dirty="0"/>
          </a:p>
          <a:p>
            <a:pPr marL="0" indent="0">
              <a:spcAft>
                <a:spcPts val="1000"/>
              </a:spcAft>
              <a:buNone/>
            </a:pPr>
            <a:r>
              <a:rPr sz="2800" dirty="0"/>
              <a:t>• Outcome: Extract insights on </a:t>
            </a:r>
            <a:r>
              <a:rPr sz="2800" dirty="0" err="1"/>
              <a:t>Aadhaar</a:t>
            </a:r>
            <a:r>
              <a:rPr sz="2800" dirty="0"/>
              <a:t> enrolment trends across India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09164" cy="4163786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sz="2400" dirty="0"/>
              <a:t>Columns: Date, State, District, </a:t>
            </a:r>
            <a:r>
              <a:rPr sz="2400" dirty="0" err="1"/>
              <a:t>Pincode</a:t>
            </a:r>
            <a:r>
              <a:rPr sz="2400" dirty="0"/>
              <a:t>, Age_0_5, Age_5_17, Age_18_greater</a:t>
            </a:r>
          </a:p>
          <a:p>
            <a:pPr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sz="2400" dirty="0"/>
              <a:t>Cleaning Steps:</a:t>
            </a:r>
          </a:p>
          <a:p>
            <a:pPr marL="0" indent="0">
              <a:spcAft>
                <a:spcPts val="1000"/>
              </a:spcAft>
              <a:buNone/>
            </a:pPr>
            <a:r>
              <a:rPr sz="2400" dirty="0" smtClean="0"/>
              <a:t> </a:t>
            </a:r>
            <a:r>
              <a:rPr lang="en-IN" sz="2400" dirty="0" smtClean="0"/>
              <a:t>      -&gt; </a:t>
            </a:r>
            <a:r>
              <a:rPr sz="2400" dirty="0" smtClean="0"/>
              <a:t>Converted </a:t>
            </a:r>
            <a:r>
              <a:rPr sz="2400" dirty="0"/>
              <a:t>Date to </a:t>
            </a:r>
            <a:r>
              <a:rPr sz="2400" dirty="0" err="1"/>
              <a:t>dd</a:t>
            </a:r>
            <a:r>
              <a:rPr sz="2400" dirty="0"/>
              <a:t>-MM-</a:t>
            </a:r>
            <a:r>
              <a:rPr sz="2400" dirty="0" err="1"/>
              <a:t>yyyy</a:t>
            </a:r>
            <a:r>
              <a:rPr sz="2400" dirty="0"/>
              <a:t> format</a:t>
            </a:r>
          </a:p>
          <a:p>
            <a:pPr marL="0" indent="0">
              <a:spcAft>
                <a:spcPts val="1000"/>
              </a:spcAft>
              <a:buNone/>
            </a:pPr>
            <a:r>
              <a:rPr sz="2400" dirty="0" smtClean="0"/>
              <a:t> </a:t>
            </a:r>
            <a:r>
              <a:rPr lang="en-IN" sz="2400" dirty="0" smtClean="0"/>
              <a:t>      -&gt; </a:t>
            </a:r>
            <a:r>
              <a:rPr sz="2400" dirty="0" smtClean="0"/>
              <a:t>Added </a:t>
            </a:r>
            <a:r>
              <a:rPr sz="2400" dirty="0"/>
              <a:t>'</a:t>
            </a:r>
            <a:r>
              <a:rPr sz="2400" dirty="0" err="1"/>
              <a:t>Total_Enrolments</a:t>
            </a:r>
            <a:r>
              <a:rPr sz="2400" dirty="0"/>
              <a:t>' column</a:t>
            </a:r>
          </a:p>
          <a:p>
            <a:pPr marL="0" indent="0">
              <a:spcAft>
                <a:spcPts val="1000"/>
              </a:spcAft>
              <a:buNone/>
            </a:pPr>
            <a:r>
              <a:rPr sz="2400" dirty="0" smtClean="0"/>
              <a:t> </a:t>
            </a:r>
            <a:r>
              <a:rPr lang="en-IN" sz="2400" dirty="0" smtClean="0"/>
              <a:t>      -&gt; </a:t>
            </a:r>
            <a:r>
              <a:rPr sz="2400" dirty="0" smtClean="0"/>
              <a:t>Removed </a:t>
            </a:r>
            <a:r>
              <a:rPr sz="2400" dirty="0"/>
              <a:t>null/invalid records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3431"/>
            <a:ext cx="8229600" cy="1143000"/>
          </a:xfrm>
        </p:spPr>
        <p:txBody>
          <a:bodyPr/>
          <a:lstStyle/>
          <a:p>
            <a:r>
              <a:rPr dirty="0"/>
              <a:t>Total Enrolments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9" y="2032907"/>
            <a:ext cx="8588829" cy="3755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• Total Records in Dataset: 3,332  </a:t>
            </a:r>
          </a:p>
          <a:p>
            <a:pPr marL="0" indent="0">
              <a:buNone/>
            </a:pPr>
            <a:r>
              <a:rPr lang="en-IN" sz="2000" dirty="0"/>
              <a:t>• Total Enrolments: [calculated using </a:t>
            </a:r>
            <a:r>
              <a:rPr lang="en-IN" sz="2000" dirty="0" err="1"/>
              <a:t>PySpark</a:t>
            </a:r>
            <a:r>
              <a:rPr lang="en-IN" sz="2000" dirty="0"/>
              <a:t> = sum of </a:t>
            </a:r>
            <a:r>
              <a:rPr lang="en-IN" sz="2000" dirty="0" err="1"/>
              <a:t>Total_Enrolments</a:t>
            </a:r>
            <a:r>
              <a:rPr lang="en-IN" sz="2000" dirty="0"/>
              <a:t> column]  </a:t>
            </a:r>
          </a:p>
          <a:p>
            <a:pPr marL="0" indent="0">
              <a:buNone/>
            </a:pPr>
            <a:r>
              <a:rPr lang="en-IN" sz="2000" dirty="0"/>
              <a:t>• Average Enrolments per District: [calculated using </a:t>
            </a:r>
            <a:r>
              <a:rPr lang="en-IN" sz="2000" dirty="0" err="1"/>
              <a:t>PySpark</a:t>
            </a:r>
            <a:r>
              <a:rPr lang="en-IN" sz="2000" dirty="0"/>
              <a:t> mean]  </a:t>
            </a:r>
          </a:p>
          <a:p>
            <a:pPr marL="0" indent="0">
              <a:buNone/>
            </a:pPr>
            <a:r>
              <a:rPr lang="en-IN" sz="2000" dirty="0"/>
              <a:t>• Top </a:t>
            </a:r>
            <a:r>
              <a:rPr lang="en-IN" sz="2000" dirty="0" err="1"/>
              <a:t>Pincode</a:t>
            </a:r>
            <a:r>
              <a:rPr lang="en-IN" sz="2000" dirty="0"/>
              <a:t> by Enrolments: [</a:t>
            </a:r>
            <a:r>
              <a:rPr lang="en-IN" sz="2000" dirty="0" err="1"/>
              <a:t>pincode</a:t>
            </a:r>
            <a:r>
              <a:rPr lang="en-IN" sz="2000" dirty="0"/>
              <a:t> with highest enrolments] </a:t>
            </a:r>
            <a:endParaRPr lang="en-IN" sz="2000" dirty="0" smtClean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US" sz="2000" dirty="0"/>
              <a:t>Observations:  </a:t>
            </a:r>
          </a:p>
          <a:p>
            <a:pPr marL="0" indent="0">
              <a:buNone/>
            </a:pPr>
            <a:r>
              <a:rPr lang="en-US" sz="2000" dirty="0"/>
              <a:t>• The dataset covers </a:t>
            </a:r>
            <a:r>
              <a:rPr lang="en-US" sz="2000" dirty="0" err="1"/>
              <a:t>Aadhaar</a:t>
            </a:r>
            <a:r>
              <a:rPr lang="en-US" sz="2000" dirty="0"/>
              <a:t> enrolments from March to July 2025.  </a:t>
            </a:r>
          </a:p>
          <a:p>
            <a:pPr marL="0" indent="0">
              <a:buNone/>
            </a:pPr>
            <a:r>
              <a:rPr lang="en-US" sz="2000" dirty="0"/>
              <a:t>• Each record represents enrolment data for a specific </a:t>
            </a:r>
            <a:r>
              <a:rPr lang="en-US" sz="2000" dirty="0" err="1"/>
              <a:t>Pincode</a:t>
            </a:r>
            <a:r>
              <a:rPr lang="en-US" sz="2000" dirty="0"/>
              <a:t> and date.  </a:t>
            </a:r>
          </a:p>
          <a:p>
            <a:pPr marL="0" indent="0">
              <a:buNone/>
            </a:pPr>
            <a:r>
              <a:rPr lang="en-US" sz="2000" dirty="0"/>
              <a:t>• Adding </a:t>
            </a:r>
            <a:r>
              <a:rPr lang="en-US" sz="2000" dirty="0" smtClean="0"/>
              <a:t>the </a:t>
            </a:r>
            <a:r>
              <a:rPr lang="en-US" sz="2000" dirty="0"/>
              <a:t>'</a:t>
            </a:r>
            <a:r>
              <a:rPr lang="en-US" sz="2000" dirty="0" err="1"/>
              <a:t>Total_Enrolments</a:t>
            </a:r>
            <a:r>
              <a:rPr lang="en-US" sz="2000" dirty="0"/>
              <a:t>' column helped in computing aggregated insights </a:t>
            </a:r>
            <a:r>
              <a:rPr lang="en-US" sz="2000" dirty="0" smtClean="0"/>
              <a:t>      for </a:t>
            </a:r>
            <a:r>
              <a:rPr lang="en-US" sz="2000" dirty="0"/>
              <a:t>State and District levels. 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States by Enrolments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dirty="0" smtClean="0"/>
              <a:t> </a:t>
            </a:r>
            <a:endParaRPr lang="en-IN" dirty="0"/>
          </a:p>
          <a:p>
            <a:pPr marL="0" indent="0">
              <a:spcAft>
                <a:spcPts val="1000"/>
              </a:spcAft>
              <a:buNone/>
            </a:pPr>
            <a:endParaRPr dirty="0"/>
          </a:p>
          <a:p>
            <a:pPr marL="0" indent="0">
              <a:spcAft>
                <a:spcPts val="1000"/>
              </a:spcAft>
              <a:buNone/>
            </a:pPr>
            <a:endParaRPr lang="en-IN" dirty="0" smtClean="0"/>
          </a:p>
          <a:p>
            <a:pPr marL="0" indent="0">
              <a:spcAft>
                <a:spcPts val="1000"/>
              </a:spcAft>
              <a:buNone/>
            </a:pPr>
            <a:endParaRPr lang="en-IN" dirty="0"/>
          </a:p>
          <a:p>
            <a:pPr marL="0" indent="0">
              <a:spcAft>
                <a:spcPts val="1000"/>
              </a:spcAft>
              <a:buNone/>
            </a:pPr>
            <a:endParaRPr lang="en-IN" dirty="0" smtClean="0"/>
          </a:p>
          <a:p>
            <a:pPr marL="0" indent="0">
              <a:spcAft>
                <a:spcPts val="1000"/>
              </a:spcAft>
              <a:buNone/>
            </a:pPr>
            <a:endParaRPr lang="en-IN" dirty="0"/>
          </a:p>
          <a:p>
            <a:pPr marL="0" indent="0">
              <a:spcAft>
                <a:spcPts val="1000"/>
              </a:spcAft>
              <a:buNone/>
            </a:pPr>
            <a:endParaRPr lang="en-IN" dirty="0" smtClean="0"/>
          </a:p>
          <a:p>
            <a:pPr marL="0" indent="0">
              <a:spcAft>
                <a:spcPts val="1000"/>
              </a:spcAft>
              <a:buNone/>
            </a:pPr>
            <a:r>
              <a:rPr dirty="0" smtClean="0"/>
              <a:t>• </a:t>
            </a:r>
            <a:r>
              <a:rPr dirty="0"/>
              <a:t>Observation: Highlight states with highest </a:t>
            </a:r>
            <a:r>
              <a:rPr dirty="0" err="1"/>
              <a:t>Aadhaar</a:t>
            </a:r>
            <a:r>
              <a:rPr dirty="0"/>
              <a:t> enrolments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07" y="1417638"/>
            <a:ext cx="7927521" cy="36278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 Group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spcAft>
                <a:spcPts val="1000"/>
              </a:spcAft>
              <a:buNone/>
            </a:pPr>
            <a:endParaRPr lang="en-IN" dirty="0" smtClean="0"/>
          </a:p>
          <a:p>
            <a:pPr marL="0" indent="0">
              <a:spcAft>
                <a:spcPts val="1000"/>
              </a:spcAft>
              <a:buNone/>
            </a:pPr>
            <a:endParaRPr lang="en-IN" dirty="0"/>
          </a:p>
          <a:p>
            <a:pPr marL="0" indent="0">
              <a:spcAft>
                <a:spcPts val="1000"/>
              </a:spcAft>
              <a:buNone/>
            </a:pPr>
            <a:endParaRPr lang="en-IN" dirty="0" smtClean="0"/>
          </a:p>
          <a:p>
            <a:pPr marL="0" indent="0">
              <a:spcAft>
                <a:spcPts val="1000"/>
              </a:spcAft>
              <a:buNone/>
            </a:pPr>
            <a:endParaRPr lang="en-IN" dirty="0"/>
          </a:p>
          <a:p>
            <a:pPr marL="0" indent="0">
              <a:spcAft>
                <a:spcPts val="1000"/>
              </a:spcAft>
              <a:buNone/>
            </a:pPr>
            <a:r>
              <a:rPr dirty="0" smtClean="0"/>
              <a:t>• </a:t>
            </a:r>
            <a:r>
              <a:rPr dirty="0"/>
              <a:t>Observation: Proportion of 0–5 </a:t>
            </a:r>
            <a:r>
              <a:rPr dirty="0" err="1"/>
              <a:t>yrs</a:t>
            </a:r>
            <a:r>
              <a:rPr dirty="0"/>
              <a:t>, 5–17 </a:t>
            </a:r>
            <a:r>
              <a:rPr dirty="0" err="1"/>
              <a:t>yrs</a:t>
            </a:r>
            <a:r>
              <a:rPr dirty="0"/>
              <a:t>, and 18+ enrolments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195" y="1295174"/>
            <a:ext cx="5310682" cy="3807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District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spcAft>
                <a:spcPts val="1000"/>
              </a:spcAft>
              <a:buNone/>
            </a:pPr>
            <a:endParaRPr lang="en-IN" dirty="0" smtClean="0"/>
          </a:p>
          <a:p>
            <a:pPr marL="0" indent="0">
              <a:spcAft>
                <a:spcPts val="1000"/>
              </a:spcAft>
              <a:buNone/>
            </a:pPr>
            <a:endParaRPr lang="en-IN" dirty="0"/>
          </a:p>
          <a:p>
            <a:pPr marL="0" indent="0">
              <a:spcAft>
                <a:spcPts val="1000"/>
              </a:spcAft>
              <a:buNone/>
            </a:pPr>
            <a:endParaRPr lang="en-IN" dirty="0" smtClean="0"/>
          </a:p>
          <a:p>
            <a:pPr marL="0" indent="0">
              <a:spcAft>
                <a:spcPts val="1000"/>
              </a:spcAft>
              <a:buNone/>
            </a:pPr>
            <a:endParaRPr lang="en-IN" dirty="0"/>
          </a:p>
          <a:p>
            <a:pPr marL="0" indent="0">
              <a:spcAft>
                <a:spcPts val="1000"/>
              </a:spcAft>
              <a:buNone/>
            </a:pPr>
            <a:r>
              <a:rPr dirty="0" smtClean="0"/>
              <a:t>• </a:t>
            </a:r>
            <a:r>
              <a:rPr dirty="0"/>
              <a:t>Observation: Top 10 districts with highest </a:t>
            </a:r>
            <a:r>
              <a:rPr dirty="0" err="1"/>
              <a:t>Aadhaar</a:t>
            </a:r>
            <a:r>
              <a:rPr dirty="0"/>
              <a:t> enrolments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79" y="1278846"/>
            <a:ext cx="7632244" cy="36197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Trend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spcAft>
                <a:spcPts val="1000"/>
              </a:spcAft>
              <a:buNone/>
            </a:pPr>
            <a:endParaRPr lang="en-IN" dirty="0" smtClean="0"/>
          </a:p>
          <a:p>
            <a:pPr marL="0" indent="0">
              <a:spcAft>
                <a:spcPts val="1000"/>
              </a:spcAft>
              <a:buNone/>
            </a:pPr>
            <a:endParaRPr lang="en-IN" dirty="0"/>
          </a:p>
          <a:p>
            <a:pPr marL="0" indent="0">
              <a:spcAft>
                <a:spcPts val="1000"/>
              </a:spcAft>
              <a:buNone/>
            </a:pPr>
            <a:endParaRPr lang="en-IN" dirty="0" smtClean="0"/>
          </a:p>
          <a:p>
            <a:pPr marL="0" indent="0">
              <a:spcAft>
                <a:spcPts val="1000"/>
              </a:spcAft>
              <a:buNone/>
            </a:pPr>
            <a:endParaRPr lang="en-IN" dirty="0"/>
          </a:p>
          <a:p>
            <a:pPr marL="0" indent="0">
              <a:spcAft>
                <a:spcPts val="1000"/>
              </a:spcAft>
              <a:buNone/>
            </a:pPr>
            <a:r>
              <a:rPr dirty="0" smtClean="0"/>
              <a:t>• </a:t>
            </a:r>
            <a:r>
              <a:rPr dirty="0"/>
              <a:t>Observation: Enrolment pattern trends from March–July 2025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93" y="1417638"/>
            <a:ext cx="7854043" cy="36131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Statewise Age Group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spcAft>
                <a:spcPts val="1000"/>
              </a:spcAft>
              <a:buNone/>
            </a:pPr>
            <a:endParaRPr lang="en-IN" dirty="0" smtClean="0"/>
          </a:p>
          <a:p>
            <a:pPr marL="0" indent="0">
              <a:spcAft>
                <a:spcPts val="1000"/>
              </a:spcAft>
              <a:buNone/>
            </a:pPr>
            <a:endParaRPr lang="en-IN" dirty="0" smtClean="0"/>
          </a:p>
          <a:p>
            <a:pPr marL="0" indent="0">
              <a:spcAft>
                <a:spcPts val="1000"/>
              </a:spcAft>
              <a:buNone/>
            </a:pPr>
            <a:endParaRPr lang="en-IN" dirty="0"/>
          </a:p>
          <a:p>
            <a:pPr marL="0" indent="0">
              <a:spcAft>
                <a:spcPts val="1000"/>
              </a:spcAft>
              <a:buNone/>
            </a:pPr>
            <a:endParaRPr lang="en-IN" dirty="0" smtClean="0"/>
          </a:p>
          <a:p>
            <a:pPr marL="0" indent="0">
              <a:spcAft>
                <a:spcPts val="1000"/>
              </a:spcAft>
              <a:buNone/>
            </a:pPr>
            <a:r>
              <a:rPr dirty="0" smtClean="0"/>
              <a:t>• </a:t>
            </a:r>
            <a:r>
              <a:rPr dirty="0"/>
              <a:t>Observation: Age-wise enrolment variations across top states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30" y="1505161"/>
            <a:ext cx="6964134" cy="34870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484</Words>
  <Application>Microsoft Office PowerPoint</Application>
  <PresentationFormat>On-screen Show (4:3)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Aadhaar Monthly Enrolment Data Analysis </vt:lpstr>
      <vt:lpstr>Project Overview</vt:lpstr>
      <vt:lpstr>Dataset Description</vt:lpstr>
      <vt:lpstr>Total Enrolments Overview</vt:lpstr>
      <vt:lpstr>Top 10 States by Enrolments</vt:lpstr>
      <vt:lpstr>Age Group Distribution</vt:lpstr>
      <vt:lpstr>District Analysis</vt:lpstr>
      <vt:lpstr>Time Trend Analysis</vt:lpstr>
      <vt:lpstr>Statewise Age Group Comparison</vt:lpstr>
      <vt:lpstr>Extra PySpark Insights</vt:lpstr>
      <vt:lpstr>Key Insights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Aadhaar Monthly Enrolment Data Analysis</dc:title>
  <dc:subject/>
  <dc:creator>Shivam</dc:creator>
  <cp:keywords/>
  <dc:description>generated using python-pptx</dc:description>
  <cp:lastModifiedBy>Microsoft account</cp:lastModifiedBy>
  <cp:revision>6</cp:revision>
  <dcterms:created xsi:type="dcterms:W3CDTF">2013-01-27T09:14:16Z</dcterms:created>
  <dcterms:modified xsi:type="dcterms:W3CDTF">2025-10-05T06:02:30Z</dcterms:modified>
  <cp:category/>
</cp:coreProperties>
</file>