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82" r:id="rId2"/>
    <p:sldId id="614" r:id="rId3"/>
    <p:sldId id="616" r:id="rId4"/>
    <p:sldId id="620" r:id="rId5"/>
    <p:sldId id="617" r:id="rId6"/>
    <p:sldId id="619" r:id="rId7"/>
    <p:sldId id="621" r:id="rId8"/>
    <p:sldId id="618" r:id="rId9"/>
    <p:sldId id="623" r:id="rId10"/>
    <p:sldId id="622" r:id="rId11"/>
    <p:sldId id="624" r:id="rId12"/>
    <p:sldId id="627"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90" autoAdjust="0"/>
    <p:restoredTop sz="94696"/>
  </p:normalViewPr>
  <p:slideViewPr>
    <p:cSldViewPr snapToGrid="0" snapToObjects="1">
      <p:cViewPr varScale="1">
        <p:scale>
          <a:sx n="80" d="100"/>
          <a:sy n="80" d="100"/>
        </p:scale>
        <p:origin x="288"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handoutMaster" Target="handoutMasters/handout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4FFA247-0B2D-A648-ACD1-EF9D1C1BBAEB}" type="datetime1">
              <a:rPr lang="en-IN" smtClean="0"/>
              <a:pPr/>
              <a:t>28-01-2022</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D247752-78CA-404D-91C8-45DA75B158D6}" type="datetime1">
              <a:rPr lang="en-IN" smtClean="0"/>
              <a:pPr/>
              <a:t>28-01-2022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95C2CEF5-63F9-4850-838D-D8657FC7C913}"/>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7031015C-1821-46DC-B3B1-FB553B3B99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5124" name="Date Placeholder 3">
            <a:extLst>
              <a:ext uri="{FF2B5EF4-FFF2-40B4-BE49-F238E27FC236}">
                <a16:creationId xmlns:a16="http://schemas.microsoft.com/office/drawing/2014/main" id="{D3A7A6D2-68EA-47C4-87B4-7CE04BD7A137}"/>
              </a:ext>
            </a:extLst>
          </p:cNvPr>
          <p:cNvSpPr>
            <a:spLocks noGrp="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BA13DB9-E0EA-4515-9B3A-1B90B95D5EB9}" type="datetime1">
              <a:rPr lang="en-IN" altLang="en-US" sz="1200" b="0" smtClean="0"/>
              <a:pPr/>
              <a:t>28-01-2022</a:t>
            </a:fld>
            <a:endParaRPr lang="en-US" altLang="en-US" sz="1200" b="0"/>
          </a:p>
        </p:txBody>
      </p:sp>
      <p:sp>
        <p:nvSpPr>
          <p:cNvPr id="5125" name="Slide Number Placeholder 4">
            <a:extLst>
              <a:ext uri="{FF2B5EF4-FFF2-40B4-BE49-F238E27FC236}">
                <a16:creationId xmlns:a16="http://schemas.microsoft.com/office/drawing/2014/main" id="{F0A23C6F-3C10-4D7C-B34A-4E13DF4ABBA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8DD6EFD-9A88-42B7-979E-F35325E876C9}" type="slidenum">
              <a:rPr lang="en-US" altLang="en-US" sz="1200" b="0" smtClean="0"/>
              <a:pPr/>
              <a:t>1</a:t>
            </a:fld>
            <a:endParaRPr lang="en-US" altLang="en-US"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0"/>
          </p:nvPr>
        </p:nvSpPr>
        <p:spPr/>
        <p:txBody>
          <a:bodyPr/>
          <a:lstStyle/>
          <a:p>
            <a:fld id="{0D247752-78CA-404D-91C8-45DA75B158D6}" type="datetime1">
              <a:rPr lang="en-IN" smtClean="0"/>
              <a:pPr/>
              <a:t>28-01-2022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1393584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0"/>
          </p:nvPr>
        </p:nvSpPr>
        <p:spPr/>
        <p:txBody>
          <a:bodyPr/>
          <a:lstStyle/>
          <a:p>
            <a:fld id="{0D247752-78CA-404D-91C8-45DA75B158D6}" type="datetime1">
              <a:rPr lang="en-IN" smtClean="0"/>
              <a:pPr/>
              <a:t>28-01-2022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extLst>
      <p:ext uri="{BB962C8B-B14F-4D97-AF65-F5344CB8AC3E}">
        <p14:creationId xmlns:p14="http://schemas.microsoft.com/office/powerpoint/2010/main" val="1631420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1/28/2022</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1/28/2022</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1/28/2022</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1/28/2022</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1/28/2022</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1/28/2022</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1/28/2022</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1/28/2022</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1/28/2022</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1/28/2022</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1/28/2022</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1/28/2022</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3">
            <a:extLst>
              <a:ext uri="{FF2B5EF4-FFF2-40B4-BE49-F238E27FC236}">
                <a16:creationId xmlns:a16="http://schemas.microsoft.com/office/drawing/2014/main" id="{F4ED45C2-124E-465E-BA77-F109A20C0963}"/>
              </a:ext>
            </a:extLst>
          </p:cNvPr>
          <p:cNvSpPr txBox="1">
            <a:spLocks noChangeArrowheads="1"/>
          </p:cNvSpPr>
          <p:nvPr/>
        </p:nvSpPr>
        <p:spPr bwMode="auto">
          <a:xfrm>
            <a:off x="1952625" y="1017588"/>
            <a:ext cx="80724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700">
              <a:ea typeface="Arimo"/>
              <a:cs typeface="Arimo"/>
            </a:endParaRPr>
          </a:p>
        </p:txBody>
      </p:sp>
      <p:sp>
        <p:nvSpPr>
          <p:cNvPr id="8" name="Title 1">
            <a:extLst>
              <a:ext uri="{FF2B5EF4-FFF2-40B4-BE49-F238E27FC236}">
                <a16:creationId xmlns:a16="http://schemas.microsoft.com/office/drawing/2014/main" id="{7CA4E5BC-3FE9-42DE-AF64-9B0FFB564ED6}"/>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ea typeface="+mj-ea"/>
                <a:cs typeface="+mj-cs"/>
              </a:rPr>
              <a:t>School of Computer science and engineering </a:t>
            </a:r>
          </a:p>
          <a:p>
            <a:pPr algn="ctr">
              <a:lnSpc>
                <a:spcPct val="90000"/>
              </a:lnSpc>
              <a:defRPr/>
            </a:pPr>
            <a:endParaRPr lang="en-US" altLang="zh-CN" sz="2100" dirty="0">
              <a:solidFill>
                <a:schemeClr val="bg1"/>
              </a:solidFill>
              <a:latin typeface="Tinos"/>
              <a:ea typeface="+mj-ea"/>
              <a:cs typeface="+mj-cs"/>
            </a:endParaRPr>
          </a:p>
          <a:p>
            <a:pPr algn="ctr">
              <a:lnSpc>
                <a:spcPct val="90000"/>
              </a:lnSpc>
              <a:defRPr/>
            </a:pPr>
            <a:r>
              <a:rPr lang="en-US" altLang="zh-CN">
                <a:solidFill>
                  <a:schemeClr val="bg1"/>
                </a:solidFill>
                <a:latin typeface="Tinos"/>
                <a:ea typeface="+mj-ea"/>
                <a:cs typeface="+mj-cs"/>
              </a:rPr>
              <a:t> </a:t>
            </a:r>
            <a:r>
              <a:rPr lang="en-US" altLang="zh-CN" dirty="0">
                <a:solidFill>
                  <a:schemeClr val="bg1"/>
                </a:solidFill>
                <a:latin typeface="Tinos"/>
                <a:ea typeface="+mj-ea"/>
                <a:cs typeface="+mj-cs"/>
              </a:rPr>
              <a:t>Course Code : BEE01T1003	                                 Course </a:t>
            </a:r>
            <a:r>
              <a:rPr lang="en-US" altLang="zh-CN" dirty="0" err="1">
                <a:solidFill>
                  <a:schemeClr val="bg1"/>
                </a:solidFill>
                <a:latin typeface="Tinos"/>
                <a:ea typeface="+mj-ea"/>
                <a:cs typeface="+mj-cs"/>
              </a:rPr>
              <a:t>Name:BEEE</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2399A4DA-ADDE-469E-9DF2-65019C2C27BA}"/>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sp>
        <p:nvSpPr>
          <p:cNvPr id="2" name="TextBox 1">
            <a:extLst>
              <a:ext uri="{FF2B5EF4-FFF2-40B4-BE49-F238E27FC236}">
                <a16:creationId xmlns:a16="http://schemas.microsoft.com/office/drawing/2014/main" id="{A50D4943-0DBD-4A48-B202-800DD2E52CDD}"/>
              </a:ext>
            </a:extLst>
          </p:cNvPr>
          <p:cNvSpPr txBox="1"/>
          <p:nvPr/>
        </p:nvSpPr>
        <p:spPr>
          <a:xfrm>
            <a:off x="1076325" y="2125241"/>
            <a:ext cx="10248900" cy="769441"/>
          </a:xfrm>
          <a:prstGeom prst="rect">
            <a:avLst/>
          </a:prstGeom>
          <a:noFill/>
        </p:spPr>
        <p:txBody>
          <a:bodyPr wrap="square">
            <a:spAutoFit/>
          </a:bodyPr>
          <a:lstStyle/>
          <a:p>
            <a:pPr algn="ctr">
              <a:defRPr/>
            </a:pPr>
            <a:r>
              <a:rPr lang="en-IN" sz="4400" dirty="0">
                <a:solidFill>
                  <a:srgbClr val="FF0000"/>
                </a:solidFill>
                <a:latin typeface="Algerian" panose="04020705040A02060702" pitchFamily="82" charset="0"/>
              </a:rPr>
              <a:t>Topic</a:t>
            </a:r>
            <a:r>
              <a:rPr lang="en-IN" sz="4400" b="1" dirty="0">
                <a:solidFill>
                  <a:srgbClr val="FF0000"/>
                </a:solidFill>
              </a:rPr>
              <a:t>:</a:t>
            </a:r>
            <a:r>
              <a:rPr lang="en-US" sz="4400" dirty="0"/>
              <a:t> </a:t>
            </a:r>
            <a:r>
              <a:rPr lang="en-US" sz="4400" dirty="0">
                <a:latin typeface="Algerian" panose="04020705040A02060702" pitchFamily="82" charset="0"/>
              </a:rPr>
              <a:t>MAGNETIC CIRCUITS </a:t>
            </a:r>
            <a:endParaRPr lang="en-IN" sz="4400" dirty="0">
              <a:solidFill>
                <a:srgbClr val="FF0000"/>
              </a:solidFill>
              <a:latin typeface="Algerian" panose="04020705040A02060702" pitchFamily="82" charset="0"/>
            </a:endParaRPr>
          </a:p>
        </p:txBody>
      </p:sp>
      <p:pic>
        <p:nvPicPr>
          <p:cNvPr id="13" name="Picture 12">
            <a:extLst>
              <a:ext uri="{FF2B5EF4-FFF2-40B4-BE49-F238E27FC236}">
                <a16:creationId xmlns:a16="http://schemas.microsoft.com/office/drawing/2014/main" id="{5031F67F-0286-4130-80AE-46BC7075CBC6}"/>
              </a:ext>
            </a:extLst>
          </p:cNvPr>
          <p:cNvPicPr>
            <a:picLocks noChangeAspect="1"/>
          </p:cNvPicPr>
          <p:nvPr/>
        </p:nvPicPr>
        <p:blipFill>
          <a:blip r:embed="rId3"/>
          <a:stretch>
            <a:fillRect/>
          </a:stretch>
        </p:blipFill>
        <p:spPr>
          <a:xfrm>
            <a:off x="40640" y="-8485"/>
            <a:ext cx="1504949" cy="1271589"/>
          </a:xfrm>
          <a:prstGeom prst="rect">
            <a:avLst/>
          </a:prstGeom>
        </p:spPr>
      </p:pic>
      <p:sp>
        <p:nvSpPr>
          <p:cNvPr id="10" name="TextBox 9">
            <a:extLst>
              <a:ext uri="{FF2B5EF4-FFF2-40B4-BE49-F238E27FC236}">
                <a16:creationId xmlns:a16="http://schemas.microsoft.com/office/drawing/2014/main" id="{42AEFBA2-1891-45E1-8CAD-C5EB3BEFE564}"/>
              </a:ext>
            </a:extLst>
          </p:cNvPr>
          <p:cNvSpPr txBox="1"/>
          <p:nvPr/>
        </p:nvSpPr>
        <p:spPr>
          <a:xfrm>
            <a:off x="6267451" y="3790950"/>
            <a:ext cx="5802630" cy="2585323"/>
          </a:xfrm>
          <a:prstGeom prst="rect">
            <a:avLst/>
          </a:prstGeom>
          <a:noFill/>
        </p:spPr>
        <p:txBody>
          <a:bodyPr wrap="square">
            <a:spAutoFit/>
          </a:bodyPr>
          <a:lstStyle/>
          <a:p>
            <a:pPr>
              <a:defRPr/>
            </a:pPr>
            <a:r>
              <a:rPr lang="en-IN" sz="2400" dirty="0">
                <a:solidFill>
                  <a:srgbClr val="FF0000"/>
                </a:solidFill>
              </a:rPr>
              <a:t>Section-11 </a:t>
            </a:r>
          </a:p>
          <a:p>
            <a:pPr>
              <a:defRPr/>
            </a:pPr>
            <a:r>
              <a:rPr lang="en-IN" sz="2400" dirty="0">
                <a:solidFill>
                  <a:srgbClr val="FF0000"/>
                </a:solidFill>
              </a:rPr>
              <a:t> 1. </a:t>
            </a:r>
            <a:r>
              <a:rPr lang="en-IN" sz="2400" dirty="0" err="1">
                <a:solidFill>
                  <a:srgbClr val="FF0000"/>
                </a:solidFill>
              </a:rPr>
              <a:t>Ayush</a:t>
            </a:r>
            <a:r>
              <a:rPr lang="en-IN" sz="2400" dirty="0">
                <a:solidFill>
                  <a:srgbClr val="FF0000"/>
                </a:solidFill>
              </a:rPr>
              <a:t> Raj  21SCSE1011010</a:t>
            </a:r>
          </a:p>
          <a:p>
            <a:pPr>
              <a:defRPr/>
            </a:pPr>
            <a:r>
              <a:rPr lang="en-IN" sz="2400" dirty="0">
                <a:solidFill>
                  <a:srgbClr val="FF0000"/>
                </a:solidFill>
              </a:rPr>
              <a:t> 2. Harsh Yadav 21SCSE1290026</a:t>
            </a:r>
          </a:p>
          <a:p>
            <a:pPr>
              <a:defRPr/>
            </a:pPr>
            <a:r>
              <a:rPr lang="en-US" sz="2400" dirty="0">
                <a:solidFill>
                  <a:srgbClr val="FF0000"/>
                </a:solidFill>
              </a:rPr>
              <a:t> 3. </a:t>
            </a:r>
            <a:r>
              <a:rPr lang="en-US" sz="2400" dirty="0" err="1">
                <a:solidFill>
                  <a:srgbClr val="FF0000"/>
                </a:solidFill>
              </a:rPr>
              <a:t>Divyansh</a:t>
            </a:r>
            <a:r>
              <a:rPr lang="en-US" sz="2400" dirty="0">
                <a:solidFill>
                  <a:srgbClr val="FF0000"/>
                </a:solidFill>
              </a:rPr>
              <a:t> </a:t>
            </a:r>
            <a:r>
              <a:rPr lang="en-US" sz="2400" dirty="0" err="1">
                <a:solidFill>
                  <a:srgbClr val="FF0000"/>
                </a:solidFill>
              </a:rPr>
              <a:t>Rawat</a:t>
            </a:r>
            <a:r>
              <a:rPr lang="en-US" sz="2400" dirty="0">
                <a:solidFill>
                  <a:srgbClr val="FF0000"/>
                </a:solidFill>
              </a:rPr>
              <a:t> 21SCSE1010996</a:t>
            </a:r>
          </a:p>
          <a:p>
            <a:pPr>
              <a:defRPr/>
            </a:pPr>
            <a:r>
              <a:rPr lang="en-US" sz="2400" dirty="0">
                <a:solidFill>
                  <a:srgbClr val="FF0000"/>
                </a:solidFill>
              </a:rPr>
              <a:t> 4. MD </a:t>
            </a:r>
            <a:r>
              <a:rPr lang="en-US" sz="2400" dirty="0" err="1">
                <a:solidFill>
                  <a:srgbClr val="FF0000"/>
                </a:solidFill>
              </a:rPr>
              <a:t>Wasim</a:t>
            </a:r>
            <a:r>
              <a:rPr lang="en-US" sz="2400" dirty="0">
                <a:solidFill>
                  <a:srgbClr val="FF0000"/>
                </a:solidFill>
              </a:rPr>
              <a:t> </a:t>
            </a:r>
            <a:r>
              <a:rPr lang="en-US" sz="2400" dirty="0" err="1">
                <a:solidFill>
                  <a:srgbClr val="FF0000"/>
                </a:solidFill>
              </a:rPr>
              <a:t>Akram</a:t>
            </a:r>
            <a:r>
              <a:rPr lang="en-US" sz="2400" dirty="0">
                <a:solidFill>
                  <a:srgbClr val="FF0000"/>
                </a:solidFill>
              </a:rPr>
              <a:t> 21SCSE1011034</a:t>
            </a:r>
          </a:p>
          <a:p>
            <a:pPr>
              <a:defRPr/>
            </a:pPr>
            <a:r>
              <a:rPr lang="en-US" sz="2400" dirty="0">
                <a:solidFill>
                  <a:srgbClr val="FF0000"/>
                </a:solidFill>
              </a:rPr>
              <a:t> 5. </a:t>
            </a:r>
            <a:r>
              <a:rPr lang="en-US" sz="2400" dirty="0" err="1">
                <a:solidFill>
                  <a:srgbClr val="FF0000"/>
                </a:solidFill>
              </a:rPr>
              <a:t>Vaibhav</a:t>
            </a:r>
            <a:r>
              <a:rPr lang="en-US" sz="2400" dirty="0">
                <a:solidFill>
                  <a:srgbClr val="FF0000"/>
                </a:solidFill>
              </a:rPr>
              <a:t> Singh  21SCSE1010992</a:t>
            </a:r>
            <a:endParaRPr lang="en-IN" sz="2400" dirty="0">
              <a:solidFill>
                <a:srgbClr val="FF0000"/>
              </a:solidFill>
            </a:endParaRPr>
          </a:p>
          <a:p>
            <a:pPr>
              <a:defRPr/>
            </a:pPr>
            <a:r>
              <a:rPr lang="en-US" sz="1800" dirty="0">
                <a:solidFill>
                  <a:srgbClr val="FF0000"/>
                </a:solidFill>
              </a:rPr>
              <a:t>   </a:t>
            </a:r>
            <a:endParaRPr lang="en-IN" sz="1800" dirty="0">
              <a:solidFill>
                <a:srgbClr val="FF0000"/>
              </a:solidFill>
            </a:endParaRPr>
          </a:p>
        </p:txBody>
      </p:sp>
    </p:spTree>
  </p:cSld>
  <p:clrMapOvr>
    <a:masterClrMapping/>
  </p:clrMapOvr>
  <p:transition advTm="241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073943"/>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rPr>
              <a:t>School of Computer science and engineering </a:t>
            </a:r>
            <a:endParaRPr lang="en-US" altLang="zh-CN" sz="2100" dirty="0">
              <a:solidFill>
                <a:schemeClr val="bg1"/>
              </a:solidFill>
              <a:latin typeface="Tinos"/>
              <a:ea typeface="+mj-ea"/>
              <a:cs typeface="+mj-cs"/>
            </a:endParaRPr>
          </a:p>
          <a:p>
            <a:pPr algn="ctr">
              <a:lnSpc>
                <a:spcPct val="90000"/>
              </a:lnSpc>
              <a:defRPr/>
            </a:pPr>
            <a:br>
              <a:rPr lang="en-US" altLang="zh-CN" dirty="0">
                <a:solidFill>
                  <a:schemeClr val="bg1"/>
                </a:solidFill>
                <a:latin typeface="Tinos"/>
              </a:rPr>
            </a:br>
            <a:r>
              <a:rPr lang="en-US" altLang="zh-CN" dirty="0">
                <a:solidFill>
                  <a:schemeClr val="bg1"/>
                </a:solidFill>
                <a:latin typeface="Tinos"/>
              </a:rPr>
              <a:t>      Course Code : BEE01T1003</a:t>
            </a:r>
            <a:r>
              <a:rPr lang="en-US" altLang="zh-CN" dirty="0">
                <a:solidFill>
                  <a:schemeClr val="bg1"/>
                </a:solidFill>
                <a:latin typeface="Tinos"/>
                <a:ea typeface="+mj-ea"/>
                <a:cs typeface="+mj-cs"/>
              </a:rPr>
              <a:t>	                                 Course Name: </a:t>
            </a:r>
            <a:r>
              <a:rPr lang="en-IN" altLang="zh-CN" dirty="0">
                <a:solidFill>
                  <a:schemeClr val="bg1"/>
                </a:solidFill>
                <a:latin typeface="-apple-system"/>
                <a:ea typeface="+mj-ea"/>
                <a:cs typeface="+mj-cs"/>
              </a:rPr>
              <a:t>BEEE</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pic>
        <p:nvPicPr>
          <p:cNvPr id="2" name="Content Placeholder 1"/>
          <p:cNvPicPr>
            <a:picLocks noGrp="1" noChangeAspect="1"/>
          </p:cNvPicPr>
          <p:nvPr>
            <p:ph idx="1"/>
          </p:nvPr>
        </p:nvPicPr>
        <p:blipFill>
          <a:blip r:embed="rId3"/>
          <a:stretch>
            <a:fillRect/>
          </a:stretch>
        </p:blipFill>
        <p:spPr>
          <a:xfrm>
            <a:off x="5353050" y="1025032"/>
            <a:ext cx="7048500" cy="5115171"/>
          </a:xfrm>
          <a:prstGeom prst="rect">
            <a:avLst/>
          </a:prstGeom>
        </p:spPr>
      </p:pic>
      <p:sp>
        <p:nvSpPr>
          <p:cNvPr id="3" name="Rectangle 2"/>
          <p:cNvSpPr/>
          <p:nvPr/>
        </p:nvSpPr>
        <p:spPr>
          <a:xfrm>
            <a:off x="285750" y="1411783"/>
            <a:ext cx="4933950" cy="4801314"/>
          </a:xfrm>
          <a:prstGeom prst="rect">
            <a:avLst/>
          </a:prstGeom>
        </p:spPr>
        <p:txBody>
          <a:bodyPr wrap="square">
            <a:spAutoFit/>
          </a:bodyPr>
          <a:lstStyle/>
          <a:p>
            <a:r>
              <a:rPr lang="en-US" b="1" dirty="0">
                <a:solidFill>
                  <a:srgbClr val="202124"/>
                </a:solidFill>
                <a:latin typeface="arial" panose="020B0604020202020204" pitchFamily="34" charset="0"/>
              </a:rPr>
              <a:t>Mutual inductance</a:t>
            </a:r>
            <a:r>
              <a:rPr lang="en-US" dirty="0">
                <a:solidFill>
                  <a:srgbClr val="202124"/>
                </a:solidFill>
                <a:latin typeface="arial" panose="020B0604020202020204" pitchFamily="34" charset="0"/>
              </a:rPr>
              <a:t>, M, is the property whereby an </a:t>
            </a:r>
            <a:r>
              <a:rPr lang="en-US" dirty="0" err="1">
                <a:solidFill>
                  <a:srgbClr val="202124"/>
                </a:solidFill>
                <a:latin typeface="arial" panose="020B0604020202020204" pitchFamily="34" charset="0"/>
              </a:rPr>
              <a:t>e.m.f</a:t>
            </a:r>
            <a:r>
              <a:rPr lang="en-US" dirty="0">
                <a:solidFill>
                  <a:srgbClr val="202124"/>
                </a:solidFill>
                <a:latin typeface="arial" panose="020B0604020202020204" pitchFamily="34" charset="0"/>
              </a:rPr>
              <a:t>. is induced in a circuit by a change of flux due to current changing in an adjacent circuit</a:t>
            </a:r>
          </a:p>
          <a:p>
            <a:r>
              <a:rPr lang="en-US" dirty="0"/>
              <a:t>when two coils are brought in proximity with each other the magnetic field in one of the coils tend to link with the other. This further leads to the generation of voltage in the second coil. This property of a coil which affects or changes the current and voltage in a secondary coil is called mutual inductance.</a:t>
            </a:r>
          </a:p>
          <a:p>
            <a:r>
              <a:rPr lang="en-US" dirty="0"/>
              <a:t>Mutual inductance between two coils depends on permeability of core, the number of their turns and cross sectional area of the common core. Mutual inductance of the coils also depends on their separation as well as their relative orientation.</a:t>
            </a:r>
            <a:endParaRPr lang="en-IN" dirty="0"/>
          </a:p>
        </p:txBody>
      </p:sp>
    </p:spTree>
    <p:extLst>
      <p:ext uri="{BB962C8B-B14F-4D97-AF65-F5344CB8AC3E}">
        <p14:creationId xmlns:p14="http://schemas.microsoft.com/office/powerpoint/2010/main" val="266878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179070" y="1322937"/>
            <a:ext cx="10515600" cy="4724083"/>
          </a:xfrm>
        </p:spPr>
        <p:txBody>
          <a:bodyPr>
            <a:normAutofit/>
          </a:bodyPr>
          <a:lstStyle/>
          <a:p>
            <a:pPr marL="0" indent="0">
              <a:buNone/>
            </a:pPr>
            <a:r>
              <a:rPr lang="en-US" sz="2400" dirty="0"/>
              <a:t>  </a:t>
            </a:r>
            <a:endParaRPr lang="en-IN" sz="2400" dirty="0"/>
          </a:p>
        </p:txBody>
      </p:sp>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rPr>
              <a:t>School of Computer science and engineering </a:t>
            </a:r>
          </a:p>
          <a:p>
            <a:pPr algn="ctr">
              <a:lnSpc>
                <a:spcPct val="90000"/>
              </a:lnSpc>
              <a:defRPr/>
            </a:pPr>
            <a:r>
              <a:rPr lang="en-US" altLang="zh-CN" dirty="0">
                <a:solidFill>
                  <a:schemeClr val="bg1"/>
                </a:solidFill>
                <a:latin typeface="Tinos"/>
                <a:ea typeface="+mj-ea"/>
                <a:cs typeface="+mj-cs"/>
              </a:rPr>
              <a:t>     </a:t>
            </a:r>
            <a:br>
              <a:rPr lang="en-US" altLang="zh-CN" dirty="0">
                <a:solidFill>
                  <a:schemeClr val="bg1"/>
                </a:solidFill>
                <a:latin typeface="Tinos"/>
              </a:rPr>
            </a:br>
            <a:r>
              <a:rPr lang="en-US" altLang="zh-CN" dirty="0">
                <a:solidFill>
                  <a:schemeClr val="bg1"/>
                </a:solidFill>
                <a:latin typeface="Tinos"/>
              </a:rPr>
              <a:t> Course Code : BEE01T1003</a:t>
            </a:r>
            <a:r>
              <a:rPr lang="en-US" altLang="zh-CN" dirty="0">
                <a:solidFill>
                  <a:schemeClr val="bg1"/>
                </a:solidFill>
                <a:latin typeface="Tinos"/>
                <a:ea typeface="+mj-ea"/>
                <a:cs typeface="+mj-cs"/>
              </a:rPr>
              <a:t>	                                 Course Name: </a:t>
            </a:r>
            <a:r>
              <a:rPr lang="en-IN" altLang="zh-CN" dirty="0">
                <a:solidFill>
                  <a:schemeClr val="bg1"/>
                </a:solidFill>
                <a:latin typeface="-apple-system"/>
                <a:ea typeface="+mj-ea"/>
                <a:cs typeface="+mj-cs"/>
              </a:rPr>
              <a:t>BEEE</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3"/>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pic>
        <p:nvPicPr>
          <p:cNvPr id="2" name="Picture 1"/>
          <p:cNvPicPr>
            <a:picLocks noChangeAspect="1"/>
          </p:cNvPicPr>
          <p:nvPr/>
        </p:nvPicPr>
        <p:blipFill>
          <a:blip r:embed="rId4"/>
          <a:stretch>
            <a:fillRect/>
          </a:stretch>
        </p:blipFill>
        <p:spPr>
          <a:xfrm>
            <a:off x="-123826" y="1263104"/>
            <a:ext cx="7991475" cy="5400675"/>
          </a:xfrm>
          <a:prstGeom prst="rect">
            <a:avLst/>
          </a:prstGeom>
        </p:spPr>
      </p:pic>
    </p:spTree>
    <p:extLst>
      <p:ext uri="{BB962C8B-B14F-4D97-AF65-F5344CB8AC3E}">
        <p14:creationId xmlns:p14="http://schemas.microsoft.com/office/powerpoint/2010/main" val="281908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Screenshot (785).png">
            <a:extLst>
              <a:ext uri="{FF2B5EF4-FFF2-40B4-BE49-F238E27FC236}">
                <a16:creationId xmlns:a16="http://schemas.microsoft.com/office/drawing/2014/main" id="{61D928B7-9E89-4EA0-A585-DF089FA8187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4" y="383380"/>
            <a:ext cx="7362825" cy="55221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97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121920" y="1390650"/>
            <a:ext cx="11784330" cy="4460150"/>
          </a:xfrm>
        </p:spPr>
        <p:txBody>
          <a:bodyPr>
            <a:normAutofit/>
          </a:bodyPr>
          <a:lstStyle/>
          <a:p>
            <a:r>
              <a:rPr lang="en-US" dirty="0"/>
              <a:t>Electrical current flowing along a wire creates a magnetic field around the wire, as shown in Fig. That magnetic field can be visualized by showing lines of magnetic flux, which are represented with the symbol </a:t>
            </a:r>
            <a:r>
              <a:rPr lang="el-GR" dirty="0"/>
              <a:t>Φ</a:t>
            </a:r>
            <a:endParaRPr lang="en-US" dirty="0"/>
          </a:p>
          <a:p>
            <a:pPr marL="0" indent="0">
              <a:buNone/>
            </a:pPr>
            <a:r>
              <a:rPr lang="en-US" dirty="0"/>
              <a:t>    </a:t>
            </a:r>
          </a:p>
          <a:p>
            <a:r>
              <a:rPr lang="en-US" dirty="0"/>
              <a:t>The direction of that field that can be determined using the "right hand rule"</a:t>
            </a:r>
            <a:endParaRPr lang="en-IN" dirty="0"/>
          </a:p>
          <a:p>
            <a:pPr marL="0" indent="0">
              <a:buNone/>
            </a:pPr>
            <a:r>
              <a:rPr lang="en-US" dirty="0"/>
              <a:t> </a:t>
            </a:r>
            <a:endParaRPr lang="en-US" dirty="0">
              <a:solidFill>
                <a:srgbClr val="00B0F0"/>
              </a:solidFill>
            </a:endParaRPr>
          </a:p>
        </p:txBody>
      </p:sp>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rPr>
              <a:t>School of Computer science and engineering </a:t>
            </a:r>
            <a:endParaRPr lang="en-US" altLang="zh-CN" sz="2100" dirty="0">
              <a:solidFill>
                <a:schemeClr val="bg1"/>
              </a:solidFill>
              <a:latin typeface="Tinos"/>
              <a:ea typeface="+mj-ea"/>
              <a:cs typeface="+mj-cs"/>
            </a:endParaRPr>
          </a:p>
          <a:p>
            <a:pPr algn="ctr">
              <a:lnSpc>
                <a:spcPct val="90000"/>
              </a:lnSpc>
              <a:defRPr/>
            </a:pPr>
            <a:br>
              <a:rPr lang="en-US" altLang="zh-CN" dirty="0">
                <a:solidFill>
                  <a:schemeClr val="bg1"/>
                </a:solidFill>
                <a:latin typeface="Tinos"/>
                <a:ea typeface="+mj-ea"/>
                <a:cs typeface="+mj-cs"/>
              </a:rPr>
            </a:br>
            <a:r>
              <a:rPr lang="en-US" altLang="zh-CN" dirty="0">
                <a:solidFill>
                  <a:schemeClr val="bg1"/>
                </a:solidFill>
                <a:latin typeface="Tinos"/>
                <a:ea typeface="+mj-ea"/>
                <a:cs typeface="+mj-cs"/>
              </a:rPr>
              <a:t> Course Code : BBS01T1008	                                 Course Name: </a:t>
            </a:r>
            <a:r>
              <a:rPr lang="en-IN" altLang="zh-CN" dirty="0">
                <a:solidFill>
                  <a:schemeClr val="bg1"/>
                </a:solidFill>
                <a:latin typeface="-apple-system"/>
                <a:ea typeface="+mj-ea"/>
                <a:cs typeface="+mj-cs"/>
              </a:rPr>
              <a:t>BEEE</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515100"/>
            <a:ext cx="12192000" cy="302418"/>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3620725"/>
            <a:ext cx="6629872" cy="2628901"/>
          </a:xfrm>
          <a:prstGeom prst="rect">
            <a:avLst/>
          </a:prstGeom>
        </p:spPr>
      </p:pic>
    </p:spTree>
    <p:extLst>
      <p:ext uri="{BB962C8B-B14F-4D97-AF65-F5344CB8AC3E}">
        <p14:creationId xmlns:p14="http://schemas.microsoft.com/office/powerpoint/2010/main" val="307654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40640" y="1322937"/>
            <a:ext cx="11313160" cy="5135013"/>
          </a:xfrm>
        </p:spPr>
        <p:txBody>
          <a:bodyPr/>
          <a:lstStyle/>
          <a:p>
            <a:r>
              <a:rPr lang="en-US" dirty="0">
                <a:latin typeface="Algerian" panose="04020705040A02060702" pitchFamily="82" charset="0"/>
              </a:rPr>
              <a:t>   </a:t>
            </a:r>
            <a:r>
              <a:rPr lang="en-US" dirty="0"/>
              <a:t>Faraday discovered is that current flowing through the coil </a:t>
            </a:r>
            <a:r>
              <a:rPr lang="en-US" dirty="0" err="1"/>
              <a:t>notonly</a:t>
            </a:r>
            <a:r>
              <a:rPr lang="en-US" dirty="0"/>
              <a:t> creates a magnetic field in the iron, it also creates a voltage across the coil that is proportional to the rate of change of magnetic flux </a:t>
            </a:r>
            <a:r>
              <a:rPr lang="el-GR" dirty="0"/>
              <a:t>Φ</a:t>
            </a:r>
            <a:r>
              <a:rPr lang="en-US" dirty="0"/>
              <a:t> in the iron.</a:t>
            </a:r>
          </a:p>
          <a:p>
            <a:pPr marL="0" indent="0">
              <a:buNone/>
            </a:pPr>
            <a:endParaRPr lang="en-US" dirty="0"/>
          </a:p>
          <a:p>
            <a:r>
              <a:rPr lang="en-US" dirty="0"/>
              <a:t>That voltage is called an electromotive force, or </a:t>
            </a:r>
            <a:r>
              <a:rPr lang="en-US" dirty="0" err="1"/>
              <a:t>emf</a:t>
            </a:r>
            <a:r>
              <a:rPr lang="en-US" dirty="0"/>
              <a:t>, and is designated by the symbol e.</a:t>
            </a:r>
          </a:p>
          <a:p>
            <a:pPr marL="0" indent="0">
              <a:buNone/>
            </a:pPr>
            <a:r>
              <a:rPr lang="en-US" dirty="0"/>
              <a:t>Faraday's law of electromagnetic induction:</a:t>
            </a:r>
          </a:p>
          <a:p>
            <a:pPr marL="0" indent="0">
              <a:buNone/>
            </a:pPr>
            <a:r>
              <a:rPr lang="en-US" dirty="0"/>
              <a:t>e = N (d</a:t>
            </a:r>
            <a:r>
              <a:rPr lang="el-GR" dirty="0"/>
              <a:t>Φ</a:t>
            </a:r>
            <a:r>
              <a:rPr lang="en-US" dirty="0"/>
              <a:t>/</a:t>
            </a:r>
            <a:r>
              <a:rPr lang="en-US" dirty="0" err="1"/>
              <a:t>dt.</a:t>
            </a:r>
            <a:r>
              <a:rPr lang="en-US" dirty="0"/>
              <a:t>)</a:t>
            </a:r>
          </a:p>
          <a:p>
            <a:r>
              <a:rPr lang="en-US" dirty="0"/>
              <a:t>The sign of the induced </a:t>
            </a:r>
            <a:r>
              <a:rPr lang="en-US" dirty="0" err="1"/>
              <a:t>emf</a:t>
            </a:r>
            <a:r>
              <a:rPr lang="en-US" dirty="0"/>
              <a:t> is always in a direction that opposes the current that created it, a phenomenon referred to as </a:t>
            </a:r>
            <a:r>
              <a:rPr lang="en-US" i="1" dirty="0"/>
              <a:t>Lenz's law.</a:t>
            </a:r>
            <a:endParaRPr lang="en-IN" i="1" dirty="0"/>
          </a:p>
        </p:txBody>
      </p:sp>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rPr>
              <a:t>School of Computer science and engineering </a:t>
            </a:r>
          </a:p>
          <a:p>
            <a:pPr algn="ctr">
              <a:lnSpc>
                <a:spcPct val="90000"/>
              </a:lnSpc>
              <a:defRPr/>
            </a:pPr>
            <a:r>
              <a:rPr lang="en-US" altLang="zh-CN" dirty="0">
                <a:solidFill>
                  <a:schemeClr val="bg1"/>
                </a:solidFill>
                <a:latin typeface="Tinos"/>
                <a:ea typeface="+mj-ea"/>
                <a:cs typeface="+mj-cs"/>
              </a:rPr>
              <a:t> </a:t>
            </a:r>
            <a:br>
              <a:rPr lang="en-US" altLang="zh-CN" dirty="0">
                <a:solidFill>
                  <a:schemeClr val="bg1"/>
                </a:solidFill>
                <a:latin typeface="Tinos"/>
              </a:rPr>
            </a:br>
            <a:r>
              <a:rPr lang="en-US" altLang="zh-CN" dirty="0">
                <a:solidFill>
                  <a:schemeClr val="bg1"/>
                </a:solidFill>
                <a:latin typeface="Tinos"/>
              </a:rPr>
              <a:t>     Course Code : BEE01T1003</a:t>
            </a:r>
            <a:r>
              <a:rPr lang="en-US" altLang="zh-CN" dirty="0">
                <a:solidFill>
                  <a:schemeClr val="bg1"/>
                </a:solidFill>
                <a:latin typeface="Tinos"/>
                <a:ea typeface="+mj-ea"/>
                <a:cs typeface="+mj-cs"/>
              </a:rPr>
              <a:t>	                                 Course Name: </a:t>
            </a:r>
            <a:r>
              <a:rPr lang="en-IN" altLang="zh-CN" dirty="0">
                <a:solidFill>
                  <a:schemeClr val="bg1"/>
                </a:solidFill>
                <a:latin typeface="-apple-system"/>
                <a:ea typeface="+mj-ea"/>
                <a:cs typeface="+mj-cs"/>
              </a:rPr>
              <a:t>BEEE</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40640" y="6581775"/>
            <a:ext cx="12192000" cy="343374"/>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spTree>
    <p:extLst>
      <p:ext uri="{BB962C8B-B14F-4D97-AF65-F5344CB8AC3E}">
        <p14:creationId xmlns:p14="http://schemas.microsoft.com/office/powerpoint/2010/main" val="24592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121919" y="1322937"/>
            <a:ext cx="12212955" cy="4453976"/>
          </a:xfrm>
        </p:spPr>
        <p:txBody>
          <a:bodyPr>
            <a:normAutofit fontScale="92500"/>
          </a:bodyPr>
          <a:lstStyle/>
          <a:p>
            <a:r>
              <a:rPr lang="en-US" dirty="0"/>
              <a:t>In the magnetic circuit of Fig, the driving force, analogous to voltage, is called the magneto motive force (</a:t>
            </a:r>
            <a:r>
              <a:rPr lang="en-US" dirty="0" err="1"/>
              <a:t>mmf</a:t>
            </a:r>
            <a:r>
              <a:rPr lang="en-US" dirty="0"/>
              <a:t>), designated by F. The magneto motive force is created by wrapping N turns of wire, carrying current </a:t>
            </a:r>
            <a:r>
              <a:rPr lang="en-US" i="1" dirty="0" err="1"/>
              <a:t>i</a:t>
            </a:r>
            <a:endParaRPr lang="en-US" i="1" dirty="0"/>
          </a:p>
          <a:p>
            <a:r>
              <a:rPr lang="en-US" dirty="0"/>
              <a:t>Magneto motive force (</a:t>
            </a:r>
            <a:r>
              <a:rPr lang="en-US" dirty="0" err="1"/>
              <a:t>mmf</a:t>
            </a:r>
            <a:r>
              <a:rPr lang="en-US" dirty="0"/>
              <a:t> )F = Ni (ampere – turn)</a:t>
            </a:r>
          </a:p>
          <a:p>
            <a:r>
              <a:rPr lang="en-US" dirty="0"/>
              <a:t>The magnetic flux is proportional to the </a:t>
            </a:r>
            <a:r>
              <a:rPr lang="en-US" dirty="0" err="1"/>
              <a:t>mmf</a:t>
            </a:r>
            <a:r>
              <a:rPr lang="en-US" dirty="0"/>
              <a:t> driving force and inversely proportional to a quantity called reluctance R, which is analogous to electrical resistance,</a:t>
            </a:r>
          </a:p>
          <a:p>
            <a:r>
              <a:rPr lang="en-US" dirty="0"/>
              <a:t>resulting in the "Ohm's law" of magnetic circuits given by f= R.</a:t>
            </a:r>
            <a:r>
              <a:rPr lang="el-GR" dirty="0"/>
              <a:t>Φ</a:t>
            </a:r>
            <a:r>
              <a:rPr lang="en-US" dirty="0"/>
              <a:t> </a:t>
            </a:r>
          </a:p>
          <a:p>
            <a:pPr marL="0" indent="0">
              <a:buNone/>
            </a:pPr>
            <a:r>
              <a:rPr lang="en-US" dirty="0"/>
              <a:t>  reluctance = R = l/</a:t>
            </a:r>
            <a:r>
              <a:rPr lang="el-GR" dirty="0"/>
              <a:t>μ</a:t>
            </a:r>
            <a:r>
              <a:rPr lang="en-IN" dirty="0"/>
              <a:t>A</a:t>
            </a:r>
            <a:r>
              <a:rPr lang="en-US" dirty="0"/>
              <a:t> (A-t/ </a:t>
            </a:r>
            <a:r>
              <a:rPr lang="en-US" dirty="0" err="1"/>
              <a:t>Wb</a:t>
            </a:r>
            <a:r>
              <a:rPr lang="en-US" dirty="0"/>
              <a:t>)</a:t>
            </a:r>
          </a:p>
          <a:p>
            <a:pPr marL="0" indent="0">
              <a:buNone/>
            </a:pPr>
            <a:r>
              <a:rPr lang="en-US" dirty="0"/>
              <a:t>Magnetic flux density B = </a:t>
            </a:r>
            <a:r>
              <a:rPr lang="el-GR" dirty="0"/>
              <a:t>Φ</a:t>
            </a:r>
            <a:r>
              <a:rPr lang="en-US" dirty="0"/>
              <a:t>/A </a:t>
            </a:r>
            <a:r>
              <a:rPr lang="en-US" dirty="0" err="1"/>
              <a:t>webers</a:t>
            </a:r>
            <a:r>
              <a:rPr lang="en-US" dirty="0"/>
              <a:t>/m^2or </a:t>
            </a:r>
            <a:r>
              <a:rPr lang="en-US" dirty="0" err="1"/>
              <a:t>teslas</a:t>
            </a:r>
            <a:r>
              <a:rPr lang="en-US" dirty="0"/>
              <a:t> (T)</a:t>
            </a:r>
          </a:p>
          <a:p>
            <a:pPr marL="0" indent="0">
              <a:buNone/>
            </a:pPr>
            <a:r>
              <a:rPr lang="en-US" dirty="0"/>
              <a:t>Electric current density J = </a:t>
            </a:r>
            <a:r>
              <a:rPr lang="en-US" i="1" dirty="0" err="1"/>
              <a:t>i</a:t>
            </a:r>
            <a:r>
              <a:rPr lang="en-US" dirty="0"/>
              <a:t>/A</a:t>
            </a:r>
          </a:p>
          <a:p>
            <a:endParaRPr lang="en-IN" dirty="0"/>
          </a:p>
        </p:txBody>
      </p:sp>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rPr>
              <a:t>School of Computer science and engineering </a:t>
            </a:r>
          </a:p>
          <a:p>
            <a:pPr algn="ctr">
              <a:lnSpc>
                <a:spcPct val="90000"/>
              </a:lnSpc>
              <a:defRPr/>
            </a:pPr>
            <a:r>
              <a:rPr lang="en-US" altLang="zh-CN" dirty="0">
                <a:solidFill>
                  <a:schemeClr val="bg1"/>
                </a:solidFill>
                <a:latin typeface="Tinos"/>
                <a:ea typeface="+mj-ea"/>
                <a:cs typeface="+mj-cs"/>
              </a:rPr>
              <a:t>   </a:t>
            </a:r>
            <a:br>
              <a:rPr lang="en-US" altLang="zh-CN" dirty="0">
                <a:solidFill>
                  <a:schemeClr val="bg1"/>
                </a:solidFill>
                <a:latin typeface="Tinos"/>
              </a:rPr>
            </a:br>
            <a:r>
              <a:rPr lang="en-US" altLang="zh-CN" dirty="0">
                <a:solidFill>
                  <a:schemeClr val="bg1"/>
                </a:solidFill>
                <a:latin typeface="Tinos"/>
              </a:rPr>
              <a:t>    Course Code : BEE01T1003</a:t>
            </a:r>
            <a:r>
              <a:rPr lang="en-US" altLang="zh-CN" dirty="0">
                <a:solidFill>
                  <a:schemeClr val="bg1"/>
                </a:solidFill>
                <a:latin typeface="Tinos"/>
                <a:ea typeface="+mj-ea"/>
                <a:cs typeface="+mj-cs"/>
              </a:rPr>
              <a:t>	                                 Course Name: </a:t>
            </a:r>
            <a:r>
              <a:rPr lang="en-IN" altLang="zh-CN" dirty="0">
                <a:solidFill>
                  <a:schemeClr val="bg1"/>
                </a:solidFill>
                <a:latin typeface="-apple-system"/>
                <a:ea typeface="+mj-ea"/>
                <a:cs typeface="+mj-cs"/>
              </a:rPr>
              <a:t>BEEE</a:t>
            </a: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spTree>
    <p:extLst>
      <p:ext uri="{BB962C8B-B14F-4D97-AF65-F5344CB8AC3E}">
        <p14:creationId xmlns:p14="http://schemas.microsoft.com/office/powerpoint/2010/main" val="301283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rPr>
              <a:t>School of Computer science and engineering </a:t>
            </a:r>
          </a:p>
          <a:p>
            <a:pPr algn="ctr">
              <a:lnSpc>
                <a:spcPct val="90000"/>
              </a:lnSpc>
              <a:defRPr/>
            </a:pPr>
            <a:r>
              <a:rPr lang="en-US" altLang="zh-CN" dirty="0">
                <a:solidFill>
                  <a:schemeClr val="bg1"/>
                </a:solidFill>
                <a:latin typeface="Tinos"/>
                <a:ea typeface="+mj-ea"/>
                <a:cs typeface="+mj-cs"/>
              </a:rPr>
              <a:t>     </a:t>
            </a:r>
            <a:br>
              <a:rPr lang="en-US" altLang="zh-CN" dirty="0">
                <a:solidFill>
                  <a:schemeClr val="bg1"/>
                </a:solidFill>
                <a:latin typeface="Tinos"/>
              </a:rPr>
            </a:br>
            <a:r>
              <a:rPr lang="en-US" altLang="zh-CN" dirty="0">
                <a:solidFill>
                  <a:schemeClr val="bg1"/>
                </a:solidFill>
                <a:latin typeface="Tinos"/>
              </a:rPr>
              <a:t> Course Code : BEE01T1003</a:t>
            </a:r>
            <a:r>
              <a:rPr lang="en-US" altLang="zh-CN" dirty="0">
                <a:solidFill>
                  <a:schemeClr val="bg1"/>
                </a:solidFill>
                <a:latin typeface="Tinos"/>
                <a:ea typeface="+mj-ea"/>
                <a:cs typeface="+mj-cs"/>
              </a:rPr>
              <a:t>	                                 Course Name: </a:t>
            </a:r>
            <a:r>
              <a:rPr lang="en-IN" altLang="zh-CN" dirty="0">
                <a:solidFill>
                  <a:schemeClr val="bg1"/>
                </a:solidFill>
                <a:latin typeface="-apple-system"/>
                <a:ea typeface="+mj-ea"/>
                <a:cs typeface="+mj-cs"/>
              </a:rPr>
              <a:t>BEEE</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sp>
        <p:nvSpPr>
          <p:cNvPr id="2" name="Content Placeholder 1"/>
          <p:cNvSpPr>
            <a:spLocks noGrp="1"/>
          </p:cNvSpPr>
          <p:nvPr>
            <p:ph idx="1"/>
          </p:nvPr>
        </p:nvSpPr>
        <p:spPr>
          <a:xfrm>
            <a:off x="0" y="1273970"/>
            <a:ext cx="9648825" cy="4855473"/>
          </a:xfrm>
        </p:spPr>
        <p:txBody>
          <a:bodyPr>
            <a:normAutofit fontScale="85000" lnSpcReduction="20000"/>
          </a:bodyPr>
          <a:lstStyle/>
          <a:p>
            <a:pPr marL="0" indent="0">
              <a:buNone/>
            </a:pPr>
            <a:r>
              <a:rPr lang="en-US" b="1" dirty="0"/>
              <a:t>A Magnetic field intensity (H):</a:t>
            </a:r>
          </a:p>
          <a:p>
            <a:pPr marL="0" indent="0">
              <a:buNone/>
            </a:pPr>
            <a:r>
              <a:rPr lang="en-US" b="1" dirty="0"/>
              <a:t>                              </a:t>
            </a:r>
            <a:r>
              <a:rPr lang="en-US" dirty="0"/>
              <a:t>With N turns of wire carrying current </a:t>
            </a:r>
            <a:r>
              <a:rPr lang="en-US" dirty="0" err="1"/>
              <a:t>i</a:t>
            </a:r>
            <a:r>
              <a:rPr lang="en-US" dirty="0"/>
              <a:t>, the </a:t>
            </a:r>
            <a:r>
              <a:rPr lang="en-US" dirty="0" err="1"/>
              <a:t>mmf</a:t>
            </a:r>
            <a:r>
              <a:rPr lang="en-US" dirty="0"/>
              <a:t> created in  the circuit is Ni ampere-turns. With ‘</a:t>
            </a:r>
            <a:r>
              <a:rPr lang="en-US" i="1" dirty="0"/>
              <a:t>l’</a:t>
            </a:r>
            <a:r>
              <a:rPr lang="en-US" dirty="0"/>
              <a:t> representing the mean path length for the magnetic flux, the magnetic field intensity is</a:t>
            </a:r>
          </a:p>
          <a:p>
            <a:pPr marL="0" indent="0">
              <a:buNone/>
            </a:pPr>
            <a:endParaRPr lang="en-US" dirty="0"/>
          </a:p>
          <a:p>
            <a:pPr marL="0" indent="0">
              <a:buNone/>
            </a:pPr>
            <a:r>
              <a:rPr lang="en-US" dirty="0"/>
              <a:t>Magnetic field intensity  H =Ni/l </a:t>
            </a:r>
          </a:p>
          <a:p>
            <a:pPr marL="0" indent="0">
              <a:buNone/>
            </a:pPr>
            <a:r>
              <a:rPr lang="en-US" dirty="0"/>
              <a:t>ampere-turns/meter</a:t>
            </a:r>
          </a:p>
          <a:p>
            <a:pPr marL="0" indent="0">
              <a:buNone/>
            </a:pPr>
            <a:r>
              <a:rPr lang="en-US" dirty="0"/>
              <a:t>B = </a:t>
            </a:r>
            <a:r>
              <a:rPr lang="el-GR" dirty="0"/>
              <a:t>μ</a:t>
            </a:r>
            <a:r>
              <a:rPr lang="en-IN" dirty="0"/>
              <a:t>H</a:t>
            </a:r>
          </a:p>
          <a:p>
            <a:pPr marL="0" indent="0">
              <a:buNone/>
            </a:pPr>
            <a:endParaRPr lang="en-IN" dirty="0"/>
          </a:p>
          <a:p>
            <a:r>
              <a:rPr lang="en-US" dirty="0"/>
              <a:t>What is relation between B and H?</a:t>
            </a:r>
          </a:p>
          <a:p>
            <a:pPr marL="0" indent="0">
              <a:buNone/>
            </a:pPr>
            <a:r>
              <a:rPr lang="en-US" dirty="0"/>
              <a:t>Magnetic field strength or filed intensity (H) is the amount of </a:t>
            </a:r>
            <a:r>
              <a:rPr lang="en-US" dirty="0" err="1"/>
              <a:t>magnetising</a:t>
            </a:r>
            <a:r>
              <a:rPr lang="en-US" dirty="0"/>
              <a:t> force. Magnetic flux density (B) is the amount of magnetic force induced on the given body due to the </a:t>
            </a:r>
            <a:r>
              <a:rPr lang="en-US" dirty="0" err="1"/>
              <a:t>magnetising</a:t>
            </a:r>
            <a:r>
              <a:rPr lang="en-US" dirty="0"/>
              <a:t> force H. The relation between B and H is, </a:t>
            </a:r>
            <a:r>
              <a:rPr lang="en-US" b="1" dirty="0"/>
              <a:t>B = </a:t>
            </a:r>
            <a:r>
              <a:rPr lang="en-US" b="1" dirty="0" err="1"/>
              <a:t>μH</a:t>
            </a:r>
            <a:r>
              <a:rPr lang="en-US" dirty="0"/>
              <a:t>.</a:t>
            </a:r>
          </a:p>
          <a:p>
            <a:pPr marL="0" indent="0">
              <a:buNone/>
            </a:pPr>
            <a:endParaRPr lang="en-IN" dirty="0"/>
          </a:p>
          <a:p>
            <a:pPr marL="0" indent="0">
              <a:buNone/>
            </a:pP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629" y="2385732"/>
            <a:ext cx="4410691" cy="2095886"/>
          </a:xfrm>
          <a:prstGeom prst="rect">
            <a:avLst/>
          </a:prstGeom>
        </p:spPr>
      </p:pic>
    </p:spTree>
    <p:extLst>
      <p:ext uri="{BB962C8B-B14F-4D97-AF65-F5344CB8AC3E}">
        <p14:creationId xmlns:p14="http://schemas.microsoft.com/office/powerpoint/2010/main" val="146696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323850" y="1534566"/>
            <a:ext cx="10515600" cy="4351338"/>
          </a:xfrm>
        </p:spPr>
        <p:txBody>
          <a:bodyPr>
            <a:normAutofit lnSpcReduction="10000"/>
          </a:bodyPr>
          <a:lstStyle/>
          <a:p>
            <a:pPr marL="0" indent="0">
              <a:buNone/>
            </a:pPr>
            <a:r>
              <a:rPr lang="en-US" sz="3200" b="1" dirty="0"/>
              <a:t>Faraday's Laws</a:t>
            </a:r>
            <a:r>
              <a:rPr lang="en-US" dirty="0"/>
              <a:t>:</a:t>
            </a:r>
          </a:p>
          <a:p>
            <a:pPr marL="0" indent="0">
              <a:buNone/>
            </a:pPr>
            <a:r>
              <a:rPr lang="en-US" dirty="0"/>
              <a:t>First law: EMF is induced in a coil whenever magnetic field linking that coil is changed.</a:t>
            </a:r>
          </a:p>
          <a:p>
            <a:pPr marL="0" indent="0">
              <a:buNone/>
            </a:pPr>
            <a:r>
              <a:rPr lang="en-US" dirty="0"/>
              <a:t>Second law: The magnitude of the induced EMF is proportional to the rate of change of flux linkage</a:t>
            </a:r>
          </a:p>
          <a:p>
            <a:pPr marL="0" indent="0">
              <a:buNone/>
            </a:pPr>
            <a:r>
              <a:rPr lang="en-US" dirty="0"/>
              <a:t>.e= - N (d</a:t>
            </a:r>
            <a:r>
              <a:rPr lang="el-GR" dirty="0"/>
              <a:t>Φ</a:t>
            </a:r>
            <a:r>
              <a:rPr lang="en-US" dirty="0"/>
              <a:t>/</a:t>
            </a:r>
            <a:r>
              <a:rPr lang="en-US" dirty="0" err="1"/>
              <a:t>dt.</a:t>
            </a:r>
            <a:r>
              <a:rPr lang="en-US" dirty="0"/>
              <a:t>)</a:t>
            </a:r>
          </a:p>
          <a:p>
            <a:pPr marL="0" indent="0">
              <a:buNone/>
            </a:pPr>
            <a:r>
              <a:rPr lang="en-US" dirty="0"/>
              <a:t>Lenz's law: This law states that the induced EMF due to change of flux linkage by a coil will produce a current in the coil in such a direction that it will produce a magnetic field which will oppose the cause, that is the change in flux linkage.</a:t>
            </a:r>
          </a:p>
        </p:txBody>
      </p:sp>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rPr>
              <a:t>School of Computer science and engineering </a:t>
            </a:r>
          </a:p>
          <a:p>
            <a:pPr algn="ctr">
              <a:lnSpc>
                <a:spcPct val="90000"/>
              </a:lnSpc>
              <a:defRPr/>
            </a:pPr>
            <a:r>
              <a:rPr lang="en-US" altLang="zh-CN" dirty="0">
                <a:solidFill>
                  <a:schemeClr val="bg1"/>
                </a:solidFill>
                <a:latin typeface="Tinos"/>
                <a:ea typeface="+mj-ea"/>
                <a:cs typeface="+mj-cs"/>
              </a:rPr>
              <a:t>   </a:t>
            </a:r>
            <a:br>
              <a:rPr lang="en-US" altLang="zh-CN" dirty="0">
                <a:solidFill>
                  <a:schemeClr val="bg1"/>
                </a:solidFill>
                <a:latin typeface="Tinos"/>
              </a:rPr>
            </a:br>
            <a:r>
              <a:rPr lang="en-US" altLang="zh-CN" dirty="0">
                <a:solidFill>
                  <a:schemeClr val="bg1"/>
                </a:solidFill>
                <a:latin typeface="Tinos"/>
              </a:rPr>
              <a:t> Course Code : BEE01T1003</a:t>
            </a:r>
            <a:r>
              <a:rPr lang="en-US" altLang="zh-CN" dirty="0">
                <a:solidFill>
                  <a:schemeClr val="bg1"/>
                </a:solidFill>
                <a:latin typeface="Tinos"/>
                <a:ea typeface="+mj-ea"/>
                <a:cs typeface="+mj-cs"/>
              </a:rPr>
              <a:t>	                                 Course Name: </a:t>
            </a:r>
            <a:r>
              <a:rPr lang="en-IN" altLang="zh-CN" dirty="0">
                <a:solidFill>
                  <a:schemeClr val="bg1"/>
                </a:solidFill>
                <a:latin typeface="-apple-system"/>
                <a:ea typeface="+mj-ea"/>
                <a:cs typeface="+mj-cs"/>
              </a:rPr>
              <a:t>BEEE</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spTree>
    <p:extLst>
      <p:ext uri="{BB962C8B-B14F-4D97-AF65-F5344CB8AC3E}">
        <p14:creationId xmlns:p14="http://schemas.microsoft.com/office/powerpoint/2010/main" val="137023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97155" y="1312071"/>
            <a:ext cx="12094845" cy="4764634"/>
          </a:xfrm>
        </p:spPr>
        <p:txBody>
          <a:bodyPr>
            <a:normAutofit/>
          </a:bodyPr>
          <a:lstStyle/>
          <a:p>
            <a:pPr marL="0" indent="0">
              <a:buNone/>
            </a:pPr>
            <a:r>
              <a:rPr lang="en-US" sz="3200" b="1" dirty="0"/>
              <a:t>Self-induced EMF and Mutually induced EMF</a:t>
            </a:r>
          </a:p>
          <a:p>
            <a:pPr marL="0" indent="0">
              <a:buNone/>
            </a:pPr>
            <a:endParaRPr lang="en-US" sz="3200" b="1" dirty="0"/>
          </a:p>
          <a:p>
            <a:r>
              <a:rPr lang="en-US" dirty="0"/>
              <a:t>The EMF induced in a coil due to change in flux linkage when a changing current flows through the coil is called self-induced EMF.</a:t>
            </a:r>
          </a:p>
          <a:p>
            <a:pPr marL="0" indent="0">
              <a:buNone/>
            </a:pPr>
            <a:r>
              <a:rPr lang="en-US" dirty="0"/>
              <a:t>when a second coil is brought near a coil producing changing flux, EMF will be induced in the second coil due to change in current in the first coil. This is called mutually induced EMF.</a:t>
            </a:r>
          </a:p>
        </p:txBody>
      </p:sp>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rPr>
              <a:t>School of Computer science and engineering </a:t>
            </a:r>
          </a:p>
          <a:p>
            <a:pPr algn="ctr">
              <a:lnSpc>
                <a:spcPct val="90000"/>
              </a:lnSpc>
              <a:defRPr/>
            </a:pPr>
            <a:r>
              <a:rPr lang="en-US" altLang="zh-CN" dirty="0">
                <a:solidFill>
                  <a:schemeClr val="bg1"/>
                </a:solidFill>
                <a:latin typeface="Tinos"/>
                <a:ea typeface="+mj-ea"/>
                <a:cs typeface="+mj-cs"/>
              </a:rPr>
              <a:t>    </a:t>
            </a:r>
            <a:br>
              <a:rPr lang="en-US" altLang="zh-CN" dirty="0">
                <a:solidFill>
                  <a:schemeClr val="bg1"/>
                </a:solidFill>
                <a:latin typeface="Tinos"/>
              </a:rPr>
            </a:br>
            <a:r>
              <a:rPr lang="en-US" altLang="zh-CN" dirty="0">
                <a:solidFill>
                  <a:schemeClr val="bg1"/>
                </a:solidFill>
                <a:latin typeface="Tinos"/>
              </a:rPr>
              <a:t> Course Code : BEE01T1003</a:t>
            </a:r>
            <a:r>
              <a:rPr lang="en-US" altLang="zh-CN" dirty="0">
                <a:solidFill>
                  <a:schemeClr val="bg1"/>
                </a:solidFill>
                <a:latin typeface="Tinos"/>
                <a:ea typeface="+mj-ea"/>
                <a:cs typeface="+mj-cs"/>
              </a:rPr>
              <a:t>	                                 Course Name: </a:t>
            </a:r>
            <a:r>
              <a:rPr lang="en-IN" altLang="zh-CN" dirty="0">
                <a:solidFill>
                  <a:schemeClr val="bg1"/>
                </a:solidFill>
                <a:latin typeface="-apple-system"/>
                <a:ea typeface="+mj-ea"/>
                <a:cs typeface="+mj-cs"/>
              </a:rPr>
              <a:t>BEEE</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9904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399" y="4552950"/>
            <a:ext cx="7606305" cy="2010410"/>
          </a:xfrm>
          <a:prstGeom prst="rect">
            <a:avLst/>
          </a:prstGeom>
        </p:spPr>
      </p:pic>
    </p:spTree>
    <p:extLst>
      <p:ext uri="{BB962C8B-B14F-4D97-AF65-F5344CB8AC3E}">
        <p14:creationId xmlns:p14="http://schemas.microsoft.com/office/powerpoint/2010/main" val="227781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121920" y="942975"/>
            <a:ext cx="5231130" cy="5238750"/>
          </a:xfrm>
        </p:spPr>
        <p:txBody>
          <a:bodyPr>
            <a:normAutofit fontScale="92500"/>
          </a:bodyPr>
          <a:lstStyle/>
          <a:p>
            <a:pPr marL="0" indent="0">
              <a:buNone/>
            </a:pPr>
            <a:r>
              <a:rPr lang="en-US" b="1" dirty="0"/>
              <a:t>Self inductance </a:t>
            </a:r>
            <a:r>
              <a:rPr lang="en-US" dirty="0"/>
              <a:t>is defined as the induction of a voltage in a current-carrying wire when the current in the wire itself is changing. In the case of self-inductance, the magnetic field created by a changing current in the circuit itself induces a voltage in the same circuit.</a:t>
            </a:r>
          </a:p>
          <a:p>
            <a:pPr marL="0" indent="0">
              <a:buNone/>
            </a:pPr>
            <a:r>
              <a:rPr lang="en-US" dirty="0"/>
              <a:t>Self-inductance is the tendency of a coil to resist changes in current in </a:t>
            </a:r>
            <a:r>
              <a:rPr lang="en-US" b="1" dirty="0"/>
              <a:t>itself</a:t>
            </a:r>
            <a:r>
              <a:rPr lang="en-US" dirty="0"/>
              <a:t>. Whenever current changes through a coil, they induce an EMF, which is proportional to the rate of change of current through the coil.</a:t>
            </a:r>
            <a:endParaRPr lang="en-IN" b="1" u="sng" dirty="0"/>
          </a:p>
        </p:txBody>
      </p:sp>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388143"/>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rPr>
              <a:t>School of Computer science and engineering </a:t>
            </a:r>
          </a:p>
          <a:p>
            <a:pPr algn="ctr">
              <a:lnSpc>
                <a:spcPct val="90000"/>
              </a:lnSpc>
              <a:defRPr/>
            </a:pPr>
            <a:r>
              <a:rPr lang="en-US" altLang="zh-CN" dirty="0">
                <a:solidFill>
                  <a:schemeClr val="bg1"/>
                </a:solidFill>
                <a:latin typeface="Tinos"/>
                <a:ea typeface="+mj-ea"/>
                <a:cs typeface="+mj-cs"/>
              </a:rPr>
              <a:t> </a:t>
            </a:r>
            <a:br>
              <a:rPr lang="en-US" altLang="zh-CN" dirty="0">
                <a:solidFill>
                  <a:schemeClr val="bg1"/>
                </a:solidFill>
                <a:latin typeface="Tinos"/>
              </a:rPr>
            </a:br>
            <a:r>
              <a:rPr lang="en-US" altLang="zh-CN" dirty="0">
                <a:solidFill>
                  <a:schemeClr val="bg1"/>
                </a:solidFill>
                <a:latin typeface="Tinos"/>
              </a:rPr>
              <a:t>   Course Code : BEE01T1003</a:t>
            </a:r>
            <a:r>
              <a:rPr lang="en-US" altLang="zh-CN" dirty="0">
                <a:solidFill>
                  <a:schemeClr val="bg1"/>
                </a:solidFill>
                <a:latin typeface="Tinos"/>
                <a:ea typeface="+mj-ea"/>
                <a:cs typeface="+mj-cs"/>
              </a:rPr>
              <a:t>	                                 Course Name: </a:t>
            </a:r>
            <a:r>
              <a:rPr lang="en-IN" altLang="zh-CN" dirty="0">
                <a:solidFill>
                  <a:schemeClr val="bg1"/>
                </a:solidFill>
                <a:latin typeface="-apple-system"/>
                <a:ea typeface="+mj-ea"/>
                <a:cs typeface="+mj-cs"/>
              </a:rPr>
              <a:t>BEEE</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3"/>
          <a:stretch>
            <a:fillRect/>
          </a:stretch>
        </p:blipFill>
        <p:spPr>
          <a:xfrm>
            <a:off x="40640" y="-8485"/>
            <a:ext cx="1504949" cy="951460"/>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050" y="638176"/>
            <a:ext cx="7086600" cy="5597128"/>
          </a:xfrm>
          <a:prstGeom prst="rect">
            <a:avLst/>
          </a:prstGeom>
        </p:spPr>
      </p:pic>
    </p:spTree>
    <p:extLst>
      <p:ext uri="{BB962C8B-B14F-4D97-AF65-F5344CB8AC3E}">
        <p14:creationId xmlns:p14="http://schemas.microsoft.com/office/powerpoint/2010/main" val="1939599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58816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rPr>
              <a:t>School of Computer science and engineering </a:t>
            </a:r>
          </a:p>
          <a:p>
            <a:pPr algn="ctr">
              <a:lnSpc>
                <a:spcPct val="90000"/>
              </a:lnSpc>
              <a:defRPr/>
            </a:pPr>
            <a:br>
              <a:rPr lang="en-US" altLang="zh-CN" dirty="0">
                <a:solidFill>
                  <a:schemeClr val="bg1"/>
                </a:solidFill>
                <a:latin typeface="Tinos"/>
              </a:rPr>
            </a:br>
            <a:r>
              <a:rPr lang="en-US" altLang="zh-CN" dirty="0">
                <a:solidFill>
                  <a:schemeClr val="bg1"/>
                </a:solidFill>
                <a:latin typeface="Tinos"/>
              </a:rPr>
              <a:t> Course Code : BEE01T1003</a:t>
            </a:r>
            <a:r>
              <a:rPr lang="en-US" altLang="zh-CN" dirty="0">
                <a:solidFill>
                  <a:schemeClr val="bg1"/>
                </a:solidFill>
                <a:latin typeface="Tinos"/>
                <a:ea typeface="+mj-ea"/>
                <a:cs typeface="+mj-cs"/>
              </a:rPr>
              <a:t>	                                 Course Name: </a:t>
            </a:r>
            <a:r>
              <a:rPr lang="en-IN" altLang="zh-CN" dirty="0">
                <a:solidFill>
                  <a:schemeClr val="bg1"/>
                </a:solidFill>
                <a:latin typeface="-apple-system"/>
                <a:ea typeface="+mj-ea"/>
                <a:cs typeface="+mj-cs"/>
              </a:rPr>
              <a:t>BEEE</a:t>
            </a: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4"/>
            <a:ext cx="1504949" cy="1180060"/>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876" y="714772"/>
            <a:ext cx="7650797" cy="5487988"/>
          </a:xfrm>
        </p:spPr>
      </p:pic>
    </p:spTree>
    <p:extLst>
      <p:ext uri="{BB962C8B-B14F-4D97-AF65-F5344CB8AC3E}">
        <p14:creationId xmlns:p14="http://schemas.microsoft.com/office/powerpoint/2010/main" val="268574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1930</TotalTime>
  <Words>730</Words>
  <Application>Microsoft Office PowerPoint</Application>
  <PresentationFormat>Widescreen</PresentationFormat>
  <Paragraphs>89</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Harsh Yadav</cp:lastModifiedBy>
  <cp:revision>149</cp:revision>
  <cp:lastPrinted>2020-10-01T09:19:21Z</cp:lastPrinted>
  <dcterms:created xsi:type="dcterms:W3CDTF">2020-05-05T09:43:45Z</dcterms:created>
  <dcterms:modified xsi:type="dcterms:W3CDTF">2022-01-27T19:21:26Z</dcterms:modified>
</cp:coreProperties>
</file>