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03" r:id="rId2"/>
    <p:sldId id="301" r:id="rId3"/>
    <p:sldId id="257" r:id="rId4"/>
    <p:sldId id="294" r:id="rId5"/>
    <p:sldId id="296" r:id="rId6"/>
    <p:sldId id="265" r:id="rId7"/>
    <p:sldId id="266" r:id="rId8"/>
    <p:sldId id="289" r:id="rId9"/>
    <p:sldId id="270" r:id="rId10"/>
    <p:sldId id="285" r:id="rId11"/>
    <p:sldId id="271" r:id="rId12"/>
    <p:sldId id="29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574"/>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6756D-F025-440F-9D61-0F885910CF02}" type="datetimeFigureOut">
              <a:rPr lang="en-US" smtClean="0"/>
              <a:t>1/27/2022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BA83E-0BE3-49F3-BFA4-49C00BCADAC0}" type="slidenum">
              <a:rPr lang="en-US" smtClean="0"/>
              <a:t>‹#›</a:t>
            </a:fld>
            <a:endParaRPr lang="en-US"/>
          </a:p>
        </p:txBody>
      </p:sp>
    </p:spTree>
    <p:extLst>
      <p:ext uri="{BB962C8B-B14F-4D97-AF65-F5344CB8AC3E}">
        <p14:creationId xmlns:p14="http://schemas.microsoft.com/office/powerpoint/2010/main" val="43161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A3807C4F-28E2-4859-9141-2AD182D60EEB}"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15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07D76-829A-4EA0-A4EC-063E6C94DDD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16367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75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44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2999912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510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397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443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45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382460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85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07D76-829A-4EA0-A4EC-063E6C94DDD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333279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07D76-829A-4EA0-A4EC-063E6C94DDDB}"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7C4F-28E2-4859-9141-2AD182D60EEB}"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47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07D76-829A-4EA0-A4EC-063E6C94DDDB}"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7C4F-28E2-4859-9141-2AD182D60EEB}"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8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07D76-829A-4EA0-A4EC-063E6C94DDDB}"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10455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07D76-829A-4EA0-A4EC-063E6C94DDD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43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07D76-829A-4EA0-A4EC-063E6C94DDD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181176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F07D76-829A-4EA0-A4EC-063E6C94DDDB}" type="datetimeFigureOut">
              <a:rPr lang="en-US" smtClean="0"/>
              <a:t>1/27/2022</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807C4F-28E2-4859-9141-2AD182D60EEB}" type="slidenum">
              <a:rPr lang="en-US" smtClean="0"/>
              <a:t>‹#›</a:t>
            </a:fld>
            <a:endParaRPr lang="en-US"/>
          </a:p>
        </p:txBody>
      </p:sp>
    </p:spTree>
    <p:extLst>
      <p:ext uri="{BB962C8B-B14F-4D97-AF65-F5344CB8AC3E}">
        <p14:creationId xmlns:p14="http://schemas.microsoft.com/office/powerpoint/2010/main" val="2458191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EA79-8E4F-4B7B-85FF-F75547441031}"/>
              </a:ext>
            </a:extLst>
          </p:cNvPr>
          <p:cNvSpPr>
            <a:spLocks noGrp="1"/>
          </p:cNvSpPr>
          <p:nvPr>
            <p:ph type="ctrTitle"/>
          </p:nvPr>
        </p:nvSpPr>
        <p:spPr>
          <a:xfrm>
            <a:off x="1749316" y="2666999"/>
            <a:ext cx="5642084" cy="1377651"/>
          </a:xfrm>
        </p:spPr>
        <p:txBody>
          <a:bodyPr/>
          <a:lstStyle/>
          <a:p>
            <a:r>
              <a:rPr lang="en-IN" sz="4800" dirty="0">
                <a:solidFill>
                  <a:schemeClr val="tx1"/>
                </a:solidFill>
              </a:rPr>
              <a:t>Topic: Applications Of Biosensors</a:t>
            </a:r>
            <a:br>
              <a:rPr lang="en-IN" sz="4800" dirty="0">
                <a:solidFill>
                  <a:srgbClr val="FF0000"/>
                </a:solidFill>
              </a:rPr>
            </a:br>
            <a:endParaRPr lang="en-IN" dirty="0"/>
          </a:p>
        </p:txBody>
      </p:sp>
      <p:sp>
        <p:nvSpPr>
          <p:cNvPr id="3" name="Subtitle 2">
            <a:extLst>
              <a:ext uri="{FF2B5EF4-FFF2-40B4-BE49-F238E27FC236}">
                <a16:creationId xmlns:a16="http://schemas.microsoft.com/office/drawing/2014/main" id="{A8345E65-FDCF-4CD6-975E-5E962B4833C7}"/>
              </a:ext>
            </a:extLst>
          </p:cNvPr>
          <p:cNvSpPr>
            <a:spLocks noGrp="1"/>
          </p:cNvSpPr>
          <p:nvPr>
            <p:ph type="subTitle" idx="1"/>
          </p:nvPr>
        </p:nvSpPr>
        <p:spPr>
          <a:xfrm>
            <a:off x="1981200" y="45014"/>
            <a:ext cx="5308866" cy="1377651"/>
          </a:xfrm>
        </p:spPr>
        <p:txBody>
          <a:bodyPr>
            <a:normAutofit lnSpcReduction="10000"/>
          </a:bodyPr>
          <a:lstStyle/>
          <a:p>
            <a:pPr algn="ctr">
              <a:lnSpc>
                <a:spcPct val="90000"/>
              </a:lnSpc>
              <a:defRPr/>
            </a:pPr>
            <a:r>
              <a:rPr lang="en-US" altLang="zh-CN" sz="1800" dirty="0">
                <a:latin typeface="Tinos"/>
                <a:ea typeface="+mj-ea"/>
                <a:cs typeface="+mj-cs"/>
              </a:rPr>
              <a:t>School of Computing Science and Engineering</a:t>
            </a:r>
          </a:p>
          <a:p>
            <a:pPr algn="ctr">
              <a:lnSpc>
                <a:spcPct val="90000"/>
              </a:lnSpc>
              <a:defRPr/>
            </a:pPr>
            <a:br>
              <a:rPr lang="en-US" altLang="zh-CN" sz="1600" dirty="0">
                <a:latin typeface="Tinos"/>
                <a:ea typeface="+mj-ea"/>
                <a:cs typeface="+mj-cs"/>
              </a:rPr>
            </a:br>
            <a:r>
              <a:rPr lang="en-US" altLang="zh-CN" sz="1600" dirty="0">
                <a:latin typeface="Tinos"/>
                <a:ea typeface="+mj-ea"/>
                <a:cs typeface="+mj-cs"/>
              </a:rPr>
              <a:t> Course Code : </a:t>
            </a:r>
            <a:r>
              <a:rPr lang="en-US" dirty="0"/>
              <a:t>BEE01T1003</a:t>
            </a:r>
            <a:r>
              <a:rPr lang="en-US" altLang="zh-CN" sz="1600" dirty="0">
                <a:latin typeface="Tinos"/>
                <a:ea typeface="+mj-ea"/>
                <a:cs typeface="+mj-cs"/>
              </a:rPr>
              <a:t>		    </a:t>
            </a:r>
          </a:p>
          <a:p>
            <a:pPr algn="ctr">
              <a:lnSpc>
                <a:spcPct val="90000"/>
              </a:lnSpc>
              <a:defRPr/>
            </a:pPr>
            <a:r>
              <a:rPr lang="en-US" altLang="zh-CN" sz="1600" dirty="0" err="1">
                <a:latin typeface="Tinos"/>
                <a:ea typeface="+mj-ea"/>
                <a:cs typeface="+mj-cs"/>
              </a:rPr>
              <a:t>Name:</a:t>
            </a:r>
            <a:r>
              <a:rPr lang="en-US" dirty="0" err="1"/>
              <a:t>Basic</a:t>
            </a:r>
            <a:r>
              <a:rPr lang="en-US" dirty="0"/>
              <a:t> Electrical and Electronics Engineering</a:t>
            </a:r>
            <a:endParaRPr lang="zh-CN" altLang="en-US" sz="1600" dirty="0">
              <a:latin typeface="Tinos"/>
              <a:ea typeface="+mj-ea"/>
              <a:cs typeface="+mj-cs"/>
            </a:endParaRPr>
          </a:p>
          <a:p>
            <a:endParaRPr lang="en-IN" dirty="0"/>
          </a:p>
        </p:txBody>
      </p:sp>
      <p:pic>
        <p:nvPicPr>
          <p:cNvPr id="4" name="Picture 3">
            <a:extLst>
              <a:ext uri="{FF2B5EF4-FFF2-40B4-BE49-F238E27FC236}">
                <a16:creationId xmlns:a16="http://schemas.microsoft.com/office/drawing/2014/main" id="{123970EE-9C0A-4FC9-BBE2-EFD3B096F4CD}"/>
              </a:ext>
            </a:extLst>
          </p:cNvPr>
          <p:cNvPicPr>
            <a:picLocks noChangeAspect="1"/>
          </p:cNvPicPr>
          <p:nvPr/>
        </p:nvPicPr>
        <p:blipFill>
          <a:blip r:embed="rId2"/>
          <a:stretch>
            <a:fillRect/>
          </a:stretch>
        </p:blipFill>
        <p:spPr>
          <a:xfrm>
            <a:off x="0" y="0"/>
            <a:ext cx="1737026" cy="1467680"/>
          </a:xfrm>
          <a:prstGeom prst="rect">
            <a:avLst/>
          </a:prstGeom>
        </p:spPr>
      </p:pic>
      <p:sp>
        <p:nvSpPr>
          <p:cNvPr id="5" name="TextBox 4">
            <a:extLst>
              <a:ext uri="{FF2B5EF4-FFF2-40B4-BE49-F238E27FC236}">
                <a16:creationId xmlns:a16="http://schemas.microsoft.com/office/drawing/2014/main" id="{B88F7A8A-CBFB-4ED2-A544-50D41867F616}"/>
              </a:ext>
            </a:extLst>
          </p:cNvPr>
          <p:cNvSpPr txBox="1"/>
          <p:nvPr/>
        </p:nvSpPr>
        <p:spPr>
          <a:xfrm>
            <a:off x="1600200" y="3429000"/>
            <a:ext cx="5943600" cy="2154436"/>
          </a:xfrm>
          <a:prstGeom prst="rect">
            <a:avLst/>
          </a:prstGeom>
          <a:noFill/>
        </p:spPr>
        <p:txBody>
          <a:bodyPr wrap="square" rtlCol="0">
            <a:spAutoFit/>
          </a:bodyPr>
          <a:lstStyle/>
          <a:p>
            <a:r>
              <a:rPr lang="en-IN" sz="1800" b="1" dirty="0">
                <a:solidFill>
                  <a:srgbClr val="FF0000"/>
                </a:solidFill>
              </a:rPr>
              <a:t>                                    </a:t>
            </a:r>
            <a:r>
              <a:rPr lang="en-IN" sz="2000" b="1" dirty="0"/>
              <a:t>Name:</a:t>
            </a:r>
          </a:p>
          <a:p>
            <a:r>
              <a:rPr lang="en-IN" sz="2000" b="1" dirty="0"/>
              <a:t>                    </a:t>
            </a:r>
            <a:r>
              <a:rPr lang="en-US" sz="2000" b="1" dirty="0" err="1"/>
              <a:t>Satvik</a:t>
            </a:r>
            <a:r>
              <a:rPr lang="en-US" sz="2000" b="1" dirty="0"/>
              <a:t> Shukla (21SCSE1010146)</a:t>
            </a:r>
          </a:p>
          <a:p>
            <a:r>
              <a:rPr lang="en-US" sz="2000" b="1" dirty="0"/>
              <a:t>                   Saurabh Kumar </a:t>
            </a:r>
            <a:r>
              <a:rPr lang="en-US" sz="2000" b="1" dirty="0" err="1"/>
              <a:t>sah</a:t>
            </a:r>
            <a:r>
              <a:rPr lang="en-US" sz="2000" b="1" dirty="0"/>
              <a:t> (21SCSE1011305)</a:t>
            </a:r>
          </a:p>
          <a:p>
            <a:r>
              <a:rPr lang="en-US" sz="2000" b="1" dirty="0"/>
              <a:t>                  </a:t>
            </a:r>
            <a:r>
              <a:rPr lang="en-US" sz="2000" b="1" dirty="0" err="1"/>
              <a:t>Shivam</a:t>
            </a:r>
            <a:r>
              <a:rPr lang="en-US" sz="2000" b="1" dirty="0"/>
              <a:t> Dwivedi (21scse1010662)</a:t>
            </a:r>
          </a:p>
          <a:p>
            <a:r>
              <a:rPr lang="en-US" sz="2000" b="1" dirty="0"/>
              <a:t>                 Saurabh Sharma (21SCSE1010780)</a:t>
            </a:r>
          </a:p>
          <a:p>
            <a:pPr>
              <a:defRPr/>
            </a:pPr>
            <a:endParaRPr lang="en-IN" sz="1600" dirty="0"/>
          </a:p>
          <a:p>
            <a:r>
              <a:rPr lang="en-IN" dirty="0"/>
              <a:t> </a:t>
            </a:r>
          </a:p>
        </p:txBody>
      </p:sp>
      <p:sp>
        <p:nvSpPr>
          <p:cNvPr id="6" name="TextBox 5">
            <a:extLst>
              <a:ext uri="{FF2B5EF4-FFF2-40B4-BE49-F238E27FC236}">
                <a16:creationId xmlns:a16="http://schemas.microsoft.com/office/drawing/2014/main" id="{FE002AFC-DD61-4478-B70A-5D44882E0FBE}"/>
              </a:ext>
            </a:extLst>
          </p:cNvPr>
          <p:cNvSpPr txBox="1"/>
          <p:nvPr/>
        </p:nvSpPr>
        <p:spPr>
          <a:xfrm>
            <a:off x="3276600" y="5591384"/>
            <a:ext cx="4876800" cy="646331"/>
          </a:xfrm>
          <a:prstGeom prst="rect">
            <a:avLst/>
          </a:prstGeom>
          <a:noFill/>
        </p:spPr>
        <p:txBody>
          <a:bodyPr wrap="square" rtlCol="0">
            <a:spAutoFit/>
          </a:bodyPr>
          <a:lstStyle/>
          <a:p>
            <a:pPr>
              <a:defRPr/>
            </a:pPr>
            <a:r>
              <a:rPr lang="en-IN" sz="1800" b="1"/>
              <a:t>Group Number:15</a:t>
            </a:r>
          </a:p>
          <a:p>
            <a:pPr>
              <a:defRPr/>
            </a:pPr>
            <a:r>
              <a:rPr lang="en-IN" sz="1800" b="1"/>
              <a:t>Section:7</a:t>
            </a:r>
            <a:endParaRPr lang="en-IN" sz="1800" b="1" dirty="0"/>
          </a:p>
        </p:txBody>
      </p:sp>
    </p:spTree>
    <p:extLst>
      <p:ext uri="{BB962C8B-B14F-4D97-AF65-F5344CB8AC3E}">
        <p14:creationId xmlns:p14="http://schemas.microsoft.com/office/powerpoint/2010/main" val="25547961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8915400" cy="1143000"/>
          </a:xfrm>
        </p:spPr>
        <p:txBody>
          <a:bodyPr/>
          <a:lstStyle/>
          <a:p>
            <a:r>
              <a:rPr lang="en-US" u="sng" dirty="0">
                <a:latin typeface="Algerian" panose="04020705040A02060702" pitchFamily="82" charset="0"/>
              </a:rPr>
              <a:t>Optical detection biosensor</a:t>
            </a: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16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813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r>
              <a:rPr lang="en-US" u="sng" dirty="0">
                <a:latin typeface="Algerian" panose="04020705040A02060702" pitchFamily="82" charset="0"/>
              </a:rPr>
              <a:t>Thermal detection biosensors </a:t>
            </a:r>
          </a:p>
        </p:txBody>
      </p:sp>
      <p:sp>
        <p:nvSpPr>
          <p:cNvPr id="3" name="Content Placeholder 2"/>
          <p:cNvSpPr>
            <a:spLocks noGrp="1"/>
          </p:cNvSpPr>
          <p:nvPr>
            <p:ph idx="1"/>
          </p:nvPr>
        </p:nvSpPr>
        <p:spPr/>
        <p:txBody>
          <a:bodyPr>
            <a:normAutofit fontScale="85000" lnSpcReduction="10000"/>
          </a:bodyPr>
          <a:lstStyle/>
          <a:p>
            <a:r>
              <a:rPr lang="en-US" dirty="0"/>
              <a:t>This type of biosensor work on the fundamental properties of biological reactions, namely absorption or production of heat , which in turn changes the temperature of the medium in which the reaction takes place.</a:t>
            </a:r>
          </a:p>
          <a:p>
            <a:r>
              <a:rPr lang="en-US" dirty="0"/>
              <a:t>They are constructed by combining immobilized enzymes molecules with the temperature sensors. When the </a:t>
            </a:r>
            <a:r>
              <a:rPr lang="en-US" dirty="0" err="1"/>
              <a:t>analyte</a:t>
            </a:r>
            <a:r>
              <a:rPr lang="en-US" dirty="0"/>
              <a:t> comes in contact with the enzyme is measured and is calibrated against the </a:t>
            </a:r>
            <a:r>
              <a:rPr lang="en-US" dirty="0" err="1"/>
              <a:t>analyte</a:t>
            </a:r>
            <a:r>
              <a:rPr lang="en-US" dirty="0"/>
              <a:t> concentration.</a:t>
            </a:r>
          </a:p>
          <a:p>
            <a:r>
              <a:rPr lang="en-US" dirty="0"/>
              <a:t>The total heat produced or absorbed is proportional to the molar enthalpy and the total number of molecules in the reaction.</a:t>
            </a:r>
          </a:p>
        </p:txBody>
      </p:sp>
    </p:spTree>
    <p:extLst>
      <p:ext uri="{BB962C8B-B14F-4D97-AF65-F5344CB8AC3E}">
        <p14:creationId xmlns:p14="http://schemas.microsoft.com/office/powerpoint/2010/main" val="11408697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anose="04020705040A02060702" pitchFamily="82" charset="0"/>
              </a:rPr>
              <a:t>Conclusion</a:t>
            </a:r>
          </a:p>
        </p:txBody>
      </p:sp>
      <p:sp>
        <p:nvSpPr>
          <p:cNvPr id="3" name="Content Placeholder 2"/>
          <p:cNvSpPr>
            <a:spLocks noGrp="1"/>
          </p:cNvSpPr>
          <p:nvPr>
            <p:ph idx="1"/>
          </p:nvPr>
        </p:nvSpPr>
        <p:spPr/>
        <p:txBody>
          <a:bodyPr>
            <a:normAutofit fontScale="92500" lnSpcReduction="10000"/>
          </a:bodyPr>
          <a:lstStyle/>
          <a:p>
            <a:r>
              <a:rPr lang="en-US" dirty="0"/>
              <a:t>As the potential threat to bioterrorism increase, there is great need for a tool that can quickly, reliably and accurately detect contaminating bio-agents in the atmosphere.</a:t>
            </a:r>
          </a:p>
          <a:p>
            <a:r>
              <a:rPr lang="en-US" dirty="0"/>
              <a:t>Biosensors can essentially serve as low-cost and highly efficient devices for this purpose in addition to being used in other day-to-day application.</a:t>
            </a:r>
          </a:p>
          <a:p>
            <a:r>
              <a:rPr lang="en-US" dirty="0"/>
              <a:t>Biosensors are known as </a:t>
            </a:r>
            <a:r>
              <a:rPr lang="en-US" dirty="0" err="1"/>
              <a:t>immuno-sensors,optrodes</a:t>
            </a:r>
            <a:r>
              <a:rPr lang="en-US" dirty="0"/>
              <a:t>, chemical, canaries, resonant mirrors, glucometers biochips bio-computers and so on.</a:t>
            </a:r>
          </a:p>
        </p:txBody>
      </p:sp>
    </p:spTree>
    <p:extLst>
      <p:ext uri="{BB962C8B-B14F-4D97-AF65-F5344CB8AC3E}">
        <p14:creationId xmlns:p14="http://schemas.microsoft.com/office/powerpoint/2010/main" val="408580844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60337"/>
            <a:ext cx="8229600" cy="1143000"/>
          </a:xfrm>
          <a:blipFill>
            <a:blip r:embed="rId2"/>
            <a:tile tx="0" ty="0" sx="100000" sy="100000" flip="none" algn="tl"/>
          </a:blipFill>
        </p:spPr>
        <p:txBody>
          <a:bodyPr/>
          <a:lstStyle/>
          <a:p>
            <a:r>
              <a:rPr lang="en-US" u="sng" dirty="0">
                <a:latin typeface="Algerian" panose="04020705040A02060702" pitchFamily="82" charset="0"/>
              </a:rPr>
              <a:t>Introduction</a:t>
            </a:r>
          </a:p>
        </p:txBody>
      </p:sp>
      <p:sp>
        <p:nvSpPr>
          <p:cNvPr id="3" name="Content Placeholder 2"/>
          <p:cNvSpPr>
            <a:spLocks noGrp="1"/>
          </p:cNvSpPr>
          <p:nvPr>
            <p:ph idx="1"/>
          </p:nvPr>
        </p:nvSpPr>
        <p:spPr>
          <a:blipFill>
            <a:blip r:embed="rId2"/>
            <a:tile tx="0" ty="0" sx="100000" sy="100000" flip="none" algn="tl"/>
          </a:blipFill>
        </p:spPr>
        <p:txBody>
          <a:bodyPr>
            <a:normAutofit fontScale="92500" lnSpcReduction="10000"/>
          </a:bodyPr>
          <a:lstStyle/>
          <a:p>
            <a:r>
              <a:rPr lang="en-US" dirty="0"/>
              <a:t>A biosensor is a sensing device comprised of a combination of a specific biological element and a transducer.</a:t>
            </a:r>
          </a:p>
          <a:p>
            <a:r>
              <a:rPr lang="en-US" dirty="0"/>
              <a:t>A specific biological element recognizes a specific </a:t>
            </a:r>
            <a:r>
              <a:rPr lang="en-US" dirty="0" err="1"/>
              <a:t>analyte</a:t>
            </a:r>
            <a:r>
              <a:rPr lang="en-US" dirty="0"/>
              <a:t> and the changes in the biomolecule are usually converted into and electrical signal ( which is in turn calibrated to a specific scale ) by a transducer.</a:t>
            </a:r>
          </a:p>
          <a:p>
            <a:r>
              <a:rPr lang="en-US" dirty="0"/>
              <a:t>It detects, records and transmits information regarding a physiological change or process.</a:t>
            </a:r>
          </a:p>
          <a:p>
            <a:endParaRPr lang="en-US" dirty="0"/>
          </a:p>
        </p:txBody>
      </p:sp>
    </p:spTree>
    <p:extLst>
      <p:ext uri="{BB962C8B-B14F-4D97-AF65-F5344CB8AC3E}">
        <p14:creationId xmlns:p14="http://schemas.microsoft.com/office/powerpoint/2010/main" val="92675586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u="sng" dirty="0">
                <a:latin typeface="Algerian" panose="04020705040A02060702" pitchFamily="82" charset="0"/>
              </a:rPr>
              <a:t>Definition</a:t>
            </a:r>
          </a:p>
        </p:txBody>
      </p:sp>
      <p:sp>
        <p:nvSpPr>
          <p:cNvPr id="3" name="Content Placeholder 2"/>
          <p:cNvSpPr>
            <a:spLocks noGrp="1"/>
          </p:cNvSpPr>
          <p:nvPr>
            <p:ph idx="1"/>
          </p:nvPr>
        </p:nvSpPr>
        <p:spPr>
          <a:blipFill>
            <a:blip r:embed="rId2"/>
            <a:tile tx="0" ty="0" sx="100000" sy="100000" flip="none" algn="tl"/>
          </a:blipFill>
        </p:spPr>
        <p:txBody>
          <a:bodyPr/>
          <a:lstStyle/>
          <a:p>
            <a:r>
              <a:rPr lang="en-US" dirty="0"/>
              <a:t>A </a:t>
            </a:r>
            <a:r>
              <a:rPr lang="en-US" b="1" dirty="0"/>
              <a:t>biosensor</a:t>
            </a:r>
            <a:r>
              <a:rPr lang="en-US" dirty="0"/>
              <a:t> is an analytical device, used for the detection of an </a:t>
            </a:r>
            <a:r>
              <a:rPr lang="en-US" dirty="0" err="1"/>
              <a:t>analyte</a:t>
            </a:r>
            <a:r>
              <a:rPr lang="en-US" dirty="0"/>
              <a:t>, that combines a biological component with a physicochemical detector.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10000"/>
            <a:ext cx="38481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174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Biosensor system</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281783" y="2490788"/>
            <a:ext cx="458837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72209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lgerian" panose="04020705040A02060702" pitchFamily="82" charset="0"/>
              </a:rPr>
              <a:t>A successful biosensor must possess at least some of the following beneficial features: </a:t>
            </a:r>
          </a:p>
        </p:txBody>
      </p:sp>
      <p:sp>
        <p:nvSpPr>
          <p:cNvPr id="3" name="Content Placeholder 2"/>
          <p:cNvSpPr>
            <a:spLocks noGrp="1"/>
          </p:cNvSpPr>
          <p:nvPr>
            <p:ph idx="1"/>
          </p:nvPr>
        </p:nvSpPr>
        <p:spPr/>
        <p:txBody>
          <a:bodyPr>
            <a:normAutofit fontScale="92500" lnSpcReduction="20000"/>
          </a:bodyPr>
          <a:lstStyle/>
          <a:p>
            <a:r>
              <a:rPr lang="en-US" dirty="0"/>
              <a:t>The biocatalyst must be highly specific for the purpose of the analyses, be stable under normal storage conditions and, except in the case of colorimetric enzyme strips </a:t>
            </a:r>
          </a:p>
          <a:p>
            <a:r>
              <a:rPr lang="en-US" dirty="0"/>
              <a:t>The reaction should be as independent of such physical parameters as stirring, pH and temperature as is manageable. This would allow the analysis of samples with minimal pre-treatment. </a:t>
            </a:r>
          </a:p>
          <a:p>
            <a:r>
              <a:rPr lang="en-US" dirty="0"/>
              <a:t>The response should be accurate, precise, reproducible and linear over the useful analytical range, without dilution or concentration. It should also be free from electrical noise. </a:t>
            </a:r>
          </a:p>
          <a:p>
            <a:endParaRPr lang="en-US" dirty="0"/>
          </a:p>
        </p:txBody>
      </p:sp>
    </p:spTree>
    <p:extLst>
      <p:ext uri="{BB962C8B-B14F-4D97-AF65-F5344CB8AC3E}">
        <p14:creationId xmlns:p14="http://schemas.microsoft.com/office/powerpoint/2010/main" val="741851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anose="04020705040A02060702" pitchFamily="82" charset="0"/>
              </a:rPr>
              <a:t>Types Of Biosensors </a:t>
            </a:r>
          </a:p>
        </p:txBody>
      </p:sp>
      <p:sp>
        <p:nvSpPr>
          <p:cNvPr id="3" name="Content Placeholder 2"/>
          <p:cNvSpPr>
            <a:spLocks noGrp="1"/>
          </p:cNvSpPr>
          <p:nvPr>
            <p:ph idx="1"/>
          </p:nvPr>
        </p:nvSpPr>
        <p:spPr/>
        <p:txBody>
          <a:bodyPr/>
          <a:lstStyle/>
          <a:p>
            <a:r>
              <a:rPr lang="en-US" dirty="0"/>
              <a:t>Electrochemical biosensor</a:t>
            </a:r>
          </a:p>
          <a:p>
            <a:r>
              <a:rPr lang="en-US" dirty="0"/>
              <a:t>Optical biosensor </a:t>
            </a:r>
          </a:p>
          <a:p>
            <a:r>
              <a:rPr lang="en-US" dirty="0"/>
              <a:t>Thermal biosensor</a:t>
            </a:r>
          </a:p>
          <a:p>
            <a:pPr marL="0" indent="0">
              <a:buNone/>
            </a:pPr>
            <a:endParaRPr lang="en-US" dirty="0"/>
          </a:p>
        </p:txBody>
      </p:sp>
    </p:spTree>
    <p:extLst>
      <p:ext uri="{BB962C8B-B14F-4D97-AF65-F5344CB8AC3E}">
        <p14:creationId xmlns:p14="http://schemas.microsoft.com/office/powerpoint/2010/main" val="2677530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latin typeface="Algerian" panose="04020705040A02060702" pitchFamily="82" charset="0"/>
              </a:rPr>
              <a:t>Electrochemical biosensor</a:t>
            </a:r>
          </a:p>
        </p:txBody>
      </p:sp>
      <p:sp>
        <p:nvSpPr>
          <p:cNvPr id="3" name="Content Placeholder 2"/>
          <p:cNvSpPr>
            <a:spLocks noGrp="1"/>
          </p:cNvSpPr>
          <p:nvPr>
            <p:ph idx="1"/>
          </p:nvPr>
        </p:nvSpPr>
        <p:spPr/>
        <p:txBody>
          <a:bodyPr>
            <a:normAutofit fontScale="92500" lnSpcReduction="20000"/>
          </a:bodyPr>
          <a:lstStyle/>
          <a:p>
            <a:r>
              <a:rPr lang="en-US" b="1" dirty="0"/>
              <a:t>Principle:</a:t>
            </a:r>
          </a:p>
          <a:p>
            <a:r>
              <a:rPr lang="en-US" dirty="0"/>
              <a:t>Many chemical reactions produce or consume ions or electrons which in turn cause some change in the electrical properties of the solution which can be sensed out and used as measuring parameter.</a:t>
            </a:r>
          </a:p>
          <a:p>
            <a:r>
              <a:rPr lang="en-US" b="1" dirty="0"/>
              <a:t>Classification</a:t>
            </a:r>
            <a:r>
              <a:rPr lang="en-US" dirty="0"/>
              <a:t>:</a:t>
            </a:r>
          </a:p>
          <a:p>
            <a:pPr marL="514350" indent="-514350">
              <a:buFont typeface="+mj-lt"/>
              <a:buAutoNum type="arabicPeriod"/>
            </a:pPr>
            <a:r>
              <a:rPr lang="en-US" dirty="0" err="1"/>
              <a:t>Amperometric</a:t>
            </a:r>
            <a:r>
              <a:rPr lang="en-US" dirty="0"/>
              <a:t> Biosensors</a:t>
            </a:r>
          </a:p>
          <a:p>
            <a:pPr marL="514350" indent="-514350">
              <a:buFont typeface="+mj-lt"/>
              <a:buAutoNum type="arabicPeriod"/>
            </a:pPr>
            <a:r>
              <a:rPr lang="en-US" dirty="0" err="1"/>
              <a:t>Conductimetric</a:t>
            </a:r>
            <a:r>
              <a:rPr lang="en-US" dirty="0"/>
              <a:t> Biosensors </a:t>
            </a:r>
          </a:p>
          <a:p>
            <a:pPr marL="514350" indent="-514350">
              <a:buFont typeface="+mj-lt"/>
              <a:buAutoNum type="arabicPeriod"/>
            </a:pPr>
            <a:r>
              <a:rPr lang="en-US" dirty="0"/>
              <a:t>Potentiometric Biosensors</a:t>
            </a:r>
          </a:p>
        </p:txBody>
      </p:sp>
    </p:spTree>
    <p:extLst>
      <p:ext uri="{BB962C8B-B14F-4D97-AF65-F5344CB8AC3E}">
        <p14:creationId xmlns:p14="http://schemas.microsoft.com/office/powerpoint/2010/main" val="1791108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latin typeface="Algerian" panose="04020705040A02060702" pitchFamily="82" charset="0"/>
              </a:rPr>
              <a:t>Electrochemical biosensor</a:t>
            </a:r>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279386" y="2490788"/>
            <a:ext cx="4593166" cy="3444875"/>
          </a:xfrm>
          <a:prstGeom prst="rect">
            <a:avLst/>
          </a:prstGeom>
          <a:blipFill>
            <a:blip r:embed="rId2"/>
            <a:tile tx="0" ty="0" sx="100000" sy="100000" flip="none" algn="tl"/>
          </a:blipFill>
          <a:ln>
            <a:noFill/>
          </a:ln>
          <a:effectLst/>
        </p:spPr>
      </p:pic>
    </p:spTree>
    <p:extLst>
      <p:ext uri="{BB962C8B-B14F-4D97-AF65-F5344CB8AC3E}">
        <p14:creationId xmlns:p14="http://schemas.microsoft.com/office/powerpoint/2010/main" val="3759112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r>
              <a:rPr lang="en-US" u="sng" dirty="0">
                <a:latin typeface="Algerian" panose="04020705040A02060702" pitchFamily="82" charset="0"/>
              </a:rPr>
              <a:t>Optical detection biosensor </a:t>
            </a:r>
          </a:p>
        </p:txBody>
      </p:sp>
      <p:sp>
        <p:nvSpPr>
          <p:cNvPr id="3" name="Content Placeholder 2"/>
          <p:cNvSpPr>
            <a:spLocks noGrp="1"/>
          </p:cNvSpPr>
          <p:nvPr>
            <p:ph idx="1"/>
          </p:nvPr>
        </p:nvSpPr>
        <p:spPr>
          <a:blipFill>
            <a:blip r:embed="rId2"/>
            <a:tile tx="0" ty="0" sx="100000" sy="100000" flip="none" algn="tl"/>
          </a:blipFill>
        </p:spPr>
        <p:txBody>
          <a:bodyPr>
            <a:normAutofit fontScale="85000" lnSpcReduction="10000"/>
          </a:bodyPr>
          <a:lstStyle/>
          <a:p>
            <a:r>
              <a:rPr lang="en-US" dirty="0"/>
              <a:t>The output transduced signal that is measured is light for this type of biosensor.</a:t>
            </a:r>
          </a:p>
          <a:p>
            <a:r>
              <a:rPr lang="en-US" dirty="0"/>
              <a:t>The biosensor can be made based on optical diffraction. In optical diffraction based devices, a silicon wafer is coated with a protein via covalent bonds. The wafer is exposed to UV light through a photo-mask and the antibodies </a:t>
            </a:r>
            <a:r>
              <a:rPr lang="en-US" dirty="0" err="1"/>
              <a:t>becomeinactive</a:t>
            </a:r>
            <a:r>
              <a:rPr lang="en-US" dirty="0"/>
              <a:t> in the exposed regions. When the diced wafer chips are incubated in an </a:t>
            </a:r>
            <a:r>
              <a:rPr lang="en-US" dirty="0" err="1"/>
              <a:t>analyte</a:t>
            </a:r>
            <a:r>
              <a:rPr lang="en-US" dirty="0"/>
              <a:t>, antigen-antibody bindings are formed in the active regions , thus creating a diffraction grating. This grating produces a diffraction signal when illuminated with a light source such as laser. The resulting signal can be measured.</a:t>
            </a:r>
          </a:p>
        </p:txBody>
      </p:sp>
    </p:spTree>
    <p:extLst>
      <p:ext uri="{BB962C8B-B14F-4D97-AF65-F5344CB8AC3E}">
        <p14:creationId xmlns:p14="http://schemas.microsoft.com/office/powerpoint/2010/main" val="1950234251"/>
      </p:ext>
    </p:extLst>
  </p:cSld>
  <p:clrMapOvr>
    <a:masterClrMapping/>
  </p:clrMapOvr>
  <p:transition spd="med">
    <p:pull/>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329</TotalTime>
  <Words>608</Words>
  <Application>Microsoft Office PowerPoint</Application>
  <PresentationFormat>On-screen Show (4:3)</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Garamond</vt:lpstr>
      <vt:lpstr>Tinos</vt:lpstr>
      <vt:lpstr>Organic</vt:lpstr>
      <vt:lpstr>Topic: Applications Of Biosensors </vt:lpstr>
      <vt:lpstr>Introduction</vt:lpstr>
      <vt:lpstr>Definition</vt:lpstr>
      <vt:lpstr>Biosensor system</vt:lpstr>
      <vt:lpstr>A successful biosensor must possess at least some of the following beneficial features: </vt:lpstr>
      <vt:lpstr>Types Of Biosensors </vt:lpstr>
      <vt:lpstr>Electrochemical biosensor</vt:lpstr>
      <vt:lpstr>Electrochemical biosensor</vt:lpstr>
      <vt:lpstr>Optical detection biosensor </vt:lpstr>
      <vt:lpstr>Optical detection biosensor</vt:lpstr>
      <vt:lpstr>Thermal detection biosensors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Imran</dc:creator>
  <cp:lastModifiedBy>shivamdwivedi7757@gmail.com</cp:lastModifiedBy>
  <cp:revision>36</cp:revision>
  <dcterms:created xsi:type="dcterms:W3CDTF">2017-10-04T04:35:07Z</dcterms:created>
  <dcterms:modified xsi:type="dcterms:W3CDTF">2022-01-27T11:36:19Z</dcterms:modified>
</cp:coreProperties>
</file>