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3" r:id="rId5"/>
    <p:sldId id="284" r:id="rId6"/>
    <p:sldId id="285" r:id="rId7"/>
    <p:sldId id="286" r:id="rId8"/>
    <p:sldId id="288" r:id="rId9"/>
    <p:sldId id="287" r:id="rId10"/>
    <p:sldId id="289" r:id="rId11"/>
    <p:sldId id="291"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p:scale>
          <a:sx n="62" d="100"/>
          <a:sy n="62" d="100"/>
        </p:scale>
        <p:origin x="-648" y="-2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 Deka-GU1213812046" userId="a268dbaf-e1c3-4617-b563-31aa6b7ae494" providerId="ADAL" clId="{A8D0F15D-14F1-4DD4-A987-B9CF88DCDBF5}"/>
    <pc:docChg chg="undo redo custSel addSld delSld modSld">
      <pc:chgData name="Pratyush Deka-GU1213812046" userId="a268dbaf-e1c3-4617-b563-31aa6b7ae494" providerId="ADAL" clId="{A8D0F15D-14F1-4DD4-A987-B9CF88DCDBF5}" dt="2021-02-24T06:14:25.544" v="224" actId="20577"/>
      <pc:docMkLst>
        <pc:docMk/>
      </pc:docMkLst>
      <pc:sldChg chg="modSp mod">
        <pc:chgData name="Pratyush Deka-GU1213812046" userId="a268dbaf-e1c3-4617-b563-31aa6b7ae494" providerId="ADAL" clId="{A8D0F15D-14F1-4DD4-A987-B9CF88DCDBF5}" dt="2021-02-24T06:14:06.852" v="216" actId="20577"/>
        <pc:sldMkLst>
          <pc:docMk/>
          <pc:sldMk cId="0" sldId="283"/>
        </pc:sldMkLst>
        <pc:spChg chg="mod">
          <ac:chgData name="Pratyush Deka-GU1213812046" userId="a268dbaf-e1c3-4617-b563-31aa6b7ae494" providerId="ADAL" clId="{A8D0F15D-14F1-4DD4-A987-B9CF88DCDBF5}" dt="2021-02-24T06:09:34.556" v="55" actId="6549"/>
          <ac:spMkLst>
            <pc:docMk/>
            <pc:sldMk cId="0" sldId="283"/>
            <ac:spMk id="6" creationId="{37AD3B79-52EA-1340-8842-8040855CD7E4}"/>
          </ac:spMkLst>
        </pc:spChg>
        <pc:spChg chg="mod">
          <ac:chgData name="Pratyush Deka-GU1213812046" userId="a268dbaf-e1c3-4617-b563-31aa6b7ae494" providerId="ADAL" clId="{A8D0F15D-14F1-4DD4-A987-B9CF88DCDBF5}" dt="2021-02-24T06:13:28.581" v="193" actId="404"/>
          <ac:spMkLst>
            <pc:docMk/>
            <pc:sldMk cId="0" sldId="283"/>
            <ac:spMk id="8" creationId="{C1D605BE-578A-2844-AF90-BEDCBCD1A75B}"/>
          </ac:spMkLst>
        </pc:spChg>
        <pc:spChg chg="mod">
          <ac:chgData name="Pratyush Deka-GU1213812046" userId="a268dbaf-e1c3-4617-b563-31aa6b7ae494" providerId="ADAL" clId="{A8D0F15D-14F1-4DD4-A987-B9CF88DCDBF5}" dt="2021-02-24T06:13:37.831" v="194" actId="1076"/>
          <ac:spMkLst>
            <pc:docMk/>
            <pc:sldMk cId="0" sldId="283"/>
            <ac:spMk id="11" creationId="{C1D605BE-578A-2844-AF90-BEDCBCD1A75B}"/>
          </ac:spMkLst>
        </pc:spChg>
        <pc:spChg chg="mod">
          <ac:chgData name="Pratyush Deka-GU1213812046" userId="a268dbaf-e1c3-4617-b563-31aa6b7ae494" providerId="ADAL" clId="{A8D0F15D-14F1-4DD4-A987-B9CF88DCDBF5}" dt="2021-02-24T06:14:06.852" v="216" actId="20577"/>
          <ac:spMkLst>
            <pc:docMk/>
            <pc:sldMk cId="0" sldId="283"/>
            <ac:spMk id="12" creationId="{C1D605BE-578A-2844-AF90-BEDCBCD1A75B}"/>
          </ac:spMkLst>
        </pc:spChg>
        <pc:picChg chg="mod">
          <ac:chgData name="Pratyush Deka-GU1213812046" userId="a268dbaf-e1c3-4617-b563-31aa6b7ae494" providerId="ADAL" clId="{A8D0F15D-14F1-4DD4-A987-B9CF88DCDBF5}" dt="2021-02-24T06:10:17.056" v="61" actId="1076"/>
          <ac:picMkLst>
            <pc:docMk/>
            <pc:sldMk cId="0" sldId="283"/>
            <ac:picMk id="1027" creationId="{00000000-0000-0000-0000-000000000000}"/>
          </ac:picMkLst>
        </pc:picChg>
      </pc:sldChg>
      <pc:sldChg chg="delSp modSp mod">
        <pc:chgData name="Pratyush Deka-GU1213812046" userId="a268dbaf-e1c3-4617-b563-31aa6b7ae494" providerId="ADAL" clId="{A8D0F15D-14F1-4DD4-A987-B9CF88DCDBF5}" dt="2021-02-24T06:14:25.544" v="224" actId="20577"/>
        <pc:sldMkLst>
          <pc:docMk/>
          <pc:sldMk cId="0" sldId="284"/>
        </pc:sldMkLst>
        <pc:spChg chg="mod">
          <ac:chgData name="Pratyush Deka-GU1213812046" userId="a268dbaf-e1c3-4617-b563-31aa6b7ae494" providerId="ADAL" clId="{A8D0F15D-14F1-4DD4-A987-B9CF88DCDBF5}" dt="2021-02-24T06:11:14.216" v="143" actId="20577"/>
          <ac:spMkLst>
            <pc:docMk/>
            <pc:sldMk cId="0" sldId="284"/>
            <ac:spMk id="7" creationId="{00000000-0000-0000-0000-000000000000}"/>
          </ac:spMkLst>
        </pc:spChg>
        <pc:spChg chg="del">
          <ac:chgData name="Pratyush Deka-GU1213812046" userId="a268dbaf-e1c3-4617-b563-31aa6b7ae494" providerId="ADAL" clId="{A8D0F15D-14F1-4DD4-A987-B9CF88DCDBF5}" dt="2021-02-24T06:11:19.342" v="144" actId="478"/>
          <ac:spMkLst>
            <pc:docMk/>
            <pc:sldMk cId="0" sldId="284"/>
            <ac:spMk id="8" creationId="{00000000-0000-0000-0000-000000000000}"/>
          </ac:spMkLst>
        </pc:spChg>
        <pc:spChg chg="mod">
          <ac:chgData name="Pratyush Deka-GU1213812046" userId="a268dbaf-e1c3-4617-b563-31aa6b7ae494" providerId="ADAL" clId="{A8D0F15D-14F1-4DD4-A987-B9CF88DCDBF5}" dt="2021-02-24T06:12:50.239" v="185" actId="1076"/>
          <ac:spMkLst>
            <pc:docMk/>
            <pc:sldMk cId="0" sldId="284"/>
            <ac:spMk id="9" creationId="{00000000-0000-0000-0000-000000000000}"/>
          </ac:spMkLst>
        </pc:spChg>
        <pc:spChg chg="mod">
          <ac:chgData name="Pratyush Deka-GU1213812046" userId="a268dbaf-e1c3-4617-b563-31aa6b7ae494" providerId="ADAL" clId="{A8D0F15D-14F1-4DD4-A987-B9CF88DCDBF5}" dt="2021-02-24T06:14:25.544" v="224" actId="20577"/>
          <ac:spMkLst>
            <pc:docMk/>
            <pc:sldMk cId="0" sldId="284"/>
            <ac:spMk id="17" creationId="{00000000-0000-0000-0000-000000000000}"/>
          </ac:spMkLst>
        </pc:spChg>
      </pc:sldChg>
      <pc:sldChg chg="new del">
        <pc:chgData name="Pratyush Deka-GU1213812046" userId="a268dbaf-e1c3-4617-b563-31aa6b7ae494" providerId="ADAL" clId="{A8D0F15D-14F1-4DD4-A987-B9CF88DCDBF5}" dt="2021-02-24T06:12:17.911" v="162" actId="47"/>
        <pc:sldMkLst>
          <pc:docMk/>
          <pc:sldMk cId="979615468"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02-03-2021</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02-03-2021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FE3142DF-8AC0-4E5C-88BF-97A3167F0692}" type="datetime1">
              <a:rPr lang="en-US" smtClean="0"/>
              <a:pPr/>
              <a:t>3/2/2021</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75E767BB-0E80-46C7-A71A-EB4EFB85CC1B}" type="datetime1">
              <a:rPr lang="en-US" smtClean="0"/>
              <a:pPr/>
              <a:t>3/2/2021</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7AF518B6-B69F-4D15-B5A7-546D2BC09FD1}" type="datetime1">
              <a:rPr lang="en-US" smtClean="0"/>
              <a:pPr/>
              <a:t>3/2/2021</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6CC9EDA3-2997-45BA-B596-0B6AC9E26563}" type="datetime1">
              <a:rPr lang="en-US" smtClean="0"/>
              <a:pPr/>
              <a:t>3/2/2021</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8B7B93AF-A275-4556-BFCC-F221FC27742A}" type="datetime1">
              <a:rPr lang="en-US" smtClean="0"/>
              <a:pPr/>
              <a:t>3/2/2021</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9C6AFE34-11C2-43A2-9460-EE698DFE1F57}" type="datetime1">
              <a:rPr lang="en-US" smtClean="0"/>
              <a:pPr/>
              <a:t>3/2/2021</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2E993192-5723-4BFB-9A82-250257F7D98D}" type="datetime1">
              <a:rPr lang="en-US" smtClean="0"/>
              <a:pPr/>
              <a:t>3/2/2021</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EE006E0B-7957-4A2E-8059-755103B30314}" type="datetime1">
              <a:rPr lang="en-US" smtClean="0"/>
              <a:pPr/>
              <a:t>3/2/2021</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083B4657-2E99-4B65-9A72-112D2E68DE66}" type="datetime1">
              <a:rPr lang="en-US" smtClean="0"/>
              <a:pPr/>
              <a:t>3/2/2021</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93D96A7E-5A71-4B4E-934C-612E0224F86D}" type="datetime1">
              <a:rPr lang="en-US" smtClean="0"/>
              <a:pPr/>
              <a:t>3/2/2021</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11D91159-3BC5-4BBD-A8E5-1EC97462FD12}" type="datetime1">
              <a:rPr lang="en-US" smtClean="0"/>
              <a:pPr/>
              <a:t>3/2/2021</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11199-76C8-4012-8713-00D726644824}" type="datetime1">
              <a:rPr lang="en-US" smtClean="0"/>
              <a:pPr/>
              <a:t>3/2/2021</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6" name="TextBox 5">
            <a:extLst>
              <a:ext uri="{FF2B5EF4-FFF2-40B4-BE49-F238E27FC236}">
                <a16:creationId xmlns="" xmlns:a16="http://schemas.microsoft.com/office/drawing/2014/main" id="{37AD3B79-52EA-1340-8842-8040855CD7E4}"/>
              </a:ext>
            </a:extLst>
          </p:cNvPr>
          <p:cNvSpPr txBox="1"/>
          <p:nvPr/>
        </p:nvSpPr>
        <p:spPr>
          <a:xfrm>
            <a:off x="0" y="1273018"/>
            <a:ext cx="11953913" cy="1200329"/>
          </a:xfrm>
          <a:prstGeom prst="rect">
            <a:avLst/>
          </a:prstGeom>
          <a:noFill/>
        </p:spPr>
        <p:txBody>
          <a:bodyPr wrap="square" rtlCol="0">
            <a:spAutoFit/>
          </a:bodyPr>
          <a:lstStyle/>
          <a:p>
            <a:pPr algn="ctr"/>
            <a:r>
              <a:rPr lang="en-US" sz="3600" b="1" u="sng" dirty="0" smtClean="0">
                <a:solidFill>
                  <a:schemeClr val="accent1">
                    <a:lumMod val="50000"/>
                  </a:schemeClr>
                </a:solidFill>
                <a:latin typeface="Apple Chancery" panose="03020702040506060504" pitchFamily="66" charset="-79"/>
                <a:cs typeface="Apple Chancery" panose="03020702040506060504" pitchFamily="66" charset="-79"/>
              </a:rPr>
              <a:t>BEE01T1003      </a:t>
            </a:r>
            <a:endParaRPr lang="en-US" sz="3600" b="1" u="sng" dirty="0">
              <a:solidFill>
                <a:schemeClr val="accent1">
                  <a:lumMod val="50000"/>
                </a:schemeClr>
              </a:solidFill>
              <a:latin typeface="Apple Chancery" panose="03020702040506060504" pitchFamily="66" charset="-79"/>
              <a:cs typeface="Apple Chancery" panose="03020702040506060504" pitchFamily="66" charset="-79"/>
            </a:endParaRPr>
          </a:p>
          <a:p>
            <a:pPr algn="ctr"/>
            <a:r>
              <a:rPr lang="en-US" sz="3600" b="1" u="sng" dirty="0" smtClean="0">
                <a:solidFill>
                  <a:schemeClr val="accent1">
                    <a:lumMod val="50000"/>
                  </a:schemeClr>
                </a:solidFill>
                <a:latin typeface="Apple Chancery" panose="03020702040506060504" pitchFamily="66" charset="-79"/>
                <a:cs typeface="Apple Chancery" panose="03020702040506060504" pitchFamily="66" charset="-79"/>
              </a:rPr>
              <a:t>BEEE</a:t>
            </a:r>
            <a:endParaRPr lang="en-US" sz="3600" b="1" u="sng" dirty="0">
              <a:solidFill>
                <a:schemeClr val="accent1">
                  <a:lumMod val="50000"/>
                </a:schemeClr>
              </a:solidFill>
              <a:latin typeface="Apple Chancery" panose="03020702040506060504" pitchFamily="66" charset="-79"/>
              <a:cs typeface="Apple Chancery" panose="03020702040506060504" pitchFamily="66" charset="-79"/>
            </a:endParaRPr>
          </a:p>
        </p:txBody>
      </p:sp>
      <p:sp>
        <p:nvSpPr>
          <p:cNvPr id="8" name="TextBox 7">
            <a:extLst>
              <a:ext uri="{FF2B5EF4-FFF2-40B4-BE49-F238E27FC236}">
                <a16:creationId xmlns="" xmlns:a16="http://schemas.microsoft.com/office/drawing/2014/main" id="{C1D605BE-578A-2844-AF90-BEDCBCD1A75B}"/>
              </a:ext>
            </a:extLst>
          </p:cNvPr>
          <p:cNvSpPr txBox="1"/>
          <p:nvPr/>
        </p:nvSpPr>
        <p:spPr>
          <a:xfrm>
            <a:off x="3273515" y="5026074"/>
            <a:ext cx="5362414" cy="523220"/>
          </a:xfrm>
          <a:prstGeom prst="rect">
            <a:avLst/>
          </a:prstGeom>
          <a:noFill/>
        </p:spPr>
        <p:txBody>
          <a:bodyPr wrap="square" rtlCol="0">
            <a:spAutoFit/>
          </a:bodyPr>
          <a:lstStyle/>
          <a:p>
            <a:pPr algn="ctr"/>
            <a:r>
              <a:rPr lang="en-US" sz="2800" b="1" u="sng" dirty="0">
                <a:solidFill>
                  <a:schemeClr val="accent1">
                    <a:lumMod val="50000"/>
                  </a:schemeClr>
                </a:solidFill>
                <a:latin typeface="Apple Chancery" panose="03020702040506060504" pitchFamily="66" charset="-79"/>
                <a:cs typeface="Apple Chancery" panose="03020702040506060504" pitchFamily="66" charset="-79"/>
              </a:rPr>
              <a:t>Session 2020-2021</a:t>
            </a:r>
            <a:endParaRPr lang="en-US" sz="2800" b="1" u="sng" dirty="0">
              <a:solidFill>
                <a:schemeClr val="accent1">
                  <a:lumMod val="50000"/>
                </a:schemeClr>
              </a:solidFill>
              <a:latin typeface="Apple Chancery" panose="03020702040506060504" pitchFamily="66" charset="-79"/>
              <a:cs typeface="Apple Chancery" panose="03020702040506060504" pitchFamily="66" charset="-79"/>
              <a:sym typeface="Wingdings" pitchFamily="2" charset="2"/>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altLang="zh-CN" sz="5400" b="1" i="0" u="none" strike="noStrike" kern="1200" cap="none" spc="0" normalizeH="0" baseline="0" noProof="0" dirty="0">
                <a:ln>
                  <a:noFill/>
                </a:ln>
                <a:solidFill>
                  <a:schemeClr val="bg1"/>
                </a:solidFill>
                <a:effectLst/>
                <a:uLnTx/>
                <a:uFillTx/>
                <a:latin typeface="Tinos"/>
                <a:ea typeface="+mj-ea"/>
                <a:cs typeface="+mj-cs"/>
              </a:rPr>
              <a:t>CAT-III</a:t>
            </a:r>
            <a:endParaRPr kumimoji="0" lang="zh-CN" altLang="en-US" sz="5400" b="1" i="0" u="none" strike="noStrike" kern="1200" cap="none" spc="0" normalizeH="0" baseline="0" noProof="0" dirty="0">
              <a:ln>
                <a:noFill/>
              </a:ln>
              <a:solidFill>
                <a:schemeClr val="bg1"/>
              </a:solidFill>
              <a:effectLst/>
              <a:uLnTx/>
              <a:uFillTx/>
              <a:latin typeface="Tinos"/>
              <a:ea typeface="+mj-ea"/>
              <a:cs typeface="+mj-cs"/>
            </a:endParaRPr>
          </a:p>
        </p:txBody>
      </p:sp>
      <p:sp>
        <p:nvSpPr>
          <p:cNvPr id="11" name="TextBox 10">
            <a:extLst>
              <a:ext uri="{FF2B5EF4-FFF2-40B4-BE49-F238E27FC236}">
                <a16:creationId xmlns="" xmlns:a16="http://schemas.microsoft.com/office/drawing/2014/main" id="{C1D605BE-578A-2844-AF90-BEDCBCD1A75B}"/>
              </a:ext>
            </a:extLst>
          </p:cNvPr>
          <p:cNvSpPr txBox="1"/>
          <p:nvPr/>
        </p:nvSpPr>
        <p:spPr>
          <a:xfrm>
            <a:off x="3295749" y="4056577"/>
            <a:ext cx="5362414" cy="461665"/>
          </a:xfrm>
          <a:prstGeom prst="rect">
            <a:avLst/>
          </a:prstGeom>
          <a:noFill/>
        </p:spPr>
        <p:txBody>
          <a:bodyPr wrap="square" rtlCol="0">
            <a:spAutoFit/>
          </a:bodyPr>
          <a:lstStyle/>
          <a:p>
            <a:pPr algn="ctr"/>
            <a:r>
              <a:rPr lang="en-US" sz="2400" b="1" u="sng" dirty="0">
                <a:solidFill>
                  <a:schemeClr val="accent1">
                    <a:lumMod val="50000"/>
                  </a:schemeClr>
                </a:solidFill>
                <a:latin typeface="Apple Chancery" panose="03020702040506060504" pitchFamily="66" charset="-79"/>
                <a:cs typeface="Apple Chancery" panose="03020702040506060504" pitchFamily="66" charset="-79"/>
              </a:rPr>
              <a:t>Semester: I </a:t>
            </a:r>
            <a:r>
              <a:rPr lang="en-US" sz="2400" b="1" u="sng" dirty="0" smtClean="0">
                <a:solidFill>
                  <a:schemeClr val="accent1">
                    <a:lumMod val="50000"/>
                  </a:schemeClr>
                </a:solidFill>
                <a:latin typeface="Apple Chancery" panose="03020702040506060504" pitchFamily="66" charset="-79"/>
                <a:cs typeface="Apple Chancery" panose="03020702040506060504" pitchFamily="66" charset="-79"/>
              </a:rPr>
              <a:t>Section:15</a:t>
            </a:r>
            <a:endParaRPr lang="en-US" sz="2400" b="1" u="sng" dirty="0">
              <a:solidFill>
                <a:schemeClr val="accent1">
                  <a:lumMod val="50000"/>
                </a:schemeClr>
              </a:solidFill>
              <a:latin typeface="Apple Chancery" panose="03020702040506060504" pitchFamily="66" charset="-79"/>
              <a:cs typeface="Apple Chancery" panose="03020702040506060504" pitchFamily="66" charset="-79"/>
              <a:sym typeface="Wingdings" pitchFamily="2" charset="2"/>
            </a:endParaRPr>
          </a:p>
        </p:txBody>
      </p:sp>
      <p:sp>
        <p:nvSpPr>
          <p:cNvPr id="12" name="TextBox 11">
            <a:extLst>
              <a:ext uri="{FF2B5EF4-FFF2-40B4-BE49-F238E27FC236}">
                <a16:creationId xmlns="" xmlns:a16="http://schemas.microsoft.com/office/drawing/2014/main" id="{C1D605BE-578A-2844-AF90-BEDCBCD1A75B}"/>
              </a:ext>
            </a:extLst>
          </p:cNvPr>
          <p:cNvSpPr txBox="1"/>
          <p:nvPr/>
        </p:nvSpPr>
        <p:spPr>
          <a:xfrm>
            <a:off x="2585890" y="2752623"/>
            <a:ext cx="7020215" cy="1200329"/>
          </a:xfrm>
          <a:prstGeom prst="rect">
            <a:avLst/>
          </a:prstGeom>
          <a:noFill/>
        </p:spPr>
        <p:txBody>
          <a:bodyPr wrap="square" rtlCol="0">
            <a:spAutoFit/>
          </a:bodyPr>
          <a:lstStyle/>
          <a:p>
            <a:pPr algn="ctr"/>
            <a:r>
              <a:rPr lang="en-US" sz="2400" b="1" i="1" dirty="0">
                <a:solidFill>
                  <a:srgbClr val="C00000"/>
                </a:solidFill>
                <a:latin typeface="Apple Chancery" panose="03020702040506060504" pitchFamily="66" charset="-79"/>
                <a:cs typeface="Apple Chancery" panose="03020702040506060504" pitchFamily="66" charset="-79"/>
              </a:rPr>
              <a:t>Prepared by:</a:t>
            </a:r>
          </a:p>
          <a:p>
            <a:pPr algn="ctr"/>
            <a:r>
              <a:rPr lang="en-IN" sz="2400" b="1" i="1" dirty="0" smtClean="0">
                <a:solidFill>
                  <a:srgbClr val="C00000"/>
                </a:solidFill>
                <a:latin typeface="Apple Chancery" panose="03020702040506060504" pitchFamily="66" charset="-79"/>
                <a:cs typeface="Apple Chancery" panose="03020702040506060504" pitchFamily="66" charset="-79"/>
                <a:sym typeface="Wingdings" pitchFamily="2" charset="2"/>
              </a:rPr>
              <a:t>PRIYANSHU BIR, 20SCSE1010743</a:t>
            </a:r>
          </a:p>
          <a:p>
            <a:pPr algn="ctr"/>
            <a:r>
              <a:rPr lang="en-US" sz="2400" b="1" i="1" dirty="0" smtClean="0">
                <a:solidFill>
                  <a:srgbClr val="C00000"/>
                </a:solidFill>
                <a:latin typeface="Apple Chancery" panose="03020702040506060504" pitchFamily="66" charset="-79"/>
                <a:cs typeface="Apple Chancery" panose="03020702040506060504" pitchFamily="66" charset="-79"/>
                <a:sym typeface="Wingdings" pitchFamily="2" charset="2"/>
              </a:rPr>
              <a:t>VIRENDAR </a:t>
            </a:r>
            <a:r>
              <a:rPr lang="en-US" sz="2400" b="1" i="1" dirty="0" smtClean="0">
                <a:solidFill>
                  <a:srgbClr val="C00000"/>
                </a:solidFill>
                <a:latin typeface="Apple Chancery" panose="03020702040506060504" pitchFamily="66" charset="-79"/>
                <a:cs typeface="Apple Chancery" panose="03020702040506060504" pitchFamily="66" charset="-79"/>
                <a:sym typeface="Wingdings" pitchFamily="2" charset="2"/>
              </a:rPr>
              <a:t>KUMAR, 20SCSE1010749</a:t>
            </a:r>
            <a:endParaRPr lang="en-US" sz="2400" b="1" i="1" dirty="0">
              <a:solidFill>
                <a:srgbClr val="C00000"/>
              </a:solidFill>
              <a:latin typeface="Apple Chancery" panose="03020702040506060504" pitchFamily="66" charset="-79"/>
              <a:cs typeface="Apple Chancery" panose="03020702040506060504" pitchFamily="66" charset="-79"/>
              <a:sym typeface="Wingdings" pitchFamily="2" charset="2"/>
            </a:endParaRPr>
          </a:p>
        </p:txBody>
      </p:sp>
      <p:sp>
        <p:nvSpPr>
          <p:cNvPr id="13" name="Date Placeholder 12"/>
          <p:cNvSpPr>
            <a:spLocks noGrp="1"/>
          </p:cNvSpPr>
          <p:nvPr>
            <p:ph type="dt" sz="half" idx="10"/>
          </p:nvPr>
        </p:nvSpPr>
        <p:spPr/>
        <p:txBody>
          <a:bodyPr/>
          <a:lstStyle/>
          <a:p>
            <a:fld id="{A73AA3B0-CC39-4300-A22E-04AE232ACFD6}" type="datetime1">
              <a:rPr lang="en-US" smtClean="0"/>
              <a:pPr/>
              <a:t>3/2/2021</a:t>
            </a:fld>
            <a:endParaRPr lang="en-US" dirty="0"/>
          </a:p>
        </p:txBody>
      </p:sp>
      <p:sp>
        <p:nvSpPr>
          <p:cNvPr id="14" name="Slide Number Placeholder 13"/>
          <p:cNvSpPr>
            <a:spLocks noGrp="1"/>
          </p:cNvSpPr>
          <p:nvPr>
            <p:ph type="sldNum" sz="quarter" idx="12"/>
          </p:nvPr>
        </p:nvSpPr>
        <p:spPr/>
        <p:txBody>
          <a:bodyPr/>
          <a:lstStyle/>
          <a:p>
            <a:fld id="{0DB3F5DA-0F3F-FF46-BDE9-7495294E9A04}" type="slidenum">
              <a:rPr lang="en-US" smtClean="0"/>
              <a:pPr/>
              <a:t>1</a:t>
            </a:fld>
            <a:endParaRPr lang="en-US"/>
          </a:p>
        </p:txBody>
      </p:sp>
      <p:pic>
        <p:nvPicPr>
          <p:cNvPr id="1027" name="Picture 3" descr="C:\Users\Sofia\Downloads\LOGO-removebg-preview.png"/>
          <p:cNvPicPr>
            <a:picLocks noChangeAspect="1" noChangeArrowheads="1"/>
          </p:cNvPicPr>
          <p:nvPr/>
        </p:nvPicPr>
        <p:blipFill rotWithShape="1">
          <a:blip r:embed="rId3"/>
          <a:srcRect t="17437" b="17420"/>
          <a:stretch/>
        </p:blipFill>
        <p:spPr bwMode="auto">
          <a:xfrm>
            <a:off x="3781027" y="5564535"/>
            <a:ext cx="4509534" cy="1266334"/>
          </a:xfrm>
          <a:prstGeom prst="rect">
            <a:avLst/>
          </a:prstGeom>
          <a:noFill/>
        </p:spPr>
      </p:pic>
    </p:spTree>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
            <a:ext cx="12191999" cy="860425"/>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a:t>
            </a:r>
            <a:r>
              <a:rPr lang="en-US" altLang="zh-CN" b="1" dirty="0" smtClean="0">
                <a:solidFill>
                  <a:schemeClr val="bg1"/>
                </a:solidFill>
                <a:latin typeface="Tinos"/>
                <a:ea typeface="+mj-ea"/>
                <a:cs typeface="+mj-cs"/>
              </a:rPr>
              <a:t>Code </a:t>
            </a:r>
            <a:r>
              <a:rPr lang="en-US" altLang="zh-CN" b="1" dirty="0">
                <a:solidFill>
                  <a:schemeClr val="bg1"/>
                </a:solidFill>
                <a:latin typeface="Tinos"/>
                <a:ea typeface="+mj-ea"/>
                <a:cs typeface="+mj-cs"/>
              </a:rPr>
              <a:t>: </a:t>
            </a:r>
            <a:r>
              <a:rPr lang="en-US" altLang="zh-CN" b="1" dirty="0" smtClean="0">
                <a:solidFill>
                  <a:schemeClr val="bg1"/>
                </a:solidFill>
                <a:latin typeface="Tinos"/>
                <a:ea typeface="+mj-ea"/>
                <a:cs typeface="+mj-cs"/>
              </a:rPr>
              <a:t>BEEE01T1003</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BEEE</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2</a:t>
            </a:fld>
            <a:endParaRPr lang="en-US" dirty="0"/>
          </a:p>
        </p:txBody>
      </p:sp>
      <p:sp>
        <p:nvSpPr>
          <p:cNvPr id="11" name="Title 1"/>
          <p:cNvSpPr txBox="1">
            <a:spLocks noChangeArrowheads="1"/>
          </p:cNvSpPr>
          <p:nvPr/>
        </p:nvSpPr>
        <p:spPr>
          <a:xfrm>
            <a:off x="1" y="885340"/>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1554480" y="1802398"/>
            <a:ext cx="8534400" cy="2431435"/>
          </a:xfrm>
          <a:prstGeom prst="rect">
            <a:avLst/>
          </a:prstGeom>
        </p:spPr>
        <p:txBody>
          <a:bodyPr wrap="square">
            <a:spAutoFit/>
          </a:bodyPr>
          <a:lstStyle/>
          <a:p>
            <a:pPr algn="ctr"/>
            <a:r>
              <a:rPr lang="en-US" sz="3200" b="1" dirty="0" smtClean="0"/>
              <a:t>INTRODUCTION</a:t>
            </a:r>
          </a:p>
          <a:p>
            <a:endParaRPr lang="en-US" sz="2400" dirty="0" smtClean="0"/>
          </a:p>
          <a:p>
            <a:r>
              <a:rPr lang="en-US" sz="2400" dirty="0" smtClean="0"/>
              <a:t>A </a:t>
            </a:r>
            <a:r>
              <a:rPr lang="en-US" sz="2400" dirty="0"/>
              <a:t>p-n junction diode is two-terminal or </a:t>
            </a:r>
            <a:r>
              <a:rPr lang="en-US" sz="2400" dirty="0" smtClean="0"/>
              <a:t> </a:t>
            </a:r>
            <a:r>
              <a:rPr lang="en-US" sz="2400" dirty="0" smtClean="0"/>
              <a:t>active</a:t>
            </a:r>
            <a:r>
              <a:rPr lang="en-US" sz="2400" dirty="0"/>
              <a:t> semiconductor device, which allows the electric current in only one direction while blocks the electric current in opposite or reverse direction. </a:t>
            </a:r>
            <a:endParaRPr lang="en-IN" sz="2400" dirty="0"/>
          </a:p>
        </p:txBody>
      </p:sp>
    </p:spTree>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3</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746760" y="2618800"/>
            <a:ext cx="4876800" cy="584775"/>
          </a:xfrm>
          <a:prstGeom prst="rect">
            <a:avLst/>
          </a:prstGeom>
        </p:spPr>
        <p:txBody>
          <a:bodyPr wrap="square">
            <a:spAutoFit/>
          </a:bodyPr>
          <a:lstStyle/>
          <a:p>
            <a:pPr algn="ctr"/>
            <a:r>
              <a:rPr lang="en-US" sz="3200" b="1" dirty="0" smtClean="0"/>
              <a:t>REPRESENTATION</a:t>
            </a:r>
          </a:p>
        </p:txBody>
      </p:sp>
      <p:pic>
        <p:nvPicPr>
          <p:cNvPr id="1028" name="Picture 4" descr="https://www.electronicshub.org/wp-content/uploads/2015/01/4.-Representations-of-semi-condcutor-dio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41" y="860425"/>
            <a:ext cx="379095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98838"/>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4</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3514725" y="860425"/>
            <a:ext cx="4876800" cy="584775"/>
          </a:xfrm>
          <a:prstGeom prst="rect">
            <a:avLst/>
          </a:prstGeom>
        </p:spPr>
        <p:txBody>
          <a:bodyPr wrap="square">
            <a:spAutoFit/>
          </a:bodyPr>
          <a:lstStyle/>
          <a:p>
            <a:pPr algn="ctr"/>
            <a:r>
              <a:rPr lang="en-US" sz="3200" b="1" dirty="0" smtClean="0"/>
              <a:t>WORKING</a:t>
            </a:r>
          </a:p>
        </p:txBody>
      </p:sp>
      <p:sp>
        <p:nvSpPr>
          <p:cNvPr id="3" name="Rectangle 2"/>
          <p:cNvSpPr/>
          <p:nvPr/>
        </p:nvSpPr>
        <p:spPr>
          <a:xfrm>
            <a:off x="1505902" y="1866502"/>
            <a:ext cx="8894445" cy="3539430"/>
          </a:xfrm>
          <a:prstGeom prst="rect">
            <a:avLst/>
          </a:prstGeom>
        </p:spPr>
        <p:txBody>
          <a:bodyPr wrap="square">
            <a:spAutoFit/>
          </a:bodyPr>
          <a:lstStyle/>
          <a:p>
            <a:r>
              <a:rPr lang="en-US" sz="2800" dirty="0"/>
              <a:t>A diode (PN junction) in an electrical circuit allows current to flow more easily in one direction than another. Forward biasing means putting a voltage across a diode that allows current to flow easily, while reverse biasing means putting a voltage across a diode in the opposite direction. The voltage with reverse biasing doesn't cause any appreciable current to flow. This is useful for changing AC current to DC current. It has other uses in manipulating electronic signals as well.</a:t>
            </a:r>
            <a:endParaRPr lang="en-IN" sz="2800" dirty="0"/>
          </a:p>
        </p:txBody>
      </p:sp>
    </p:spTree>
    <p:extLst>
      <p:ext uri="{BB962C8B-B14F-4D97-AF65-F5344CB8AC3E}">
        <p14:creationId xmlns:p14="http://schemas.microsoft.com/office/powerpoint/2010/main" val="3847936393"/>
      </p:ext>
    </p:extLst>
  </p:cSld>
  <p:clrMapOvr>
    <a:masterClrMapping/>
  </p:clrMapOvr>
  <p:transition advTm="241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5</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192405" y="1402444"/>
            <a:ext cx="4876800" cy="584775"/>
          </a:xfrm>
          <a:prstGeom prst="rect">
            <a:avLst/>
          </a:prstGeom>
        </p:spPr>
        <p:txBody>
          <a:bodyPr wrap="square">
            <a:spAutoFit/>
          </a:bodyPr>
          <a:lstStyle/>
          <a:p>
            <a:pPr algn="ctr"/>
            <a:r>
              <a:rPr lang="en-US" sz="3200" b="1" dirty="0" smtClean="0"/>
              <a:t>FORWARD BIASING</a:t>
            </a:r>
          </a:p>
        </p:txBody>
      </p:sp>
      <p:pic>
        <p:nvPicPr>
          <p:cNvPr id="2050" name="Picture 2" descr="PN Junction Diode and Diode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585" y="1694831"/>
            <a:ext cx="5573408" cy="29161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 y="2032999"/>
            <a:ext cx="6096000" cy="3785652"/>
          </a:xfrm>
          <a:prstGeom prst="rect">
            <a:avLst/>
          </a:prstGeom>
        </p:spPr>
        <p:txBody>
          <a:bodyPr>
            <a:spAutoFit/>
          </a:bodyPr>
          <a:lstStyle/>
          <a:p>
            <a:r>
              <a:rPr lang="en-US" sz="2000" dirty="0"/>
              <a:t>When the voltage is applied in the opposite direction across the diode, the depletion region begins to shrink </a:t>
            </a:r>
            <a:r>
              <a:rPr lang="en-US" sz="2000" dirty="0" smtClean="0"/>
              <a:t>. </a:t>
            </a:r>
            <a:r>
              <a:rPr lang="en-US" sz="2000" dirty="0"/>
              <a:t>In a reverse-biased diode, the electrons and holes would be pulled away from the junction, but a forward-biased scenario ensures that the electrons and holes move toward the junction as they are repelled from the positive and negative terminals of the voltage source respectively</a:t>
            </a:r>
            <a:r>
              <a:rPr lang="en-US" sz="2000" dirty="0" smtClean="0"/>
              <a:t>.</a:t>
            </a:r>
            <a:r>
              <a:rPr lang="en-US" sz="2000" dirty="0"/>
              <a:t> Given a great enough applied voltage, both the holes and the electrons would overcome the depletion region and meet near the junction, where they could combine in a continuous process, closing the circuit and allowing current flow.</a:t>
            </a:r>
            <a:endParaRPr lang="en-IN" sz="2000" dirty="0"/>
          </a:p>
        </p:txBody>
      </p:sp>
    </p:spTree>
    <p:extLst>
      <p:ext uri="{BB962C8B-B14F-4D97-AF65-F5344CB8AC3E}">
        <p14:creationId xmlns:p14="http://schemas.microsoft.com/office/powerpoint/2010/main" val="358493507"/>
      </p:ext>
    </p:extLst>
  </p:cSld>
  <p:clrMapOvr>
    <a:masterClrMapping/>
  </p:clrMapOvr>
  <p:transition advTm="241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6</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192405" y="1402444"/>
            <a:ext cx="4876800" cy="584775"/>
          </a:xfrm>
          <a:prstGeom prst="rect">
            <a:avLst/>
          </a:prstGeom>
        </p:spPr>
        <p:txBody>
          <a:bodyPr wrap="square">
            <a:spAutoFit/>
          </a:bodyPr>
          <a:lstStyle/>
          <a:p>
            <a:pPr algn="ctr"/>
            <a:r>
              <a:rPr lang="en-US" sz="3200" b="1" dirty="0" smtClean="0"/>
              <a:t>REVERSE</a:t>
            </a:r>
          </a:p>
        </p:txBody>
      </p:sp>
      <p:sp>
        <p:nvSpPr>
          <p:cNvPr id="3" name="Rectangle 2"/>
          <p:cNvSpPr/>
          <p:nvPr/>
        </p:nvSpPr>
        <p:spPr>
          <a:xfrm>
            <a:off x="-1" y="2382856"/>
            <a:ext cx="8894445" cy="4093428"/>
          </a:xfrm>
          <a:prstGeom prst="rect">
            <a:avLst/>
          </a:prstGeom>
        </p:spPr>
        <p:txBody>
          <a:bodyPr wrap="square">
            <a:spAutoFit/>
          </a:bodyPr>
          <a:lstStyle/>
          <a:p>
            <a:r>
              <a:rPr lang="en-US" sz="2000" dirty="0"/>
              <a:t>If a voltage is applied across the diode in such a way that the n-type half of the diode was connected to the positive terminal of the voltage source and the p-type half was connected to the negative terminal, electrons from the external circuit would create more negative ions in the p-type region by "filling the holes" and more positive ions would be created in the n-type region as electrons are displaced toward the positive terminal of the voltage </a:t>
            </a:r>
            <a:r>
              <a:rPr lang="en-US" sz="2000" dirty="0" smtClean="0"/>
              <a:t>source. Hence</a:t>
            </a:r>
            <a:r>
              <a:rPr lang="en-US" sz="2000" dirty="0"/>
              <a:t>, the depletion region would increase and the voltage between the p-type and n-type regions would also increase as the total charge on each side of the junction increases in magnitude until the voltage across the diode equals and opposes the applied voltage and cancels it out, ceasing the current through the circuit. This process happens nearly instantaneously and results in essentially no current flow through the circuit when voltage is applied in this direction across the diode. This is known as a reverse-biased p-n junction</a:t>
            </a:r>
            <a:r>
              <a:rPr lang="en-US" sz="2000" dirty="0" smtClean="0"/>
              <a:t>.</a:t>
            </a:r>
            <a:endParaRPr lang="en-IN" sz="2000" dirty="0"/>
          </a:p>
        </p:txBody>
      </p:sp>
      <p:pic>
        <p:nvPicPr>
          <p:cNvPr id="2054" name="Picture 6" descr="PN Junction Diode and Diode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46" y="464536"/>
            <a:ext cx="47053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29721"/>
      </p:ext>
    </p:extLst>
  </p:cSld>
  <p:clrMapOvr>
    <a:masterClrMapping/>
  </p:clrMapOvr>
  <p:transition advTm="241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7</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Rectangle 3"/>
          <p:cNvSpPr/>
          <p:nvPr/>
        </p:nvSpPr>
        <p:spPr>
          <a:xfrm>
            <a:off x="1" y="2101452"/>
            <a:ext cx="7299960" cy="3231654"/>
          </a:xfrm>
          <a:prstGeom prst="rect">
            <a:avLst/>
          </a:prstGeom>
        </p:spPr>
        <p:txBody>
          <a:bodyPr wrap="square">
            <a:spAutoFit/>
          </a:bodyPr>
          <a:lstStyle/>
          <a:p>
            <a:r>
              <a:rPr lang="en-US" sz="2400" b="1" dirty="0"/>
              <a:t>Forward Voltage and Breakdown Voltage</a:t>
            </a:r>
          </a:p>
          <a:p>
            <a:r>
              <a:rPr lang="en-US" sz="2000" dirty="0"/>
              <a:t>There is a minimum threshold voltage required to overcome the depletion region, which for most silicon diodes is a significant 0.7 volts. </a:t>
            </a:r>
            <a:endParaRPr lang="en-US" sz="2000" dirty="0" smtClean="0"/>
          </a:p>
          <a:p>
            <a:r>
              <a:rPr lang="en-US" sz="2000" dirty="0" smtClean="0"/>
              <a:t>Furthermore</a:t>
            </a:r>
            <a:r>
              <a:rPr lang="en-US" sz="2000" dirty="0"/>
              <a:t>, reverse-bias voltage does induce a small amount of current through the diode called leakage current that is essentially negligible for most purposes. </a:t>
            </a:r>
            <a:endParaRPr lang="en-US" sz="2000" dirty="0" smtClean="0"/>
          </a:p>
          <a:p>
            <a:r>
              <a:rPr lang="en-US" sz="2000" dirty="0" smtClean="0"/>
              <a:t>Finally</a:t>
            </a:r>
            <a:r>
              <a:rPr lang="en-US" sz="2000" dirty="0"/>
              <a:t>, a great enough reverse voltage will result in the complete electronic breakdown of the diode and allow current to flow through the diode in the reverse direction</a:t>
            </a:r>
            <a:r>
              <a:rPr lang="en-US" sz="2000" dirty="0" smtClean="0"/>
              <a:t>.</a:t>
            </a:r>
            <a:endParaRPr lang="en-US" sz="2000" dirty="0"/>
          </a:p>
        </p:txBody>
      </p:sp>
      <p:sp>
        <p:nvSpPr>
          <p:cNvPr id="10" name="Rectangle 9"/>
          <p:cNvSpPr/>
          <p:nvPr/>
        </p:nvSpPr>
        <p:spPr>
          <a:xfrm>
            <a:off x="3055620" y="860425"/>
            <a:ext cx="4876800" cy="1077218"/>
          </a:xfrm>
          <a:prstGeom prst="rect">
            <a:avLst/>
          </a:prstGeom>
        </p:spPr>
        <p:txBody>
          <a:bodyPr wrap="square">
            <a:spAutoFit/>
          </a:bodyPr>
          <a:lstStyle/>
          <a:p>
            <a:pPr algn="ctr"/>
            <a:r>
              <a:rPr lang="en-US" sz="3200" b="1" dirty="0" smtClean="0"/>
              <a:t>I-V CHARATERISTICS AND TERMINILOGY</a:t>
            </a:r>
          </a:p>
        </p:txBody>
      </p:sp>
      <p:pic>
        <p:nvPicPr>
          <p:cNvPr id="5122" name="Picture 2" descr="PN Junction Diode and Diode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75" y="1768792"/>
            <a:ext cx="5343525"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24572"/>
      </p:ext>
    </p:extLst>
  </p:cSld>
  <p:clrMapOvr>
    <a:masterClrMapping/>
  </p:clrMapOvr>
  <p:transition advTm="241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8</a:t>
            </a:fld>
            <a:endParaRPr lang="en-US" dirty="0"/>
          </a:p>
        </p:txBody>
      </p:sp>
      <p:sp>
        <p:nvSpPr>
          <p:cNvPr id="11" name="Title 1"/>
          <p:cNvSpPr txBox="1">
            <a:spLocks noChangeArrowheads="1"/>
          </p:cNvSpPr>
          <p:nvPr/>
        </p:nvSpPr>
        <p:spPr>
          <a:xfrm>
            <a:off x="1" y="6985"/>
            <a:ext cx="12191999"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PN JUNCTION DIODE</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Rectangle 3"/>
          <p:cNvSpPr/>
          <p:nvPr/>
        </p:nvSpPr>
        <p:spPr>
          <a:xfrm>
            <a:off x="1952625" y="1443530"/>
            <a:ext cx="7299960" cy="3477875"/>
          </a:xfrm>
          <a:prstGeom prst="rect">
            <a:avLst/>
          </a:prstGeom>
        </p:spPr>
        <p:txBody>
          <a:bodyPr wrap="square">
            <a:spAutoFit/>
          </a:bodyPr>
          <a:lstStyle/>
          <a:p>
            <a:pPr marL="342900" indent="-342900">
              <a:buFont typeface="Arial" pitchFamily="34" charset="0"/>
              <a:buChar char="•"/>
            </a:pPr>
            <a:r>
              <a:rPr lang="en-US" sz="2000" dirty="0" smtClean="0"/>
              <a:t>Rectification: The </a:t>
            </a:r>
            <a:r>
              <a:rPr lang="en-US" sz="2000" dirty="0"/>
              <a:t>conversion of alternating current into direct current is known as rectification. A p-n junction diode allows electric current when it is forward biased and blocks electric current when it is reverse biased. This action of p-n junction diode enables us to use it as a rectifier</a:t>
            </a:r>
            <a:r>
              <a:rPr lang="en-US" sz="2000" dirty="0" smtClean="0"/>
              <a:t>.</a:t>
            </a:r>
            <a:endParaRPr lang="en-US" sz="2000" dirty="0"/>
          </a:p>
          <a:p>
            <a:pPr marL="342900" indent="-342900">
              <a:buFont typeface="Arial" pitchFamily="34" charset="0"/>
              <a:buChar char="•"/>
            </a:pPr>
            <a:r>
              <a:rPr lang="en-US" sz="2000" dirty="0"/>
              <a:t>Diodes are used as switch in digital logic circuits used in computers.</a:t>
            </a:r>
          </a:p>
          <a:p>
            <a:pPr marL="342900" indent="-342900">
              <a:buFont typeface="Arial" pitchFamily="34" charset="0"/>
              <a:buChar char="•"/>
            </a:pPr>
            <a:r>
              <a:rPr lang="en-US" sz="2000" dirty="0"/>
              <a:t>Diodes are used in demodulation circuits.</a:t>
            </a:r>
          </a:p>
          <a:p>
            <a:pPr marL="342900" indent="-342900">
              <a:buFont typeface="Arial" pitchFamily="34" charset="0"/>
              <a:buChar char="•"/>
            </a:pPr>
            <a:r>
              <a:rPr lang="en-US" sz="2000" dirty="0"/>
              <a:t>Laser diodes are used in optical communications.</a:t>
            </a:r>
          </a:p>
          <a:p>
            <a:pPr marL="342900" indent="-342900">
              <a:buFont typeface="Arial" pitchFamily="34" charset="0"/>
              <a:buChar char="•"/>
            </a:pPr>
            <a:r>
              <a:rPr lang="en-US" sz="2000" dirty="0"/>
              <a:t>Light Emitting Diodes (LEDs) are used in digital displays.</a:t>
            </a:r>
          </a:p>
          <a:p>
            <a:pPr marL="342900" indent="-342900">
              <a:buFont typeface="Arial" pitchFamily="34" charset="0"/>
              <a:buChar char="•"/>
            </a:pPr>
            <a:r>
              <a:rPr lang="en-US" sz="2000" dirty="0"/>
              <a:t>Diodes are used in voltage regulators.</a:t>
            </a:r>
          </a:p>
        </p:txBody>
      </p:sp>
      <p:sp>
        <p:nvSpPr>
          <p:cNvPr id="10" name="Rectangle 9"/>
          <p:cNvSpPr/>
          <p:nvPr/>
        </p:nvSpPr>
        <p:spPr>
          <a:xfrm>
            <a:off x="3514725" y="860424"/>
            <a:ext cx="4876800" cy="584775"/>
          </a:xfrm>
          <a:prstGeom prst="rect">
            <a:avLst/>
          </a:prstGeom>
        </p:spPr>
        <p:txBody>
          <a:bodyPr wrap="square">
            <a:spAutoFit/>
          </a:bodyPr>
          <a:lstStyle/>
          <a:p>
            <a:pPr algn="ctr"/>
            <a:r>
              <a:rPr lang="en-US" sz="3200" b="1" dirty="0" smtClean="0"/>
              <a:t>APPLICATIONS</a:t>
            </a:r>
          </a:p>
        </p:txBody>
      </p:sp>
    </p:spTree>
    <p:extLst>
      <p:ext uri="{BB962C8B-B14F-4D97-AF65-F5344CB8AC3E}">
        <p14:creationId xmlns:p14="http://schemas.microsoft.com/office/powerpoint/2010/main" val="3055872529"/>
      </p:ext>
    </p:extLst>
  </p:cSld>
  <p:clrMapOvr>
    <a:masterClrMapping/>
  </p:clrMapOvr>
  <p:transition advTm="24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
            <a:ext cx="12191999" cy="860425"/>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a:t>
            </a:r>
            <a:r>
              <a:rPr lang="en-US" altLang="zh-CN" b="1" dirty="0" smtClean="0">
                <a:solidFill>
                  <a:schemeClr val="bg1"/>
                </a:solidFill>
                <a:latin typeface="Tinos"/>
                <a:ea typeface="+mj-ea"/>
                <a:cs typeface="+mj-cs"/>
              </a:rPr>
              <a:t>Code </a:t>
            </a:r>
            <a:r>
              <a:rPr lang="en-US" altLang="zh-CN" b="1" dirty="0">
                <a:solidFill>
                  <a:schemeClr val="bg1"/>
                </a:solidFill>
                <a:latin typeface="Tinos"/>
                <a:ea typeface="+mj-ea"/>
                <a:cs typeface="+mj-cs"/>
              </a:rPr>
              <a:t>: </a:t>
            </a:r>
            <a:r>
              <a:rPr lang="en-US" altLang="zh-CN" b="1" dirty="0" smtClean="0">
                <a:solidFill>
                  <a:schemeClr val="bg1"/>
                </a:solidFill>
                <a:latin typeface="Tinos"/>
                <a:ea typeface="+mj-ea"/>
                <a:cs typeface="+mj-cs"/>
              </a:rPr>
              <a:t>BEEE01T1003</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BEEE</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smtClean="0">
                <a:solidFill>
                  <a:schemeClr val="bg1"/>
                </a:solidFill>
                <a:latin typeface="Tinos"/>
              </a:rPr>
              <a:t>B.tech</a:t>
            </a:r>
            <a:r>
              <a:rPr lang="en-US" altLang="zh-CN" b="1" dirty="0" smtClean="0">
                <a:solidFill>
                  <a:schemeClr val="bg1"/>
                </a:solidFill>
                <a:latin typeface="Tinos"/>
              </a:rPr>
              <a:t> CSE</a:t>
            </a:r>
            <a:r>
              <a:rPr lang="en-US" altLang="zh-CN" b="1" dirty="0">
                <a:solidFill>
                  <a:schemeClr val="bg1"/>
                </a:solidFill>
                <a:latin typeface="Tinos"/>
              </a:rPr>
              <a:t>		Sem: I</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Slide Number Placeholder 8"/>
          <p:cNvSpPr>
            <a:spLocks noGrp="1"/>
          </p:cNvSpPr>
          <p:nvPr>
            <p:ph type="sldNum" sz="quarter" idx="12"/>
          </p:nvPr>
        </p:nvSpPr>
        <p:spPr>
          <a:xfrm>
            <a:off x="10982632" y="6484302"/>
            <a:ext cx="371168" cy="305435"/>
          </a:xfrm>
        </p:spPr>
        <p:txBody>
          <a:bodyPr/>
          <a:lstStyle/>
          <a:p>
            <a:fld id="{0DB3F5DA-0F3F-FF46-BDE9-7495294E9A04}" type="slidenum">
              <a:rPr lang="en-US" smtClean="0"/>
              <a:pPr/>
              <a:t>9</a:t>
            </a:fld>
            <a:endParaRPr lang="en-US" dirty="0"/>
          </a:p>
        </p:txBody>
      </p:sp>
      <p:sp>
        <p:nvSpPr>
          <p:cNvPr id="11" name="Title 1"/>
          <p:cNvSpPr txBox="1">
            <a:spLocks noChangeArrowheads="1"/>
          </p:cNvSpPr>
          <p:nvPr/>
        </p:nvSpPr>
        <p:spPr>
          <a:xfrm>
            <a:off x="2326956" y="3050840"/>
            <a:ext cx="7538084" cy="45436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THANK YOU</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XXXXXX		   Course Name: Data structures using C</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537712975"/>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343DADE89E5468E264F1777C120C2" ma:contentTypeVersion="10" ma:contentTypeDescription="Create a new document." ma:contentTypeScope="" ma:versionID="10c2f70e6e2f4055e53b25b4b91589a2">
  <xsd:schema xmlns:xsd="http://www.w3.org/2001/XMLSchema" xmlns:xs="http://www.w3.org/2001/XMLSchema" xmlns:p="http://schemas.microsoft.com/office/2006/metadata/properties" xmlns:ns2="befcf2a6-4721-417e-a70c-428532386b03" targetNamespace="http://schemas.microsoft.com/office/2006/metadata/properties" ma:root="true" ma:fieldsID="15acbc93628b3021da04253d00c2f842" ns2:_="">
    <xsd:import namespace="befcf2a6-4721-417e-a70c-428532386b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cf2a6-4721-417e-a70c-428532386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8D2255-981B-4B69-B56B-792067FDC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cf2a6-4721-417e-a70c-428532386b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4EEE10-9864-48E8-ADB1-71A6EE280239}">
  <ds:schemaRefs>
    <ds:schemaRef ds:uri="http://schemas.microsoft.com/sharepoint/v3/contenttype/forms"/>
  </ds:schemaRefs>
</ds:datastoreItem>
</file>

<file path=customXml/itemProps3.xml><?xml version="1.0" encoding="utf-8"?>
<ds:datastoreItem xmlns:ds="http://schemas.openxmlformats.org/officeDocument/2006/customXml" ds:itemID="{10C0971E-BC1C-46F4-AB81-AC9E2D0B3ED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{0AF5710B-C9BE-D049-99F6-EA598E797940}tf10001119</Template>
  <TotalTime>581</TotalTime>
  <Words>222</Words>
  <Application>Microsoft Office PowerPoint</Application>
  <PresentationFormat>Custom</PresentationFormat>
  <Paragraphs>86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Graphic World</cp:lastModifiedBy>
  <cp:revision>74</cp:revision>
  <dcterms:created xsi:type="dcterms:W3CDTF">2020-05-05T09:43:45Z</dcterms:created>
  <dcterms:modified xsi:type="dcterms:W3CDTF">2021-03-02T05:32:18Z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0x0101007B7343DADE89E5468E264F1777C120C2</vt:lpwstr>
  </property>
</Properties>
</file>