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627" r:id="rId2"/>
    <p:sldId id="628" r:id="rId3"/>
    <p:sldId id="614" r:id="rId4"/>
    <p:sldId id="616" r:id="rId5"/>
    <p:sldId id="620" r:id="rId6"/>
    <p:sldId id="619" r:id="rId7"/>
    <p:sldId id="621" r:id="rId8"/>
    <p:sldId id="618" r:id="rId9"/>
    <p:sldId id="623" r:id="rId10"/>
    <p:sldId id="629" r:id="rId11"/>
    <p:sldId id="338"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71" autoAdjust="0"/>
    <p:restoredTop sz="94696"/>
  </p:normalViewPr>
  <p:slideViewPr>
    <p:cSldViewPr snapToGrid="0" snapToObjects="1">
      <p:cViewPr varScale="1">
        <p:scale>
          <a:sx n="74" d="100"/>
          <a:sy n="74" d="100"/>
        </p:scale>
        <p:origin x="210"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4FFA247-0B2D-A648-ACD1-EF9D1C1BBAEB}" type="datetime1">
              <a:rPr lang="en-IN" smtClean="0"/>
              <a:pPr/>
              <a:t>01-06-2022</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D247752-78CA-404D-91C8-45DA75B158D6}" type="datetime1">
              <a:rPr lang="en-IN" smtClean="0"/>
              <a:pPr/>
              <a:t>01-06-2022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95C2CEF5-63F9-4850-838D-D8657FC7C913}"/>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7031015C-1821-46DC-B3B1-FB553B3B996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5124" name="Date Placeholder 3">
            <a:extLst>
              <a:ext uri="{FF2B5EF4-FFF2-40B4-BE49-F238E27FC236}">
                <a16:creationId xmlns:a16="http://schemas.microsoft.com/office/drawing/2014/main" id="{D3A7A6D2-68EA-47C4-87B4-7CE04BD7A137}"/>
              </a:ext>
            </a:extLst>
          </p:cNvPr>
          <p:cNvSpPr>
            <a:spLocks noGrp="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4BA13DB9-E0EA-4515-9B3A-1B90B95D5EB9}" type="datetime1">
              <a:rPr lang="en-IN" altLang="en-US" sz="1200" b="0" smtClean="0"/>
              <a:pPr/>
              <a:t>01-06-2022</a:t>
            </a:fld>
            <a:endParaRPr lang="en-US" altLang="en-US" sz="1200" b="0"/>
          </a:p>
        </p:txBody>
      </p:sp>
      <p:sp>
        <p:nvSpPr>
          <p:cNvPr id="5125" name="Slide Number Placeholder 4">
            <a:extLst>
              <a:ext uri="{FF2B5EF4-FFF2-40B4-BE49-F238E27FC236}">
                <a16:creationId xmlns:a16="http://schemas.microsoft.com/office/drawing/2014/main" id="{F0A23C6F-3C10-4D7C-B34A-4E13DF4ABBA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18DD6EFD-9A88-42B7-979E-F35325E876C9}" type="slidenum">
              <a:rPr lang="en-US" altLang="en-US" sz="1200" b="0" smtClean="0"/>
              <a:pPr/>
              <a:t>1</a:t>
            </a:fld>
            <a:endParaRPr lang="en-US" altLang="en-US" sz="1200"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95C2CEF5-63F9-4850-838D-D8657FC7C913}"/>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7031015C-1821-46DC-B3B1-FB553B3B996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
        <p:nvSpPr>
          <p:cNvPr id="5124" name="Date Placeholder 3">
            <a:extLst>
              <a:ext uri="{FF2B5EF4-FFF2-40B4-BE49-F238E27FC236}">
                <a16:creationId xmlns:a16="http://schemas.microsoft.com/office/drawing/2014/main" id="{D3A7A6D2-68EA-47C4-87B4-7CE04BD7A137}"/>
              </a:ext>
            </a:extLst>
          </p:cNvPr>
          <p:cNvSpPr>
            <a:spLocks noGrp="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4BA13DB9-E0EA-4515-9B3A-1B90B95D5EB9}" type="datetime1">
              <a:rPr lang="en-IN" altLang="en-US" sz="1200" b="0" smtClean="0"/>
              <a:pPr/>
              <a:t>01-06-2022</a:t>
            </a:fld>
            <a:endParaRPr lang="en-US" altLang="en-US" sz="1200" b="0"/>
          </a:p>
        </p:txBody>
      </p:sp>
      <p:sp>
        <p:nvSpPr>
          <p:cNvPr id="5125" name="Slide Number Placeholder 4">
            <a:extLst>
              <a:ext uri="{FF2B5EF4-FFF2-40B4-BE49-F238E27FC236}">
                <a16:creationId xmlns:a16="http://schemas.microsoft.com/office/drawing/2014/main" id="{F0A23C6F-3C10-4D7C-B34A-4E13DF4ABBA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18DD6EFD-9A88-42B7-979E-F35325E876C9}" type="slidenum">
              <a:rPr lang="en-US" altLang="en-US" sz="1200" b="0" smtClean="0"/>
              <a:pPr/>
              <a:t>2</a:t>
            </a:fld>
            <a:endParaRPr lang="en-US" altLang="en-US" sz="1200"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7DB8D-2085-BA4F-BAA0-77C9844548D8}"/>
              </a:ext>
            </a:extLst>
          </p:cNvPr>
          <p:cNvSpPr>
            <a:spLocks noGrp="1"/>
          </p:cNvSpPr>
          <p:nvPr>
            <p:ph type="dt" sz="half" idx="10"/>
          </p:nvPr>
        </p:nvSpPr>
        <p:spPr/>
        <p:txBody>
          <a:bodyPr/>
          <a:lstStyle/>
          <a:p>
            <a:fld id="{96F860D4-43D9-1743-83F5-C61DF5B0AAFC}" type="datetimeFigureOut">
              <a:rPr lang="en-US" smtClean="0"/>
              <a:pPr/>
              <a:t>6/1/2022</a:t>
            </a:fld>
            <a:endParaRPr lang="en-US"/>
          </a:p>
        </p:txBody>
      </p:sp>
      <p:sp>
        <p:nvSpPr>
          <p:cNvPr id="5" name="Footer Placeholder 4">
            <a:extLst>
              <a:ext uri="{FF2B5EF4-FFF2-40B4-BE49-F238E27FC236}">
                <a16:creationId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transition spd="slow" advTm="2418">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1D1B-40DA-2741-A4B3-7EAAD6A42A09}"/>
              </a:ext>
            </a:extLst>
          </p:cNvPr>
          <p:cNvSpPr>
            <a:spLocks noGrp="1"/>
          </p:cNvSpPr>
          <p:nvPr>
            <p:ph type="dt" sz="half" idx="10"/>
          </p:nvPr>
        </p:nvSpPr>
        <p:spPr/>
        <p:txBody>
          <a:bodyPr/>
          <a:lstStyle/>
          <a:p>
            <a:fld id="{96F860D4-43D9-1743-83F5-C61DF5B0AAFC}" type="datetimeFigureOut">
              <a:rPr lang="en-US" smtClean="0"/>
              <a:pPr/>
              <a:t>6/1/2022</a:t>
            </a:fld>
            <a:endParaRPr lang="en-US"/>
          </a:p>
        </p:txBody>
      </p:sp>
      <p:sp>
        <p:nvSpPr>
          <p:cNvPr id="5" name="Footer Placeholder 4">
            <a:extLst>
              <a:ext uri="{FF2B5EF4-FFF2-40B4-BE49-F238E27FC236}">
                <a16:creationId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transition spd="slow" advTm="2418">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A832E-7C18-E844-AD16-385329DD3693}"/>
              </a:ext>
            </a:extLst>
          </p:cNvPr>
          <p:cNvSpPr>
            <a:spLocks noGrp="1"/>
          </p:cNvSpPr>
          <p:nvPr>
            <p:ph type="dt" sz="half" idx="10"/>
          </p:nvPr>
        </p:nvSpPr>
        <p:spPr/>
        <p:txBody>
          <a:bodyPr/>
          <a:lstStyle/>
          <a:p>
            <a:fld id="{96F860D4-43D9-1743-83F5-C61DF5B0AAFC}" type="datetimeFigureOut">
              <a:rPr lang="en-US" smtClean="0"/>
              <a:pPr/>
              <a:t>6/1/2022</a:t>
            </a:fld>
            <a:endParaRPr lang="en-US"/>
          </a:p>
        </p:txBody>
      </p:sp>
      <p:sp>
        <p:nvSpPr>
          <p:cNvPr id="5" name="Footer Placeholder 4">
            <a:extLst>
              <a:ext uri="{FF2B5EF4-FFF2-40B4-BE49-F238E27FC236}">
                <a16:creationId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transition spd="slow" advTm="2418">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1A5E5-6204-D748-9A98-B9C434AF00B0}"/>
              </a:ext>
            </a:extLst>
          </p:cNvPr>
          <p:cNvSpPr>
            <a:spLocks noGrp="1"/>
          </p:cNvSpPr>
          <p:nvPr>
            <p:ph type="dt" sz="half" idx="10"/>
          </p:nvPr>
        </p:nvSpPr>
        <p:spPr/>
        <p:txBody>
          <a:bodyPr/>
          <a:lstStyle/>
          <a:p>
            <a:fld id="{96F860D4-43D9-1743-83F5-C61DF5B0AAFC}" type="datetimeFigureOut">
              <a:rPr lang="en-US" smtClean="0"/>
              <a:pPr/>
              <a:t>6/1/2022</a:t>
            </a:fld>
            <a:endParaRPr lang="en-US"/>
          </a:p>
        </p:txBody>
      </p:sp>
      <p:sp>
        <p:nvSpPr>
          <p:cNvPr id="5" name="Footer Placeholder 4">
            <a:extLst>
              <a:ext uri="{FF2B5EF4-FFF2-40B4-BE49-F238E27FC236}">
                <a16:creationId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transition spd="slow" advTm="2418">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17132D-85B2-7949-AF1E-F8BE8D429DA4}"/>
              </a:ext>
            </a:extLst>
          </p:cNvPr>
          <p:cNvSpPr>
            <a:spLocks noGrp="1"/>
          </p:cNvSpPr>
          <p:nvPr>
            <p:ph type="dt" sz="half" idx="10"/>
          </p:nvPr>
        </p:nvSpPr>
        <p:spPr/>
        <p:txBody>
          <a:bodyPr/>
          <a:lstStyle/>
          <a:p>
            <a:fld id="{96F860D4-43D9-1743-83F5-C61DF5B0AAFC}" type="datetimeFigureOut">
              <a:rPr lang="en-US" smtClean="0"/>
              <a:pPr/>
              <a:t>6/1/2022</a:t>
            </a:fld>
            <a:endParaRPr lang="en-US"/>
          </a:p>
        </p:txBody>
      </p:sp>
      <p:sp>
        <p:nvSpPr>
          <p:cNvPr id="5" name="Footer Placeholder 4">
            <a:extLst>
              <a:ext uri="{FF2B5EF4-FFF2-40B4-BE49-F238E27FC236}">
                <a16:creationId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transition spd="slow" advTm="2418">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D3D62-50EC-C044-98A5-8700F758EE6D}"/>
              </a:ext>
            </a:extLst>
          </p:cNvPr>
          <p:cNvSpPr>
            <a:spLocks noGrp="1"/>
          </p:cNvSpPr>
          <p:nvPr>
            <p:ph type="dt" sz="half" idx="10"/>
          </p:nvPr>
        </p:nvSpPr>
        <p:spPr/>
        <p:txBody>
          <a:bodyPr/>
          <a:lstStyle/>
          <a:p>
            <a:fld id="{96F860D4-43D9-1743-83F5-C61DF5B0AAFC}" type="datetimeFigureOut">
              <a:rPr lang="en-US" smtClean="0"/>
              <a:pPr/>
              <a:t>6/1/2022</a:t>
            </a:fld>
            <a:endParaRPr lang="en-US"/>
          </a:p>
        </p:txBody>
      </p:sp>
      <p:sp>
        <p:nvSpPr>
          <p:cNvPr id="6" name="Footer Placeholder 5">
            <a:extLst>
              <a:ext uri="{FF2B5EF4-FFF2-40B4-BE49-F238E27FC236}">
                <a16:creationId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transition spd="slow" advTm="2418">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B73E8-AA99-9D44-B73A-36DAB298DB66}"/>
              </a:ext>
            </a:extLst>
          </p:cNvPr>
          <p:cNvSpPr>
            <a:spLocks noGrp="1"/>
          </p:cNvSpPr>
          <p:nvPr>
            <p:ph type="dt" sz="half" idx="10"/>
          </p:nvPr>
        </p:nvSpPr>
        <p:spPr/>
        <p:txBody>
          <a:bodyPr/>
          <a:lstStyle/>
          <a:p>
            <a:fld id="{96F860D4-43D9-1743-83F5-C61DF5B0AAFC}" type="datetimeFigureOut">
              <a:rPr lang="en-US" smtClean="0"/>
              <a:pPr/>
              <a:t>6/1/2022</a:t>
            </a:fld>
            <a:endParaRPr lang="en-US"/>
          </a:p>
        </p:txBody>
      </p:sp>
      <p:sp>
        <p:nvSpPr>
          <p:cNvPr id="8" name="Footer Placeholder 7">
            <a:extLst>
              <a:ext uri="{FF2B5EF4-FFF2-40B4-BE49-F238E27FC236}">
                <a16:creationId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transition spd="slow" advTm="2418">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44714-C02E-224F-9D69-9FD099B1B610}"/>
              </a:ext>
            </a:extLst>
          </p:cNvPr>
          <p:cNvSpPr>
            <a:spLocks noGrp="1"/>
          </p:cNvSpPr>
          <p:nvPr>
            <p:ph type="dt" sz="half" idx="10"/>
          </p:nvPr>
        </p:nvSpPr>
        <p:spPr/>
        <p:txBody>
          <a:bodyPr/>
          <a:lstStyle/>
          <a:p>
            <a:fld id="{96F860D4-43D9-1743-83F5-C61DF5B0AAFC}" type="datetimeFigureOut">
              <a:rPr lang="en-US" smtClean="0"/>
              <a:pPr/>
              <a:t>6/1/2022</a:t>
            </a:fld>
            <a:endParaRPr lang="en-US"/>
          </a:p>
        </p:txBody>
      </p:sp>
      <p:sp>
        <p:nvSpPr>
          <p:cNvPr id="4" name="Footer Placeholder 3">
            <a:extLst>
              <a:ext uri="{FF2B5EF4-FFF2-40B4-BE49-F238E27FC236}">
                <a16:creationId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transition spd="slow" advTm="2418">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9069D-ACC1-2846-BB69-0C25ABE4128B}"/>
              </a:ext>
            </a:extLst>
          </p:cNvPr>
          <p:cNvSpPr>
            <a:spLocks noGrp="1"/>
          </p:cNvSpPr>
          <p:nvPr>
            <p:ph type="dt" sz="half" idx="10"/>
          </p:nvPr>
        </p:nvSpPr>
        <p:spPr/>
        <p:txBody>
          <a:bodyPr/>
          <a:lstStyle/>
          <a:p>
            <a:fld id="{96F860D4-43D9-1743-83F5-C61DF5B0AAFC}" type="datetimeFigureOut">
              <a:rPr lang="en-US" smtClean="0"/>
              <a:pPr/>
              <a:t>6/1/2022</a:t>
            </a:fld>
            <a:endParaRPr lang="en-US"/>
          </a:p>
        </p:txBody>
      </p:sp>
      <p:sp>
        <p:nvSpPr>
          <p:cNvPr id="3" name="Footer Placeholder 2">
            <a:extLst>
              <a:ext uri="{FF2B5EF4-FFF2-40B4-BE49-F238E27FC236}">
                <a16:creationId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transition spd="slow" advTm="2418">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C69DD6-BF4D-1F43-9CC6-5D52D2316455}"/>
              </a:ext>
            </a:extLst>
          </p:cNvPr>
          <p:cNvSpPr>
            <a:spLocks noGrp="1"/>
          </p:cNvSpPr>
          <p:nvPr>
            <p:ph type="dt" sz="half" idx="10"/>
          </p:nvPr>
        </p:nvSpPr>
        <p:spPr/>
        <p:txBody>
          <a:bodyPr/>
          <a:lstStyle/>
          <a:p>
            <a:fld id="{96F860D4-43D9-1743-83F5-C61DF5B0AAFC}" type="datetimeFigureOut">
              <a:rPr lang="en-US" smtClean="0"/>
              <a:pPr/>
              <a:t>6/1/2022</a:t>
            </a:fld>
            <a:endParaRPr lang="en-US"/>
          </a:p>
        </p:txBody>
      </p:sp>
      <p:sp>
        <p:nvSpPr>
          <p:cNvPr id="6" name="Footer Placeholder 5">
            <a:extLst>
              <a:ext uri="{FF2B5EF4-FFF2-40B4-BE49-F238E27FC236}">
                <a16:creationId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transition spd="slow" advTm="2418">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3809F0-5FCF-8B4E-A9EF-F54690804129}"/>
              </a:ext>
            </a:extLst>
          </p:cNvPr>
          <p:cNvSpPr>
            <a:spLocks noGrp="1"/>
          </p:cNvSpPr>
          <p:nvPr>
            <p:ph type="dt" sz="half" idx="10"/>
          </p:nvPr>
        </p:nvSpPr>
        <p:spPr/>
        <p:txBody>
          <a:bodyPr/>
          <a:lstStyle/>
          <a:p>
            <a:fld id="{96F860D4-43D9-1743-83F5-C61DF5B0AAFC}" type="datetimeFigureOut">
              <a:rPr lang="en-US" smtClean="0"/>
              <a:pPr/>
              <a:t>6/1/2022</a:t>
            </a:fld>
            <a:endParaRPr lang="en-US"/>
          </a:p>
        </p:txBody>
      </p:sp>
      <p:sp>
        <p:nvSpPr>
          <p:cNvPr id="6" name="Footer Placeholder 5">
            <a:extLst>
              <a:ext uri="{FF2B5EF4-FFF2-40B4-BE49-F238E27FC236}">
                <a16:creationId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transition spd="slow" advTm="2418">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6/1/2022</a:t>
            </a:fld>
            <a:endParaRPr lang="en-US"/>
          </a:p>
        </p:txBody>
      </p:sp>
      <p:sp>
        <p:nvSpPr>
          <p:cNvPr id="5" name="Footer Placeholder 4">
            <a:extLst>
              <a:ext uri="{FF2B5EF4-FFF2-40B4-BE49-F238E27FC236}">
                <a16:creationId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2418">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webmd.com/cancer/cancer-prevention-detection-16/rm-quiz-cancer-myths-facts"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webmd.com/a-to-z-guides/what-is-an-ultrasound" TargetMode="External"/><Relationship Id="rId5" Type="http://schemas.openxmlformats.org/officeDocument/2006/relationships/hyperlink" Target="https://www.webmd.com/digestive-disorders/picture-of-the-stomach" TargetMode="External"/><Relationship Id="rId4" Type="http://schemas.openxmlformats.org/officeDocument/2006/relationships/hyperlink" Target="https://www.webmd.com/baby/default.ht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3">
            <a:extLst>
              <a:ext uri="{FF2B5EF4-FFF2-40B4-BE49-F238E27FC236}">
                <a16:creationId xmlns:a16="http://schemas.microsoft.com/office/drawing/2014/main" id="{F4ED45C2-124E-465E-BA77-F109A20C0963}"/>
              </a:ext>
            </a:extLst>
          </p:cNvPr>
          <p:cNvSpPr txBox="1">
            <a:spLocks noChangeArrowheads="1"/>
          </p:cNvSpPr>
          <p:nvPr/>
        </p:nvSpPr>
        <p:spPr bwMode="auto">
          <a:xfrm>
            <a:off x="1952625" y="1017588"/>
            <a:ext cx="80724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700">
              <a:ea typeface="Arimo"/>
              <a:cs typeface="Arimo"/>
            </a:endParaRPr>
          </a:p>
        </p:txBody>
      </p:sp>
      <p:sp>
        <p:nvSpPr>
          <p:cNvPr id="8" name="Title 1">
            <a:extLst>
              <a:ext uri="{FF2B5EF4-FFF2-40B4-BE49-F238E27FC236}">
                <a16:creationId xmlns:a16="http://schemas.microsoft.com/office/drawing/2014/main" id="{7CA4E5BC-3FE9-42DE-AF64-9B0FFB564ED6}"/>
              </a:ext>
            </a:extLst>
          </p:cNvPr>
          <p:cNvSpPr txBox="1">
            <a:spLocks noChangeArrowheads="1"/>
          </p:cNvSpPr>
          <p:nvPr/>
        </p:nvSpPr>
        <p:spPr>
          <a:xfrm>
            <a:off x="121920" y="40482"/>
            <a:ext cx="12070080" cy="1233488"/>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ea typeface="+mj-ea"/>
                <a:cs typeface="+mj-cs"/>
              </a:rPr>
              <a:t>School of Computer Science and Engineering (CAT-3 B Tech Sem-II, Fall2021-22)</a:t>
            </a:r>
          </a:p>
          <a:p>
            <a:pPr algn="ctr">
              <a:lnSpc>
                <a:spcPct val="90000"/>
              </a:lnSpc>
              <a:defRPr/>
            </a:pPr>
            <a:br>
              <a:rPr lang="en-US" altLang="zh-CN" dirty="0">
                <a:solidFill>
                  <a:schemeClr val="bg1"/>
                </a:solidFill>
                <a:latin typeface="Tinos"/>
                <a:ea typeface="+mj-ea"/>
                <a:cs typeface="+mj-cs"/>
              </a:rPr>
            </a:br>
            <a:r>
              <a:rPr lang="en-US" altLang="zh-CN" dirty="0">
                <a:solidFill>
                  <a:schemeClr val="bg1"/>
                </a:solidFill>
                <a:latin typeface="Tinos"/>
                <a:ea typeface="+mj-ea"/>
                <a:cs typeface="+mj-cs"/>
              </a:rPr>
              <a:t>    Course Code: BBS01T1008	                                 Course Name: </a:t>
            </a:r>
            <a:r>
              <a:rPr lang="en-IN" altLang="zh-CN" dirty="0">
                <a:solidFill>
                  <a:schemeClr val="bg1"/>
                </a:solidFill>
                <a:latin typeface="-apple-system"/>
                <a:ea typeface="+mj-ea"/>
                <a:cs typeface="+mj-cs"/>
              </a:rPr>
              <a:t>Biology for Engineers</a:t>
            </a:r>
            <a:endParaRPr lang="en-IN" b="0" i="0" dirty="0">
              <a:solidFill>
                <a:schemeClr val="bg1"/>
              </a:solidFill>
              <a:effectLst/>
              <a:latin typeface="-apple-system"/>
            </a:endParaRPr>
          </a:p>
          <a:p>
            <a:pPr algn="ctr">
              <a:lnSpc>
                <a:spcPct val="90000"/>
              </a:lnSpc>
              <a:defRPr/>
            </a:pPr>
            <a:endParaRPr lang="zh-CN" altLang="en-US" dirty="0">
              <a:solidFill>
                <a:schemeClr val="bg1"/>
              </a:solidFill>
              <a:latin typeface="Tinos"/>
              <a:ea typeface="+mj-ea"/>
              <a:cs typeface="+mj-cs"/>
            </a:endParaRPr>
          </a:p>
        </p:txBody>
      </p:sp>
      <p:sp>
        <p:nvSpPr>
          <p:cNvPr id="9" name="Title 1">
            <a:extLst>
              <a:ext uri="{FF2B5EF4-FFF2-40B4-BE49-F238E27FC236}">
                <a16:creationId xmlns:a16="http://schemas.microsoft.com/office/drawing/2014/main" id="{2399A4DA-ADDE-469E-9DF2-65019C2C27BA}"/>
              </a:ext>
            </a:extLst>
          </p:cNvPr>
          <p:cNvSpPr txBox="1">
            <a:spLocks noChangeArrowheads="1"/>
          </p:cNvSpPr>
          <p:nvPr/>
        </p:nvSpPr>
        <p:spPr>
          <a:xfrm>
            <a:off x="0" y="6288882"/>
            <a:ext cx="12192000" cy="528636"/>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sp>
        <p:nvSpPr>
          <p:cNvPr id="2" name="TextBox 1">
            <a:extLst>
              <a:ext uri="{FF2B5EF4-FFF2-40B4-BE49-F238E27FC236}">
                <a16:creationId xmlns:a16="http://schemas.microsoft.com/office/drawing/2014/main" id="{A50D4943-0DBD-4A48-B202-800DD2E52CDD}"/>
              </a:ext>
            </a:extLst>
          </p:cNvPr>
          <p:cNvSpPr txBox="1"/>
          <p:nvPr/>
        </p:nvSpPr>
        <p:spPr>
          <a:xfrm>
            <a:off x="1005840" y="2751446"/>
            <a:ext cx="10464799" cy="769441"/>
          </a:xfrm>
          <a:prstGeom prst="rect">
            <a:avLst/>
          </a:prstGeom>
          <a:noFill/>
        </p:spPr>
        <p:txBody>
          <a:bodyPr wrap="square">
            <a:spAutoFit/>
          </a:bodyPr>
          <a:lstStyle/>
          <a:p>
            <a:pPr algn="ctr">
              <a:defRPr/>
            </a:pPr>
            <a:r>
              <a:rPr lang="en-IN" sz="4400" dirty="0">
                <a:solidFill>
                  <a:srgbClr val="FF0000"/>
                </a:solidFill>
              </a:rPr>
              <a:t>Topic</a:t>
            </a:r>
            <a:r>
              <a:rPr lang="en-IN" sz="4400" b="1" dirty="0">
                <a:solidFill>
                  <a:srgbClr val="FF0000"/>
                </a:solidFill>
              </a:rPr>
              <a:t>:</a:t>
            </a:r>
            <a:r>
              <a:rPr lang="en-US" sz="4400" dirty="0"/>
              <a:t>  X-Ray Computed Tomography</a:t>
            </a:r>
            <a:endParaRPr lang="en-IN" sz="4400" dirty="0">
              <a:solidFill>
                <a:srgbClr val="FF0000"/>
              </a:solidFill>
            </a:endParaRPr>
          </a:p>
        </p:txBody>
      </p:sp>
      <p:pic>
        <p:nvPicPr>
          <p:cNvPr id="13" name="Picture 12">
            <a:extLst>
              <a:ext uri="{FF2B5EF4-FFF2-40B4-BE49-F238E27FC236}">
                <a16:creationId xmlns:a16="http://schemas.microsoft.com/office/drawing/2014/main" id="{5031F67F-0286-4130-80AE-46BC7075CBC6}"/>
              </a:ext>
            </a:extLst>
          </p:cNvPr>
          <p:cNvPicPr>
            <a:picLocks noChangeAspect="1"/>
          </p:cNvPicPr>
          <p:nvPr/>
        </p:nvPicPr>
        <p:blipFill>
          <a:blip r:embed="rId3"/>
          <a:stretch>
            <a:fillRect/>
          </a:stretch>
        </p:blipFill>
        <p:spPr>
          <a:xfrm>
            <a:off x="40640" y="-8485"/>
            <a:ext cx="1504949" cy="1271589"/>
          </a:xfrm>
          <a:prstGeom prst="rect">
            <a:avLst/>
          </a:prstGeom>
        </p:spPr>
      </p:pic>
      <p:sp>
        <p:nvSpPr>
          <p:cNvPr id="10" name="TextBox 9">
            <a:extLst>
              <a:ext uri="{FF2B5EF4-FFF2-40B4-BE49-F238E27FC236}">
                <a16:creationId xmlns:a16="http://schemas.microsoft.com/office/drawing/2014/main" id="{42AEFBA2-1891-45E1-8CAD-C5EB3BEFE564}"/>
              </a:ext>
            </a:extLst>
          </p:cNvPr>
          <p:cNvSpPr txBox="1"/>
          <p:nvPr/>
        </p:nvSpPr>
        <p:spPr>
          <a:xfrm>
            <a:off x="7778663" y="3807438"/>
            <a:ext cx="5681808" cy="3385542"/>
          </a:xfrm>
          <a:prstGeom prst="rect">
            <a:avLst/>
          </a:prstGeom>
          <a:noFill/>
        </p:spPr>
        <p:txBody>
          <a:bodyPr wrap="square">
            <a:spAutoFit/>
          </a:bodyPr>
          <a:lstStyle/>
          <a:p>
            <a:pPr>
              <a:defRPr/>
            </a:pPr>
            <a:r>
              <a:rPr lang="en-IN" sz="2800" dirty="0">
                <a:solidFill>
                  <a:srgbClr val="FF0000"/>
                </a:solidFill>
              </a:rPr>
              <a:t>Section-7 </a:t>
            </a:r>
          </a:p>
          <a:p>
            <a:pPr marL="457200" indent="-457200">
              <a:buFont typeface="+mj-lt"/>
              <a:buAutoNum type="arabicPeriod"/>
              <a:defRPr/>
            </a:pPr>
            <a:r>
              <a:rPr lang="en-US" sz="2400" dirty="0">
                <a:solidFill>
                  <a:srgbClr val="000000"/>
                </a:solidFill>
              </a:rPr>
              <a:t>ROUNAK KUMAR</a:t>
            </a:r>
          </a:p>
          <a:p>
            <a:pPr marL="457200" indent="-457200">
              <a:buFont typeface="+mj-lt"/>
              <a:buAutoNum type="arabicPeriod"/>
              <a:defRPr/>
            </a:pPr>
            <a:r>
              <a:rPr lang="en-US" sz="2400" dirty="0">
                <a:solidFill>
                  <a:srgbClr val="000000"/>
                </a:solidFill>
              </a:rPr>
              <a:t>PUSHKAR AASHISH</a:t>
            </a:r>
          </a:p>
          <a:p>
            <a:pPr marL="457200" indent="-457200">
              <a:buFont typeface="+mj-lt"/>
              <a:buAutoNum type="arabicPeriod"/>
              <a:defRPr/>
            </a:pPr>
            <a:r>
              <a:rPr lang="en-US" sz="2400" dirty="0">
                <a:solidFill>
                  <a:srgbClr val="000000"/>
                </a:solidFill>
              </a:rPr>
              <a:t>MOHIT KUMAR</a:t>
            </a:r>
          </a:p>
          <a:p>
            <a:pPr marL="457200" indent="-457200">
              <a:buFont typeface="+mj-lt"/>
              <a:buAutoNum type="arabicPeriod"/>
              <a:defRPr/>
            </a:pPr>
            <a:r>
              <a:rPr lang="en-US" sz="2400" dirty="0">
                <a:solidFill>
                  <a:srgbClr val="000000"/>
                </a:solidFill>
              </a:rPr>
              <a:t>SHIVAM DWRIVEDI</a:t>
            </a:r>
          </a:p>
          <a:p>
            <a:pPr marL="457200" indent="-457200">
              <a:buFont typeface="+mj-lt"/>
              <a:buAutoNum type="arabicPeriod"/>
              <a:defRPr/>
            </a:pPr>
            <a:endParaRPr lang="en-US" sz="2400" dirty="0">
              <a:solidFill>
                <a:srgbClr val="000000"/>
              </a:solidFill>
            </a:endParaRPr>
          </a:p>
          <a:p>
            <a:pPr marL="457200" indent="-457200">
              <a:buFont typeface="+mj-lt"/>
              <a:buAutoNum type="arabicPeriod"/>
              <a:defRPr/>
            </a:pPr>
            <a:endParaRPr lang="en-US" sz="2400" dirty="0">
              <a:solidFill>
                <a:srgbClr val="000000"/>
              </a:solidFill>
            </a:endParaRPr>
          </a:p>
          <a:p>
            <a:pPr>
              <a:defRPr/>
            </a:pPr>
            <a:endParaRPr lang="en-IN" sz="2400" dirty="0">
              <a:solidFill>
                <a:srgbClr val="FF0000"/>
              </a:solidFill>
            </a:endParaRPr>
          </a:p>
          <a:p>
            <a:pPr>
              <a:defRPr/>
            </a:pPr>
            <a:endParaRPr lang="en-IN" sz="1800" dirty="0">
              <a:solidFill>
                <a:srgbClr val="FF0000"/>
              </a:solidFill>
            </a:endParaRPr>
          </a:p>
        </p:txBody>
      </p:sp>
    </p:spTree>
    <p:extLst>
      <p:ext uri="{BB962C8B-B14F-4D97-AF65-F5344CB8AC3E}">
        <p14:creationId xmlns:p14="http://schemas.microsoft.com/office/powerpoint/2010/main" val="3737599150"/>
      </p:ext>
    </p:extLst>
  </p:cSld>
  <p:clrMapOvr>
    <a:masterClrMapping/>
  </p:clrMapOvr>
  <mc:AlternateContent xmlns:mc="http://schemas.openxmlformats.org/markup-compatibility/2006" xmlns:p14="http://schemas.microsoft.com/office/powerpoint/2010/main">
    <mc:Choice Requires="p14">
      <p:transition spd="slow" p14:dur="1500" advTm="2418">
        <p:split orient="vert"/>
      </p:transition>
    </mc:Choice>
    <mc:Fallback xmlns="">
      <p:transition spd="slow" advTm="2418">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8006FA9-CEE9-4918-8559-819B84389C31}"/>
              </a:ext>
            </a:extLst>
          </p:cNvPr>
          <p:cNvSpPr txBox="1">
            <a:spLocks noChangeArrowheads="1"/>
          </p:cNvSpPr>
          <p:nvPr/>
        </p:nvSpPr>
        <p:spPr>
          <a:xfrm>
            <a:off x="121920" y="40482"/>
            <a:ext cx="12070080" cy="1271588"/>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ea typeface="+mj-ea"/>
                <a:cs typeface="+mj-cs"/>
              </a:rPr>
              <a:t>School of Computer Science and Engineering (CAT-3 B Tech Sem-II, Fall2021-22)</a:t>
            </a:r>
          </a:p>
          <a:p>
            <a:pPr algn="ctr">
              <a:lnSpc>
                <a:spcPct val="90000"/>
              </a:lnSpc>
              <a:defRPr/>
            </a:pPr>
            <a:br>
              <a:rPr lang="en-US" altLang="zh-CN" dirty="0">
                <a:solidFill>
                  <a:schemeClr val="bg1"/>
                </a:solidFill>
                <a:latin typeface="Tinos"/>
                <a:ea typeface="+mj-ea"/>
                <a:cs typeface="+mj-cs"/>
              </a:rPr>
            </a:br>
            <a:r>
              <a:rPr lang="en-US" altLang="zh-CN" dirty="0">
                <a:solidFill>
                  <a:schemeClr val="bg1"/>
                </a:solidFill>
                <a:latin typeface="Tinos"/>
                <a:ea typeface="+mj-ea"/>
                <a:cs typeface="+mj-cs"/>
              </a:rPr>
              <a:t>    Course Code : BBS01T1008	                                 Course Name: </a:t>
            </a:r>
            <a:r>
              <a:rPr lang="en-IN" altLang="zh-CN" dirty="0">
                <a:solidFill>
                  <a:schemeClr val="bg1"/>
                </a:solidFill>
                <a:latin typeface="-apple-system"/>
                <a:ea typeface="+mj-ea"/>
                <a:cs typeface="+mj-cs"/>
              </a:rPr>
              <a:t>Biology for Engineers</a:t>
            </a:r>
          </a:p>
          <a:p>
            <a:pPr algn="ctr">
              <a:lnSpc>
                <a:spcPct val="90000"/>
              </a:lnSpc>
              <a:defRPr/>
            </a:pPr>
            <a:endParaRPr lang="zh-CN" altLang="en-US"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id="{553FA033-1B9D-4531-85F0-74DD0BBEFB5B}"/>
              </a:ext>
            </a:extLst>
          </p:cNvPr>
          <p:cNvPicPr>
            <a:picLocks noChangeAspect="1"/>
          </p:cNvPicPr>
          <p:nvPr/>
        </p:nvPicPr>
        <p:blipFill>
          <a:blip r:embed="rId2"/>
          <a:stretch>
            <a:fillRect/>
          </a:stretch>
        </p:blipFill>
        <p:spPr>
          <a:xfrm>
            <a:off x="40640" y="-8485"/>
            <a:ext cx="1504949" cy="1271589"/>
          </a:xfrm>
          <a:prstGeom prst="rect">
            <a:avLst/>
          </a:prstGeom>
        </p:spPr>
      </p:pic>
      <p:sp>
        <p:nvSpPr>
          <p:cNvPr id="8" name="Title 1">
            <a:extLst>
              <a:ext uri="{FF2B5EF4-FFF2-40B4-BE49-F238E27FC236}">
                <a16:creationId xmlns:a16="http://schemas.microsoft.com/office/drawing/2014/main" id="{D9236DD8-7651-412D-990B-27093742645D}"/>
              </a:ext>
            </a:extLst>
          </p:cNvPr>
          <p:cNvSpPr txBox="1">
            <a:spLocks noChangeArrowheads="1"/>
          </p:cNvSpPr>
          <p:nvPr/>
        </p:nvSpPr>
        <p:spPr>
          <a:xfrm>
            <a:off x="0" y="6288882"/>
            <a:ext cx="12192000" cy="528636"/>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sp>
        <p:nvSpPr>
          <p:cNvPr id="3" name="Content Placeholder 2"/>
          <p:cNvSpPr>
            <a:spLocks noGrp="1"/>
          </p:cNvSpPr>
          <p:nvPr>
            <p:ph idx="1"/>
          </p:nvPr>
        </p:nvSpPr>
        <p:spPr>
          <a:xfrm>
            <a:off x="121920" y="1361037"/>
            <a:ext cx="12070080" cy="4927845"/>
          </a:xfrm>
        </p:spPr>
        <p:txBody>
          <a:bodyPr>
            <a:normAutofit fontScale="92500" lnSpcReduction="20000"/>
          </a:bodyPr>
          <a:lstStyle/>
          <a:p>
            <a:pPr marL="0" indent="0" algn="ctr">
              <a:buNone/>
            </a:pPr>
            <a:r>
              <a:rPr lang="en-US" sz="4800" b="1" dirty="0">
                <a:solidFill>
                  <a:srgbClr val="FF0000"/>
                </a:solidFill>
              </a:rPr>
              <a:t>Risks of CT Scan</a:t>
            </a:r>
            <a:r>
              <a:rPr lang="en-US" sz="3600" b="1" dirty="0">
                <a:solidFill>
                  <a:srgbClr val="FF0000"/>
                </a:solidFill>
              </a:rPr>
              <a:t> </a:t>
            </a:r>
          </a:p>
          <a:p>
            <a:r>
              <a:rPr lang="en-US" dirty="0"/>
              <a:t>CT scans use X-rays, which produce ionizing radiation. Research shows that this kind of radiation may damage your DNA and lead to cancer. But the risk is still very small -- your chances of developing a fatal </a:t>
            </a:r>
            <a:r>
              <a:rPr lang="en-US" dirty="0">
                <a:hlinkClick r:id="rId3"/>
              </a:rPr>
              <a:t>cancer</a:t>
            </a:r>
            <a:r>
              <a:rPr lang="en-US" dirty="0"/>
              <a:t> because of a CT scan are about 1 in 2,000.</a:t>
            </a:r>
          </a:p>
          <a:p>
            <a:r>
              <a:rPr lang="en-US" dirty="0"/>
              <a:t>But radiation’s effect adds up over your lifetime. So your risk increases with every CT scan you get. Talk to your doctor about the procedure’s potential dangers and benefits, and ask why the CT scan is necessary.</a:t>
            </a:r>
          </a:p>
          <a:p>
            <a:r>
              <a:rPr lang="en-US" dirty="0"/>
              <a:t>Ionizing radiation may be more harmful in children. That’s because they’re still growing. They also have more years to get exposed to radiation. Before the procedure, you may want to ask the doctor or technician if the CT machine’s settings have been adjusted for a child.</a:t>
            </a:r>
          </a:p>
          <a:p>
            <a:r>
              <a:rPr lang="en-US" dirty="0"/>
              <a:t>Tell your physician if you’re </a:t>
            </a:r>
            <a:r>
              <a:rPr lang="en-US" dirty="0">
                <a:hlinkClick r:id="rId4"/>
              </a:rPr>
              <a:t>pregnant</a:t>
            </a:r>
            <a:r>
              <a:rPr lang="en-US" dirty="0"/>
              <a:t>. If you need imaging for your </a:t>
            </a:r>
            <a:r>
              <a:rPr lang="en-US" dirty="0">
                <a:hlinkClick r:id="rId5"/>
              </a:rPr>
              <a:t>stomach</a:t>
            </a:r>
            <a:r>
              <a:rPr lang="en-US" dirty="0"/>
              <a:t> area, your doctor may recommend an exam that doesn’t use radiation, such as an </a:t>
            </a:r>
            <a:r>
              <a:rPr lang="en-US" dirty="0">
                <a:hlinkClick r:id="rId6"/>
              </a:rPr>
              <a:t>ultrasound</a:t>
            </a:r>
            <a:r>
              <a:rPr lang="en-US" dirty="0"/>
              <a:t>.</a:t>
            </a:r>
            <a:br>
              <a:rPr lang="en-US" sz="3200" dirty="0"/>
            </a:br>
            <a:endParaRPr lang="en-US" sz="3200" b="1" dirty="0">
              <a:solidFill>
                <a:srgbClr val="FF0000"/>
              </a:solidFill>
            </a:endParaRPr>
          </a:p>
        </p:txBody>
      </p:sp>
    </p:spTree>
    <p:extLst>
      <p:ext uri="{BB962C8B-B14F-4D97-AF65-F5344CB8AC3E}">
        <p14:creationId xmlns:p14="http://schemas.microsoft.com/office/powerpoint/2010/main" val="3290341639"/>
      </p:ext>
    </p:extLst>
  </p:cSld>
  <p:clrMapOvr>
    <a:masterClrMapping/>
  </p:clrMapOvr>
  <p:transition spd="slow" advTm="2418">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Content Placeholder 3" descr="Screenshot (785).png">
            <a:extLst>
              <a:ext uri="{FF2B5EF4-FFF2-40B4-BE49-F238E27FC236}">
                <a16:creationId xmlns:a16="http://schemas.microsoft.com/office/drawing/2014/main" id="{61D928B7-9E89-4EA0-A585-DF089FA818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2418">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3">
            <a:extLst>
              <a:ext uri="{FF2B5EF4-FFF2-40B4-BE49-F238E27FC236}">
                <a16:creationId xmlns:a16="http://schemas.microsoft.com/office/drawing/2014/main" id="{F4ED45C2-124E-465E-BA77-F109A20C0963}"/>
              </a:ext>
            </a:extLst>
          </p:cNvPr>
          <p:cNvSpPr txBox="1">
            <a:spLocks noChangeArrowheads="1"/>
          </p:cNvSpPr>
          <p:nvPr/>
        </p:nvSpPr>
        <p:spPr bwMode="auto">
          <a:xfrm>
            <a:off x="1952625" y="1017588"/>
            <a:ext cx="807243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endParaRPr lang="en-US" altLang="en-US" sz="2700">
              <a:ea typeface="Arimo"/>
              <a:cs typeface="Arimo"/>
            </a:endParaRPr>
          </a:p>
        </p:txBody>
      </p:sp>
      <p:sp>
        <p:nvSpPr>
          <p:cNvPr id="8" name="Title 1">
            <a:extLst>
              <a:ext uri="{FF2B5EF4-FFF2-40B4-BE49-F238E27FC236}">
                <a16:creationId xmlns:a16="http://schemas.microsoft.com/office/drawing/2014/main" id="{7CA4E5BC-3FE9-42DE-AF64-9B0FFB564ED6}"/>
              </a:ext>
            </a:extLst>
          </p:cNvPr>
          <p:cNvSpPr txBox="1">
            <a:spLocks noChangeArrowheads="1"/>
          </p:cNvSpPr>
          <p:nvPr/>
        </p:nvSpPr>
        <p:spPr>
          <a:xfrm>
            <a:off x="121920" y="40482"/>
            <a:ext cx="12070080" cy="1233488"/>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ea typeface="+mj-ea"/>
                <a:cs typeface="+mj-cs"/>
              </a:rPr>
              <a:t>School of Computer Science and Engineering (CAT-3 B Tech Sem-II, Fall2021-22)</a:t>
            </a:r>
          </a:p>
          <a:p>
            <a:pPr algn="ctr">
              <a:lnSpc>
                <a:spcPct val="90000"/>
              </a:lnSpc>
              <a:defRPr/>
            </a:pPr>
            <a:br>
              <a:rPr lang="en-US" altLang="zh-CN" dirty="0">
                <a:solidFill>
                  <a:schemeClr val="bg1"/>
                </a:solidFill>
                <a:latin typeface="Tinos"/>
                <a:ea typeface="+mj-ea"/>
                <a:cs typeface="+mj-cs"/>
              </a:rPr>
            </a:br>
            <a:r>
              <a:rPr lang="en-US" altLang="zh-CN" dirty="0">
                <a:solidFill>
                  <a:schemeClr val="bg1"/>
                </a:solidFill>
                <a:latin typeface="Tinos"/>
                <a:ea typeface="+mj-ea"/>
                <a:cs typeface="+mj-cs"/>
              </a:rPr>
              <a:t>    Course Code : BBS01T1008	                                 Course Name: </a:t>
            </a:r>
            <a:r>
              <a:rPr lang="en-IN" altLang="zh-CN" dirty="0">
                <a:solidFill>
                  <a:schemeClr val="bg1"/>
                </a:solidFill>
                <a:latin typeface="-apple-system"/>
                <a:ea typeface="+mj-ea"/>
                <a:cs typeface="+mj-cs"/>
              </a:rPr>
              <a:t>Biology for Engineers</a:t>
            </a:r>
            <a:endParaRPr lang="en-IN" b="0" i="0" dirty="0">
              <a:solidFill>
                <a:schemeClr val="bg1"/>
              </a:solidFill>
              <a:effectLst/>
              <a:latin typeface="-apple-system"/>
            </a:endParaRPr>
          </a:p>
          <a:p>
            <a:pPr algn="ctr">
              <a:lnSpc>
                <a:spcPct val="90000"/>
              </a:lnSpc>
              <a:defRPr/>
            </a:pPr>
            <a:endParaRPr lang="zh-CN" altLang="en-US" dirty="0">
              <a:solidFill>
                <a:schemeClr val="bg1"/>
              </a:solidFill>
              <a:latin typeface="Tinos"/>
              <a:ea typeface="+mj-ea"/>
              <a:cs typeface="+mj-cs"/>
            </a:endParaRPr>
          </a:p>
        </p:txBody>
      </p:sp>
      <p:sp>
        <p:nvSpPr>
          <p:cNvPr id="9" name="Title 1">
            <a:extLst>
              <a:ext uri="{FF2B5EF4-FFF2-40B4-BE49-F238E27FC236}">
                <a16:creationId xmlns:a16="http://schemas.microsoft.com/office/drawing/2014/main" id="{2399A4DA-ADDE-469E-9DF2-65019C2C27BA}"/>
              </a:ext>
            </a:extLst>
          </p:cNvPr>
          <p:cNvSpPr txBox="1">
            <a:spLocks noChangeArrowheads="1"/>
          </p:cNvSpPr>
          <p:nvPr/>
        </p:nvSpPr>
        <p:spPr>
          <a:xfrm>
            <a:off x="0" y="6288882"/>
            <a:ext cx="12192000" cy="528636"/>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pic>
        <p:nvPicPr>
          <p:cNvPr id="13" name="Picture 12">
            <a:extLst>
              <a:ext uri="{FF2B5EF4-FFF2-40B4-BE49-F238E27FC236}">
                <a16:creationId xmlns:a16="http://schemas.microsoft.com/office/drawing/2014/main" id="{5031F67F-0286-4130-80AE-46BC7075CBC6}"/>
              </a:ext>
            </a:extLst>
          </p:cNvPr>
          <p:cNvPicPr>
            <a:picLocks noChangeAspect="1"/>
          </p:cNvPicPr>
          <p:nvPr/>
        </p:nvPicPr>
        <p:blipFill>
          <a:blip r:embed="rId3"/>
          <a:stretch>
            <a:fillRect/>
          </a:stretch>
        </p:blipFill>
        <p:spPr>
          <a:xfrm>
            <a:off x="40640" y="-8485"/>
            <a:ext cx="1504949" cy="1271589"/>
          </a:xfrm>
          <a:prstGeom prst="rect">
            <a:avLst/>
          </a:prstGeom>
        </p:spPr>
      </p:pic>
      <p:sp>
        <p:nvSpPr>
          <p:cNvPr id="3" name="Rectangle 2"/>
          <p:cNvSpPr/>
          <p:nvPr/>
        </p:nvSpPr>
        <p:spPr>
          <a:xfrm>
            <a:off x="1545589" y="1273970"/>
            <a:ext cx="9676593" cy="4832092"/>
          </a:xfrm>
          <a:prstGeom prst="rect">
            <a:avLst/>
          </a:prstGeom>
        </p:spPr>
        <p:txBody>
          <a:bodyPr wrap="square">
            <a:spAutoFit/>
          </a:bodyPr>
          <a:lstStyle/>
          <a:p>
            <a:pPr algn="ctr"/>
            <a:r>
              <a:rPr lang="en-IN" sz="6000" u="sng" dirty="0">
                <a:solidFill>
                  <a:schemeClr val="accent1">
                    <a:lumMod val="75000"/>
                  </a:schemeClr>
                </a:solidFill>
                <a:latin typeface="Algerian" panose="04020705040A02060702" pitchFamily="82" charset="0"/>
              </a:rPr>
              <a:t>content:</a:t>
            </a:r>
          </a:p>
          <a:p>
            <a:r>
              <a:rPr lang="en-IN" sz="3200" u="sng" dirty="0">
                <a:solidFill>
                  <a:schemeClr val="accent1">
                    <a:lumMod val="75000"/>
                  </a:schemeClr>
                </a:solidFill>
              </a:rPr>
              <a:t>       </a:t>
            </a:r>
            <a:endParaRPr lang="en-IN" sz="4000" u="sng" dirty="0">
              <a:solidFill>
                <a:schemeClr val="accent1">
                  <a:lumMod val="75000"/>
                </a:schemeClr>
              </a:solidFill>
            </a:endParaRPr>
          </a:p>
          <a:p>
            <a:pPr marL="857250" indent="-857250">
              <a:buFont typeface="+mj-lt"/>
              <a:buAutoNum type="romanUcPeriod"/>
            </a:pPr>
            <a:r>
              <a:rPr lang="en-US" sz="3600" dirty="0"/>
              <a:t>INTRODUCTION</a:t>
            </a:r>
          </a:p>
          <a:p>
            <a:pPr marL="857250" indent="-857250">
              <a:buFont typeface="+mj-lt"/>
              <a:buAutoNum type="romanUcPeriod"/>
            </a:pPr>
            <a:r>
              <a:rPr lang="en-US" sz="3600" dirty="0"/>
              <a:t>HOW CT SCAN WORKS</a:t>
            </a:r>
          </a:p>
          <a:p>
            <a:pPr marL="857250" indent="-857250">
              <a:buFont typeface="+mj-lt"/>
              <a:buAutoNum type="romanUcPeriod"/>
            </a:pPr>
            <a:r>
              <a:rPr lang="en-US" sz="3600" dirty="0"/>
              <a:t>WHAT IS THE NEED OF CT SCAN</a:t>
            </a:r>
          </a:p>
          <a:p>
            <a:pPr marL="857250" indent="-857250">
              <a:buFont typeface="+mj-lt"/>
              <a:buAutoNum type="romanUcPeriod"/>
            </a:pPr>
            <a:r>
              <a:rPr lang="en-US" sz="3600" dirty="0"/>
              <a:t>ADVANTAGES OF CT SCAN</a:t>
            </a:r>
          </a:p>
          <a:p>
            <a:pPr marL="857250" indent="-857250">
              <a:buFont typeface="+mj-lt"/>
              <a:buAutoNum type="romanUcPeriod"/>
            </a:pPr>
            <a:r>
              <a:rPr lang="en-US" sz="3600" dirty="0"/>
              <a:t>DISADVANTAGES OF CT SCAN</a:t>
            </a:r>
          </a:p>
          <a:p>
            <a:pPr marL="857250" indent="-857250">
              <a:buFont typeface="+mj-lt"/>
              <a:buAutoNum type="romanUcPeriod"/>
            </a:pPr>
            <a:r>
              <a:rPr lang="en-US" sz="3600" dirty="0"/>
              <a:t>REFERENCE</a:t>
            </a:r>
          </a:p>
        </p:txBody>
      </p:sp>
    </p:spTree>
    <p:extLst>
      <p:ext uri="{BB962C8B-B14F-4D97-AF65-F5344CB8AC3E}">
        <p14:creationId xmlns:p14="http://schemas.microsoft.com/office/powerpoint/2010/main" val="1448487067"/>
      </p:ext>
    </p:extLst>
  </p:cSld>
  <p:clrMapOvr>
    <a:masterClrMapping/>
  </p:clrMapOvr>
  <p:transition spd="slow" advTm="2418">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793114" y="1449705"/>
            <a:ext cx="10515600" cy="4351338"/>
          </a:xfrm>
        </p:spPr>
        <p:txBody>
          <a:bodyPr>
            <a:normAutofit/>
          </a:bodyPr>
          <a:lstStyle/>
          <a:p>
            <a:pPr>
              <a:buFont typeface="Wingdings" pitchFamily="2" charset="2"/>
              <a:buChar char="v"/>
            </a:pPr>
            <a:r>
              <a:rPr lang="en-US" sz="3600" b="1" dirty="0">
                <a:solidFill>
                  <a:srgbClr val="FF0000"/>
                </a:solidFill>
              </a:rPr>
              <a:t>    What is a computed tomography (CT) scan?</a:t>
            </a:r>
          </a:p>
          <a:p>
            <a:pPr marL="514350" indent="-514350">
              <a:buFont typeface="+mj-lt"/>
              <a:buAutoNum type="arabicPeriod"/>
            </a:pPr>
            <a:r>
              <a:rPr lang="en-US" sz="2400" dirty="0"/>
              <a:t>The first commercially viable X-Ray CT scanner was invented by </a:t>
            </a:r>
            <a:r>
              <a:rPr lang="en-US" sz="2400" dirty="0" err="1"/>
              <a:t>Goldfrey</a:t>
            </a:r>
            <a:r>
              <a:rPr lang="en-US" sz="2400" dirty="0"/>
              <a:t> Hounsfield in 1972.</a:t>
            </a:r>
          </a:p>
          <a:p>
            <a:pPr marL="514350" indent="-514350">
              <a:buFont typeface="+mj-lt"/>
              <a:buAutoNum type="arabicPeriod"/>
            </a:pPr>
            <a:r>
              <a:rPr lang="en-US" sz="2400" dirty="0"/>
              <a:t>The term “computed tomography”, or CT, refers to a computerized x-ray imaging procedure in which a narrow beam of x-rays is aimed at a patient and quickly rotated around the body, producing signals that are processed by the machine’s computer to generate cross-sectional images—or “slices”—of the body.</a:t>
            </a:r>
          </a:p>
          <a:p>
            <a:pPr marL="514350" indent="-514350">
              <a:buFont typeface="+mj-lt"/>
              <a:buAutoNum type="arabicPeriod"/>
            </a:pPr>
            <a:r>
              <a:rPr lang="en-US" sz="2400" dirty="0"/>
              <a:t>These slices are called tomographic images and contain more detailed information than conventional x-rays.</a:t>
            </a:r>
          </a:p>
          <a:p>
            <a:pPr marL="514350" indent="-514350">
              <a:buFont typeface="+mj-lt"/>
              <a:buAutoNum type="arabicPeriod"/>
            </a:pPr>
            <a:endParaRPr lang="en-US" sz="2400" dirty="0"/>
          </a:p>
        </p:txBody>
      </p:sp>
      <p:sp>
        <p:nvSpPr>
          <p:cNvPr id="6" name="Title 1">
            <a:extLst>
              <a:ext uri="{FF2B5EF4-FFF2-40B4-BE49-F238E27FC236}">
                <a16:creationId xmlns:a16="http://schemas.microsoft.com/office/drawing/2014/main" id="{78006FA9-CEE9-4918-8559-819B84389C31}"/>
              </a:ext>
            </a:extLst>
          </p:cNvPr>
          <p:cNvSpPr txBox="1">
            <a:spLocks noChangeArrowheads="1"/>
          </p:cNvSpPr>
          <p:nvPr/>
        </p:nvSpPr>
        <p:spPr>
          <a:xfrm>
            <a:off x="121920" y="40482"/>
            <a:ext cx="12070080" cy="1233488"/>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ea typeface="+mj-ea"/>
                <a:cs typeface="+mj-cs"/>
              </a:rPr>
              <a:t>School of Computer Science and Engineering (CAT-3 B Tech Sem-II, Fall2021-22)</a:t>
            </a:r>
          </a:p>
          <a:p>
            <a:pPr algn="ctr">
              <a:lnSpc>
                <a:spcPct val="90000"/>
              </a:lnSpc>
              <a:defRPr/>
            </a:pPr>
            <a:br>
              <a:rPr lang="en-US" altLang="zh-CN" dirty="0">
                <a:solidFill>
                  <a:schemeClr val="bg1"/>
                </a:solidFill>
                <a:latin typeface="Tinos"/>
                <a:ea typeface="+mj-ea"/>
                <a:cs typeface="+mj-cs"/>
              </a:rPr>
            </a:br>
            <a:r>
              <a:rPr lang="en-US" altLang="zh-CN" dirty="0">
                <a:solidFill>
                  <a:schemeClr val="bg1"/>
                </a:solidFill>
                <a:latin typeface="Tinos"/>
                <a:ea typeface="+mj-ea"/>
                <a:cs typeface="+mj-cs"/>
              </a:rPr>
              <a:t>    Course Code : BBS01T1008	                                 Course Name: </a:t>
            </a:r>
            <a:r>
              <a:rPr lang="en-IN" altLang="zh-CN" dirty="0">
                <a:solidFill>
                  <a:schemeClr val="bg1"/>
                </a:solidFill>
                <a:latin typeface="-apple-system"/>
                <a:ea typeface="+mj-ea"/>
                <a:cs typeface="+mj-cs"/>
              </a:rPr>
              <a:t>Biology for Engineers</a:t>
            </a:r>
            <a:endParaRPr lang="en-IN" b="0" i="0" dirty="0">
              <a:solidFill>
                <a:schemeClr val="bg1"/>
              </a:solidFill>
              <a:effectLst/>
              <a:latin typeface="-apple-system"/>
            </a:endParaRPr>
          </a:p>
          <a:p>
            <a:pPr algn="ctr">
              <a:lnSpc>
                <a:spcPct val="90000"/>
              </a:lnSpc>
              <a:defRPr/>
            </a:pPr>
            <a:endParaRPr lang="zh-CN" altLang="en-US"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id="{553FA033-1B9D-4531-85F0-74DD0BBEFB5B}"/>
              </a:ext>
            </a:extLst>
          </p:cNvPr>
          <p:cNvPicPr>
            <a:picLocks noChangeAspect="1"/>
          </p:cNvPicPr>
          <p:nvPr/>
        </p:nvPicPr>
        <p:blipFill>
          <a:blip r:embed="rId2"/>
          <a:stretch>
            <a:fillRect/>
          </a:stretch>
        </p:blipFill>
        <p:spPr>
          <a:xfrm>
            <a:off x="40640" y="-8485"/>
            <a:ext cx="1504949" cy="1271589"/>
          </a:xfrm>
          <a:prstGeom prst="rect">
            <a:avLst/>
          </a:prstGeom>
        </p:spPr>
      </p:pic>
      <p:sp>
        <p:nvSpPr>
          <p:cNvPr id="8" name="Title 1">
            <a:extLst>
              <a:ext uri="{FF2B5EF4-FFF2-40B4-BE49-F238E27FC236}">
                <a16:creationId xmlns:a16="http://schemas.microsoft.com/office/drawing/2014/main" id="{D9236DD8-7651-412D-990B-27093742645D}"/>
              </a:ext>
            </a:extLst>
          </p:cNvPr>
          <p:cNvSpPr txBox="1">
            <a:spLocks noChangeArrowheads="1"/>
          </p:cNvSpPr>
          <p:nvPr/>
        </p:nvSpPr>
        <p:spPr>
          <a:xfrm>
            <a:off x="0" y="6288882"/>
            <a:ext cx="12192000" cy="528636"/>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spTree>
    <p:extLst>
      <p:ext uri="{BB962C8B-B14F-4D97-AF65-F5344CB8AC3E}">
        <p14:creationId xmlns:p14="http://schemas.microsoft.com/office/powerpoint/2010/main" val="3076546043"/>
      </p:ext>
    </p:extLst>
  </p:cSld>
  <p:clrMapOvr>
    <a:masterClrMapping/>
  </p:clrMapOvr>
  <p:transition spd="slow" advTm="2418">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838200" y="1493520"/>
            <a:ext cx="10515600" cy="4683443"/>
          </a:xfrm>
        </p:spPr>
        <p:txBody>
          <a:bodyPr/>
          <a:lstStyle/>
          <a:p>
            <a:pPr marL="514350" indent="-514350">
              <a:buFont typeface="+mj-lt"/>
              <a:buAutoNum type="arabicPeriod" startAt="4"/>
            </a:pPr>
            <a:r>
              <a:rPr lang="en-US" dirty="0"/>
              <a:t>Once a number of successive slices are collected by the machine’s computer, they can be digitally “stacked” together to form a three-dimensional image of the patient that allows for easier identification and location of basic structures as well as possible tumors or abnormalities.</a:t>
            </a:r>
          </a:p>
          <a:p>
            <a:pPr marL="0" indent="0">
              <a:buNone/>
            </a:pPr>
            <a:endParaRPr lang="en-IN" dirty="0"/>
          </a:p>
        </p:txBody>
      </p:sp>
      <p:sp>
        <p:nvSpPr>
          <p:cNvPr id="6" name="Title 1">
            <a:extLst>
              <a:ext uri="{FF2B5EF4-FFF2-40B4-BE49-F238E27FC236}">
                <a16:creationId xmlns:a16="http://schemas.microsoft.com/office/drawing/2014/main" id="{78006FA9-CEE9-4918-8559-819B84389C31}"/>
              </a:ext>
            </a:extLst>
          </p:cNvPr>
          <p:cNvSpPr txBox="1">
            <a:spLocks noChangeArrowheads="1"/>
          </p:cNvSpPr>
          <p:nvPr/>
        </p:nvSpPr>
        <p:spPr>
          <a:xfrm>
            <a:off x="121920" y="40482"/>
            <a:ext cx="12070080" cy="1233488"/>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ea typeface="+mj-ea"/>
                <a:cs typeface="+mj-cs"/>
              </a:rPr>
              <a:t>School of Computer Science and Engineering (CAT-3 B Tech Sem-II, Fall2021-22)</a:t>
            </a:r>
          </a:p>
          <a:p>
            <a:pPr algn="ctr">
              <a:lnSpc>
                <a:spcPct val="90000"/>
              </a:lnSpc>
              <a:defRPr/>
            </a:pPr>
            <a:br>
              <a:rPr lang="en-US" altLang="zh-CN" dirty="0">
                <a:solidFill>
                  <a:schemeClr val="bg1"/>
                </a:solidFill>
                <a:latin typeface="Tinos"/>
                <a:ea typeface="+mj-ea"/>
                <a:cs typeface="+mj-cs"/>
              </a:rPr>
            </a:br>
            <a:r>
              <a:rPr lang="en-US" altLang="zh-CN" dirty="0">
                <a:solidFill>
                  <a:schemeClr val="bg1"/>
                </a:solidFill>
                <a:latin typeface="Tinos"/>
                <a:ea typeface="+mj-ea"/>
                <a:cs typeface="+mj-cs"/>
              </a:rPr>
              <a:t>      Course Code : BBS01T1008	                                 Course Name: </a:t>
            </a:r>
            <a:r>
              <a:rPr lang="en-IN" altLang="zh-CN" dirty="0">
                <a:solidFill>
                  <a:schemeClr val="bg1"/>
                </a:solidFill>
                <a:latin typeface="-apple-system"/>
                <a:ea typeface="+mj-ea"/>
                <a:cs typeface="+mj-cs"/>
              </a:rPr>
              <a:t>Biology for Engineers</a:t>
            </a:r>
            <a:endParaRPr lang="en-IN" b="0" i="0" dirty="0">
              <a:solidFill>
                <a:schemeClr val="bg1"/>
              </a:solidFill>
              <a:effectLst/>
              <a:latin typeface="-apple-system"/>
            </a:endParaRPr>
          </a:p>
          <a:p>
            <a:pPr algn="ctr">
              <a:lnSpc>
                <a:spcPct val="90000"/>
              </a:lnSpc>
              <a:defRPr/>
            </a:pPr>
            <a:endParaRPr lang="zh-CN" altLang="en-US"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id="{553FA033-1B9D-4531-85F0-74DD0BBEFB5B}"/>
              </a:ext>
            </a:extLst>
          </p:cNvPr>
          <p:cNvPicPr>
            <a:picLocks noChangeAspect="1"/>
          </p:cNvPicPr>
          <p:nvPr/>
        </p:nvPicPr>
        <p:blipFill>
          <a:blip r:embed="rId2"/>
          <a:stretch>
            <a:fillRect/>
          </a:stretch>
        </p:blipFill>
        <p:spPr>
          <a:xfrm>
            <a:off x="40640" y="-8485"/>
            <a:ext cx="1504949" cy="127158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619" y="3001151"/>
            <a:ext cx="4821382" cy="3287731"/>
          </a:xfrm>
          <a:prstGeom prst="rect">
            <a:avLst/>
          </a:prstGeom>
        </p:spPr>
      </p:pic>
      <p:sp>
        <p:nvSpPr>
          <p:cNvPr id="8" name="Title 1">
            <a:extLst>
              <a:ext uri="{FF2B5EF4-FFF2-40B4-BE49-F238E27FC236}">
                <a16:creationId xmlns:a16="http://schemas.microsoft.com/office/drawing/2014/main" id="{D9236DD8-7651-412D-990B-27093742645D}"/>
              </a:ext>
            </a:extLst>
          </p:cNvPr>
          <p:cNvSpPr txBox="1">
            <a:spLocks noChangeArrowheads="1"/>
          </p:cNvSpPr>
          <p:nvPr/>
        </p:nvSpPr>
        <p:spPr>
          <a:xfrm>
            <a:off x="0" y="6288882"/>
            <a:ext cx="12192000" cy="528636"/>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429000"/>
            <a:ext cx="5673436" cy="2857500"/>
          </a:xfrm>
          <a:prstGeom prst="rect">
            <a:avLst/>
          </a:prstGeom>
        </p:spPr>
      </p:pic>
    </p:spTree>
    <p:extLst>
      <p:ext uri="{BB962C8B-B14F-4D97-AF65-F5344CB8AC3E}">
        <p14:creationId xmlns:p14="http://schemas.microsoft.com/office/powerpoint/2010/main" val="245920162"/>
      </p:ext>
    </p:extLst>
  </p:cSld>
  <p:clrMapOvr>
    <a:masterClrMapping/>
  </p:clrMapOvr>
  <p:transition spd="slow" advTm="2418">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121920" y="1273970"/>
            <a:ext cx="12070080" cy="5014912"/>
          </a:xfrm>
        </p:spPr>
        <p:txBody>
          <a:bodyPr>
            <a:normAutofit/>
          </a:bodyPr>
          <a:lstStyle/>
          <a:p>
            <a:pPr marL="0" indent="0">
              <a:buNone/>
            </a:pPr>
            <a:r>
              <a:rPr lang="en-US" sz="3600" b="1" dirty="0">
                <a:solidFill>
                  <a:srgbClr val="FF0000"/>
                </a:solidFill>
              </a:rPr>
              <a:t>                                 How  CT Scans Work?</a:t>
            </a:r>
          </a:p>
          <a:p>
            <a:pPr marL="514350" indent="-514350">
              <a:buFont typeface="+mj-lt"/>
              <a:buAutoNum type="arabicPeriod"/>
            </a:pPr>
            <a:r>
              <a:rPr lang="en-US" sz="2400" dirty="0"/>
              <a:t>They use a narrow X-ray beam that circles around one part of your body. This provides a series of images from many different angles.</a:t>
            </a:r>
          </a:p>
          <a:p>
            <a:pPr marL="514350" indent="-514350">
              <a:buFont typeface="+mj-lt"/>
              <a:buAutoNum type="arabicPeriod"/>
            </a:pPr>
            <a:r>
              <a:rPr lang="en-US" sz="2400" dirty="0"/>
              <a:t>A computer uses this information to create a cross-sectional picture. Like one piece in a loaf of bread, this two-dimensional (2D) scan shows a “slice” of the inside of your body.</a:t>
            </a:r>
          </a:p>
          <a:p>
            <a:pPr marL="514350" indent="-514350">
              <a:buFont typeface="+mj-lt"/>
              <a:buAutoNum type="arabicPeriod"/>
            </a:pPr>
            <a:r>
              <a:rPr lang="en-US" sz="2400" dirty="0"/>
              <a:t>This process is repeated to produce a number of slices.</a:t>
            </a:r>
          </a:p>
          <a:p>
            <a:pPr marL="514350" indent="-514350">
              <a:buFont typeface="+mj-lt"/>
              <a:buAutoNum type="arabicPeriod"/>
            </a:pPr>
            <a:r>
              <a:rPr lang="en-US" sz="2400" dirty="0"/>
              <a:t>The computer stacks these scans one on top of the other                                                                                 to create a detailed image of your organs, bones, or blood                                                                           vessels. </a:t>
            </a:r>
            <a:endParaRPr lang="en-IN" sz="2400" dirty="0"/>
          </a:p>
        </p:txBody>
      </p:sp>
      <p:sp>
        <p:nvSpPr>
          <p:cNvPr id="6" name="Title 1">
            <a:extLst>
              <a:ext uri="{FF2B5EF4-FFF2-40B4-BE49-F238E27FC236}">
                <a16:creationId xmlns:a16="http://schemas.microsoft.com/office/drawing/2014/main" id="{78006FA9-CEE9-4918-8559-819B84389C31}"/>
              </a:ext>
            </a:extLst>
          </p:cNvPr>
          <p:cNvSpPr txBox="1">
            <a:spLocks noChangeArrowheads="1"/>
          </p:cNvSpPr>
          <p:nvPr/>
        </p:nvSpPr>
        <p:spPr>
          <a:xfrm>
            <a:off x="121920" y="40482"/>
            <a:ext cx="12070080" cy="1233488"/>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ea typeface="+mj-ea"/>
                <a:cs typeface="+mj-cs"/>
              </a:rPr>
              <a:t>School of Computer Science and Engineering (CAT-3 B Tech Sem-II, Fall2021-22)</a:t>
            </a:r>
          </a:p>
          <a:p>
            <a:pPr algn="ctr">
              <a:lnSpc>
                <a:spcPct val="90000"/>
              </a:lnSpc>
              <a:defRPr/>
            </a:pPr>
            <a:br>
              <a:rPr lang="en-US" altLang="zh-CN" dirty="0">
                <a:solidFill>
                  <a:schemeClr val="bg1"/>
                </a:solidFill>
                <a:latin typeface="Tinos"/>
                <a:ea typeface="+mj-ea"/>
                <a:cs typeface="+mj-cs"/>
              </a:rPr>
            </a:br>
            <a:r>
              <a:rPr lang="en-US" altLang="zh-CN" dirty="0">
                <a:solidFill>
                  <a:schemeClr val="bg1"/>
                </a:solidFill>
                <a:latin typeface="Tinos"/>
                <a:ea typeface="+mj-ea"/>
                <a:cs typeface="+mj-cs"/>
              </a:rPr>
              <a:t> Course Code : BBS01T1008	                                 Course Name: </a:t>
            </a:r>
            <a:r>
              <a:rPr lang="en-IN" altLang="zh-CN" dirty="0">
                <a:solidFill>
                  <a:schemeClr val="bg1"/>
                </a:solidFill>
                <a:latin typeface="-apple-system"/>
                <a:ea typeface="+mj-ea"/>
                <a:cs typeface="+mj-cs"/>
              </a:rPr>
              <a:t>Biology for Engineers</a:t>
            </a:r>
            <a:endParaRPr lang="en-IN" b="0" i="0" dirty="0">
              <a:solidFill>
                <a:schemeClr val="bg1"/>
              </a:solidFill>
              <a:effectLst/>
              <a:latin typeface="-apple-system"/>
            </a:endParaRPr>
          </a:p>
          <a:p>
            <a:pPr algn="ctr">
              <a:lnSpc>
                <a:spcPct val="90000"/>
              </a:lnSpc>
              <a:defRPr/>
            </a:pPr>
            <a:endParaRPr lang="zh-CN" altLang="en-US"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id="{553FA033-1B9D-4531-85F0-74DD0BBEFB5B}"/>
              </a:ext>
            </a:extLst>
          </p:cNvPr>
          <p:cNvPicPr>
            <a:picLocks noChangeAspect="1"/>
          </p:cNvPicPr>
          <p:nvPr/>
        </p:nvPicPr>
        <p:blipFill>
          <a:blip r:embed="rId2"/>
          <a:stretch>
            <a:fillRect/>
          </a:stretch>
        </p:blipFill>
        <p:spPr>
          <a:xfrm>
            <a:off x="40640" y="-8485"/>
            <a:ext cx="1504949" cy="1271589"/>
          </a:xfrm>
          <a:prstGeom prst="rect">
            <a:avLst/>
          </a:prstGeom>
        </p:spPr>
      </p:pic>
      <p:sp>
        <p:nvSpPr>
          <p:cNvPr id="8" name="Title 1">
            <a:extLst>
              <a:ext uri="{FF2B5EF4-FFF2-40B4-BE49-F238E27FC236}">
                <a16:creationId xmlns:a16="http://schemas.microsoft.com/office/drawing/2014/main" id="{D9236DD8-7651-412D-990B-27093742645D}"/>
              </a:ext>
            </a:extLst>
          </p:cNvPr>
          <p:cNvSpPr txBox="1">
            <a:spLocks noChangeArrowheads="1"/>
          </p:cNvSpPr>
          <p:nvPr/>
        </p:nvSpPr>
        <p:spPr>
          <a:xfrm>
            <a:off x="0" y="6288882"/>
            <a:ext cx="12192000" cy="528636"/>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8728" y="3401218"/>
            <a:ext cx="4133272" cy="3416300"/>
          </a:xfrm>
          <a:prstGeom prst="rect">
            <a:avLst/>
          </a:prstGeom>
        </p:spPr>
      </p:pic>
    </p:spTree>
    <p:extLst>
      <p:ext uri="{BB962C8B-B14F-4D97-AF65-F5344CB8AC3E}">
        <p14:creationId xmlns:p14="http://schemas.microsoft.com/office/powerpoint/2010/main" val="3012835849"/>
      </p:ext>
    </p:extLst>
  </p:cSld>
  <p:clrMapOvr>
    <a:masterClrMapping/>
  </p:clrMapOvr>
  <p:transition spd="slow" advTm="2418">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121919" y="1263104"/>
            <a:ext cx="11792989" cy="5025778"/>
          </a:xfrm>
        </p:spPr>
        <p:txBody>
          <a:bodyPr>
            <a:normAutofit lnSpcReduction="10000"/>
          </a:bodyPr>
          <a:lstStyle/>
          <a:p>
            <a:pPr marL="0" indent="0">
              <a:buNone/>
            </a:pPr>
            <a:r>
              <a:rPr lang="en-US" sz="4400" b="1" dirty="0">
                <a:solidFill>
                  <a:srgbClr val="FF0000"/>
                </a:solidFill>
              </a:rPr>
              <a:t>                   </a:t>
            </a:r>
            <a:r>
              <a:rPr lang="en-US" sz="4000" b="1" dirty="0">
                <a:solidFill>
                  <a:srgbClr val="FF0000"/>
                </a:solidFill>
              </a:rPr>
              <a:t>    WHY WE NEED CT SCAN?</a:t>
            </a:r>
          </a:p>
          <a:p>
            <a:pPr marL="0" indent="0">
              <a:buNone/>
            </a:pPr>
            <a:r>
              <a:rPr lang="en-US" dirty="0"/>
              <a:t>A CT scan has many uses, but it’s particularly well-suited for diagnosing diseases and evaluating injuries.</a:t>
            </a:r>
            <a:endParaRPr lang="en-US" dirty="0">
              <a:solidFill>
                <a:srgbClr val="0070C0"/>
              </a:solidFill>
            </a:endParaRPr>
          </a:p>
          <a:p>
            <a:pPr>
              <a:buFont typeface="Wingdings" panose="05000000000000000000" pitchFamily="2" charset="2"/>
              <a:buChar char="Ø"/>
            </a:pPr>
            <a:r>
              <a:rPr lang="en-US" dirty="0"/>
              <a:t>To diagnose infections, muscle disorders and bone fractures.</a:t>
            </a:r>
          </a:p>
          <a:p>
            <a:pPr>
              <a:buFont typeface="Wingdings" panose="05000000000000000000" pitchFamily="2" charset="2"/>
              <a:buChar char="Ø"/>
            </a:pPr>
            <a:r>
              <a:rPr lang="en-US" dirty="0"/>
              <a:t>Pinpoint the location of tumors.</a:t>
            </a:r>
          </a:p>
          <a:p>
            <a:pPr>
              <a:buFont typeface="Wingdings" panose="05000000000000000000" pitchFamily="2" charset="2"/>
              <a:buChar char="Ø"/>
            </a:pPr>
            <a:r>
              <a:rPr lang="en-US" dirty="0"/>
              <a:t>Assess the extent of internal injuries and </a:t>
            </a:r>
          </a:p>
          <a:p>
            <a:pPr marL="0" indent="0">
              <a:buNone/>
            </a:pPr>
            <a:r>
              <a:rPr lang="en-US" dirty="0"/>
              <a:t>   other internal structures.</a:t>
            </a:r>
          </a:p>
          <a:p>
            <a:pPr>
              <a:buFont typeface="Wingdings" panose="05000000000000000000" pitchFamily="2" charset="2"/>
              <a:buChar char="Ø"/>
            </a:pPr>
            <a:r>
              <a:rPr lang="en-IN" dirty="0"/>
              <a:t>Guide procedures such as surgeries and</a:t>
            </a:r>
          </a:p>
          <a:p>
            <a:pPr marL="0" indent="0">
              <a:buNone/>
            </a:pPr>
            <a:r>
              <a:rPr lang="en-IN" dirty="0"/>
              <a:t>     biopsies.</a:t>
            </a:r>
          </a:p>
          <a:p>
            <a:pPr>
              <a:buFont typeface="Wingdings" panose="05000000000000000000" pitchFamily="2" charset="2"/>
              <a:buChar char="Ø"/>
            </a:pPr>
            <a:r>
              <a:rPr lang="en-IN" dirty="0"/>
              <a:t>Monitor effectiveness of treatment.</a:t>
            </a:r>
          </a:p>
          <a:p>
            <a:pPr marL="0" indent="0">
              <a:buNone/>
            </a:pPr>
            <a:endParaRPr lang="en-US" sz="3600" b="1" dirty="0">
              <a:solidFill>
                <a:srgbClr val="FF0000"/>
              </a:solidFill>
            </a:endParaRPr>
          </a:p>
          <a:p>
            <a:pPr marL="0" indent="0">
              <a:buNone/>
            </a:pPr>
            <a:endParaRPr lang="en-IN" sz="3600" dirty="0">
              <a:solidFill>
                <a:srgbClr val="FF0000"/>
              </a:solidFill>
            </a:endParaRPr>
          </a:p>
        </p:txBody>
      </p:sp>
      <p:sp>
        <p:nvSpPr>
          <p:cNvPr id="6" name="Title 1">
            <a:extLst>
              <a:ext uri="{FF2B5EF4-FFF2-40B4-BE49-F238E27FC236}">
                <a16:creationId xmlns:a16="http://schemas.microsoft.com/office/drawing/2014/main" id="{78006FA9-CEE9-4918-8559-819B84389C31}"/>
              </a:ext>
            </a:extLst>
          </p:cNvPr>
          <p:cNvSpPr txBox="1">
            <a:spLocks noChangeArrowheads="1"/>
          </p:cNvSpPr>
          <p:nvPr/>
        </p:nvSpPr>
        <p:spPr>
          <a:xfrm>
            <a:off x="121920" y="40482"/>
            <a:ext cx="12070080" cy="1233488"/>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ea typeface="+mj-ea"/>
                <a:cs typeface="+mj-cs"/>
              </a:rPr>
              <a:t>School of Computer Science and Engineering (CAT-3 B Tech Sem-II, Fall2021-22)</a:t>
            </a:r>
          </a:p>
          <a:p>
            <a:pPr algn="ctr">
              <a:lnSpc>
                <a:spcPct val="90000"/>
              </a:lnSpc>
              <a:defRPr/>
            </a:pPr>
            <a:br>
              <a:rPr lang="en-US" altLang="zh-CN" dirty="0">
                <a:solidFill>
                  <a:schemeClr val="bg1"/>
                </a:solidFill>
                <a:latin typeface="Tinos"/>
                <a:ea typeface="+mj-ea"/>
                <a:cs typeface="+mj-cs"/>
              </a:rPr>
            </a:br>
            <a:r>
              <a:rPr lang="en-US" altLang="zh-CN" dirty="0">
                <a:solidFill>
                  <a:schemeClr val="bg1"/>
                </a:solidFill>
                <a:latin typeface="Tinos"/>
                <a:ea typeface="+mj-ea"/>
                <a:cs typeface="+mj-cs"/>
              </a:rPr>
              <a:t> Course Code : BBS01T1008	                                 Course Name: </a:t>
            </a:r>
            <a:r>
              <a:rPr lang="en-IN" altLang="zh-CN" dirty="0">
                <a:solidFill>
                  <a:schemeClr val="bg1"/>
                </a:solidFill>
                <a:latin typeface="-apple-system"/>
                <a:ea typeface="+mj-ea"/>
                <a:cs typeface="+mj-cs"/>
              </a:rPr>
              <a:t>Biology for Engineers</a:t>
            </a:r>
            <a:endParaRPr lang="en-IN" b="0" i="0" dirty="0">
              <a:solidFill>
                <a:schemeClr val="bg1"/>
              </a:solidFill>
              <a:effectLst/>
              <a:latin typeface="-apple-system"/>
            </a:endParaRPr>
          </a:p>
          <a:p>
            <a:pPr algn="ctr">
              <a:lnSpc>
                <a:spcPct val="90000"/>
              </a:lnSpc>
              <a:defRPr/>
            </a:pPr>
            <a:endParaRPr lang="zh-CN" altLang="en-US"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id="{553FA033-1B9D-4531-85F0-74DD0BBEFB5B}"/>
              </a:ext>
            </a:extLst>
          </p:cNvPr>
          <p:cNvPicPr>
            <a:picLocks noChangeAspect="1"/>
          </p:cNvPicPr>
          <p:nvPr/>
        </p:nvPicPr>
        <p:blipFill>
          <a:blip r:embed="rId2"/>
          <a:stretch>
            <a:fillRect/>
          </a:stretch>
        </p:blipFill>
        <p:spPr>
          <a:xfrm>
            <a:off x="40640" y="-8485"/>
            <a:ext cx="1504949" cy="1271589"/>
          </a:xfrm>
          <a:prstGeom prst="rect">
            <a:avLst/>
          </a:prstGeom>
        </p:spPr>
      </p:pic>
      <p:sp>
        <p:nvSpPr>
          <p:cNvPr id="8" name="Title 1">
            <a:extLst>
              <a:ext uri="{FF2B5EF4-FFF2-40B4-BE49-F238E27FC236}">
                <a16:creationId xmlns:a16="http://schemas.microsoft.com/office/drawing/2014/main" id="{D9236DD8-7651-412D-990B-27093742645D}"/>
              </a:ext>
            </a:extLst>
          </p:cNvPr>
          <p:cNvSpPr txBox="1">
            <a:spLocks noChangeArrowheads="1"/>
          </p:cNvSpPr>
          <p:nvPr/>
        </p:nvSpPr>
        <p:spPr>
          <a:xfrm>
            <a:off x="0" y="6288882"/>
            <a:ext cx="12192000" cy="528636"/>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1636" y="3172689"/>
            <a:ext cx="5680364" cy="3116191"/>
          </a:xfrm>
          <a:prstGeom prst="rect">
            <a:avLst/>
          </a:prstGeom>
        </p:spPr>
      </p:pic>
    </p:spTree>
    <p:extLst>
      <p:ext uri="{BB962C8B-B14F-4D97-AF65-F5344CB8AC3E}">
        <p14:creationId xmlns:p14="http://schemas.microsoft.com/office/powerpoint/2010/main" val="1370235979"/>
      </p:ext>
    </p:extLst>
  </p:cSld>
  <p:clrMapOvr>
    <a:masterClrMapping/>
  </p:clrMapOvr>
  <p:transition spd="slow" advTm="2418">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249382" y="2270165"/>
            <a:ext cx="5907578" cy="4899733"/>
          </a:xfrm>
        </p:spPr>
        <p:txBody>
          <a:bodyPr>
            <a:normAutofit/>
          </a:bodyPr>
          <a:lstStyle/>
          <a:p>
            <a:r>
              <a:rPr lang="en-US" dirty="0"/>
              <a:t>CT scanning is painless, non invasive, and accurate.</a:t>
            </a:r>
          </a:p>
          <a:p>
            <a:r>
              <a:rPr lang="en-US" dirty="0"/>
              <a:t>A major advantage of CT is its ability to image bone, soft tissue, and blood vessels all at the same time.</a:t>
            </a:r>
          </a:p>
          <a:p>
            <a:r>
              <a:rPr lang="en-US" dirty="0"/>
              <a:t>CT is less sensitive to patient movement than MRI.</a:t>
            </a:r>
          </a:p>
          <a:p>
            <a:endParaRPr lang="en-US" dirty="0"/>
          </a:p>
          <a:p>
            <a:endParaRPr lang="en-US" dirty="0"/>
          </a:p>
          <a:p>
            <a:endParaRPr lang="en-US" dirty="0"/>
          </a:p>
          <a:p>
            <a:pPr marL="0" indent="0">
              <a:buNone/>
            </a:pPr>
            <a:endParaRPr lang="en-IN" dirty="0"/>
          </a:p>
        </p:txBody>
      </p:sp>
      <p:sp>
        <p:nvSpPr>
          <p:cNvPr id="6" name="Title 1">
            <a:extLst>
              <a:ext uri="{FF2B5EF4-FFF2-40B4-BE49-F238E27FC236}">
                <a16:creationId xmlns:a16="http://schemas.microsoft.com/office/drawing/2014/main" id="{78006FA9-CEE9-4918-8559-819B84389C31}"/>
              </a:ext>
            </a:extLst>
          </p:cNvPr>
          <p:cNvSpPr txBox="1">
            <a:spLocks noChangeArrowheads="1"/>
          </p:cNvSpPr>
          <p:nvPr/>
        </p:nvSpPr>
        <p:spPr>
          <a:xfrm>
            <a:off x="121920" y="40482"/>
            <a:ext cx="12070080" cy="1233488"/>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ea typeface="+mj-ea"/>
                <a:cs typeface="+mj-cs"/>
              </a:rPr>
              <a:t>School of Computer Science and Engineering (CAT-3 B Tech Sem-II, Fall2021-22)</a:t>
            </a:r>
          </a:p>
          <a:p>
            <a:pPr algn="ctr">
              <a:lnSpc>
                <a:spcPct val="90000"/>
              </a:lnSpc>
              <a:defRPr/>
            </a:pPr>
            <a:endParaRPr lang="en-US" altLang="zh-CN" dirty="0">
              <a:solidFill>
                <a:schemeClr val="bg1"/>
              </a:solidFill>
              <a:latin typeface="Tinos"/>
              <a:ea typeface="+mj-ea"/>
              <a:cs typeface="+mj-cs"/>
            </a:endParaRPr>
          </a:p>
          <a:p>
            <a:pPr algn="ctr">
              <a:lnSpc>
                <a:spcPct val="90000"/>
              </a:lnSpc>
              <a:defRPr/>
            </a:pPr>
            <a:endParaRPr lang="en-US" altLang="zh-CN" dirty="0">
              <a:solidFill>
                <a:schemeClr val="bg1"/>
              </a:solidFill>
              <a:latin typeface="Tinos"/>
              <a:ea typeface="+mj-ea"/>
              <a:cs typeface="+mj-cs"/>
            </a:endParaRPr>
          </a:p>
          <a:p>
            <a:pPr algn="ctr">
              <a:lnSpc>
                <a:spcPct val="90000"/>
              </a:lnSpc>
              <a:defRPr/>
            </a:pPr>
            <a:r>
              <a:rPr lang="en-US" altLang="zh-CN" dirty="0">
                <a:solidFill>
                  <a:schemeClr val="bg1"/>
                </a:solidFill>
                <a:latin typeface="Tinos"/>
                <a:ea typeface="+mj-ea"/>
                <a:cs typeface="+mj-cs"/>
              </a:rPr>
              <a:t>      Course Code : BBS01T1008	                                 Course Name: </a:t>
            </a:r>
            <a:r>
              <a:rPr lang="en-IN" altLang="zh-CN" dirty="0">
                <a:solidFill>
                  <a:schemeClr val="bg1"/>
                </a:solidFill>
                <a:latin typeface="-apple-system"/>
                <a:ea typeface="+mj-ea"/>
                <a:cs typeface="+mj-cs"/>
              </a:rPr>
              <a:t>Biology for Engineers</a:t>
            </a:r>
            <a:endParaRPr lang="en-IN" b="0" i="0" dirty="0">
              <a:solidFill>
                <a:schemeClr val="bg1"/>
              </a:solidFill>
              <a:effectLst/>
              <a:latin typeface="-apple-system"/>
            </a:endParaRPr>
          </a:p>
          <a:p>
            <a:pPr algn="ctr">
              <a:lnSpc>
                <a:spcPct val="90000"/>
              </a:lnSpc>
              <a:defRPr/>
            </a:pPr>
            <a:endParaRPr lang="zh-CN" altLang="en-US"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id="{553FA033-1B9D-4531-85F0-74DD0BBEFB5B}"/>
              </a:ext>
            </a:extLst>
          </p:cNvPr>
          <p:cNvPicPr>
            <a:picLocks noChangeAspect="1"/>
          </p:cNvPicPr>
          <p:nvPr/>
        </p:nvPicPr>
        <p:blipFill>
          <a:blip r:embed="rId2"/>
          <a:stretch>
            <a:fillRect/>
          </a:stretch>
        </p:blipFill>
        <p:spPr>
          <a:xfrm>
            <a:off x="40640" y="-8485"/>
            <a:ext cx="1504949" cy="1271589"/>
          </a:xfrm>
          <a:prstGeom prst="rect">
            <a:avLst/>
          </a:prstGeom>
        </p:spPr>
      </p:pic>
      <p:sp>
        <p:nvSpPr>
          <p:cNvPr id="8" name="Title 1">
            <a:extLst>
              <a:ext uri="{FF2B5EF4-FFF2-40B4-BE49-F238E27FC236}">
                <a16:creationId xmlns:a16="http://schemas.microsoft.com/office/drawing/2014/main" id="{D9236DD8-7651-412D-990B-27093742645D}"/>
              </a:ext>
            </a:extLst>
          </p:cNvPr>
          <p:cNvSpPr txBox="1">
            <a:spLocks noChangeArrowheads="1"/>
          </p:cNvSpPr>
          <p:nvPr/>
        </p:nvSpPr>
        <p:spPr>
          <a:xfrm>
            <a:off x="0" y="6299042"/>
            <a:ext cx="12192000" cy="528636"/>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9235" y="2028379"/>
            <a:ext cx="5832763" cy="4270663"/>
          </a:xfrm>
          <a:prstGeom prst="rect">
            <a:avLst/>
          </a:prstGeom>
        </p:spPr>
      </p:pic>
      <p:sp>
        <p:nvSpPr>
          <p:cNvPr id="3" name="TextBox 2"/>
          <p:cNvSpPr txBox="1"/>
          <p:nvPr/>
        </p:nvSpPr>
        <p:spPr>
          <a:xfrm>
            <a:off x="793114" y="1317513"/>
            <a:ext cx="9018543" cy="1323439"/>
          </a:xfrm>
          <a:prstGeom prst="rect">
            <a:avLst/>
          </a:prstGeom>
          <a:noFill/>
        </p:spPr>
        <p:txBody>
          <a:bodyPr wrap="square" rtlCol="0">
            <a:spAutoFit/>
          </a:bodyPr>
          <a:lstStyle/>
          <a:p>
            <a:pPr algn="ctr"/>
            <a:r>
              <a:rPr lang="en-US" sz="4000" b="1" u="sng" dirty="0">
                <a:solidFill>
                  <a:srgbClr val="FF0000"/>
                </a:solidFill>
              </a:rPr>
              <a:t>ADVANTAGES OF CT SCAN:</a:t>
            </a:r>
            <a:endParaRPr lang="en-US" sz="4000" dirty="0">
              <a:solidFill>
                <a:srgbClr val="FF0000"/>
              </a:solidFill>
            </a:endParaRPr>
          </a:p>
          <a:p>
            <a:pPr algn="ctr"/>
            <a:endParaRPr lang="en-US" sz="4000" dirty="0"/>
          </a:p>
        </p:txBody>
      </p:sp>
    </p:spTree>
    <p:extLst>
      <p:ext uri="{BB962C8B-B14F-4D97-AF65-F5344CB8AC3E}">
        <p14:creationId xmlns:p14="http://schemas.microsoft.com/office/powerpoint/2010/main" val="2277814321"/>
      </p:ext>
    </p:extLst>
  </p:cSld>
  <p:clrMapOvr>
    <a:masterClrMapping/>
  </p:clrMapOvr>
  <p:transition spd="slow" advTm="2418">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49A784-B159-4123-B280-49C8E5AB2B97}"/>
              </a:ext>
            </a:extLst>
          </p:cNvPr>
          <p:cNvSpPr>
            <a:spLocks noGrp="1"/>
          </p:cNvSpPr>
          <p:nvPr>
            <p:ph idx="1"/>
          </p:nvPr>
        </p:nvSpPr>
        <p:spPr>
          <a:xfrm>
            <a:off x="121920" y="1412516"/>
            <a:ext cx="12070080" cy="5014912"/>
          </a:xfrm>
        </p:spPr>
        <p:txBody>
          <a:bodyPr>
            <a:normAutofit/>
          </a:bodyPr>
          <a:lstStyle/>
          <a:p>
            <a:r>
              <a:rPr lang="en-US" dirty="0"/>
              <a:t>Unlike conventional x-rays, CT scanning provides very detailed images of many types of tissue as well as the lungs, bones, and blood vessels.</a:t>
            </a:r>
          </a:p>
          <a:p>
            <a:r>
              <a:rPr lang="en-US" dirty="0"/>
              <a:t>CT exams are fast and simple. In emergency cases, they can reveal internal injuries and bleeding quickly enough to help save lives.</a:t>
            </a:r>
          </a:p>
          <a:p>
            <a:r>
              <a:rPr lang="en-US" dirty="0"/>
              <a:t>CT has been shown to be a cost-effective imaging tool for a wide range of clinical problems.</a:t>
            </a:r>
          </a:p>
          <a:p>
            <a:r>
              <a:rPr lang="en-US" dirty="0"/>
              <a:t>Unlike MRI, an implanted medical device of any kind will not prevent you from having a CT scan.</a:t>
            </a:r>
          </a:p>
          <a:p>
            <a:pPr marL="0" indent="0">
              <a:buNone/>
            </a:pPr>
            <a:endParaRPr lang="en-IN" dirty="0"/>
          </a:p>
        </p:txBody>
      </p:sp>
      <p:sp>
        <p:nvSpPr>
          <p:cNvPr id="6" name="Title 1">
            <a:extLst>
              <a:ext uri="{FF2B5EF4-FFF2-40B4-BE49-F238E27FC236}">
                <a16:creationId xmlns:a16="http://schemas.microsoft.com/office/drawing/2014/main" id="{78006FA9-CEE9-4918-8559-819B84389C31}"/>
              </a:ext>
            </a:extLst>
          </p:cNvPr>
          <p:cNvSpPr txBox="1">
            <a:spLocks noChangeArrowheads="1"/>
          </p:cNvSpPr>
          <p:nvPr/>
        </p:nvSpPr>
        <p:spPr>
          <a:xfrm>
            <a:off x="121920" y="40482"/>
            <a:ext cx="12070080" cy="1233488"/>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ea typeface="+mj-ea"/>
                <a:cs typeface="+mj-cs"/>
              </a:rPr>
              <a:t>School of Computer Science and Engineering (CAT-3 B Tech Sem-II, Fall2021-22)</a:t>
            </a:r>
          </a:p>
          <a:p>
            <a:pPr algn="ctr">
              <a:lnSpc>
                <a:spcPct val="90000"/>
              </a:lnSpc>
              <a:defRPr/>
            </a:pPr>
            <a:br>
              <a:rPr lang="en-US" altLang="zh-CN" dirty="0">
                <a:solidFill>
                  <a:schemeClr val="bg1"/>
                </a:solidFill>
                <a:latin typeface="Tinos"/>
                <a:ea typeface="+mj-ea"/>
                <a:cs typeface="+mj-cs"/>
              </a:rPr>
            </a:br>
            <a:r>
              <a:rPr lang="en-US" altLang="zh-CN" dirty="0">
                <a:solidFill>
                  <a:schemeClr val="bg1"/>
                </a:solidFill>
                <a:latin typeface="Tinos"/>
                <a:ea typeface="+mj-ea"/>
                <a:cs typeface="+mj-cs"/>
              </a:rPr>
              <a:t> Course Code : BBS01T1008	                                 Course Name: </a:t>
            </a:r>
            <a:r>
              <a:rPr lang="en-IN" altLang="zh-CN" dirty="0">
                <a:solidFill>
                  <a:schemeClr val="bg1"/>
                </a:solidFill>
                <a:latin typeface="-apple-system"/>
                <a:ea typeface="+mj-ea"/>
                <a:cs typeface="+mj-cs"/>
              </a:rPr>
              <a:t>Biology for Engineers</a:t>
            </a:r>
            <a:endParaRPr lang="en-IN" b="0" i="0" dirty="0">
              <a:solidFill>
                <a:schemeClr val="bg1"/>
              </a:solidFill>
              <a:effectLst/>
              <a:latin typeface="-apple-system"/>
            </a:endParaRPr>
          </a:p>
          <a:p>
            <a:pPr algn="ctr">
              <a:lnSpc>
                <a:spcPct val="90000"/>
              </a:lnSpc>
              <a:defRPr/>
            </a:pPr>
            <a:endParaRPr lang="zh-CN" altLang="en-US"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id="{553FA033-1B9D-4531-85F0-74DD0BBEFB5B}"/>
              </a:ext>
            </a:extLst>
          </p:cNvPr>
          <p:cNvPicPr>
            <a:picLocks noChangeAspect="1"/>
          </p:cNvPicPr>
          <p:nvPr/>
        </p:nvPicPr>
        <p:blipFill>
          <a:blip r:embed="rId2"/>
          <a:stretch>
            <a:fillRect/>
          </a:stretch>
        </p:blipFill>
        <p:spPr>
          <a:xfrm>
            <a:off x="40640" y="-8485"/>
            <a:ext cx="1504949" cy="1271589"/>
          </a:xfrm>
          <a:prstGeom prst="rect">
            <a:avLst/>
          </a:prstGeom>
        </p:spPr>
      </p:pic>
      <p:sp>
        <p:nvSpPr>
          <p:cNvPr id="8" name="Title 1">
            <a:extLst>
              <a:ext uri="{FF2B5EF4-FFF2-40B4-BE49-F238E27FC236}">
                <a16:creationId xmlns:a16="http://schemas.microsoft.com/office/drawing/2014/main" id="{D9236DD8-7651-412D-990B-27093742645D}"/>
              </a:ext>
            </a:extLst>
          </p:cNvPr>
          <p:cNvSpPr txBox="1">
            <a:spLocks noChangeArrowheads="1"/>
          </p:cNvSpPr>
          <p:nvPr/>
        </p:nvSpPr>
        <p:spPr>
          <a:xfrm>
            <a:off x="0" y="6288882"/>
            <a:ext cx="12192000" cy="528636"/>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spTree>
    <p:extLst>
      <p:ext uri="{BB962C8B-B14F-4D97-AF65-F5344CB8AC3E}">
        <p14:creationId xmlns:p14="http://schemas.microsoft.com/office/powerpoint/2010/main" val="1939599844"/>
      </p:ext>
    </p:extLst>
  </p:cSld>
  <p:clrMapOvr>
    <a:masterClrMapping/>
  </p:clrMapOvr>
  <p:transition spd="slow" advTm="2418">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8006FA9-CEE9-4918-8559-819B84389C31}"/>
              </a:ext>
            </a:extLst>
          </p:cNvPr>
          <p:cNvSpPr txBox="1">
            <a:spLocks noChangeArrowheads="1"/>
          </p:cNvSpPr>
          <p:nvPr/>
        </p:nvSpPr>
        <p:spPr>
          <a:xfrm>
            <a:off x="121920" y="40482"/>
            <a:ext cx="12070080" cy="1271588"/>
          </a:xfrm>
          <a:prstGeom prst="rect">
            <a:avLst/>
          </a:prstGeom>
          <a:solidFill>
            <a:srgbClr val="C00000"/>
          </a:solidFill>
        </p:spPr>
        <p:txBody>
          <a:bodyPr/>
          <a:lstStyle/>
          <a:p>
            <a:pPr algn="ctr">
              <a:lnSpc>
                <a:spcPct val="90000"/>
              </a:lnSpc>
              <a:defRPr/>
            </a:pPr>
            <a:r>
              <a:rPr lang="en-US" altLang="zh-CN" sz="2100" dirty="0">
                <a:solidFill>
                  <a:schemeClr val="bg1"/>
                </a:solidFill>
                <a:latin typeface="Tinos"/>
                <a:ea typeface="+mj-ea"/>
                <a:cs typeface="+mj-cs"/>
              </a:rPr>
              <a:t>School of Computer Science and Engineering (CAT-3 B Tech Sem-II, Fall2021-22)</a:t>
            </a:r>
          </a:p>
          <a:p>
            <a:pPr algn="ctr">
              <a:lnSpc>
                <a:spcPct val="90000"/>
              </a:lnSpc>
              <a:defRPr/>
            </a:pPr>
            <a:br>
              <a:rPr lang="en-US" altLang="zh-CN" dirty="0">
                <a:solidFill>
                  <a:schemeClr val="bg1"/>
                </a:solidFill>
                <a:latin typeface="Tinos"/>
                <a:ea typeface="+mj-ea"/>
                <a:cs typeface="+mj-cs"/>
              </a:rPr>
            </a:br>
            <a:r>
              <a:rPr lang="en-US" altLang="zh-CN" dirty="0">
                <a:solidFill>
                  <a:schemeClr val="bg1"/>
                </a:solidFill>
                <a:latin typeface="Tinos"/>
                <a:ea typeface="+mj-ea"/>
                <a:cs typeface="+mj-cs"/>
              </a:rPr>
              <a:t>    Course Code : BBS01T1008	                                 Course Name: </a:t>
            </a:r>
            <a:r>
              <a:rPr lang="en-IN" altLang="zh-CN" dirty="0">
                <a:solidFill>
                  <a:schemeClr val="bg1"/>
                </a:solidFill>
                <a:latin typeface="-apple-system"/>
                <a:ea typeface="+mj-ea"/>
                <a:cs typeface="+mj-cs"/>
              </a:rPr>
              <a:t>Biology for Engineers</a:t>
            </a:r>
          </a:p>
          <a:p>
            <a:pPr algn="ctr">
              <a:lnSpc>
                <a:spcPct val="90000"/>
              </a:lnSpc>
              <a:defRPr/>
            </a:pPr>
            <a:endParaRPr lang="zh-CN" altLang="en-US" dirty="0">
              <a:solidFill>
                <a:schemeClr val="bg1"/>
              </a:solidFill>
              <a:latin typeface="Tinos"/>
              <a:ea typeface="+mj-ea"/>
              <a:cs typeface="+mj-cs"/>
            </a:endParaRPr>
          </a:p>
        </p:txBody>
      </p:sp>
      <p:pic>
        <p:nvPicPr>
          <p:cNvPr id="7" name="Picture 6">
            <a:extLst>
              <a:ext uri="{FF2B5EF4-FFF2-40B4-BE49-F238E27FC236}">
                <a16:creationId xmlns:a16="http://schemas.microsoft.com/office/drawing/2014/main" id="{553FA033-1B9D-4531-85F0-74DD0BBEFB5B}"/>
              </a:ext>
            </a:extLst>
          </p:cNvPr>
          <p:cNvPicPr>
            <a:picLocks noChangeAspect="1"/>
          </p:cNvPicPr>
          <p:nvPr/>
        </p:nvPicPr>
        <p:blipFill>
          <a:blip r:embed="rId2"/>
          <a:stretch>
            <a:fillRect/>
          </a:stretch>
        </p:blipFill>
        <p:spPr>
          <a:xfrm>
            <a:off x="40640" y="-8485"/>
            <a:ext cx="1504949" cy="1271589"/>
          </a:xfrm>
          <a:prstGeom prst="rect">
            <a:avLst/>
          </a:prstGeom>
        </p:spPr>
      </p:pic>
      <p:sp>
        <p:nvSpPr>
          <p:cNvPr id="8" name="Title 1">
            <a:extLst>
              <a:ext uri="{FF2B5EF4-FFF2-40B4-BE49-F238E27FC236}">
                <a16:creationId xmlns:a16="http://schemas.microsoft.com/office/drawing/2014/main" id="{D9236DD8-7651-412D-990B-27093742645D}"/>
              </a:ext>
            </a:extLst>
          </p:cNvPr>
          <p:cNvSpPr txBox="1">
            <a:spLocks noChangeArrowheads="1"/>
          </p:cNvSpPr>
          <p:nvPr/>
        </p:nvSpPr>
        <p:spPr>
          <a:xfrm>
            <a:off x="0" y="6288882"/>
            <a:ext cx="12192000" cy="528636"/>
          </a:xfrm>
          <a:prstGeom prst="rect">
            <a:avLst/>
          </a:prstGeom>
          <a:solidFill>
            <a:srgbClr val="C00000"/>
          </a:solidFill>
        </p:spPr>
        <p:txBody>
          <a:bodyPr/>
          <a:lstStyle/>
          <a:p>
            <a:pPr algn="ctr">
              <a:lnSpc>
                <a:spcPct val="90000"/>
              </a:lnSpc>
              <a:defRPr/>
            </a:pPr>
            <a:r>
              <a:rPr lang="en-US" altLang="zh-CN" dirty="0">
                <a:solidFill>
                  <a:schemeClr val="bg1"/>
                </a:solidFill>
                <a:latin typeface="Tinos"/>
              </a:rPr>
              <a:t>Program </a:t>
            </a:r>
            <a:r>
              <a:rPr lang="en-US" altLang="zh-CN" dirty="0" err="1">
                <a:solidFill>
                  <a:schemeClr val="bg1"/>
                </a:solidFill>
                <a:latin typeface="Tinos"/>
              </a:rPr>
              <a:t>Name:B.Tech</a:t>
            </a:r>
            <a:endParaRPr lang="en-IN" altLang="zh-CN" dirty="0">
              <a:solidFill>
                <a:schemeClr val="bg1"/>
              </a:solidFill>
              <a:latin typeface="Tinos"/>
              <a:ea typeface="+mj-ea"/>
              <a:cs typeface="+mj-cs"/>
            </a:endParaRPr>
          </a:p>
        </p:txBody>
      </p:sp>
      <p:sp>
        <p:nvSpPr>
          <p:cNvPr id="3" name="Content Placeholder 2"/>
          <p:cNvSpPr>
            <a:spLocks noGrp="1"/>
          </p:cNvSpPr>
          <p:nvPr>
            <p:ph idx="1"/>
          </p:nvPr>
        </p:nvSpPr>
        <p:spPr>
          <a:xfrm>
            <a:off x="121920" y="1312070"/>
            <a:ext cx="12070080" cy="4976812"/>
          </a:xfrm>
        </p:spPr>
        <p:txBody>
          <a:bodyPr>
            <a:normAutofit fontScale="92500" lnSpcReduction="20000"/>
          </a:bodyPr>
          <a:lstStyle/>
          <a:p>
            <a:pPr marL="0" indent="0" algn="ctr">
              <a:buNone/>
            </a:pPr>
            <a:r>
              <a:rPr lang="en-US" sz="5200" b="1" u="sng" dirty="0">
                <a:solidFill>
                  <a:srgbClr val="FF0000"/>
                </a:solidFill>
              </a:rPr>
              <a:t>DISADVANTAGES OF CT SCAN</a:t>
            </a:r>
            <a:r>
              <a:rPr lang="en-US" sz="5800" b="1" u="sng" dirty="0">
                <a:solidFill>
                  <a:srgbClr val="C00000"/>
                </a:solidFill>
              </a:rPr>
              <a:t>:</a:t>
            </a:r>
            <a:endParaRPr lang="en-US" sz="9600" b="1" u="sng" dirty="0">
              <a:solidFill>
                <a:srgbClr val="C00000"/>
              </a:solidFill>
            </a:endParaRPr>
          </a:p>
          <a:p>
            <a:pPr marL="0" indent="0" algn="ctr">
              <a:buNone/>
            </a:pPr>
            <a:endParaRPr lang="en-US" sz="3200" dirty="0">
              <a:solidFill>
                <a:srgbClr val="00B0F0"/>
              </a:solidFill>
            </a:endParaRPr>
          </a:p>
          <a:p>
            <a:pPr marL="742950" indent="-742950">
              <a:buFont typeface="+mj-lt"/>
              <a:buAutoNum type="arabicPeriod"/>
            </a:pPr>
            <a:r>
              <a:rPr lang="en-US" sz="3200" dirty="0"/>
              <a:t>Requires breath holding which some patients cannot manage.</a:t>
            </a:r>
          </a:p>
          <a:p>
            <a:pPr marL="742950" indent="-742950">
              <a:buFont typeface="+mj-lt"/>
              <a:buAutoNum type="arabicPeriod"/>
            </a:pPr>
            <a:r>
              <a:rPr lang="en-US" sz="3200" dirty="0"/>
              <a:t>CT scan increases your risk of cancer and reacting to contrast agents. </a:t>
            </a:r>
          </a:p>
          <a:p>
            <a:pPr marL="742950" indent="-742950">
              <a:buFont typeface="+mj-lt"/>
              <a:buAutoNum type="arabicPeriod"/>
            </a:pPr>
            <a:r>
              <a:rPr lang="en-US" sz="3200" dirty="0"/>
              <a:t>The x ray- radiation exposure may make it inappropriate for patients with significant kidney problems.</a:t>
            </a:r>
          </a:p>
          <a:p>
            <a:pPr marL="742950" indent="-742950">
              <a:buFont typeface="+mj-lt"/>
              <a:buAutoNum type="arabicPeriod"/>
            </a:pPr>
            <a:r>
              <a:rPr lang="en-US" sz="3200" dirty="0"/>
              <a:t>It cannot be used to assess individual renal function or degree of obstruction.</a:t>
            </a:r>
          </a:p>
          <a:p>
            <a:pPr marL="742950" indent="-742950">
              <a:buFont typeface="+mj-lt"/>
              <a:buAutoNum type="arabicPeriod"/>
            </a:pPr>
            <a:r>
              <a:rPr lang="en-US" sz="3200" dirty="0"/>
              <a:t>It is expensive for routine clinical use.</a:t>
            </a:r>
          </a:p>
          <a:p>
            <a:pPr marL="742950" indent="-742950">
              <a:buFont typeface="+mj-lt"/>
              <a:buAutoNum type="arabicPeriod"/>
            </a:pPr>
            <a:endParaRPr lang="en-US" sz="3200" dirty="0"/>
          </a:p>
          <a:p>
            <a:pPr marL="0" indent="0">
              <a:buNone/>
            </a:pPr>
            <a:endParaRPr lang="en-US" sz="1050" dirty="0">
              <a:solidFill>
                <a:srgbClr val="00B0F0"/>
              </a:solidFill>
            </a:endParaRPr>
          </a:p>
          <a:p>
            <a:pPr marL="0" indent="0">
              <a:buNone/>
            </a:pPr>
            <a:r>
              <a:rPr lang="en-US" sz="1050" dirty="0">
                <a:solidFill>
                  <a:srgbClr val="00B0F0"/>
                </a:solidFill>
              </a:rPr>
              <a:t> </a:t>
            </a:r>
          </a:p>
          <a:p>
            <a:pPr marL="514350" indent="-514350">
              <a:buFont typeface="+mj-lt"/>
              <a:buAutoNum type="alphaLcParenR"/>
            </a:pPr>
            <a:endParaRPr lang="en-US" sz="3200" b="1" dirty="0">
              <a:solidFill>
                <a:srgbClr val="FF0000"/>
              </a:solidFill>
            </a:endParaRPr>
          </a:p>
        </p:txBody>
      </p:sp>
    </p:spTree>
    <p:extLst>
      <p:ext uri="{BB962C8B-B14F-4D97-AF65-F5344CB8AC3E}">
        <p14:creationId xmlns:p14="http://schemas.microsoft.com/office/powerpoint/2010/main" val="2685746283"/>
      </p:ext>
    </p:extLst>
  </p:cSld>
  <p:clrMapOvr>
    <a:masterClrMapping/>
  </p:clrMapOvr>
  <p:transition spd="slow" advTm="2418">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1832</TotalTime>
  <Words>1087</Words>
  <Application>Microsoft Office PowerPoint</Application>
  <PresentationFormat>Widescreen</PresentationFormat>
  <Paragraphs>96</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-apple-system</vt:lpstr>
      <vt:lpstr>Arial</vt:lpstr>
      <vt:lpstr>Calibri</vt:lpstr>
      <vt:lpstr>Calibri Light</vt:lpstr>
      <vt:lpstr>Times New Roman</vt:lpstr>
      <vt:lpstr>Tinos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Rounak Kumar</cp:lastModifiedBy>
  <cp:revision>143</cp:revision>
  <cp:lastPrinted>2020-10-01T09:19:21Z</cp:lastPrinted>
  <dcterms:created xsi:type="dcterms:W3CDTF">2020-05-05T09:43:45Z</dcterms:created>
  <dcterms:modified xsi:type="dcterms:W3CDTF">2022-06-01T17:50:24Z</dcterms:modified>
</cp:coreProperties>
</file>