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56" r:id="rId3"/>
    <p:sldId id="301" r:id="rId4"/>
    <p:sldId id="257" r:id="rId5"/>
    <p:sldId id="294" r:id="rId6"/>
    <p:sldId id="296" r:id="rId7"/>
    <p:sldId id="265" r:id="rId8"/>
    <p:sldId id="266" r:id="rId9"/>
    <p:sldId id="289" r:id="rId10"/>
    <p:sldId id="267" r:id="rId11"/>
    <p:sldId id="268" r:id="rId12"/>
    <p:sldId id="287" r:id="rId13"/>
    <p:sldId id="286" r:id="rId14"/>
    <p:sldId id="270" r:id="rId15"/>
    <p:sldId id="285" r:id="rId16"/>
    <p:sldId id="271" r:id="rId17"/>
    <p:sldId id="29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574"/>
  </p:normalViewPr>
  <p:slideViewPr>
    <p:cSldViewPr>
      <p:cViewPr varScale="1">
        <p:scale>
          <a:sx n="80" d="100"/>
          <a:sy n="80" d="100"/>
        </p:scale>
        <p:origin x="80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CF07D76-829A-4EA0-A4EC-063E6C94DDDB}"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7C4F-28E2-4859-9141-2AD182D60EEB}" type="slidenum">
              <a:rPr lang="en-US" smtClean="0"/>
              <a:t>‹#›</a:t>
            </a:fld>
            <a:endParaRPr lang="en-US"/>
          </a:p>
        </p:txBody>
      </p:sp>
    </p:spTree>
    <p:extLst>
      <p:ext uri="{BB962C8B-B14F-4D97-AF65-F5344CB8AC3E}">
        <p14:creationId xmlns:p14="http://schemas.microsoft.com/office/powerpoint/2010/main" val="4271700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F07D76-829A-4EA0-A4EC-063E6C94DDDB}"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7C4F-28E2-4859-9141-2AD182D60EEB}" type="slidenum">
              <a:rPr lang="en-US" smtClean="0"/>
              <a:t>‹#›</a:t>
            </a:fld>
            <a:endParaRPr lang="en-US"/>
          </a:p>
        </p:txBody>
      </p:sp>
    </p:spTree>
    <p:extLst>
      <p:ext uri="{BB962C8B-B14F-4D97-AF65-F5344CB8AC3E}">
        <p14:creationId xmlns:p14="http://schemas.microsoft.com/office/powerpoint/2010/main" val="1460933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F07D76-829A-4EA0-A4EC-063E6C94DDDB}"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7C4F-28E2-4859-9141-2AD182D60EEB}" type="slidenum">
              <a:rPr lang="en-US" smtClean="0"/>
              <a:t>‹#›</a:t>
            </a:fld>
            <a:endParaRPr lang="en-US"/>
          </a:p>
        </p:txBody>
      </p:sp>
    </p:spTree>
    <p:extLst>
      <p:ext uri="{BB962C8B-B14F-4D97-AF65-F5344CB8AC3E}">
        <p14:creationId xmlns:p14="http://schemas.microsoft.com/office/powerpoint/2010/main" val="2489778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F07D76-829A-4EA0-A4EC-063E6C94DDDB}"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7C4F-28E2-4859-9141-2AD182D60EEB}" type="slidenum">
              <a:rPr lang="en-US" smtClean="0"/>
              <a:t>‹#›</a:t>
            </a:fld>
            <a:endParaRPr lang="en-US"/>
          </a:p>
        </p:txBody>
      </p:sp>
    </p:spTree>
    <p:extLst>
      <p:ext uri="{BB962C8B-B14F-4D97-AF65-F5344CB8AC3E}">
        <p14:creationId xmlns:p14="http://schemas.microsoft.com/office/powerpoint/2010/main" val="199986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07D76-829A-4EA0-A4EC-063E6C94DDDB}"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807C4F-28E2-4859-9141-2AD182D60EEB}" type="slidenum">
              <a:rPr lang="en-US" smtClean="0"/>
              <a:t>‹#›</a:t>
            </a:fld>
            <a:endParaRPr lang="en-US"/>
          </a:p>
        </p:txBody>
      </p:sp>
    </p:spTree>
    <p:extLst>
      <p:ext uri="{BB962C8B-B14F-4D97-AF65-F5344CB8AC3E}">
        <p14:creationId xmlns:p14="http://schemas.microsoft.com/office/powerpoint/2010/main" val="2584913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CF07D76-829A-4EA0-A4EC-063E6C94DDDB}"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7C4F-28E2-4859-9141-2AD182D60EEB}" type="slidenum">
              <a:rPr lang="en-US" smtClean="0"/>
              <a:t>‹#›</a:t>
            </a:fld>
            <a:endParaRPr lang="en-US"/>
          </a:p>
        </p:txBody>
      </p:sp>
    </p:spTree>
    <p:extLst>
      <p:ext uri="{BB962C8B-B14F-4D97-AF65-F5344CB8AC3E}">
        <p14:creationId xmlns:p14="http://schemas.microsoft.com/office/powerpoint/2010/main" val="569863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F07D76-829A-4EA0-A4EC-063E6C94DDDB}" type="datetimeFigureOut">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807C4F-28E2-4859-9141-2AD182D60EEB}" type="slidenum">
              <a:rPr lang="en-US" smtClean="0"/>
              <a:t>‹#›</a:t>
            </a:fld>
            <a:endParaRPr lang="en-US"/>
          </a:p>
        </p:txBody>
      </p:sp>
    </p:spTree>
    <p:extLst>
      <p:ext uri="{BB962C8B-B14F-4D97-AF65-F5344CB8AC3E}">
        <p14:creationId xmlns:p14="http://schemas.microsoft.com/office/powerpoint/2010/main" val="3476840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F07D76-829A-4EA0-A4EC-063E6C94DDDB}"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807C4F-28E2-4859-9141-2AD182D60EEB}" type="slidenum">
              <a:rPr lang="en-US" smtClean="0"/>
              <a:t>‹#›</a:t>
            </a:fld>
            <a:endParaRPr lang="en-US"/>
          </a:p>
        </p:txBody>
      </p:sp>
    </p:spTree>
    <p:extLst>
      <p:ext uri="{BB962C8B-B14F-4D97-AF65-F5344CB8AC3E}">
        <p14:creationId xmlns:p14="http://schemas.microsoft.com/office/powerpoint/2010/main" val="3048430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F07D76-829A-4EA0-A4EC-063E6C94DDDB}" type="datetimeFigureOut">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807C4F-28E2-4859-9141-2AD182D60EEB}" type="slidenum">
              <a:rPr lang="en-US" smtClean="0"/>
              <a:t>‹#›</a:t>
            </a:fld>
            <a:endParaRPr lang="en-US"/>
          </a:p>
        </p:txBody>
      </p:sp>
    </p:spTree>
    <p:extLst>
      <p:ext uri="{BB962C8B-B14F-4D97-AF65-F5344CB8AC3E}">
        <p14:creationId xmlns:p14="http://schemas.microsoft.com/office/powerpoint/2010/main" val="3047775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F07D76-829A-4EA0-A4EC-063E6C94DDDB}"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7C4F-28E2-4859-9141-2AD182D60EEB}" type="slidenum">
              <a:rPr lang="en-US" smtClean="0"/>
              <a:t>‹#›</a:t>
            </a:fld>
            <a:endParaRPr lang="en-US"/>
          </a:p>
        </p:txBody>
      </p:sp>
    </p:spTree>
    <p:extLst>
      <p:ext uri="{BB962C8B-B14F-4D97-AF65-F5344CB8AC3E}">
        <p14:creationId xmlns:p14="http://schemas.microsoft.com/office/powerpoint/2010/main" val="3846237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F07D76-829A-4EA0-A4EC-063E6C94DDDB}"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807C4F-28E2-4859-9141-2AD182D60EEB}" type="slidenum">
              <a:rPr lang="en-US" smtClean="0"/>
              <a:t>‹#›</a:t>
            </a:fld>
            <a:endParaRPr lang="en-US"/>
          </a:p>
        </p:txBody>
      </p:sp>
    </p:spTree>
    <p:extLst>
      <p:ext uri="{BB962C8B-B14F-4D97-AF65-F5344CB8AC3E}">
        <p14:creationId xmlns:p14="http://schemas.microsoft.com/office/powerpoint/2010/main" val="2659411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F07D76-829A-4EA0-A4EC-063E6C94DDDB}" type="datetimeFigureOut">
              <a:rPr lang="en-US" smtClean="0"/>
              <a:t>1/26/2022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07C4F-28E2-4859-9141-2AD182D60EEB}" type="slidenum">
              <a:rPr lang="en-US" smtClean="0"/>
              <a:t>‹#›</a:t>
            </a:fld>
            <a:endParaRPr lang="en-US"/>
          </a:p>
        </p:txBody>
      </p:sp>
    </p:spTree>
    <p:extLst>
      <p:ext uri="{BB962C8B-B14F-4D97-AF65-F5344CB8AC3E}">
        <p14:creationId xmlns:p14="http://schemas.microsoft.com/office/powerpoint/2010/main" val="2560566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304800"/>
            <a:ext cx="4114800" cy="1786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7200" y="4419600"/>
            <a:ext cx="8686800" cy="2308324"/>
          </a:xfrm>
          <a:prstGeom prst="rect">
            <a:avLst/>
          </a:prstGeom>
          <a:noFill/>
        </p:spPr>
        <p:txBody>
          <a:bodyPr wrap="square" rtlCol="0">
            <a:spAutoFit/>
          </a:bodyPr>
          <a:lstStyle/>
          <a:p>
            <a:r>
              <a:rPr lang="en-US" sz="3600" b="1" dirty="0"/>
              <a:t> (</a:t>
            </a:r>
            <a:r>
              <a:rPr lang="en-US" sz="3200" b="1" dirty="0" err="1"/>
              <a:t>Satvik</a:t>
            </a:r>
            <a:r>
              <a:rPr lang="en-US" sz="3200" b="1" dirty="0"/>
              <a:t> Shukla21SCSE1010146</a:t>
            </a:r>
            <a:r>
              <a:rPr lang="en-US" sz="3600" b="1" dirty="0"/>
              <a:t>)</a:t>
            </a:r>
          </a:p>
          <a:p>
            <a:r>
              <a:rPr lang="en-US" sz="3600" b="1" dirty="0"/>
              <a:t> (</a:t>
            </a:r>
            <a:r>
              <a:rPr lang="en-US" sz="2800" b="1" dirty="0"/>
              <a:t>Saurabh Kumar sah21SCSE1011305</a:t>
            </a:r>
            <a:r>
              <a:rPr lang="en-US" sz="3600" b="1" dirty="0"/>
              <a:t>)</a:t>
            </a:r>
          </a:p>
          <a:p>
            <a:r>
              <a:rPr lang="en-US" sz="3600" b="1" dirty="0"/>
              <a:t> (</a:t>
            </a:r>
            <a:r>
              <a:rPr lang="en-US" sz="3200" b="1" dirty="0" err="1"/>
              <a:t>Shivam</a:t>
            </a:r>
            <a:r>
              <a:rPr lang="en-US" sz="3200" b="1" dirty="0"/>
              <a:t> Dwivedi 21scse1010662</a:t>
            </a:r>
            <a:r>
              <a:rPr lang="en-US" sz="3600" b="1" dirty="0"/>
              <a:t>)</a:t>
            </a:r>
          </a:p>
          <a:p>
            <a:r>
              <a:rPr lang="en-US" sz="3600" b="1" dirty="0"/>
              <a:t>(</a:t>
            </a:r>
            <a:r>
              <a:rPr lang="en-US" sz="3200" b="1" dirty="0"/>
              <a:t>Saurabh Sharma21SCSE1010780</a:t>
            </a:r>
            <a:r>
              <a:rPr lang="en-US" sz="3600" b="1" dirty="0"/>
              <a:t>)</a:t>
            </a:r>
          </a:p>
        </p:txBody>
      </p:sp>
      <p:pic>
        <p:nvPicPr>
          <p:cNvPr id="3" name="Picture 2">
            <a:extLst>
              <a:ext uri="{FF2B5EF4-FFF2-40B4-BE49-F238E27FC236}">
                <a16:creationId xmlns:a16="http://schemas.microsoft.com/office/drawing/2014/main" id="{784E9FA7-621E-437D-947A-F11ED2F006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8800" y="59275"/>
            <a:ext cx="3124200" cy="3085630"/>
          </a:xfrm>
          <a:prstGeom prst="rect">
            <a:avLst/>
          </a:prstGeom>
          <a:blipFill>
            <a:blip r:embed="rId2"/>
            <a:tile tx="0" ty="0" sx="100000" sy="100000" flip="none" algn="tl"/>
          </a:blipFill>
        </p:spPr>
      </p:pic>
      <p:sp>
        <p:nvSpPr>
          <p:cNvPr id="5" name="TextBox 4">
            <a:extLst>
              <a:ext uri="{FF2B5EF4-FFF2-40B4-BE49-F238E27FC236}">
                <a16:creationId xmlns:a16="http://schemas.microsoft.com/office/drawing/2014/main" id="{4837DDAC-AD0B-4979-88A5-72890D09F385}"/>
              </a:ext>
            </a:extLst>
          </p:cNvPr>
          <p:cNvSpPr txBox="1"/>
          <p:nvPr/>
        </p:nvSpPr>
        <p:spPr>
          <a:xfrm>
            <a:off x="609600" y="2438400"/>
            <a:ext cx="6019800" cy="1631216"/>
          </a:xfrm>
          <a:prstGeom prst="rect">
            <a:avLst/>
          </a:prstGeom>
          <a:noFill/>
        </p:spPr>
        <p:txBody>
          <a:bodyPr wrap="square" rtlCol="0">
            <a:spAutoFit/>
          </a:bodyPr>
          <a:lstStyle/>
          <a:p>
            <a:r>
              <a:rPr lang="en-US" sz="4000" b="1" dirty="0"/>
              <a:t>BIOSENSOR AND </a:t>
            </a:r>
          </a:p>
          <a:p>
            <a:r>
              <a:rPr lang="en-US" sz="4000" b="1" dirty="0"/>
              <a:t>IT’S </a:t>
            </a:r>
            <a:r>
              <a:rPr lang="en-US" sz="6000" b="1" dirty="0"/>
              <a:t>APPLICATION</a:t>
            </a:r>
            <a:endParaRPr lang="en-IN" sz="6000" b="1" dirty="0"/>
          </a:p>
        </p:txBody>
      </p:sp>
    </p:spTree>
    <p:extLst>
      <p:ext uri="{BB962C8B-B14F-4D97-AF65-F5344CB8AC3E}">
        <p14:creationId xmlns:p14="http://schemas.microsoft.com/office/powerpoint/2010/main" val="251406097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a:tile tx="0" ty="0" sx="100000" sy="100000" flip="none" algn="tl"/>
          </a:blipFill>
        </p:spPr>
        <p:txBody>
          <a:bodyPr/>
          <a:lstStyle/>
          <a:p>
            <a:r>
              <a:rPr lang="en-US" u="sng" dirty="0" err="1">
                <a:latin typeface="Algerian" panose="04020705040A02060702" pitchFamily="82" charset="0"/>
              </a:rPr>
              <a:t>Amperometric</a:t>
            </a:r>
            <a:r>
              <a:rPr lang="en-US" u="sng" dirty="0">
                <a:latin typeface="Algerian" panose="04020705040A02060702" pitchFamily="82" charset="0"/>
              </a:rPr>
              <a:t> Biosensors</a:t>
            </a:r>
          </a:p>
        </p:txBody>
      </p:sp>
      <p:sp>
        <p:nvSpPr>
          <p:cNvPr id="3" name="Content Placeholder 2"/>
          <p:cNvSpPr>
            <a:spLocks noGrp="1"/>
          </p:cNvSpPr>
          <p:nvPr>
            <p:ph idx="1"/>
          </p:nvPr>
        </p:nvSpPr>
        <p:spPr/>
        <p:txBody>
          <a:bodyPr>
            <a:normAutofit lnSpcReduction="10000"/>
          </a:bodyPr>
          <a:lstStyle/>
          <a:p>
            <a:r>
              <a:rPr lang="en-US" dirty="0"/>
              <a:t>The high sensitivity biosensor can detect electro-active species present in biological test samples.</a:t>
            </a:r>
          </a:p>
          <a:p>
            <a:r>
              <a:rPr lang="en-US" dirty="0"/>
              <a:t>Since the biological test samples may not be intrinsically electro-active, enzymes are needed to catalyze the production of radio-active species.</a:t>
            </a:r>
          </a:p>
          <a:p>
            <a:r>
              <a:rPr lang="en-US" dirty="0"/>
              <a:t>In this case, the measured parameters is current.</a:t>
            </a:r>
          </a:p>
        </p:txBody>
      </p:sp>
    </p:spTree>
    <p:extLst>
      <p:ext uri="{BB962C8B-B14F-4D97-AF65-F5344CB8AC3E}">
        <p14:creationId xmlns:p14="http://schemas.microsoft.com/office/powerpoint/2010/main" val="4119356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err="1">
                <a:latin typeface="Algerian" panose="04020705040A02060702" pitchFamily="82" charset="0"/>
              </a:rPr>
              <a:t>Conductimetric</a:t>
            </a:r>
            <a:r>
              <a:rPr lang="en-US" u="sng" dirty="0">
                <a:latin typeface="Algerian" panose="04020705040A02060702" pitchFamily="82" charset="0"/>
              </a:rPr>
              <a:t> Biosensors </a:t>
            </a:r>
          </a:p>
        </p:txBody>
      </p:sp>
      <p:sp>
        <p:nvSpPr>
          <p:cNvPr id="3" name="Content Placeholder 2"/>
          <p:cNvSpPr>
            <a:spLocks noGrp="1"/>
          </p:cNvSpPr>
          <p:nvPr>
            <p:ph idx="1"/>
          </p:nvPr>
        </p:nvSpPr>
        <p:spPr/>
        <p:txBody>
          <a:bodyPr>
            <a:normAutofit fontScale="92500" lnSpcReduction="20000"/>
          </a:bodyPr>
          <a:lstStyle/>
          <a:p>
            <a:r>
              <a:rPr lang="en-US" dirty="0"/>
              <a:t>The measured parameter is the electrical conductance resistance of the solution.</a:t>
            </a:r>
          </a:p>
          <a:p>
            <a:r>
              <a:rPr lang="en-US" dirty="0"/>
              <a:t>When electrochemical reactions produce ions or electrons, the overall conductivity or resistivity of the solution changes. This change is measured and calibrated to a proper scale (Conductance measurements have relatively low sensitivity).</a:t>
            </a:r>
          </a:p>
          <a:p>
            <a:r>
              <a:rPr lang="en-US" dirty="0"/>
              <a:t>The electric field is generated using a sinusoidal voltage (AC) which in minimizing undesirable effects such as Faradaic process, double layer charging and concentration polarization.</a:t>
            </a:r>
          </a:p>
        </p:txBody>
      </p:sp>
    </p:spTree>
    <p:extLst>
      <p:ext uri="{BB962C8B-B14F-4D97-AF65-F5344CB8AC3E}">
        <p14:creationId xmlns:p14="http://schemas.microsoft.com/office/powerpoint/2010/main" val="3659647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err="1">
                <a:latin typeface="Algerian" panose="04020705040A02060702" pitchFamily="82" charset="0"/>
              </a:rPr>
              <a:t>Conductimetric</a:t>
            </a:r>
            <a:r>
              <a:rPr lang="en-US" u="sng" dirty="0">
                <a:latin typeface="Algerian" panose="04020705040A02060702" pitchFamily="82" charset="0"/>
              </a:rPr>
              <a:t> biosensor</a:t>
            </a:r>
          </a:p>
        </p:txBody>
      </p:sp>
      <p:pic>
        <p:nvPicPr>
          <p:cNvPr id="717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3000" y="1905000"/>
            <a:ext cx="67818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9397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Algerian" panose="04020705040A02060702" pitchFamily="82" charset="0"/>
              </a:rPr>
              <a:t>Potentiometric biosensor</a:t>
            </a:r>
          </a:p>
        </p:txBody>
      </p:sp>
      <p:pic>
        <p:nvPicPr>
          <p:cNvPr id="614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905000"/>
            <a:ext cx="75438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6042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a:tile tx="0" ty="0" sx="100000" sy="100000" flip="none" algn="tl"/>
          </a:blipFill>
        </p:spPr>
        <p:txBody>
          <a:bodyPr>
            <a:normAutofit fontScale="90000"/>
          </a:bodyPr>
          <a:lstStyle/>
          <a:p>
            <a:r>
              <a:rPr lang="en-US" u="sng" dirty="0">
                <a:latin typeface="Algerian" panose="04020705040A02060702" pitchFamily="82" charset="0"/>
              </a:rPr>
              <a:t>Optical detection biosensor </a:t>
            </a:r>
          </a:p>
        </p:txBody>
      </p:sp>
      <p:sp>
        <p:nvSpPr>
          <p:cNvPr id="3" name="Content Placeholder 2"/>
          <p:cNvSpPr>
            <a:spLocks noGrp="1"/>
          </p:cNvSpPr>
          <p:nvPr>
            <p:ph idx="1"/>
          </p:nvPr>
        </p:nvSpPr>
        <p:spPr>
          <a:blipFill>
            <a:blip r:embed="rId2"/>
            <a:tile tx="0" ty="0" sx="100000" sy="100000" flip="none" algn="tl"/>
          </a:blipFill>
        </p:spPr>
        <p:txBody>
          <a:bodyPr>
            <a:normAutofit fontScale="85000" lnSpcReduction="20000"/>
          </a:bodyPr>
          <a:lstStyle/>
          <a:p>
            <a:r>
              <a:rPr lang="en-US" dirty="0"/>
              <a:t>The output transduced signal that is measured is light for this type of biosensor.</a:t>
            </a:r>
          </a:p>
          <a:p>
            <a:r>
              <a:rPr lang="en-US" dirty="0"/>
              <a:t>The biosensor can be made based on optical diffraction. In optical diffraction based devices, a silicon wafer is coated with a protein via covalent bonds. The wafer is exposed to UV light through a photo-mask and the antibodies </a:t>
            </a:r>
            <a:r>
              <a:rPr lang="en-US" dirty="0" err="1"/>
              <a:t>becomeinactive</a:t>
            </a:r>
            <a:r>
              <a:rPr lang="en-US" dirty="0"/>
              <a:t> in the exposed regions. When the diced wafer chips are incubated in an </a:t>
            </a:r>
            <a:r>
              <a:rPr lang="en-US" dirty="0" err="1"/>
              <a:t>analyte</a:t>
            </a:r>
            <a:r>
              <a:rPr lang="en-US" dirty="0"/>
              <a:t>, antigen-antibody bindings are formed in the active regions , thus creating a diffraction grating. This grating produces a diffraction signal when illuminated with a light source such as laser. The resulting signal can be measured.</a:t>
            </a:r>
          </a:p>
        </p:txBody>
      </p:sp>
    </p:spTree>
    <p:extLst>
      <p:ext uri="{BB962C8B-B14F-4D97-AF65-F5344CB8AC3E}">
        <p14:creationId xmlns:p14="http://schemas.microsoft.com/office/powerpoint/2010/main" val="1950234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0782"/>
            <a:ext cx="8915400" cy="1143000"/>
          </a:xfrm>
        </p:spPr>
        <p:txBody>
          <a:bodyPr/>
          <a:lstStyle/>
          <a:p>
            <a:r>
              <a:rPr lang="en-US" u="sng" dirty="0">
                <a:latin typeface="Algerian" panose="04020705040A02060702" pitchFamily="82" charset="0"/>
              </a:rPr>
              <a:t>Optical detection biosensor</a:t>
            </a:r>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4400" y="1600200"/>
            <a:ext cx="716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981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a:tile tx="0" ty="0" sx="100000" sy="100000" flip="none" algn="tl"/>
          </a:blipFill>
        </p:spPr>
        <p:txBody>
          <a:bodyPr>
            <a:normAutofit fontScale="90000"/>
          </a:bodyPr>
          <a:lstStyle/>
          <a:p>
            <a:r>
              <a:rPr lang="en-US" u="sng" dirty="0">
                <a:latin typeface="Algerian" panose="04020705040A02060702" pitchFamily="82" charset="0"/>
              </a:rPr>
              <a:t>Thermal detection biosensors </a:t>
            </a:r>
          </a:p>
        </p:txBody>
      </p:sp>
      <p:sp>
        <p:nvSpPr>
          <p:cNvPr id="3" name="Content Placeholder 2"/>
          <p:cNvSpPr>
            <a:spLocks noGrp="1"/>
          </p:cNvSpPr>
          <p:nvPr>
            <p:ph idx="1"/>
          </p:nvPr>
        </p:nvSpPr>
        <p:spPr/>
        <p:txBody>
          <a:bodyPr>
            <a:normAutofit fontScale="77500" lnSpcReduction="20000"/>
          </a:bodyPr>
          <a:lstStyle/>
          <a:p>
            <a:r>
              <a:rPr lang="en-US" dirty="0"/>
              <a:t>This type of biosensor work on the fundamental properties of biological reactions, namely absorption or production of heat , which in turn changes the temperature of the medium in which the reaction takes place.</a:t>
            </a:r>
          </a:p>
          <a:p>
            <a:r>
              <a:rPr lang="en-US" dirty="0"/>
              <a:t>They are constructed by combining immobilized enzymes molecules with the temperature sensors. When the </a:t>
            </a:r>
            <a:r>
              <a:rPr lang="en-US" dirty="0" err="1"/>
              <a:t>analyte</a:t>
            </a:r>
            <a:r>
              <a:rPr lang="en-US" dirty="0"/>
              <a:t> comes in contact with the enzyme is measured and is calibrated against the </a:t>
            </a:r>
            <a:r>
              <a:rPr lang="en-US" dirty="0" err="1"/>
              <a:t>analyte</a:t>
            </a:r>
            <a:r>
              <a:rPr lang="en-US" dirty="0"/>
              <a:t> concentration.</a:t>
            </a:r>
          </a:p>
          <a:p>
            <a:r>
              <a:rPr lang="en-US" dirty="0"/>
              <a:t>The total heat produced or absorbed is proportional to the molar enthalpy and the total number of molecules in the reaction.</a:t>
            </a:r>
          </a:p>
        </p:txBody>
      </p:sp>
    </p:spTree>
    <p:extLst>
      <p:ext uri="{BB962C8B-B14F-4D97-AF65-F5344CB8AC3E}">
        <p14:creationId xmlns:p14="http://schemas.microsoft.com/office/powerpoint/2010/main" val="1140869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Algerian" panose="04020705040A02060702" pitchFamily="82" charset="0"/>
              </a:rPr>
              <a:t>Conclusion</a:t>
            </a:r>
          </a:p>
        </p:txBody>
      </p:sp>
      <p:sp>
        <p:nvSpPr>
          <p:cNvPr id="3" name="Content Placeholder 2"/>
          <p:cNvSpPr>
            <a:spLocks noGrp="1"/>
          </p:cNvSpPr>
          <p:nvPr>
            <p:ph idx="1"/>
          </p:nvPr>
        </p:nvSpPr>
        <p:spPr/>
        <p:txBody>
          <a:bodyPr>
            <a:normAutofit fontScale="85000" lnSpcReduction="10000"/>
          </a:bodyPr>
          <a:lstStyle/>
          <a:p>
            <a:r>
              <a:rPr lang="en-US" dirty="0"/>
              <a:t>As the potential threat to bioterrorism increase, there is great need for a tool that can quickly, reliably and accurately detect contaminating bio-agents in the atmosphere.</a:t>
            </a:r>
          </a:p>
          <a:p>
            <a:r>
              <a:rPr lang="en-US" dirty="0"/>
              <a:t>Biosensors can essentially serve as low-cost and highly efficient devices for this purpose in addition to being used in other day-to-day application.</a:t>
            </a:r>
          </a:p>
          <a:p>
            <a:r>
              <a:rPr lang="en-US" dirty="0"/>
              <a:t>Biosensors are known as </a:t>
            </a:r>
            <a:r>
              <a:rPr lang="en-US" dirty="0" err="1"/>
              <a:t>immuno-sensors,optrodes</a:t>
            </a:r>
            <a:r>
              <a:rPr lang="en-US" dirty="0"/>
              <a:t>, chemical, canaries, resonant mirrors, glucometers biochips bio-computers and so on.</a:t>
            </a:r>
          </a:p>
        </p:txBody>
      </p:sp>
    </p:spTree>
    <p:extLst>
      <p:ext uri="{BB962C8B-B14F-4D97-AF65-F5344CB8AC3E}">
        <p14:creationId xmlns:p14="http://schemas.microsoft.com/office/powerpoint/2010/main" val="4085808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219200"/>
            <a:ext cx="6400800" cy="4419600"/>
          </a:xfrm>
        </p:spPr>
        <p:txBody>
          <a:bodyPr/>
          <a:lstStyle/>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pattFill prst="pct5">
            <a:fgClr>
              <a:schemeClr val="accent2">
                <a:lumMod val="40000"/>
                <a:lumOff val="60000"/>
              </a:schemeClr>
            </a:fgClr>
            <a:bgClr>
              <a:schemeClr val="bg1"/>
            </a:bgClr>
          </a:pattFill>
          <a:ln>
            <a:noFill/>
          </a:ln>
          <a:effectLst/>
        </p:spPr>
      </p:pic>
    </p:spTree>
    <p:extLst>
      <p:ext uri="{BB962C8B-B14F-4D97-AF65-F5344CB8AC3E}">
        <p14:creationId xmlns:p14="http://schemas.microsoft.com/office/powerpoint/2010/main" val="188646752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160337"/>
            <a:ext cx="8229600" cy="1143000"/>
          </a:xfrm>
          <a:blipFill>
            <a:blip r:embed="rId2"/>
            <a:tile tx="0" ty="0" sx="100000" sy="100000" flip="none" algn="tl"/>
          </a:blipFill>
        </p:spPr>
        <p:txBody>
          <a:bodyPr/>
          <a:lstStyle/>
          <a:p>
            <a:r>
              <a:rPr lang="en-US" u="sng" dirty="0">
                <a:latin typeface="Algerian" panose="04020705040A02060702" pitchFamily="82" charset="0"/>
              </a:rPr>
              <a:t>Introduction</a:t>
            </a:r>
          </a:p>
        </p:txBody>
      </p:sp>
      <p:sp>
        <p:nvSpPr>
          <p:cNvPr id="3" name="Content Placeholder 2"/>
          <p:cNvSpPr>
            <a:spLocks noGrp="1"/>
          </p:cNvSpPr>
          <p:nvPr>
            <p:ph idx="1"/>
          </p:nvPr>
        </p:nvSpPr>
        <p:spPr>
          <a:blipFill>
            <a:blip r:embed="rId2"/>
            <a:tile tx="0" ty="0" sx="100000" sy="100000" flip="none" algn="tl"/>
          </a:blipFill>
        </p:spPr>
        <p:txBody>
          <a:bodyPr>
            <a:normAutofit fontScale="92500" lnSpcReduction="10000"/>
          </a:bodyPr>
          <a:lstStyle/>
          <a:p>
            <a:r>
              <a:rPr lang="en-US" dirty="0"/>
              <a:t>A biosensor is a sensing device comprised of a combination of a specific biological element and a transducer.</a:t>
            </a:r>
          </a:p>
          <a:p>
            <a:r>
              <a:rPr lang="en-US" dirty="0"/>
              <a:t>A specific biological element recognizes a specific </a:t>
            </a:r>
            <a:r>
              <a:rPr lang="en-US" dirty="0" err="1"/>
              <a:t>analyte</a:t>
            </a:r>
            <a:r>
              <a:rPr lang="en-US" dirty="0"/>
              <a:t> and the changes in the biomolecule are usually converted into and electrical signal ( which is in turn calibrated to a specific scale ) by a transducer.</a:t>
            </a:r>
          </a:p>
          <a:p>
            <a:r>
              <a:rPr lang="en-US" dirty="0"/>
              <a:t>It detects, records and transmits information regarding a physiological change or process.</a:t>
            </a:r>
          </a:p>
          <a:p>
            <a:endParaRPr lang="en-US" dirty="0"/>
          </a:p>
        </p:txBody>
      </p:sp>
    </p:spTree>
    <p:extLst>
      <p:ext uri="{BB962C8B-B14F-4D97-AF65-F5344CB8AC3E}">
        <p14:creationId xmlns:p14="http://schemas.microsoft.com/office/powerpoint/2010/main" val="926755869"/>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a:tile tx="0" ty="0" sx="100000" sy="100000" flip="none" algn="tl"/>
          </a:blipFill>
        </p:spPr>
        <p:txBody>
          <a:bodyPr/>
          <a:lstStyle/>
          <a:p>
            <a:r>
              <a:rPr lang="en-US" u="sng" dirty="0">
                <a:latin typeface="Algerian" panose="04020705040A02060702" pitchFamily="82" charset="0"/>
              </a:rPr>
              <a:t>Definition</a:t>
            </a:r>
          </a:p>
        </p:txBody>
      </p:sp>
      <p:sp>
        <p:nvSpPr>
          <p:cNvPr id="3" name="Content Placeholder 2"/>
          <p:cNvSpPr>
            <a:spLocks noGrp="1"/>
          </p:cNvSpPr>
          <p:nvPr>
            <p:ph idx="1"/>
          </p:nvPr>
        </p:nvSpPr>
        <p:spPr>
          <a:blipFill>
            <a:blip r:embed="rId2"/>
            <a:tile tx="0" ty="0" sx="100000" sy="100000" flip="none" algn="tl"/>
          </a:blipFill>
        </p:spPr>
        <p:txBody>
          <a:bodyPr/>
          <a:lstStyle/>
          <a:p>
            <a:r>
              <a:rPr lang="en-US" dirty="0"/>
              <a:t>A </a:t>
            </a:r>
            <a:r>
              <a:rPr lang="en-US" b="1" dirty="0"/>
              <a:t>biosensor</a:t>
            </a:r>
            <a:r>
              <a:rPr lang="en-US" dirty="0"/>
              <a:t> is an analytical device, used for the detection of an </a:t>
            </a:r>
            <a:r>
              <a:rPr lang="en-US" dirty="0" err="1"/>
              <a:t>analyte</a:t>
            </a:r>
            <a:r>
              <a:rPr lang="en-US" dirty="0"/>
              <a:t>, that combines a biological component with a physicochemical detector.</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810000"/>
            <a:ext cx="38481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1742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Biosensor system</a:t>
            </a:r>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600200"/>
            <a:ext cx="76962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9722090"/>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Algerian" panose="04020705040A02060702" pitchFamily="82" charset="0"/>
              </a:rPr>
              <a:t>A successful biosensor must possess at least some of the following beneficial features: </a:t>
            </a:r>
          </a:p>
        </p:txBody>
      </p:sp>
      <p:sp>
        <p:nvSpPr>
          <p:cNvPr id="3" name="Content Placeholder 2"/>
          <p:cNvSpPr>
            <a:spLocks noGrp="1"/>
          </p:cNvSpPr>
          <p:nvPr>
            <p:ph idx="1"/>
          </p:nvPr>
        </p:nvSpPr>
        <p:spPr/>
        <p:txBody>
          <a:bodyPr>
            <a:normAutofit fontScale="85000" lnSpcReduction="20000"/>
          </a:bodyPr>
          <a:lstStyle/>
          <a:p>
            <a:r>
              <a:rPr lang="en-US" dirty="0"/>
              <a:t>The biocatalyst must be highly specific for the purpose of the analyses, be stable under normal storage conditions and, except in the case of colorimetric enzyme strips </a:t>
            </a:r>
          </a:p>
          <a:p>
            <a:r>
              <a:rPr lang="en-US" dirty="0"/>
              <a:t>The reaction should be as independent of such physical parameters as stirring, pH and temperature as is manageable. This would allow the analysis of samples with minimal pre-treatment. </a:t>
            </a:r>
          </a:p>
          <a:p>
            <a:r>
              <a:rPr lang="en-US" dirty="0"/>
              <a:t>The response should be accurate, precise, reproducible and linear over the useful analytical range, without dilution or concentration. It should also be free from electrical noise. </a:t>
            </a:r>
          </a:p>
          <a:p>
            <a:endParaRPr lang="en-US" dirty="0"/>
          </a:p>
        </p:txBody>
      </p:sp>
    </p:spTree>
    <p:extLst>
      <p:ext uri="{BB962C8B-B14F-4D97-AF65-F5344CB8AC3E}">
        <p14:creationId xmlns:p14="http://schemas.microsoft.com/office/powerpoint/2010/main" val="741851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Algerian" panose="04020705040A02060702" pitchFamily="82" charset="0"/>
              </a:rPr>
              <a:t>Types Of Biosensors </a:t>
            </a:r>
          </a:p>
        </p:txBody>
      </p:sp>
      <p:sp>
        <p:nvSpPr>
          <p:cNvPr id="3" name="Content Placeholder 2"/>
          <p:cNvSpPr>
            <a:spLocks noGrp="1"/>
          </p:cNvSpPr>
          <p:nvPr>
            <p:ph idx="1"/>
          </p:nvPr>
        </p:nvSpPr>
        <p:spPr/>
        <p:txBody>
          <a:bodyPr/>
          <a:lstStyle/>
          <a:p>
            <a:r>
              <a:rPr lang="en-US" dirty="0"/>
              <a:t>Electrochemical biosensor</a:t>
            </a:r>
          </a:p>
          <a:p>
            <a:r>
              <a:rPr lang="en-US" dirty="0"/>
              <a:t>Optical biosensor </a:t>
            </a:r>
          </a:p>
          <a:p>
            <a:r>
              <a:rPr lang="en-US" dirty="0"/>
              <a:t>Thermal biosensor</a:t>
            </a:r>
          </a:p>
          <a:p>
            <a:r>
              <a:rPr lang="en-US" dirty="0"/>
              <a:t>Resonant biosensor </a:t>
            </a:r>
          </a:p>
          <a:p>
            <a:r>
              <a:rPr lang="en-US" dirty="0"/>
              <a:t>Ion-sensitive biosensor</a:t>
            </a:r>
          </a:p>
          <a:p>
            <a:endParaRPr lang="en-US" dirty="0"/>
          </a:p>
        </p:txBody>
      </p:sp>
    </p:spTree>
    <p:extLst>
      <p:ext uri="{BB962C8B-B14F-4D97-AF65-F5344CB8AC3E}">
        <p14:creationId xmlns:p14="http://schemas.microsoft.com/office/powerpoint/2010/main" val="26775300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Algerian" panose="04020705040A02060702" pitchFamily="82" charset="0"/>
              </a:rPr>
              <a:t>Electrochemical biosensor</a:t>
            </a:r>
          </a:p>
        </p:txBody>
      </p:sp>
      <p:sp>
        <p:nvSpPr>
          <p:cNvPr id="3" name="Content Placeholder 2"/>
          <p:cNvSpPr>
            <a:spLocks noGrp="1"/>
          </p:cNvSpPr>
          <p:nvPr>
            <p:ph idx="1"/>
          </p:nvPr>
        </p:nvSpPr>
        <p:spPr/>
        <p:txBody>
          <a:bodyPr>
            <a:normAutofit fontScale="92500" lnSpcReduction="20000"/>
          </a:bodyPr>
          <a:lstStyle/>
          <a:p>
            <a:r>
              <a:rPr lang="en-US" b="1" dirty="0"/>
              <a:t>Principle:</a:t>
            </a:r>
          </a:p>
          <a:p>
            <a:r>
              <a:rPr lang="en-US" dirty="0"/>
              <a:t>Many chemical reactions produce or consume ions or electrons which in turn cause some change in the electrical properties of the solution which can be sensed out and used as measuring parameter.</a:t>
            </a:r>
          </a:p>
          <a:p>
            <a:r>
              <a:rPr lang="en-US" b="1" dirty="0"/>
              <a:t>Classification</a:t>
            </a:r>
            <a:r>
              <a:rPr lang="en-US" dirty="0"/>
              <a:t>:</a:t>
            </a:r>
          </a:p>
          <a:p>
            <a:pPr marL="514350" indent="-514350">
              <a:buFont typeface="+mj-lt"/>
              <a:buAutoNum type="arabicPeriod"/>
            </a:pPr>
            <a:r>
              <a:rPr lang="en-US" dirty="0" err="1"/>
              <a:t>Amperometric</a:t>
            </a:r>
            <a:r>
              <a:rPr lang="en-US" dirty="0"/>
              <a:t> Biosensors</a:t>
            </a:r>
          </a:p>
          <a:p>
            <a:pPr marL="514350" indent="-514350">
              <a:buFont typeface="+mj-lt"/>
              <a:buAutoNum type="arabicPeriod"/>
            </a:pPr>
            <a:r>
              <a:rPr lang="en-US" dirty="0" err="1"/>
              <a:t>Conductimetric</a:t>
            </a:r>
            <a:r>
              <a:rPr lang="en-US" dirty="0"/>
              <a:t> Biosensors </a:t>
            </a:r>
          </a:p>
          <a:p>
            <a:pPr marL="514350" indent="-514350">
              <a:buFont typeface="+mj-lt"/>
              <a:buAutoNum type="arabicPeriod"/>
            </a:pPr>
            <a:r>
              <a:rPr lang="en-US" dirty="0"/>
              <a:t>Potentiometric Biosensors</a:t>
            </a:r>
          </a:p>
        </p:txBody>
      </p:sp>
    </p:spTree>
    <p:extLst>
      <p:ext uri="{BB962C8B-B14F-4D97-AF65-F5344CB8AC3E}">
        <p14:creationId xmlns:p14="http://schemas.microsoft.com/office/powerpoint/2010/main" val="17911089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Algerian" panose="04020705040A02060702" pitchFamily="82" charset="0"/>
              </a:rPr>
              <a:t>Electrochemical biosensor</a:t>
            </a:r>
          </a:p>
        </p:txBody>
      </p:sp>
      <p:pic>
        <p:nvPicPr>
          <p:cNvPr id="921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95400" y="1600200"/>
            <a:ext cx="6629399" cy="4724400"/>
          </a:xfrm>
          <a:prstGeom prst="rect">
            <a:avLst/>
          </a:prstGeom>
          <a:blipFill>
            <a:blip r:embed="rId2"/>
            <a:tile tx="0" ty="0" sx="100000" sy="100000" flip="none" algn="tl"/>
          </a:blipFill>
          <a:ln>
            <a:noFill/>
          </a:ln>
          <a:effectLst/>
        </p:spPr>
      </p:pic>
    </p:spTree>
    <p:extLst>
      <p:ext uri="{BB962C8B-B14F-4D97-AF65-F5344CB8AC3E}">
        <p14:creationId xmlns:p14="http://schemas.microsoft.com/office/powerpoint/2010/main" val="37591127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TotalTime>
  <Words>704</Words>
  <Application>Microsoft Office PowerPoint</Application>
  <PresentationFormat>On-screen Show (4:3)</PresentationFormat>
  <Paragraphs>53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Algerian</vt:lpstr>
      <vt:lpstr>Arial</vt:lpstr>
      <vt:lpstr>Calibri</vt:lpstr>
      <vt:lpstr>Office Theme</vt:lpstr>
      <vt:lpstr>PowerPoint Presentation</vt:lpstr>
      <vt:lpstr>PowerPoint Presentation</vt:lpstr>
      <vt:lpstr>Introduction</vt:lpstr>
      <vt:lpstr>Definition</vt:lpstr>
      <vt:lpstr>Biosensor system</vt:lpstr>
      <vt:lpstr>A successful biosensor must possess at least some of the following beneficial features: </vt:lpstr>
      <vt:lpstr>Types Of Biosensors </vt:lpstr>
      <vt:lpstr>Electrochemical biosensor</vt:lpstr>
      <vt:lpstr>Electrochemical biosensor</vt:lpstr>
      <vt:lpstr>Amperometric Biosensors</vt:lpstr>
      <vt:lpstr>Conductimetric Biosensors </vt:lpstr>
      <vt:lpstr>Conductimetric biosensor</vt:lpstr>
      <vt:lpstr>Potentiometric biosensor</vt:lpstr>
      <vt:lpstr>Optical detection biosensor </vt:lpstr>
      <vt:lpstr>Optical detection biosensor</vt:lpstr>
      <vt:lpstr>Thermal detection biosensors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Imran</dc:creator>
  <cp:lastModifiedBy>saurabh</cp:lastModifiedBy>
  <cp:revision>31</cp:revision>
  <dcterms:created xsi:type="dcterms:W3CDTF">2017-10-04T04:35:07Z</dcterms:created>
  <dcterms:modified xsi:type="dcterms:W3CDTF">2022-01-26T16:03:32Z</dcterms:modified>
</cp:coreProperties>
</file>