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40" d="100"/>
          <a:sy n="40" d="100"/>
        </p:scale>
        <p:origin x="34" y="3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jal" userId="35bbeb52679044bd" providerId="LiveId" clId="{1B6CC49B-7645-4B89-9A32-6FEF617F92C1}"/>
    <pc:docChg chg="modSld">
      <pc:chgData name="kajal" userId="35bbeb52679044bd" providerId="LiveId" clId="{1B6CC49B-7645-4B89-9A32-6FEF617F92C1}" dt="2022-07-04T11:23:58.974" v="3" actId="20577"/>
      <pc:docMkLst>
        <pc:docMk/>
      </pc:docMkLst>
      <pc:sldChg chg="modSp mod">
        <pc:chgData name="kajal" userId="35bbeb52679044bd" providerId="LiveId" clId="{1B6CC49B-7645-4B89-9A32-6FEF617F92C1}" dt="2022-07-04T11:23:51.566" v="1" actId="20577"/>
        <pc:sldMkLst>
          <pc:docMk/>
          <pc:sldMk cId="4198212811" sldId="257"/>
        </pc:sldMkLst>
        <pc:spChg chg="mod">
          <ac:chgData name="kajal" userId="35bbeb52679044bd" providerId="LiveId" clId="{1B6CC49B-7645-4B89-9A32-6FEF617F92C1}" dt="2022-07-04T11:23:51.566" v="1" actId="20577"/>
          <ac:spMkLst>
            <pc:docMk/>
            <pc:sldMk cId="4198212811" sldId="257"/>
            <ac:spMk id="2" creationId="{359FD5A9-FE40-FD00-F4D1-7604FD0CD1B1}"/>
          </ac:spMkLst>
        </pc:spChg>
      </pc:sldChg>
      <pc:sldChg chg="modSp mod">
        <pc:chgData name="kajal" userId="35bbeb52679044bd" providerId="LiveId" clId="{1B6CC49B-7645-4B89-9A32-6FEF617F92C1}" dt="2022-07-04T11:23:58.974" v="3" actId="20577"/>
        <pc:sldMkLst>
          <pc:docMk/>
          <pc:sldMk cId="1874057375" sldId="258"/>
        </pc:sldMkLst>
        <pc:spChg chg="mod">
          <ac:chgData name="kajal" userId="35bbeb52679044bd" providerId="LiveId" clId="{1B6CC49B-7645-4B89-9A32-6FEF617F92C1}" dt="2022-07-04T11:23:58.974" v="3" actId="20577"/>
          <ac:spMkLst>
            <pc:docMk/>
            <pc:sldMk cId="1874057375" sldId="258"/>
            <ac:spMk id="2" creationId="{0D6F6FA9-CEFB-C8AA-41D9-D87668E3726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268ED9-1CC3-4E4D-A31D-DEF747A329CA}" type="datetimeFigureOut">
              <a:rPr lang="en-IN" smtClean="0"/>
              <a:t>05-07-2022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C812B2C-62C7-428C-A476-139F3DDB6C5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0576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268ED9-1CC3-4E4D-A31D-DEF747A329CA}"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812B2C-62C7-428C-A476-139F3DDB6C5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3455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268ED9-1CC3-4E4D-A31D-DEF747A329CA}"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812B2C-62C7-428C-A476-139F3DDB6C5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5546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268ED9-1CC3-4E4D-A31D-DEF747A329CA}"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812B2C-62C7-428C-A476-139F3DDB6C5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4475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268ED9-1CC3-4E4D-A31D-DEF747A329CA}"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812B2C-62C7-428C-A476-139F3DDB6C5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3250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268ED9-1CC3-4E4D-A31D-DEF747A329CA}"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812B2C-62C7-428C-A476-139F3DDB6C5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0065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268ED9-1CC3-4E4D-A31D-DEF747A329CA}" type="datetimeFigureOut">
              <a:rPr lang="en-IN" smtClean="0"/>
              <a:t>05-07-2022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812B2C-62C7-428C-A476-139F3DDB6C5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9432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268ED9-1CC3-4E4D-A31D-DEF747A329CA}" type="datetimeFigureOut">
              <a:rPr lang="en-IN" smtClean="0"/>
              <a:t>05-07-2022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812B2C-62C7-428C-A476-139F3DDB6C5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8869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268ED9-1CC3-4E4D-A31D-DEF747A329CA}" type="datetimeFigureOut">
              <a:rPr lang="en-IN" smtClean="0"/>
              <a:t>05-07-2022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812B2C-62C7-428C-A476-139F3DDB6C5C}" type="slidenum">
              <a:rPr lang="en-IN" smtClean="0"/>
              <a:t>‹#›</a:t>
            </a:fld>
            <a:endParaRPr lang="en-IN"/>
          </a:p>
        </p:txBody>
      </p:sp>
    </p:spTree>
    <p:extLst>
      <p:ext uri="{BB962C8B-B14F-4D97-AF65-F5344CB8AC3E}">
        <p14:creationId xmlns:p14="http://schemas.microsoft.com/office/powerpoint/2010/main" val="3278961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268ED9-1CC3-4E4D-A31D-DEF747A329CA}"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812B2C-62C7-428C-A476-139F3DDB6C5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527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8268ED9-1CC3-4E4D-A31D-DEF747A329CA}" type="datetimeFigureOut">
              <a:rPr lang="en-IN" smtClean="0"/>
              <a:t>05-07-2022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6C812B2C-62C7-428C-A476-139F3DDB6C5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4826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8268ED9-1CC3-4E4D-A31D-DEF747A329CA}" type="datetimeFigureOut">
              <a:rPr lang="en-IN" smtClean="0"/>
              <a:t>05-07-2022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C812B2C-62C7-428C-A476-139F3DDB6C5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896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computernotes.com/fundamental/introduction-to-computer/what-is-cp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mage.slidesharecdn.com/registers-110818112308-phpapp02/95/registers-3-728.jpg?cb=131366690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mage.slidesharecdn.com/registers-110818112308-phpapp02/95/registers-7-728.jpg?cb=1313666903"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image.slidesharecdn.com/registers-110818112308-phpapp02/95/registers-10-728.jpg?cb=131366690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computernotes.com/fundamental/introduction-to-computer/control-unit" TargetMode="External"/><Relationship Id="rId2" Type="http://schemas.openxmlformats.org/officeDocument/2006/relationships/hyperlink" Target="https://ecomputernotes.com/fundamental/introduction-to-computer/what-is-computer" TargetMode="External"/><Relationship Id="rId1" Type="http://schemas.openxmlformats.org/officeDocument/2006/relationships/slideLayout" Target="../slideLayouts/slideLayout2.xml"/><Relationship Id="rId4" Type="http://schemas.openxmlformats.org/officeDocument/2006/relationships/hyperlink" Target="https://ecomputernotes.com/fundamental/information-technology/what-do-you-mean-by-data-and-informa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21887-025B-DF79-7BAD-5F373815D7A2}"/>
              </a:ext>
            </a:extLst>
          </p:cNvPr>
          <p:cNvSpPr>
            <a:spLocks noGrp="1"/>
          </p:cNvSpPr>
          <p:nvPr>
            <p:ph type="ctrTitle"/>
          </p:nvPr>
        </p:nvSpPr>
        <p:spPr>
          <a:xfrm>
            <a:off x="1853002" y="657926"/>
            <a:ext cx="8637073" cy="1493603"/>
          </a:xfrm>
        </p:spPr>
        <p:txBody>
          <a:bodyPr>
            <a:normAutofit fontScale="90000"/>
          </a:bodyPr>
          <a:lstStyle/>
          <a:p>
            <a:r>
              <a:rPr lang="en-US" dirty="0"/>
              <a:t>CAT – 3 PRESENTATION</a:t>
            </a:r>
            <a:br>
              <a:rPr lang="en-US" dirty="0"/>
            </a:br>
            <a:br>
              <a:rPr lang="en-US" dirty="0"/>
            </a:br>
            <a:r>
              <a:rPr lang="en-US" sz="4000" dirty="0"/>
              <a:t>TOPIC – REGISTERS AND ITS TYPES</a:t>
            </a:r>
            <a:endParaRPr lang="en-IN" sz="4000" dirty="0"/>
          </a:p>
        </p:txBody>
      </p:sp>
      <p:sp>
        <p:nvSpPr>
          <p:cNvPr id="3" name="Subtitle 2">
            <a:extLst>
              <a:ext uri="{FF2B5EF4-FFF2-40B4-BE49-F238E27FC236}">
                <a16:creationId xmlns:a16="http://schemas.microsoft.com/office/drawing/2014/main" id="{EE2B3FEF-91C9-13C1-66C8-5B06E87EBB95}"/>
              </a:ext>
            </a:extLst>
          </p:cNvPr>
          <p:cNvSpPr>
            <a:spLocks noGrp="1"/>
          </p:cNvSpPr>
          <p:nvPr>
            <p:ph type="subTitle" idx="1"/>
          </p:nvPr>
        </p:nvSpPr>
        <p:spPr>
          <a:xfrm>
            <a:off x="239356" y="3015222"/>
            <a:ext cx="8637072" cy="2372566"/>
          </a:xfrm>
        </p:spPr>
        <p:txBody>
          <a:bodyPr>
            <a:normAutofit/>
          </a:bodyPr>
          <a:lstStyle/>
          <a:p>
            <a:r>
              <a:rPr lang="en-US" b="1" dirty="0"/>
              <a:t>SUBMITTED BY-</a:t>
            </a:r>
          </a:p>
          <a:p>
            <a:r>
              <a:rPr lang="en-US" dirty="0"/>
              <a:t>Aditya Narendra – 21SCSE1050009</a:t>
            </a:r>
          </a:p>
          <a:p>
            <a:r>
              <a:rPr lang="en-IN" dirty="0"/>
              <a:t>ADITYA </a:t>
            </a:r>
            <a:r>
              <a:rPr lang="en-IN" dirty="0" err="1"/>
              <a:t>bhardwaj</a:t>
            </a:r>
            <a:r>
              <a:rPr lang="en-IN" dirty="0"/>
              <a:t>   - 21SCSE1050014</a:t>
            </a:r>
          </a:p>
          <a:p>
            <a:r>
              <a:rPr lang="en-IN" dirty="0"/>
              <a:t>Aditya </a:t>
            </a:r>
            <a:r>
              <a:rPr lang="en-IN" dirty="0" err="1"/>
              <a:t>sachan</a:t>
            </a:r>
            <a:r>
              <a:rPr lang="en-IN" dirty="0"/>
              <a:t>- 21SCSE1410053</a:t>
            </a:r>
          </a:p>
          <a:p>
            <a:r>
              <a:rPr lang="en-IN" dirty="0"/>
              <a:t>Aditya </a:t>
            </a:r>
            <a:r>
              <a:rPr lang="en-IN" dirty="0" err="1"/>
              <a:t>pundir</a:t>
            </a:r>
            <a:r>
              <a:rPr lang="en-IN" dirty="0"/>
              <a:t> -21scse1410005</a:t>
            </a:r>
          </a:p>
        </p:txBody>
      </p:sp>
    </p:spTree>
    <p:extLst>
      <p:ext uri="{BB962C8B-B14F-4D97-AF65-F5344CB8AC3E}">
        <p14:creationId xmlns:p14="http://schemas.microsoft.com/office/powerpoint/2010/main" val="2763149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24FE-41C4-052D-60AB-31DC9CA7FA6B}"/>
              </a:ext>
            </a:extLst>
          </p:cNvPr>
          <p:cNvSpPr>
            <a:spLocks noGrp="1"/>
          </p:cNvSpPr>
          <p:nvPr>
            <p:ph type="title"/>
          </p:nvPr>
        </p:nvSpPr>
        <p:spPr>
          <a:xfrm>
            <a:off x="4112467" y="1161749"/>
            <a:ext cx="9603275" cy="1049235"/>
          </a:xfrm>
        </p:spPr>
        <p:txBody>
          <a:bodyPr>
            <a:normAutofit/>
          </a:bodyPr>
          <a:lstStyle/>
          <a:p>
            <a:r>
              <a:rPr lang="en-US" sz="4800" b="1" dirty="0"/>
              <a:t>THANK YOU</a:t>
            </a:r>
            <a:endParaRPr lang="en-IN" sz="4800" b="1" dirty="0"/>
          </a:p>
        </p:txBody>
      </p:sp>
    </p:spTree>
    <p:extLst>
      <p:ext uri="{BB962C8B-B14F-4D97-AF65-F5344CB8AC3E}">
        <p14:creationId xmlns:p14="http://schemas.microsoft.com/office/powerpoint/2010/main" val="678722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D5A9-FE40-FD00-F4D1-7604FD0CD1B1}"/>
              </a:ext>
            </a:extLst>
          </p:cNvPr>
          <p:cNvSpPr>
            <a:spLocks noGrp="1"/>
          </p:cNvSpPr>
          <p:nvPr>
            <p:ph type="title"/>
          </p:nvPr>
        </p:nvSpPr>
        <p:spPr/>
        <p:txBody>
          <a:bodyPr/>
          <a:lstStyle/>
          <a:p>
            <a:r>
              <a:rPr lang="en-US" dirty="0"/>
              <a:t>What are registers ?</a:t>
            </a:r>
            <a:endParaRPr lang="en-IN" dirty="0"/>
          </a:p>
        </p:txBody>
      </p:sp>
      <p:sp>
        <p:nvSpPr>
          <p:cNvPr id="3" name="Content Placeholder 2">
            <a:extLst>
              <a:ext uri="{FF2B5EF4-FFF2-40B4-BE49-F238E27FC236}">
                <a16:creationId xmlns:a16="http://schemas.microsoft.com/office/drawing/2014/main" id="{6C8AF7B3-DAA7-8170-65B3-79CECE06BBE3}"/>
              </a:ext>
            </a:extLst>
          </p:cNvPr>
          <p:cNvSpPr>
            <a:spLocks noGrp="1"/>
          </p:cNvSpPr>
          <p:nvPr>
            <p:ph idx="1"/>
          </p:nvPr>
        </p:nvSpPr>
        <p:spPr/>
        <p:txBody>
          <a:bodyPr/>
          <a:lstStyle/>
          <a:p>
            <a:r>
              <a:rPr lang="en-US" b="0" i="0" dirty="0">
                <a:solidFill>
                  <a:srgbClr val="3B3835"/>
                </a:solidFill>
                <a:effectLst/>
                <a:latin typeface="Source Sans Pro" panose="020B0604020202020204" pitchFamily="34" charset="0"/>
              </a:rPr>
              <a:t>A register is a group of flip-flops capable of storing one bit of information.</a:t>
            </a:r>
          </a:p>
          <a:p>
            <a:r>
              <a:rPr lang="en-US" b="0" i="0" dirty="0">
                <a:solidFill>
                  <a:srgbClr val="3B3835"/>
                </a:solidFill>
                <a:effectLst/>
                <a:latin typeface="Source Sans Pro" panose="020B0604020202020204" pitchFamily="34" charset="0"/>
              </a:rPr>
              <a:t>Register consists of a group of flip-flops &amp; gates that effect their transition. The flip-flops holds the binary information &amp; the gate control when &amp; how new information is transferred into the register. </a:t>
            </a:r>
            <a:endParaRPr lang="en-US" dirty="0">
              <a:solidFill>
                <a:srgbClr val="3B3835"/>
              </a:solidFill>
              <a:latin typeface="Source Sans Pro" panose="020B0604020202020204" pitchFamily="34" charset="0"/>
            </a:endParaRPr>
          </a:p>
          <a:p>
            <a:r>
              <a:rPr lang="en-US" b="0" i="0" dirty="0">
                <a:solidFill>
                  <a:srgbClr val="3B3835"/>
                </a:solidFill>
                <a:effectLst/>
                <a:latin typeface="Source Sans Pro" panose="020B0604020202020204" pitchFamily="34" charset="0"/>
              </a:rPr>
              <a:t>The simplest register is that which only contains flip-flops , with no external gates.</a:t>
            </a:r>
            <a:endParaRPr lang="en-IN" dirty="0"/>
          </a:p>
        </p:txBody>
      </p:sp>
    </p:spTree>
    <p:extLst>
      <p:ext uri="{BB962C8B-B14F-4D97-AF65-F5344CB8AC3E}">
        <p14:creationId xmlns:p14="http://schemas.microsoft.com/office/powerpoint/2010/main" val="419821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F6FA9-CEFB-C8AA-41D9-D87668E37262}"/>
              </a:ext>
            </a:extLst>
          </p:cNvPr>
          <p:cNvSpPr>
            <a:spLocks noGrp="1"/>
          </p:cNvSpPr>
          <p:nvPr>
            <p:ph type="title"/>
          </p:nvPr>
        </p:nvSpPr>
        <p:spPr>
          <a:xfrm>
            <a:off x="1451579" y="152401"/>
            <a:ext cx="9603275" cy="618563"/>
          </a:xfrm>
        </p:spPr>
        <p:txBody>
          <a:bodyPr/>
          <a:lstStyle/>
          <a:p>
            <a:r>
              <a:rPr lang="en-US" dirty="0"/>
              <a:t>Uses of </a:t>
            </a:r>
            <a:r>
              <a:rPr lang="en-US" dirty="0" err="1"/>
              <a:t>registors</a:t>
            </a:r>
            <a:endParaRPr lang="en-IN" dirty="0"/>
          </a:p>
        </p:txBody>
      </p:sp>
      <p:sp>
        <p:nvSpPr>
          <p:cNvPr id="3" name="Content Placeholder 2">
            <a:extLst>
              <a:ext uri="{FF2B5EF4-FFF2-40B4-BE49-F238E27FC236}">
                <a16:creationId xmlns:a16="http://schemas.microsoft.com/office/drawing/2014/main" id="{6CD91B98-48D2-B3E3-2815-8B33531EE0DF}"/>
              </a:ext>
            </a:extLst>
          </p:cNvPr>
          <p:cNvSpPr>
            <a:spLocks noGrp="1"/>
          </p:cNvSpPr>
          <p:nvPr>
            <p:ph idx="1"/>
          </p:nvPr>
        </p:nvSpPr>
        <p:spPr>
          <a:xfrm>
            <a:off x="1451579" y="1030941"/>
            <a:ext cx="9603275" cy="5056093"/>
          </a:xfrm>
        </p:spPr>
        <p:txBody>
          <a:bodyPr>
            <a:normAutofit/>
          </a:bodyPr>
          <a:lstStyle/>
          <a:p>
            <a:r>
              <a:rPr lang="en-US" b="0" i="0" dirty="0">
                <a:solidFill>
                  <a:srgbClr val="000000"/>
                </a:solidFill>
                <a:effectLst/>
                <a:latin typeface="arial" panose="020B0604020202020204" pitchFamily="34" charset="0"/>
              </a:rPr>
              <a:t>While we are working on the System then these Registers are used by the </a:t>
            </a:r>
            <a:r>
              <a:rPr lang="en-US" b="1" i="0" u="none" strike="noStrike" dirty="0">
                <a:solidFill>
                  <a:srgbClr val="38A8D6"/>
                </a:solidFill>
                <a:effectLst/>
                <a:latin typeface="arial" panose="020B0604020202020204" pitchFamily="34" charset="0"/>
                <a:hlinkClick r:id="rId2"/>
              </a:rPr>
              <a:t>CPU</a:t>
            </a:r>
            <a:r>
              <a:rPr lang="en-US" b="1" i="0" dirty="0">
                <a:solidFill>
                  <a:srgbClr val="000000"/>
                </a:solidFill>
                <a:effectLst/>
                <a:latin typeface="arial" panose="020B0604020202020204" pitchFamily="34" charset="0"/>
              </a:rPr>
              <a:t> for Performing the Operations.</a:t>
            </a:r>
          </a:p>
          <a:p>
            <a:pPr algn="just"/>
            <a:r>
              <a:rPr lang="en-US" sz="1800" b="0" i="0" dirty="0">
                <a:solidFill>
                  <a:srgbClr val="000000"/>
                </a:solidFill>
                <a:effectLst/>
                <a:latin typeface="arial" panose="020B0604020202020204" pitchFamily="34" charset="0"/>
              </a:rPr>
              <a:t>Registers Perform:-</a:t>
            </a:r>
            <a:endParaRPr lang="en-US" b="0" i="0" dirty="0">
              <a:solidFill>
                <a:srgbClr val="000000"/>
              </a:solidFill>
              <a:effectLst/>
              <a:latin typeface="arial" panose="020B0604020202020204" pitchFamily="34" charset="0"/>
            </a:endParaRPr>
          </a:p>
          <a:p>
            <a:pPr algn="just"/>
            <a:r>
              <a:rPr lang="en-US" sz="1800" b="0" i="0" dirty="0">
                <a:solidFill>
                  <a:srgbClr val="000000"/>
                </a:solidFill>
                <a:effectLst/>
                <a:latin typeface="arial" panose="020B0604020202020204" pitchFamily="34" charset="0"/>
              </a:rPr>
              <a:t>1)    </a:t>
            </a:r>
            <a:r>
              <a:rPr lang="en-US" sz="1800" b="1" i="0" dirty="0">
                <a:solidFill>
                  <a:srgbClr val="000000"/>
                </a:solidFill>
                <a:effectLst/>
                <a:latin typeface="arial" panose="020B0604020202020204" pitchFamily="34" charset="0"/>
              </a:rPr>
              <a:t>Fetch</a:t>
            </a:r>
            <a:r>
              <a:rPr lang="en-US" sz="1800" b="0" i="0" dirty="0">
                <a:solidFill>
                  <a:srgbClr val="000000"/>
                </a:solidFill>
                <a:effectLst/>
                <a:latin typeface="arial" panose="020B0604020202020204" pitchFamily="34" charset="0"/>
              </a:rPr>
              <a:t>: The Fetch Operation is used for taking the instructions those are given by the user and the Instructions those are stored into the Main Memory will be fetch by using Registers.</a:t>
            </a:r>
            <a:endParaRPr lang="en-US" b="0" i="0" dirty="0">
              <a:solidFill>
                <a:srgbClr val="000000"/>
              </a:solidFill>
              <a:effectLst/>
              <a:latin typeface="arial" panose="020B0604020202020204" pitchFamily="34" charset="0"/>
            </a:endParaRPr>
          </a:p>
          <a:p>
            <a:pPr algn="just"/>
            <a:r>
              <a:rPr lang="en-US" sz="1800" b="0" i="0" dirty="0">
                <a:solidFill>
                  <a:srgbClr val="000000"/>
                </a:solidFill>
                <a:effectLst/>
                <a:latin typeface="arial" panose="020B0604020202020204" pitchFamily="34" charset="0"/>
              </a:rPr>
              <a:t>2)    </a:t>
            </a:r>
            <a:r>
              <a:rPr lang="en-US" sz="1800" b="1" i="0" dirty="0">
                <a:solidFill>
                  <a:srgbClr val="000000"/>
                </a:solidFill>
                <a:effectLst/>
                <a:latin typeface="arial" panose="020B0604020202020204" pitchFamily="34" charset="0"/>
              </a:rPr>
              <a:t>Decode</a:t>
            </a:r>
            <a:r>
              <a:rPr lang="en-US" sz="1800" b="0" i="0" dirty="0">
                <a:solidFill>
                  <a:srgbClr val="000000"/>
                </a:solidFill>
                <a:effectLst/>
                <a:latin typeface="arial" panose="020B0604020202020204" pitchFamily="34" charset="0"/>
              </a:rPr>
              <a:t>: The Decode Operation is used for interpreting the Instructions means the Instructions are decoded means the CPU will find out which Operation is to be performed on the instructions.</a:t>
            </a:r>
            <a:br>
              <a:rPr lang="en-US" sz="1800" b="0" i="0" dirty="0">
                <a:solidFill>
                  <a:srgbClr val="000000"/>
                </a:solidFill>
                <a:effectLst/>
                <a:latin typeface="arial" panose="020B0604020202020204" pitchFamily="34" charset="0"/>
              </a:rPr>
            </a:br>
            <a:endParaRPr lang="en-US" b="0" i="0" dirty="0">
              <a:solidFill>
                <a:srgbClr val="000000"/>
              </a:solidFill>
              <a:effectLst/>
              <a:latin typeface="arial" panose="020B0604020202020204" pitchFamily="34" charset="0"/>
            </a:endParaRPr>
          </a:p>
          <a:p>
            <a:pPr algn="just"/>
            <a:r>
              <a:rPr lang="en-US" sz="1800" b="0" i="0" dirty="0">
                <a:solidFill>
                  <a:srgbClr val="000000"/>
                </a:solidFill>
                <a:effectLst/>
                <a:latin typeface="arial" panose="020B0604020202020204" pitchFamily="34" charset="0"/>
              </a:rPr>
              <a:t>3)    </a:t>
            </a:r>
            <a:r>
              <a:rPr lang="en-US" sz="1800" b="1" i="0" dirty="0">
                <a:solidFill>
                  <a:srgbClr val="000000"/>
                </a:solidFill>
                <a:effectLst/>
                <a:latin typeface="arial" panose="020B0604020202020204" pitchFamily="34" charset="0"/>
              </a:rPr>
              <a:t>Execute</a:t>
            </a:r>
            <a:r>
              <a:rPr lang="en-US" sz="1800" b="0" i="0" dirty="0">
                <a:solidFill>
                  <a:srgbClr val="000000"/>
                </a:solidFill>
                <a:effectLst/>
                <a:latin typeface="arial" panose="020B0604020202020204" pitchFamily="34" charset="0"/>
              </a:rPr>
              <a:t>: The Execute Operation is performed by the CPU. And Results those are produced by the CPU are then Stored into the Memory and after that they are displayed on the user Screen.</a:t>
            </a:r>
            <a:endParaRPr lang="en-US"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874057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EB242-2509-8A33-7B40-297D8FC3F0BF}"/>
              </a:ext>
            </a:extLst>
          </p:cNvPr>
          <p:cNvSpPr>
            <a:spLocks noGrp="1"/>
          </p:cNvSpPr>
          <p:nvPr>
            <p:ph type="title"/>
          </p:nvPr>
        </p:nvSpPr>
        <p:spPr>
          <a:xfrm>
            <a:off x="1294362" y="528919"/>
            <a:ext cx="9603275" cy="1004048"/>
          </a:xfrm>
        </p:spPr>
        <p:txBody>
          <a:bodyPr>
            <a:normAutofit fontScale="90000"/>
          </a:bodyPr>
          <a:lstStyle/>
          <a:p>
            <a:r>
              <a:rPr lang="en-US" sz="6000" dirty="0"/>
              <a:t>Types of registers</a:t>
            </a:r>
            <a:br>
              <a:rPr lang="en-US" dirty="0"/>
            </a:br>
            <a:br>
              <a:rPr lang="en-US" dirty="0"/>
            </a:br>
            <a:endParaRPr lang="en-IN" dirty="0"/>
          </a:p>
        </p:txBody>
      </p:sp>
      <p:sp>
        <p:nvSpPr>
          <p:cNvPr id="3" name="Content Placeholder 2">
            <a:extLst>
              <a:ext uri="{FF2B5EF4-FFF2-40B4-BE49-F238E27FC236}">
                <a16:creationId xmlns:a16="http://schemas.microsoft.com/office/drawing/2014/main" id="{78DF41D9-8902-FBC6-6ADD-B0657A74CECC}"/>
              </a:ext>
            </a:extLst>
          </p:cNvPr>
          <p:cNvSpPr>
            <a:spLocks noGrp="1"/>
          </p:cNvSpPr>
          <p:nvPr>
            <p:ph idx="1"/>
          </p:nvPr>
        </p:nvSpPr>
        <p:spPr>
          <a:xfrm>
            <a:off x="1128849" y="1945340"/>
            <a:ext cx="9603275" cy="3998259"/>
          </a:xfrm>
        </p:spPr>
        <p:txBody>
          <a:bodyPr/>
          <a:lstStyle/>
          <a:p>
            <a:pPr marL="457200" indent="-457200" algn="l">
              <a:buAutoNum type="arabicPeriod"/>
            </a:pPr>
            <a:r>
              <a:rPr lang="en-US" b="1" i="0" dirty="0">
                <a:solidFill>
                  <a:srgbClr val="3B3835"/>
                </a:solidFill>
                <a:effectLst/>
                <a:latin typeface="Source Sans Pro" panose="020B0503030403020204" pitchFamily="34" charset="0"/>
              </a:rPr>
              <a:t>4 - bit register-</a:t>
            </a:r>
          </a:p>
          <a:p>
            <a:pPr marL="0" indent="0" algn="l">
              <a:buNone/>
            </a:pPr>
            <a:r>
              <a:rPr lang="en-US" b="0" i="0" dirty="0">
                <a:solidFill>
                  <a:srgbClr val="3B3835"/>
                </a:solidFill>
                <a:effectLst/>
                <a:latin typeface="Source Sans Pro" panose="020B0503030403020204" pitchFamily="34" charset="0"/>
              </a:rPr>
              <a:t>It shows how a register constructed with four D flip-flops . The common clock input triggers all flip-flops .</a:t>
            </a:r>
          </a:p>
          <a:p>
            <a:pPr marL="0" indent="0" algn="l">
              <a:buNone/>
            </a:pPr>
            <a:r>
              <a:rPr lang="en-US" dirty="0">
                <a:solidFill>
                  <a:srgbClr val="027EB0"/>
                </a:solidFill>
                <a:latin typeface="Source Sans Pro" panose="020B0503030403020204" pitchFamily="34" charset="0"/>
                <a:hlinkClick r:id="rId2" tooltip="REGISTER     WITH       PARALLEL    LOAD&lt;br /&gt;The  transfer..."/>
              </a:rPr>
              <a:t>2.</a:t>
            </a:r>
            <a:r>
              <a:rPr lang="en-US" b="0" i="0" u="none" strike="noStrike" dirty="0">
                <a:solidFill>
                  <a:srgbClr val="027EB0"/>
                </a:solidFill>
                <a:effectLst/>
                <a:latin typeface="Source Sans Pro" panose="020B0503030403020204" pitchFamily="34" charset="0"/>
                <a:hlinkClick r:id="rId2" tooltip="REGISTER     WITH       PARALLEL    LOAD&lt;br /&gt;The  transfer..."/>
              </a:rPr>
              <a:t> </a:t>
            </a:r>
            <a:r>
              <a:rPr lang="en-US" b="1" i="0" dirty="0">
                <a:solidFill>
                  <a:srgbClr val="3B3835"/>
                </a:solidFill>
                <a:effectLst/>
                <a:latin typeface="Source Sans Pro" panose="020B0503030403020204" pitchFamily="34" charset="0"/>
              </a:rPr>
              <a:t>REGISTER WITH PARALLEL LOAD-</a:t>
            </a:r>
          </a:p>
          <a:p>
            <a:pPr algn="l">
              <a:buFont typeface="+mj-lt"/>
              <a:buAutoNum type="arabicPeriod"/>
            </a:pPr>
            <a:r>
              <a:rPr lang="en-US" b="0" i="0" dirty="0">
                <a:solidFill>
                  <a:srgbClr val="3B3835"/>
                </a:solidFill>
                <a:effectLst/>
                <a:latin typeface="Source Sans Pro" panose="020B0503030403020204" pitchFamily="34" charset="0"/>
              </a:rPr>
              <a:t>The transfer of new information into a register is referred to as loading the register .If all the bits of the register are loaded simultaneously with a common clock pulse, loading is done in parallel.</a:t>
            </a:r>
          </a:p>
          <a:p>
            <a:pPr algn="l">
              <a:buFont typeface="+mj-lt"/>
              <a:buAutoNum type="arabicPeriod"/>
            </a:pPr>
            <a:r>
              <a:rPr lang="en-US" b="0" i="0" dirty="0">
                <a:solidFill>
                  <a:srgbClr val="3B3835"/>
                </a:solidFill>
                <a:effectLst/>
                <a:latin typeface="Source Sans Pro" panose="020B0503030403020204" pitchFamily="34" charset="0"/>
              </a:rPr>
              <a:t>LOAD INPUT- It determines whether the next clock pulse will accept new information or leave the information in the register intact. </a:t>
            </a:r>
          </a:p>
          <a:p>
            <a:endParaRPr lang="en-IN" dirty="0"/>
          </a:p>
        </p:txBody>
      </p:sp>
    </p:spTree>
    <p:extLst>
      <p:ext uri="{BB962C8B-B14F-4D97-AF65-F5344CB8AC3E}">
        <p14:creationId xmlns:p14="http://schemas.microsoft.com/office/powerpoint/2010/main" val="3874968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F789-8234-B739-9A66-FCFAA8227466}"/>
              </a:ext>
            </a:extLst>
          </p:cNvPr>
          <p:cNvSpPr>
            <a:spLocks noGrp="1"/>
          </p:cNvSpPr>
          <p:nvPr>
            <p:ph type="title"/>
          </p:nvPr>
        </p:nvSpPr>
        <p:spPr>
          <a:xfrm>
            <a:off x="1454239" y="-1040858"/>
            <a:ext cx="8643154" cy="1887950"/>
          </a:xfrm>
        </p:spPr>
        <p:txBody>
          <a:bodyPr>
            <a:normAutofit/>
          </a:bodyPr>
          <a:lstStyle/>
          <a:p>
            <a:r>
              <a:rPr lang="en-US" sz="1800" dirty="0">
                <a:solidFill>
                  <a:srgbClr val="FF0000"/>
                </a:solidFill>
              </a:rPr>
              <a:t>3. </a:t>
            </a:r>
            <a:r>
              <a:rPr lang="en-US" sz="1800" b="1" dirty="0"/>
              <a:t>SHIFT REGISTERS-</a:t>
            </a:r>
            <a:endParaRPr lang="en-IN" sz="1800" b="1" dirty="0"/>
          </a:p>
        </p:txBody>
      </p:sp>
      <p:sp>
        <p:nvSpPr>
          <p:cNvPr id="3" name="Text Placeholder 2">
            <a:extLst>
              <a:ext uri="{FF2B5EF4-FFF2-40B4-BE49-F238E27FC236}">
                <a16:creationId xmlns:a16="http://schemas.microsoft.com/office/drawing/2014/main" id="{A2BD6529-8C5E-F3C4-3705-0628565A484B}"/>
              </a:ext>
            </a:extLst>
          </p:cNvPr>
          <p:cNvSpPr>
            <a:spLocks noGrp="1"/>
          </p:cNvSpPr>
          <p:nvPr>
            <p:ph type="body" idx="1"/>
          </p:nvPr>
        </p:nvSpPr>
        <p:spPr>
          <a:xfrm>
            <a:off x="1466947" y="1029038"/>
            <a:ext cx="8630446" cy="4799923"/>
          </a:xfrm>
        </p:spPr>
        <p:txBody>
          <a:bodyPr>
            <a:normAutofit/>
          </a:bodyPr>
          <a:lstStyle/>
          <a:p>
            <a:r>
              <a:rPr lang="en-US" b="0" i="0" dirty="0">
                <a:solidFill>
                  <a:srgbClr val="3B3835"/>
                </a:solidFill>
                <a:effectLst/>
                <a:latin typeface="Source Sans Pro" panose="020B0503030403020204" pitchFamily="34" charset="0"/>
              </a:rPr>
              <a:t>In digital circuits a shift </a:t>
            </a:r>
            <a:r>
              <a:rPr lang="en-US" b="0" i="0" dirty="0" err="1">
                <a:solidFill>
                  <a:srgbClr val="3B3835"/>
                </a:solidFill>
                <a:effectLst/>
                <a:latin typeface="Source Sans Pro" panose="020B0503030403020204" pitchFamily="34" charset="0"/>
              </a:rPr>
              <a:t>registeris</a:t>
            </a:r>
            <a:r>
              <a:rPr lang="en-US" b="0" i="0" dirty="0">
                <a:solidFill>
                  <a:srgbClr val="3B3835"/>
                </a:solidFill>
                <a:effectLst/>
                <a:latin typeface="Source Sans Pro" panose="020B0503030403020204" pitchFamily="34" charset="0"/>
              </a:rPr>
              <a:t> a group of flip flops set up in a linear fashion which have their inputs and outputs connected together in such a way that the data are shifted down the line when the circuit is activated.</a:t>
            </a:r>
          </a:p>
          <a:p>
            <a:r>
              <a:rPr lang="en-US" b="0" i="0" dirty="0">
                <a:solidFill>
                  <a:srgbClr val="3B3835"/>
                </a:solidFill>
                <a:effectLst/>
                <a:latin typeface="Source Sans Pro" panose="020B0503030403020204" pitchFamily="34" charset="0"/>
              </a:rPr>
              <a:t>The simplest shift register is one that uses only flip-flops.</a:t>
            </a:r>
          </a:p>
          <a:p>
            <a:pPr algn="l">
              <a:buFont typeface="+mj-lt"/>
              <a:buAutoNum type="arabicPeriod"/>
            </a:pPr>
            <a:r>
              <a:rPr lang="en-US" b="0" i="0" dirty="0">
                <a:solidFill>
                  <a:srgbClr val="3B3835"/>
                </a:solidFill>
                <a:effectLst/>
                <a:latin typeface="Source Sans Pro" panose="020B0503030403020204" pitchFamily="34" charset="0"/>
              </a:rPr>
              <a:t>Shift register-The serial input determines what goes into the leftmost position during the </a:t>
            </a:r>
            <a:r>
              <a:rPr lang="en-US" b="0" i="0" dirty="0" err="1">
                <a:solidFill>
                  <a:srgbClr val="3B3835"/>
                </a:solidFill>
                <a:effectLst/>
                <a:latin typeface="Source Sans Pro" panose="020B0503030403020204" pitchFamily="34" charset="0"/>
              </a:rPr>
              <a:t>shift.The</a:t>
            </a:r>
            <a:r>
              <a:rPr lang="en-US" b="0" i="0" dirty="0">
                <a:solidFill>
                  <a:srgbClr val="3B3835"/>
                </a:solidFill>
                <a:effectLst/>
                <a:latin typeface="Source Sans Pro" panose="020B0503030403020204" pitchFamily="34" charset="0"/>
              </a:rPr>
              <a:t> serial output is taken from the output of the rightmost flip-</a:t>
            </a:r>
            <a:r>
              <a:rPr lang="en-US" b="0" i="0" dirty="0" err="1">
                <a:solidFill>
                  <a:srgbClr val="3B3835"/>
                </a:solidFill>
                <a:effectLst/>
                <a:latin typeface="Source Sans Pro" panose="020B0503030403020204" pitchFamily="34" charset="0"/>
              </a:rPr>
              <a:t>flop.The</a:t>
            </a:r>
            <a:r>
              <a:rPr lang="en-US" b="0" i="0" dirty="0">
                <a:solidFill>
                  <a:srgbClr val="3B3835"/>
                </a:solidFill>
                <a:effectLst/>
                <a:latin typeface="Source Sans Pro" panose="020B0503030403020204" pitchFamily="34" charset="0"/>
              </a:rPr>
              <a:t> clock is common to all flip-flops.</a:t>
            </a:r>
          </a:p>
          <a:p>
            <a:pPr algn="l">
              <a:buFont typeface="+mj-lt"/>
              <a:buAutoNum type="arabicPeriod"/>
            </a:pPr>
            <a:r>
              <a:rPr lang="en-US" b="0" i="0" u="none" strike="noStrike" dirty="0">
                <a:solidFill>
                  <a:srgbClr val="027EB0"/>
                </a:solidFill>
                <a:effectLst/>
                <a:latin typeface="Source Sans Pro" panose="020B0503030403020204" pitchFamily="34" charset="0"/>
                <a:hlinkClick r:id="rId2" tooltip="Bidirectional  Shift  Register  with  Parallel   Load&lt;br /&gt;..."/>
              </a:rPr>
              <a:t> </a:t>
            </a:r>
            <a:r>
              <a:rPr lang="en-US" b="0" i="0" dirty="0">
                <a:solidFill>
                  <a:srgbClr val="3B3835"/>
                </a:solidFill>
                <a:effectLst/>
                <a:latin typeface="Source Sans Pro" panose="020B0503030403020204" pitchFamily="34" charset="0"/>
              </a:rPr>
              <a:t>Bidirectional Shift Register with Parallel Load-A register capable of shifting in one direction only is called unidirectional shift </a:t>
            </a:r>
            <a:r>
              <a:rPr lang="en-US" b="0" i="0" dirty="0" err="1">
                <a:solidFill>
                  <a:srgbClr val="3B3835"/>
                </a:solidFill>
                <a:effectLst/>
                <a:latin typeface="Source Sans Pro" panose="020B0503030403020204" pitchFamily="34" charset="0"/>
              </a:rPr>
              <a:t>register.A</a:t>
            </a:r>
            <a:r>
              <a:rPr lang="en-US" b="0" i="0" dirty="0">
                <a:solidFill>
                  <a:srgbClr val="3B3835"/>
                </a:solidFill>
                <a:effectLst/>
                <a:latin typeface="Source Sans Pro" panose="020B0503030403020204" pitchFamily="34" charset="0"/>
              </a:rPr>
              <a:t> register that can shift in both directions is called bidirectional shift </a:t>
            </a:r>
            <a:r>
              <a:rPr lang="en-US" b="0" i="0" dirty="0" err="1">
                <a:solidFill>
                  <a:srgbClr val="3B3835"/>
                </a:solidFill>
                <a:effectLst/>
                <a:latin typeface="Source Sans Pro" panose="020B0503030403020204" pitchFamily="34" charset="0"/>
              </a:rPr>
              <a:t>register.The</a:t>
            </a:r>
            <a:r>
              <a:rPr lang="en-US" b="0" i="0" dirty="0">
                <a:solidFill>
                  <a:srgbClr val="3B3835"/>
                </a:solidFill>
                <a:effectLst/>
                <a:latin typeface="Source Sans Pro" panose="020B0503030403020204" pitchFamily="34" charset="0"/>
              </a:rPr>
              <a:t> most general shift register has all the capabilities like - input for clock pulse, shift-right operation, shift-left operation, parallel load operation, n parallel output lines, a control state. </a:t>
            </a:r>
          </a:p>
          <a:p>
            <a:endParaRPr lang="en-IN" dirty="0"/>
          </a:p>
        </p:txBody>
      </p:sp>
    </p:spTree>
    <p:extLst>
      <p:ext uri="{BB962C8B-B14F-4D97-AF65-F5344CB8AC3E}">
        <p14:creationId xmlns:p14="http://schemas.microsoft.com/office/powerpoint/2010/main" val="3665864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96675-1448-BBDD-FCBA-C5D67571B2F6}"/>
              </a:ext>
            </a:extLst>
          </p:cNvPr>
          <p:cNvSpPr>
            <a:spLocks noGrp="1"/>
          </p:cNvSpPr>
          <p:nvPr>
            <p:ph type="title"/>
          </p:nvPr>
        </p:nvSpPr>
        <p:spPr>
          <a:xfrm>
            <a:off x="1451579" y="748427"/>
            <a:ext cx="9603275" cy="351928"/>
          </a:xfrm>
        </p:spPr>
        <p:txBody>
          <a:bodyPr>
            <a:normAutofit fontScale="90000"/>
          </a:bodyPr>
          <a:lstStyle/>
          <a:p>
            <a:r>
              <a:rPr lang="en-US" sz="2000" dirty="0">
                <a:solidFill>
                  <a:srgbClr val="FF0000"/>
                </a:solidFill>
              </a:rPr>
              <a:t>4. </a:t>
            </a:r>
            <a:r>
              <a:rPr lang="en-US" sz="2000" b="1" dirty="0"/>
              <a:t>BINARY COUNTERS-</a:t>
            </a:r>
            <a:endParaRPr lang="en-IN" sz="2000" b="1" dirty="0"/>
          </a:p>
        </p:txBody>
      </p:sp>
      <p:sp>
        <p:nvSpPr>
          <p:cNvPr id="3" name="Content Placeholder 2">
            <a:extLst>
              <a:ext uri="{FF2B5EF4-FFF2-40B4-BE49-F238E27FC236}">
                <a16:creationId xmlns:a16="http://schemas.microsoft.com/office/drawing/2014/main" id="{CB7923AB-8118-7156-DC7D-5921F3544EFF}"/>
              </a:ext>
            </a:extLst>
          </p:cNvPr>
          <p:cNvSpPr>
            <a:spLocks noGrp="1"/>
          </p:cNvSpPr>
          <p:nvPr>
            <p:ph idx="1"/>
          </p:nvPr>
        </p:nvSpPr>
        <p:spPr>
          <a:xfrm>
            <a:off x="1451579" y="1048870"/>
            <a:ext cx="9603275" cy="4417475"/>
          </a:xfrm>
        </p:spPr>
        <p:txBody>
          <a:bodyPr>
            <a:normAutofit/>
          </a:bodyPr>
          <a:lstStyle/>
          <a:p>
            <a:pPr algn="l">
              <a:buFont typeface="+mj-lt"/>
              <a:buAutoNum type="arabicPeriod"/>
            </a:pPr>
            <a:r>
              <a:rPr lang="en-US" b="0" i="0" dirty="0">
                <a:solidFill>
                  <a:srgbClr val="3B3835"/>
                </a:solidFill>
                <a:effectLst/>
                <a:latin typeface="Source Sans Pro" panose="020B0503030403020204" pitchFamily="34" charset="0"/>
              </a:rPr>
              <a:t>A register that goes through a predetermined sequence of states upon the application of input pulses is called a counter .A counter that follows the binary number sequence is called binary counter. The main type of flip-flops used in counters are J-K flip-flops or T flip-flop. </a:t>
            </a:r>
          </a:p>
          <a:p>
            <a:pPr algn="l">
              <a:buFont typeface="+mj-lt"/>
              <a:buAutoNum type="arabicPeriod"/>
            </a:pPr>
            <a:r>
              <a:rPr lang="en-US" b="0" i="0" u="none" strike="noStrike" dirty="0">
                <a:solidFill>
                  <a:srgbClr val="027EB0"/>
                </a:solidFill>
                <a:effectLst/>
                <a:latin typeface="Source Sans Pro" panose="020B0503030403020204" pitchFamily="34" charset="0"/>
                <a:hlinkClick r:id="rId2" tooltip="Synchronous  binary counter  have  a  regular  pattern can ..."/>
              </a:rPr>
              <a:t> </a:t>
            </a:r>
            <a:r>
              <a:rPr lang="en-US" b="0" i="0" dirty="0">
                <a:solidFill>
                  <a:srgbClr val="3B3835"/>
                </a:solidFill>
                <a:effectLst/>
                <a:latin typeface="Source Sans Pro" panose="020B0503030403020204" pitchFamily="34" charset="0"/>
              </a:rPr>
              <a:t>Synchronous binary counter have a regular pattern can be seen from this </a:t>
            </a:r>
            <a:r>
              <a:rPr lang="en-US" b="0" i="0" dirty="0" err="1">
                <a:solidFill>
                  <a:srgbClr val="3B3835"/>
                </a:solidFill>
                <a:effectLst/>
                <a:latin typeface="Source Sans Pro" panose="020B0503030403020204" pitchFamily="34" charset="0"/>
              </a:rPr>
              <a:t>figure.T</a:t>
            </a:r>
            <a:r>
              <a:rPr lang="en-US" b="0" i="0" dirty="0">
                <a:solidFill>
                  <a:srgbClr val="3B3835"/>
                </a:solidFill>
                <a:effectLst/>
                <a:latin typeface="Source Sans Pro" panose="020B0503030403020204" pitchFamily="34" charset="0"/>
              </a:rPr>
              <a:t> flip-flops are used because set/reset ([1,0] [0,1]) functions are seldom used. Only the "do nothing" and toggle ([0,0] [1,1]) functions are used. Logic gates are used to decide when to toggle which outputs. This is an example of a 4-bit synchronous binary counter, implemented using J-K flip-flops and </a:t>
            </a:r>
            <a:r>
              <a:rPr lang="en-US" b="0" i="0" dirty="0" err="1">
                <a:solidFill>
                  <a:srgbClr val="3B3835"/>
                </a:solidFill>
                <a:effectLst/>
                <a:latin typeface="Source Sans Pro" panose="020B0503030403020204" pitchFamily="34" charset="0"/>
              </a:rPr>
              <a:t>AND</a:t>
            </a:r>
            <a:r>
              <a:rPr lang="en-US" b="0" i="0" dirty="0">
                <a:solidFill>
                  <a:srgbClr val="3B3835"/>
                </a:solidFill>
                <a:effectLst/>
                <a:latin typeface="Source Sans Pro" panose="020B0503030403020204" pitchFamily="34" charset="0"/>
              </a:rPr>
              <a:t> gates</a:t>
            </a:r>
          </a:p>
          <a:p>
            <a:endParaRPr lang="en-IN" dirty="0"/>
          </a:p>
        </p:txBody>
      </p:sp>
    </p:spTree>
    <p:extLst>
      <p:ext uri="{BB962C8B-B14F-4D97-AF65-F5344CB8AC3E}">
        <p14:creationId xmlns:p14="http://schemas.microsoft.com/office/powerpoint/2010/main" val="622825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16F97-1296-6585-92DC-A1B4A133F611}"/>
              </a:ext>
            </a:extLst>
          </p:cNvPr>
          <p:cNvSpPr>
            <a:spLocks noGrp="1"/>
          </p:cNvSpPr>
          <p:nvPr>
            <p:ph type="title"/>
          </p:nvPr>
        </p:nvSpPr>
        <p:spPr>
          <a:xfrm>
            <a:off x="1451579" y="804520"/>
            <a:ext cx="9603275" cy="378822"/>
          </a:xfrm>
        </p:spPr>
        <p:txBody>
          <a:bodyPr>
            <a:normAutofit/>
          </a:bodyPr>
          <a:lstStyle/>
          <a:p>
            <a:r>
              <a:rPr lang="en-US" sz="1800" b="1" dirty="0">
                <a:solidFill>
                  <a:srgbClr val="FF0000"/>
                </a:solidFill>
              </a:rPr>
              <a:t>5. </a:t>
            </a:r>
            <a:r>
              <a:rPr lang="en-US" sz="1800" b="1" dirty="0"/>
              <a:t>ACCUMULATOR REGISTER-</a:t>
            </a:r>
            <a:endParaRPr lang="en-IN" sz="1800" b="1" dirty="0"/>
          </a:p>
        </p:txBody>
      </p:sp>
      <p:sp>
        <p:nvSpPr>
          <p:cNvPr id="3" name="Content Placeholder 2">
            <a:extLst>
              <a:ext uri="{FF2B5EF4-FFF2-40B4-BE49-F238E27FC236}">
                <a16:creationId xmlns:a16="http://schemas.microsoft.com/office/drawing/2014/main" id="{0D09FC96-306F-C744-A87C-8FFA7729E8BF}"/>
              </a:ext>
            </a:extLst>
          </p:cNvPr>
          <p:cNvSpPr>
            <a:spLocks noGrp="1"/>
          </p:cNvSpPr>
          <p:nvPr>
            <p:ph idx="1"/>
          </p:nvPr>
        </p:nvSpPr>
        <p:spPr>
          <a:xfrm>
            <a:off x="1451579" y="1398494"/>
            <a:ext cx="9603275" cy="4067852"/>
          </a:xfrm>
        </p:spPr>
        <p:txBody>
          <a:bodyPr>
            <a:normAutofit/>
          </a:bodyPr>
          <a:lstStyle/>
          <a:p>
            <a:pPr marL="0" indent="0" algn="just">
              <a:buNone/>
            </a:pPr>
            <a:endParaRPr lang="en-US" b="1" i="0" dirty="0">
              <a:solidFill>
                <a:srgbClr val="000000"/>
              </a:solidFill>
              <a:effectLst/>
              <a:latin typeface="oswald" panose="020B0604020202020204" pitchFamily="2" charset="0"/>
            </a:endParaRPr>
          </a:p>
          <a:p>
            <a:pPr algn="just"/>
            <a:r>
              <a:rPr lang="en-US" sz="1800" b="0" i="0" dirty="0">
                <a:solidFill>
                  <a:srgbClr val="000000"/>
                </a:solidFill>
                <a:effectLst/>
                <a:latin typeface="arial" panose="020B0604020202020204" pitchFamily="34" charset="0"/>
              </a:rPr>
              <a:t>This Register is used for storing the Results those are produced by the System. When the CPU will generate Some Results after the Processing then all the Results will be Stored into the </a:t>
            </a:r>
            <a:r>
              <a:rPr lang="en-US" sz="1800" b="1" i="0" dirty="0">
                <a:solidFill>
                  <a:srgbClr val="000000"/>
                </a:solidFill>
                <a:effectLst/>
                <a:latin typeface="arial" panose="020B0604020202020204" pitchFamily="34" charset="0"/>
              </a:rPr>
              <a:t>AC Register</a:t>
            </a:r>
            <a:r>
              <a:rPr lang="en-US" sz="1800" b="0" i="0" dirty="0">
                <a:solidFill>
                  <a:srgbClr val="000000"/>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0" indent="0" algn="just">
              <a:buNone/>
            </a:pPr>
            <a:r>
              <a:rPr lang="en-US" sz="1800" b="1" i="0" dirty="0">
                <a:solidFill>
                  <a:srgbClr val="FF0000"/>
                </a:solidFill>
                <a:effectLst/>
                <a:latin typeface="oswald" panose="00000500000000000000" pitchFamily="2" charset="0"/>
              </a:rPr>
              <a:t>6.</a:t>
            </a:r>
            <a:r>
              <a:rPr lang="en-US" sz="1800" b="1" i="0" dirty="0">
                <a:solidFill>
                  <a:srgbClr val="000000"/>
                </a:solidFill>
                <a:effectLst/>
                <a:latin typeface="oswald" panose="00000500000000000000" pitchFamily="2" charset="0"/>
              </a:rPr>
              <a:t>MEMORY ADRESS REGISTER (MAR)-</a:t>
            </a:r>
          </a:p>
          <a:p>
            <a:pPr algn="just"/>
            <a:r>
              <a:rPr lang="en-US" sz="1800" b="0" i="0" dirty="0">
                <a:solidFill>
                  <a:srgbClr val="000000"/>
                </a:solidFill>
                <a:effectLst/>
                <a:latin typeface="arial" panose="020B0604020202020204" pitchFamily="34" charset="0"/>
              </a:rPr>
              <a:t>This register holds the memory addresses of data and instructions. This register is used to access data and instructions from memory during the execution phase of an instruction. </a:t>
            </a:r>
            <a:r>
              <a:rPr lang="en-US" sz="1800" b="1" i="0" dirty="0">
                <a:solidFill>
                  <a:srgbClr val="000000"/>
                </a:solidFill>
                <a:effectLst/>
                <a:latin typeface="arial" panose="020B0604020202020204" pitchFamily="34" charset="0"/>
              </a:rPr>
              <a:t>Suppose CPU wants to store some data in the memory or to read the data from the memory. It places the address of the-required memory location in the MAR</a:t>
            </a:r>
            <a:r>
              <a:rPr lang="en-US" sz="1800" b="0" i="0" dirty="0">
                <a:solidFill>
                  <a:srgbClr val="000000"/>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729853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DE1D3-9660-57C5-91B3-09BB9BE66919}"/>
              </a:ext>
            </a:extLst>
          </p:cNvPr>
          <p:cNvSpPr>
            <a:spLocks noGrp="1"/>
          </p:cNvSpPr>
          <p:nvPr>
            <p:ph type="title"/>
          </p:nvPr>
        </p:nvSpPr>
        <p:spPr/>
        <p:txBody>
          <a:bodyPr>
            <a:normAutofit fontScale="90000"/>
          </a:bodyPr>
          <a:lstStyle/>
          <a:p>
            <a:r>
              <a:rPr lang="en-US" sz="2200" b="1" dirty="0">
                <a:solidFill>
                  <a:srgbClr val="FF0000"/>
                </a:solidFill>
              </a:rPr>
              <a:t>7. </a:t>
            </a:r>
            <a:r>
              <a:rPr lang="en-US" sz="2200" b="1" dirty="0"/>
              <a:t>MEMORY DATA REGISTER (MDR)-</a:t>
            </a:r>
            <a:br>
              <a:rPr lang="en-US" dirty="0"/>
            </a:br>
            <a:br>
              <a:rPr lang="en-US" dirty="0"/>
            </a:br>
            <a:br>
              <a:rPr lang="en-US" dirty="0"/>
            </a:br>
            <a:br>
              <a:rPr lang="en-US" dirty="0"/>
            </a:br>
            <a:br>
              <a:rPr lang="en-US" dirty="0"/>
            </a:br>
            <a:br>
              <a:rPr lang="en-US" dirty="0"/>
            </a:br>
            <a:br>
              <a:rPr lang="en-US" dirty="0"/>
            </a:br>
            <a:br>
              <a:rPr lang="en-US" dirty="0"/>
            </a:br>
            <a:endParaRPr lang="en-IN" dirty="0"/>
          </a:p>
        </p:txBody>
      </p:sp>
      <p:sp>
        <p:nvSpPr>
          <p:cNvPr id="3" name="Content Placeholder 2">
            <a:extLst>
              <a:ext uri="{FF2B5EF4-FFF2-40B4-BE49-F238E27FC236}">
                <a16:creationId xmlns:a16="http://schemas.microsoft.com/office/drawing/2014/main" id="{FE74A4EB-53F7-0CF0-447B-867595D730FD}"/>
              </a:ext>
            </a:extLst>
          </p:cNvPr>
          <p:cNvSpPr>
            <a:spLocks noGrp="1"/>
          </p:cNvSpPr>
          <p:nvPr>
            <p:ph idx="1"/>
          </p:nvPr>
        </p:nvSpPr>
        <p:spPr>
          <a:xfrm>
            <a:off x="1451579" y="1335741"/>
            <a:ext cx="9603275" cy="4717739"/>
          </a:xfrm>
        </p:spPr>
        <p:txBody>
          <a:bodyPr>
            <a:normAutofit fontScale="92500" lnSpcReduction="20000"/>
          </a:bodyPr>
          <a:lstStyle/>
          <a:p>
            <a:pPr marL="0" indent="0" algn="just">
              <a:buNone/>
            </a:pPr>
            <a:br>
              <a:rPr lang="en-US" sz="1800" b="1" i="0" dirty="0">
                <a:solidFill>
                  <a:srgbClr val="000000"/>
                </a:solidFill>
                <a:effectLst/>
                <a:latin typeface="arial" panose="020B0604020202020204" pitchFamily="34" charset="0"/>
              </a:rPr>
            </a:br>
            <a:endParaRPr lang="en-US" b="1" i="0" dirty="0">
              <a:solidFill>
                <a:srgbClr val="000000"/>
              </a:solidFill>
              <a:effectLst/>
              <a:latin typeface="oswald" panose="00000500000000000000" pitchFamily="2" charset="0"/>
            </a:endParaRPr>
          </a:p>
          <a:p>
            <a:pPr algn="just"/>
            <a:r>
              <a:rPr lang="en-US" sz="1800" b="0" i="0" dirty="0">
                <a:solidFill>
                  <a:srgbClr val="000000"/>
                </a:solidFill>
                <a:effectLst/>
                <a:latin typeface="arial" panose="020B0604020202020204" pitchFamily="34" charset="0"/>
              </a:rPr>
              <a:t>MDR is the register of a </a:t>
            </a:r>
            <a:r>
              <a:rPr lang="en-US" sz="1800" b="0" i="0" u="none" strike="noStrike" dirty="0">
                <a:solidFill>
                  <a:srgbClr val="38A8D6"/>
                </a:solidFill>
                <a:effectLst/>
                <a:latin typeface="arial" panose="020B0604020202020204" pitchFamily="34" charset="0"/>
                <a:hlinkClick r:id="rId2"/>
              </a:rPr>
              <a:t>computer</a:t>
            </a:r>
            <a:r>
              <a:rPr lang="en-US" sz="1800" b="0" i="0" dirty="0">
                <a:solidFill>
                  <a:srgbClr val="000000"/>
                </a:solidFill>
                <a:effectLst/>
                <a:latin typeface="arial" panose="020B0604020202020204" pitchFamily="34" charset="0"/>
              </a:rPr>
              <a:t>’s </a:t>
            </a:r>
            <a:r>
              <a:rPr lang="en-US" sz="1800" b="0" i="0" u="none" strike="noStrike" dirty="0">
                <a:solidFill>
                  <a:srgbClr val="38A8D6"/>
                </a:solidFill>
                <a:effectLst/>
                <a:latin typeface="arial" panose="020B0604020202020204" pitchFamily="34" charset="0"/>
                <a:hlinkClick r:id="rId3"/>
              </a:rPr>
              <a:t>control unit</a:t>
            </a:r>
            <a:r>
              <a:rPr lang="en-US" sz="1800" b="0" i="0" dirty="0">
                <a:solidFill>
                  <a:srgbClr val="000000"/>
                </a:solidFill>
                <a:effectLst/>
                <a:latin typeface="arial" panose="020B0604020202020204" pitchFamily="34" charset="0"/>
              </a:rPr>
              <a:t> that contains the </a:t>
            </a:r>
            <a:r>
              <a:rPr lang="en-US" sz="1800" b="1" i="0" dirty="0">
                <a:solidFill>
                  <a:srgbClr val="000000"/>
                </a:solidFill>
                <a:effectLst/>
                <a:latin typeface="arial" panose="020B0604020202020204" pitchFamily="34" charset="0"/>
              </a:rPr>
              <a:t>data to be stored in the </a:t>
            </a:r>
            <a:r>
              <a:rPr lang="en-US" sz="1800" b="1" i="0" u="none" strike="noStrike" dirty="0">
                <a:solidFill>
                  <a:srgbClr val="38A8D6"/>
                </a:solidFill>
                <a:effectLst/>
                <a:latin typeface="arial" panose="020B0604020202020204" pitchFamily="34" charset="0"/>
                <a:hlinkClick r:id="rId2"/>
              </a:rPr>
              <a:t>computer</a:t>
            </a:r>
            <a:r>
              <a:rPr lang="en-US" sz="1800" b="1" i="0" dirty="0">
                <a:solidFill>
                  <a:srgbClr val="000000"/>
                </a:solidFill>
                <a:effectLst/>
                <a:latin typeface="arial" panose="020B0604020202020204" pitchFamily="34" charset="0"/>
              </a:rPr>
              <a:t> storage</a:t>
            </a:r>
            <a:r>
              <a:rPr lang="en-US" sz="1800" b="0" i="0" dirty="0">
                <a:solidFill>
                  <a:srgbClr val="000000"/>
                </a:solidFill>
                <a:effectLst/>
                <a:latin typeface="arial" panose="020B0604020202020204" pitchFamily="34" charset="0"/>
              </a:rPr>
              <a:t> (e.g. RAM), or the </a:t>
            </a:r>
            <a:r>
              <a:rPr lang="en-US" sz="1800" b="1" i="0" dirty="0">
                <a:solidFill>
                  <a:srgbClr val="000000"/>
                </a:solidFill>
                <a:effectLst/>
                <a:latin typeface="arial" panose="020B0604020202020204" pitchFamily="34" charset="0"/>
              </a:rPr>
              <a:t>data after a fetch from the computer storage</a:t>
            </a:r>
            <a:r>
              <a:rPr lang="en-US" sz="1800" b="0" i="0" dirty="0">
                <a:solidFill>
                  <a:srgbClr val="000000"/>
                </a:solidFill>
                <a:effectLst/>
                <a:latin typeface="arial" panose="020B0604020202020204" pitchFamily="34" charset="0"/>
              </a:rPr>
              <a:t>. It acts </a:t>
            </a:r>
            <a:r>
              <a:rPr lang="en-US" sz="1800" b="1" i="0" dirty="0">
                <a:solidFill>
                  <a:srgbClr val="000000"/>
                </a:solidFill>
                <a:effectLst/>
                <a:latin typeface="arial" panose="020B0604020202020204" pitchFamily="34" charset="0"/>
              </a:rPr>
              <a:t>like a buffer</a:t>
            </a:r>
            <a:r>
              <a:rPr lang="en-US" sz="1800" b="0" i="0" dirty="0">
                <a:solidFill>
                  <a:srgbClr val="000000"/>
                </a:solidFill>
                <a:effectLst/>
                <a:latin typeface="arial" panose="020B0604020202020204" pitchFamily="34" charset="0"/>
              </a:rPr>
              <a:t> and holds anything that is copied from the memory ready for the processor to use it. </a:t>
            </a:r>
            <a:r>
              <a:rPr lang="en-US" sz="1800" b="1" i="0" dirty="0">
                <a:solidFill>
                  <a:srgbClr val="000000"/>
                </a:solidFill>
                <a:effectLst/>
                <a:latin typeface="arial" panose="020B0604020202020204" pitchFamily="34" charset="0"/>
              </a:rPr>
              <a:t>MDR hold the </a:t>
            </a:r>
            <a:r>
              <a:rPr lang="en-US" sz="1800" b="1" i="0" u="none" strike="noStrike" dirty="0">
                <a:solidFill>
                  <a:srgbClr val="38A8D6"/>
                </a:solidFill>
                <a:effectLst/>
                <a:latin typeface="arial" panose="020B0604020202020204" pitchFamily="34" charset="0"/>
                <a:hlinkClick r:id="rId4"/>
              </a:rPr>
              <a:t>information</a:t>
            </a:r>
            <a:r>
              <a:rPr lang="en-US" sz="1800" b="1" i="0" dirty="0">
                <a:solidFill>
                  <a:srgbClr val="000000"/>
                </a:solidFill>
                <a:effectLst/>
                <a:latin typeface="arial" panose="020B0604020202020204" pitchFamily="34" charset="0"/>
              </a:rPr>
              <a:t> before it goes to the decoder.</a:t>
            </a:r>
            <a:br>
              <a:rPr lang="en-US" sz="1800" b="1" i="0" dirty="0">
                <a:solidFill>
                  <a:srgbClr val="000000"/>
                </a:solidFill>
                <a:effectLst/>
                <a:latin typeface="arial" panose="020B0604020202020204" pitchFamily="34" charset="0"/>
              </a:rPr>
            </a:br>
            <a:endParaRPr lang="en-US" b="0" i="0" dirty="0">
              <a:solidFill>
                <a:srgbClr val="000000"/>
              </a:solidFill>
              <a:effectLst/>
              <a:latin typeface="arial" panose="020B0604020202020204" pitchFamily="34" charset="0"/>
            </a:endParaRPr>
          </a:p>
          <a:p>
            <a:pPr algn="just"/>
            <a:r>
              <a:rPr lang="en-US" sz="1800" b="0" i="0" dirty="0">
                <a:solidFill>
                  <a:srgbClr val="000000"/>
                </a:solidFill>
                <a:effectLst/>
                <a:latin typeface="arial" panose="020B0604020202020204" pitchFamily="34" charset="0"/>
              </a:rPr>
              <a:t>MDR which contains the data to be written into or readout of the addressed location. For example, to retrieve the contents of cell 123, we would load the value 123 (in binary, of course) into the MAR and perform a fetch operation. When the operation is done, a copy of the contents of cell 123 would be in the MDR. To store the value 98 into cell 4, we load a 4 into the MAR and a 98 into the MDR and perform a store. When the operation is completed the contents of cell 4 will have been set to 98, by discarding whatever was there previously.</a:t>
            </a:r>
            <a:endParaRPr lang="en-US" b="0" i="0" dirty="0">
              <a:solidFill>
                <a:srgbClr val="000000"/>
              </a:solidFill>
              <a:effectLst/>
              <a:latin typeface="arial" panose="020B0604020202020204" pitchFamily="34" charset="0"/>
            </a:endParaRPr>
          </a:p>
          <a:p>
            <a:pPr algn="just"/>
            <a:r>
              <a:rPr lang="en-US" sz="1800" b="0" i="0" dirty="0">
                <a:solidFill>
                  <a:srgbClr val="000000"/>
                </a:solidFill>
                <a:effectLst/>
                <a:latin typeface="arial" panose="020B0604020202020204" pitchFamily="34" charset="0"/>
              </a:rPr>
              <a:t>The MDR is a two-way register. When data is fetched from memory and placed into the MDR, it is written to in one direction. When there is a write instruction, the data to be written is placed into the MDR from another CPU register, which then puts the data into memory.</a:t>
            </a:r>
            <a:endParaRPr lang="en-US"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236655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62C2-4BED-F8E8-8507-6052C1D0CFEB}"/>
              </a:ext>
            </a:extLst>
          </p:cNvPr>
          <p:cNvSpPr>
            <a:spLocks noGrp="1"/>
          </p:cNvSpPr>
          <p:nvPr>
            <p:ph type="title"/>
          </p:nvPr>
        </p:nvSpPr>
        <p:spPr/>
        <p:txBody>
          <a:bodyPr>
            <a:normAutofit/>
          </a:bodyPr>
          <a:lstStyle/>
          <a:p>
            <a:r>
              <a:rPr lang="en-US" sz="2000" b="1" dirty="0">
                <a:solidFill>
                  <a:srgbClr val="FF0000"/>
                </a:solidFill>
              </a:rPr>
              <a:t>8.</a:t>
            </a:r>
            <a:r>
              <a:rPr lang="en-US" sz="2000" b="1" dirty="0"/>
              <a:t>INDEX REGISTER-</a:t>
            </a:r>
            <a:endParaRPr lang="en-IN" sz="2000" b="1" dirty="0"/>
          </a:p>
        </p:txBody>
      </p:sp>
      <p:sp>
        <p:nvSpPr>
          <p:cNvPr id="3" name="Content Placeholder 2">
            <a:extLst>
              <a:ext uri="{FF2B5EF4-FFF2-40B4-BE49-F238E27FC236}">
                <a16:creationId xmlns:a16="http://schemas.microsoft.com/office/drawing/2014/main" id="{83A02F56-5D71-F813-2064-FE8C1D0ADE44}"/>
              </a:ext>
            </a:extLst>
          </p:cNvPr>
          <p:cNvSpPr>
            <a:spLocks noGrp="1"/>
          </p:cNvSpPr>
          <p:nvPr>
            <p:ph idx="1"/>
          </p:nvPr>
        </p:nvSpPr>
        <p:spPr>
          <a:xfrm>
            <a:off x="1451579" y="1281953"/>
            <a:ext cx="9603275" cy="4771527"/>
          </a:xfrm>
        </p:spPr>
        <p:txBody>
          <a:bodyPr>
            <a:normAutofit fontScale="92500" lnSpcReduction="10000"/>
          </a:bodyPr>
          <a:lstStyle/>
          <a:p>
            <a:pPr marL="0" indent="0" algn="just">
              <a:buNone/>
            </a:pPr>
            <a:r>
              <a:rPr lang="en-US" sz="1800" b="1" i="0" dirty="0">
                <a:solidFill>
                  <a:srgbClr val="000000"/>
                </a:solidFill>
                <a:effectLst/>
                <a:latin typeface="arial" panose="020B0604020202020204" pitchFamily="34" charset="0"/>
              </a:rPr>
              <a:t> </a:t>
            </a:r>
            <a:br>
              <a:rPr lang="en-US" sz="1800" b="1" i="0" dirty="0">
                <a:solidFill>
                  <a:srgbClr val="000000"/>
                </a:solidFill>
                <a:effectLst/>
                <a:latin typeface="arial" panose="020B0604020202020204" pitchFamily="34" charset="0"/>
              </a:rPr>
            </a:br>
            <a:endParaRPr lang="en-US" b="1" i="0" dirty="0">
              <a:solidFill>
                <a:srgbClr val="000000"/>
              </a:solidFill>
              <a:effectLst/>
              <a:latin typeface="oswald" panose="00000500000000000000" pitchFamily="2" charset="0"/>
            </a:endParaRPr>
          </a:p>
          <a:p>
            <a:pPr algn="just"/>
            <a:r>
              <a:rPr lang="en-US" sz="1800" b="0" i="0" dirty="0">
                <a:solidFill>
                  <a:srgbClr val="000000"/>
                </a:solidFill>
                <a:effectLst/>
                <a:latin typeface="arial" panose="020B0604020202020204" pitchFamily="34" charset="0"/>
              </a:rPr>
              <a:t>A hardware element which holds a number that can be added to (or, in some cases, subtracted from) the address portion of a computer instruction to form an effective address. Also known as </a:t>
            </a:r>
            <a:r>
              <a:rPr lang="en-US" sz="1800" b="1" i="0" dirty="0">
                <a:solidFill>
                  <a:srgbClr val="000000"/>
                </a:solidFill>
                <a:effectLst/>
                <a:latin typeface="arial" panose="020B0604020202020204" pitchFamily="34" charset="0"/>
              </a:rPr>
              <a:t>base register</a:t>
            </a:r>
            <a:r>
              <a:rPr lang="en-US" sz="1800" b="0" i="0" dirty="0">
                <a:solidFill>
                  <a:srgbClr val="000000"/>
                </a:solidFill>
                <a:effectLst/>
                <a:latin typeface="arial" panose="020B0604020202020204" pitchFamily="34" charset="0"/>
              </a:rPr>
              <a:t>. An index register in a computer’s CPU is a processor register used for modifying operand addresses during the run of a program.</a:t>
            </a:r>
          </a:p>
          <a:p>
            <a:pPr marL="0" indent="0" algn="just">
              <a:buNone/>
            </a:pPr>
            <a:r>
              <a:rPr lang="en-US" b="1" i="0" dirty="0">
                <a:solidFill>
                  <a:srgbClr val="FF0000"/>
                </a:solidFill>
                <a:effectLst/>
                <a:latin typeface="oswald" panose="00000500000000000000" pitchFamily="2" charset="0"/>
              </a:rPr>
              <a:t>9. </a:t>
            </a:r>
            <a:r>
              <a:rPr lang="en-US" b="1" i="0" dirty="0">
                <a:solidFill>
                  <a:srgbClr val="000000"/>
                </a:solidFill>
                <a:effectLst/>
                <a:latin typeface="oswald" panose="00000500000000000000" pitchFamily="2" charset="0"/>
              </a:rPr>
              <a:t>MEMORY BUFFER REGISTER-</a:t>
            </a:r>
          </a:p>
          <a:p>
            <a:pPr algn="just"/>
            <a:r>
              <a:rPr lang="en-US" sz="1800" b="0" i="0" dirty="0">
                <a:solidFill>
                  <a:srgbClr val="000000"/>
                </a:solidFill>
                <a:effectLst/>
                <a:latin typeface="arial" panose="020B0604020202020204" pitchFamily="34" charset="0"/>
              </a:rPr>
              <a:t>MBR stand for </a:t>
            </a:r>
            <a:r>
              <a:rPr lang="en-US" sz="1800" b="1" i="1" dirty="0">
                <a:solidFill>
                  <a:srgbClr val="000000"/>
                </a:solidFill>
                <a:effectLst/>
                <a:latin typeface="arial" panose="020B0604020202020204" pitchFamily="34" charset="0"/>
              </a:rPr>
              <a:t>Memory Buffer Register</a:t>
            </a:r>
            <a:r>
              <a:rPr lang="en-US" sz="1800" b="0" i="0" dirty="0">
                <a:solidFill>
                  <a:srgbClr val="000000"/>
                </a:solidFill>
                <a:effectLst/>
                <a:latin typeface="arial" panose="020B0604020202020204" pitchFamily="34" charset="0"/>
              </a:rPr>
              <a:t>. This register holds the contents of data or instruction read from, or written in memory. It means that this register is used to store data/instruction coming from the memory or going to the memory.</a:t>
            </a:r>
            <a:endParaRPr lang="en-US" b="0" i="0" dirty="0">
              <a:solidFill>
                <a:srgbClr val="000000"/>
              </a:solidFill>
              <a:effectLst/>
              <a:latin typeface="arial" panose="020B0604020202020204" pitchFamily="34" charset="0"/>
            </a:endParaRPr>
          </a:p>
          <a:p>
            <a:pPr marL="0" indent="0" algn="just">
              <a:buNone/>
            </a:pPr>
            <a:r>
              <a:rPr lang="en-US" sz="2300" b="1" dirty="0">
                <a:solidFill>
                  <a:srgbClr val="FF0000"/>
                </a:solidFill>
                <a:latin typeface="arial" panose="020B0604020202020204" pitchFamily="34" charset="0"/>
              </a:rPr>
              <a:t>10. </a:t>
            </a:r>
            <a:r>
              <a:rPr lang="en-US" sz="2300" b="1" dirty="0">
                <a:solidFill>
                  <a:srgbClr val="000000"/>
                </a:solidFill>
                <a:latin typeface="arial" panose="020B0604020202020204" pitchFamily="34" charset="0"/>
              </a:rPr>
              <a:t>DATA REGISTER-</a:t>
            </a:r>
            <a:endParaRPr lang="en-US" sz="2300" b="1" i="0" dirty="0">
              <a:solidFill>
                <a:srgbClr val="000000"/>
              </a:solidFill>
              <a:effectLst/>
              <a:latin typeface="oswald" panose="00000500000000000000" pitchFamily="2" charset="0"/>
            </a:endParaRPr>
          </a:p>
          <a:p>
            <a:pPr algn="just"/>
            <a:r>
              <a:rPr lang="en-US" sz="1800" b="0" i="0" dirty="0">
                <a:solidFill>
                  <a:srgbClr val="000000"/>
                </a:solidFill>
                <a:effectLst/>
                <a:latin typeface="arial" panose="020B0604020202020204" pitchFamily="34" charset="0"/>
              </a:rPr>
              <a:t>A register used in microcomputers to temporarily store data being transmitted to or from a peripheral device.</a:t>
            </a:r>
            <a:endParaRPr lang="en-US"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65164789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66</TotalTime>
  <Words>1147</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vt:lpstr>
      <vt:lpstr>Gill Sans MT</vt:lpstr>
      <vt:lpstr>oswald</vt:lpstr>
      <vt:lpstr>Source Sans Pro</vt:lpstr>
      <vt:lpstr>Gallery</vt:lpstr>
      <vt:lpstr>CAT – 3 PRESENTATION  TOPIC – REGISTERS AND ITS TYPES</vt:lpstr>
      <vt:lpstr>What are registers ?</vt:lpstr>
      <vt:lpstr>Uses of registors</vt:lpstr>
      <vt:lpstr>Types of registers  </vt:lpstr>
      <vt:lpstr>3. SHIFT REGISTERS-</vt:lpstr>
      <vt:lpstr>4. BINARY COUNTERS-</vt:lpstr>
      <vt:lpstr>5. ACCUMULATOR REGISTER-</vt:lpstr>
      <vt:lpstr>7. MEMORY DATA REGISTER (MDR)-        </vt:lpstr>
      <vt:lpstr>8.INDEX REGISTER-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 – 3 PRESENTATION  TOPIC – REGISTERS AND ITS TYPES</dc:title>
  <dc:creator>kajal</dc:creator>
  <cp:lastModifiedBy>ADITYA NARENDRA</cp:lastModifiedBy>
  <cp:revision>2</cp:revision>
  <dcterms:created xsi:type="dcterms:W3CDTF">2022-07-04T10:01:17Z</dcterms:created>
  <dcterms:modified xsi:type="dcterms:W3CDTF">2022-07-05T16:42:06Z</dcterms:modified>
</cp:coreProperties>
</file>