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320" r:id="rId2"/>
    <p:sldId id="337" r:id="rId3"/>
    <p:sldId id="321" r:id="rId4"/>
    <p:sldId id="322" r:id="rId5"/>
    <p:sldId id="323" r:id="rId6"/>
    <p:sldId id="338" r:id="rId7"/>
    <p:sldId id="339" r:id="rId8"/>
    <p:sldId id="340" r:id="rId9"/>
    <p:sldId id="341" r:id="rId10"/>
    <p:sldId id="342" r:id="rId11"/>
    <p:sldId id="3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4209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719" autoAdjust="0"/>
    <p:restoredTop sz="94696"/>
  </p:normalViewPr>
  <p:slideViewPr>
    <p:cSldViewPr snapToGrid="0" snapToObjects="1">
      <p:cViewPr varScale="1">
        <p:scale>
          <a:sx n="73" d="100"/>
          <a:sy n="73" d="100"/>
        </p:scale>
        <p:origin x="-552"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a:extLst>
              <a:ext uri="{FF2B5EF4-FFF2-40B4-BE49-F238E27FC236}">
                <a16:creationId xmlns:a16="http://schemas.microsoft.com/office/drawing/2014/main" xmlns=""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DA5B50-FE66-4811-A7C0-F2204DDD6E2E}" type="datetime1">
              <a:rPr lang="en-IN" smtClean="0"/>
              <a:pPr/>
              <a:t>04-10-2020</a:t>
            </a:fld>
            <a:endParaRPr lang="en-US"/>
          </a:p>
        </p:txBody>
      </p:sp>
      <p:sp>
        <p:nvSpPr>
          <p:cNvPr id="4" name="Footer Placeholder 3">
            <a:extLst>
              <a:ext uri="{FF2B5EF4-FFF2-40B4-BE49-F238E27FC236}">
                <a16:creationId xmlns:a16="http://schemas.microsoft.com/office/drawing/2014/main" xmlns=""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 xmlns:p14="http://schemas.microsoft.com/office/powerpoint/2010/main" val="2351061773"/>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C690E-70AB-4958-AB81-B252725AC6AD}" type="datetime1">
              <a:rPr lang="en-IN" smtClean="0"/>
              <a:pPr/>
              <a:t>04-10-2020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 xmlns:p14="http://schemas.microsoft.com/office/powerpoint/2010/main" val="444403577"/>
      </p:ext>
    </p:extLst>
  </p:cSld>
  <p:clrMap bg1="lt1" tx1="dk1" bg2="lt2" tx2="dk2" accent1="accent1" accent2="accent2" accent3="accent3" accent4="accent4" accent5="accent5" accent6="accent6" hlink="hlink" folHlink="folHlink"/>
  <p:hf sldNum="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087DB8D-2085-BA4F-BAA0-77C9844548D8}"/>
              </a:ext>
            </a:extLst>
          </p:cNvPr>
          <p:cNvSpPr>
            <a:spLocks noGrp="1"/>
          </p:cNvSpPr>
          <p:nvPr>
            <p:ph type="dt" sz="half" idx="10"/>
          </p:nvPr>
        </p:nvSpPr>
        <p:spPr/>
        <p:txBody>
          <a:bodyPr/>
          <a:lstStyle/>
          <a:p>
            <a:fld id="{B6589C56-92CE-47B2-ACB2-4F555ABA3A72}" type="datetime1">
              <a:rPr lang="en-US" smtClean="0"/>
              <a:pPr/>
              <a:t>10/4/2020</a:t>
            </a:fld>
            <a:endParaRPr lang="en-US"/>
          </a:p>
        </p:txBody>
      </p:sp>
      <p:sp>
        <p:nvSpPr>
          <p:cNvPr id="5" name="Footer Placeholder 4">
            <a:extLst>
              <a:ext uri="{FF2B5EF4-FFF2-40B4-BE49-F238E27FC236}">
                <a16:creationId xmlns:a16="http://schemas.microsoft.com/office/drawing/2014/main" xmlns=""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741D1B-40DA-2741-A4B3-7EAAD6A42A09}"/>
              </a:ext>
            </a:extLst>
          </p:cNvPr>
          <p:cNvSpPr>
            <a:spLocks noGrp="1"/>
          </p:cNvSpPr>
          <p:nvPr>
            <p:ph type="dt" sz="half" idx="10"/>
          </p:nvPr>
        </p:nvSpPr>
        <p:spPr/>
        <p:txBody>
          <a:bodyPr/>
          <a:lstStyle/>
          <a:p>
            <a:fld id="{7A0F58B1-DF52-4F70-B763-700FC8E9FEA0}" type="datetime1">
              <a:rPr lang="en-US" smtClean="0"/>
              <a:pPr/>
              <a:t>10/4/2020</a:t>
            </a:fld>
            <a:endParaRPr lang="en-US"/>
          </a:p>
        </p:txBody>
      </p:sp>
      <p:sp>
        <p:nvSpPr>
          <p:cNvPr id="5" name="Footer Placeholder 4">
            <a:extLst>
              <a:ext uri="{FF2B5EF4-FFF2-40B4-BE49-F238E27FC236}">
                <a16:creationId xmlns:a16="http://schemas.microsoft.com/office/drawing/2014/main" xmlns=""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78A832E-7C18-E844-AD16-385329DD3693}"/>
              </a:ext>
            </a:extLst>
          </p:cNvPr>
          <p:cNvSpPr>
            <a:spLocks noGrp="1"/>
          </p:cNvSpPr>
          <p:nvPr>
            <p:ph type="dt" sz="half" idx="10"/>
          </p:nvPr>
        </p:nvSpPr>
        <p:spPr/>
        <p:txBody>
          <a:bodyPr/>
          <a:lstStyle/>
          <a:p>
            <a:fld id="{CFD87FA2-9D0A-48BA-8A36-22DA4A1EC439}" type="datetime1">
              <a:rPr lang="en-US" smtClean="0"/>
              <a:pPr/>
              <a:t>10/4/2020</a:t>
            </a:fld>
            <a:endParaRPr lang="en-US"/>
          </a:p>
        </p:txBody>
      </p:sp>
      <p:sp>
        <p:nvSpPr>
          <p:cNvPr id="5" name="Footer Placeholder 4">
            <a:extLst>
              <a:ext uri="{FF2B5EF4-FFF2-40B4-BE49-F238E27FC236}">
                <a16:creationId xmlns:a16="http://schemas.microsoft.com/office/drawing/2014/main" xmlns=""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71A5E5-6204-D748-9A98-B9C434AF00B0}"/>
              </a:ext>
            </a:extLst>
          </p:cNvPr>
          <p:cNvSpPr>
            <a:spLocks noGrp="1"/>
          </p:cNvSpPr>
          <p:nvPr>
            <p:ph type="dt" sz="half" idx="10"/>
          </p:nvPr>
        </p:nvSpPr>
        <p:spPr/>
        <p:txBody>
          <a:bodyPr/>
          <a:lstStyle/>
          <a:p>
            <a:fld id="{0FE34AB2-DC36-478B-AB99-42055C145F48}" type="datetime1">
              <a:rPr lang="en-US" smtClean="0"/>
              <a:pPr/>
              <a:t>10/4/2020</a:t>
            </a:fld>
            <a:endParaRPr lang="en-US"/>
          </a:p>
        </p:txBody>
      </p:sp>
      <p:sp>
        <p:nvSpPr>
          <p:cNvPr id="5" name="Footer Placeholder 4">
            <a:extLst>
              <a:ext uri="{FF2B5EF4-FFF2-40B4-BE49-F238E27FC236}">
                <a16:creationId xmlns:a16="http://schemas.microsoft.com/office/drawing/2014/main" xmlns=""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317132D-85B2-7949-AF1E-F8BE8D429DA4}"/>
              </a:ext>
            </a:extLst>
          </p:cNvPr>
          <p:cNvSpPr>
            <a:spLocks noGrp="1"/>
          </p:cNvSpPr>
          <p:nvPr>
            <p:ph type="dt" sz="half" idx="10"/>
          </p:nvPr>
        </p:nvSpPr>
        <p:spPr/>
        <p:txBody>
          <a:bodyPr/>
          <a:lstStyle/>
          <a:p>
            <a:fld id="{4DADFD8A-3890-4F1F-B12B-D681F9110C31}" type="datetime1">
              <a:rPr lang="en-US" smtClean="0"/>
              <a:pPr/>
              <a:t>10/4/2020</a:t>
            </a:fld>
            <a:endParaRPr lang="en-US"/>
          </a:p>
        </p:txBody>
      </p:sp>
      <p:sp>
        <p:nvSpPr>
          <p:cNvPr id="5" name="Footer Placeholder 4">
            <a:extLst>
              <a:ext uri="{FF2B5EF4-FFF2-40B4-BE49-F238E27FC236}">
                <a16:creationId xmlns:a16="http://schemas.microsoft.com/office/drawing/2014/main" xmlns=""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BBD3D62-50EC-C044-98A5-8700F758EE6D}"/>
              </a:ext>
            </a:extLst>
          </p:cNvPr>
          <p:cNvSpPr>
            <a:spLocks noGrp="1"/>
          </p:cNvSpPr>
          <p:nvPr>
            <p:ph type="dt" sz="half" idx="10"/>
          </p:nvPr>
        </p:nvSpPr>
        <p:spPr/>
        <p:txBody>
          <a:bodyPr/>
          <a:lstStyle/>
          <a:p>
            <a:fld id="{88206B72-FD0C-4718-AF10-7BB8D430169A}" type="datetime1">
              <a:rPr lang="en-US" smtClean="0"/>
              <a:pPr/>
              <a:t>10/4/2020</a:t>
            </a:fld>
            <a:endParaRPr lang="en-US"/>
          </a:p>
        </p:txBody>
      </p:sp>
      <p:sp>
        <p:nvSpPr>
          <p:cNvPr id="6" name="Footer Placeholder 5">
            <a:extLst>
              <a:ext uri="{FF2B5EF4-FFF2-40B4-BE49-F238E27FC236}">
                <a16:creationId xmlns:a16="http://schemas.microsoft.com/office/drawing/2014/main" xmlns=""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3AB73E8-AA99-9D44-B73A-36DAB298DB66}"/>
              </a:ext>
            </a:extLst>
          </p:cNvPr>
          <p:cNvSpPr>
            <a:spLocks noGrp="1"/>
          </p:cNvSpPr>
          <p:nvPr>
            <p:ph type="dt" sz="half" idx="10"/>
          </p:nvPr>
        </p:nvSpPr>
        <p:spPr/>
        <p:txBody>
          <a:bodyPr/>
          <a:lstStyle/>
          <a:p>
            <a:fld id="{06CAF295-340C-4891-B250-3853F7357173}" type="datetime1">
              <a:rPr lang="en-US" smtClean="0"/>
              <a:pPr/>
              <a:t>10/4/2020</a:t>
            </a:fld>
            <a:endParaRPr lang="en-US"/>
          </a:p>
        </p:txBody>
      </p:sp>
      <p:sp>
        <p:nvSpPr>
          <p:cNvPr id="8" name="Footer Placeholder 7">
            <a:extLst>
              <a:ext uri="{FF2B5EF4-FFF2-40B4-BE49-F238E27FC236}">
                <a16:creationId xmlns:a16="http://schemas.microsoft.com/office/drawing/2014/main" xmlns=""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5F44714-C02E-224F-9D69-9FD099B1B610}"/>
              </a:ext>
            </a:extLst>
          </p:cNvPr>
          <p:cNvSpPr>
            <a:spLocks noGrp="1"/>
          </p:cNvSpPr>
          <p:nvPr>
            <p:ph type="dt" sz="half" idx="10"/>
          </p:nvPr>
        </p:nvSpPr>
        <p:spPr/>
        <p:txBody>
          <a:bodyPr/>
          <a:lstStyle/>
          <a:p>
            <a:fld id="{80B584F0-01E0-40D7-8F57-047FE452AF4F}" type="datetime1">
              <a:rPr lang="en-US" smtClean="0"/>
              <a:pPr/>
              <a:t>10/4/2020</a:t>
            </a:fld>
            <a:endParaRPr lang="en-US"/>
          </a:p>
        </p:txBody>
      </p:sp>
      <p:sp>
        <p:nvSpPr>
          <p:cNvPr id="4" name="Footer Placeholder 3">
            <a:extLst>
              <a:ext uri="{FF2B5EF4-FFF2-40B4-BE49-F238E27FC236}">
                <a16:creationId xmlns:a16="http://schemas.microsoft.com/office/drawing/2014/main" xmlns=""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AB9069D-ACC1-2846-BB69-0C25ABE4128B}"/>
              </a:ext>
            </a:extLst>
          </p:cNvPr>
          <p:cNvSpPr>
            <a:spLocks noGrp="1"/>
          </p:cNvSpPr>
          <p:nvPr>
            <p:ph type="dt" sz="half" idx="10"/>
          </p:nvPr>
        </p:nvSpPr>
        <p:spPr/>
        <p:txBody>
          <a:bodyPr/>
          <a:lstStyle/>
          <a:p>
            <a:fld id="{7AD3A4AA-E395-466A-A7A4-6B7D85D26E0C}" type="datetime1">
              <a:rPr lang="en-US" smtClean="0"/>
              <a:pPr/>
              <a:t>10/4/2020</a:t>
            </a:fld>
            <a:endParaRPr lang="en-US"/>
          </a:p>
        </p:txBody>
      </p:sp>
      <p:sp>
        <p:nvSpPr>
          <p:cNvPr id="3" name="Footer Placeholder 2">
            <a:extLst>
              <a:ext uri="{FF2B5EF4-FFF2-40B4-BE49-F238E27FC236}">
                <a16:creationId xmlns:a16="http://schemas.microsoft.com/office/drawing/2014/main" xmlns=""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FC69DD6-BF4D-1F43-9CC6-5D52D2316455}"/>
              </a:ext>
            </a:extLst>
          </p:cNvPr>
          <p:cNvSpPr>
            <a:spLocks noGrp="1"/>
          </p:cNvSpPr>
          <p:nvPr>
            <p:ph type="dt" sz="half" idx="10"/>
          </p:nvPr>
        </p:nvSpPr>
        <p:spPr/>
        <p:txBody>
          <a:bodyPr/>
          <a:lstStyle/>
          <a:p>
            <a:fld id="{76B93B69-3894-4C77-B995-7BDB70807655}" type="datetime1">
              <a:rPr lang="en-US" smtClean="0"/>
              <a:pPr/>
              <a:t>10/4/2020</a:t>
            </a:fld>
            <a:endParaRPr lang="en-US"/>
          </a:p>
        </p:txBody>
      </p:sp>
      <p:sp>
        <p:nvSpPr>
          <p:cNvPr id="6" name="Footer Placeholder 5">
            <a:extLst>
              <a:ext uri="{FF2B5EF4-FFF2-40B4-BE49-F238E27FC236}">
                <a16:creationId xmlns:a16="http://schemas.microsoft.com/office/drawing/2014/main" xmlns=""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43809F0-5FCF-8B4E-A9EF-F54690804129}"/>
              </a:ext>
            </a:extLst>
          </p:cNvPr>
          <p:cNvSpPr>
            <a:spLocks noGrp="1"/>
          </p:cNvSpPr>
          <p:nvPr>
            <p:ph type="dt" sz="half" idx="10"/>
          </p:nvPr>
        </p:nvSpPr>
        <p:spPr/>
        <p:txBody>
          <a:bodyPr/>
          <a:lstStyle/>
          <a:p>
            <a:fld id="{196EE046-EB2A-4FB4-8D5F-BBE901205507}" type="datetime1">
              <a:rPr lang="en-US" smtClean="0"/>
              <a:pPr/>
              <a:t>10/4/2020</a:t>
            </a:fld>
            <a:endParaRPr lang="en-US"/>
          </a:p>
        </p:txBody>
      </p:sp>
      <p:sp>
        <p:nvSpPr>
          <p:cNvPr id="6" name="Footer Placeholder 5">
            <a:extLst>
              <a:ext uri="{FF2B5EF4-FFF2-40B4-BE49-F238E27FC236}">
                <a16:creationId xmlns:a16="http://schemas.microsoft.com/office/drawing/2014/main" xmlns=""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ext uri="{BEBA8EAE-BF5A-486C-A8C5-ECC9F3942E4B}">
                <a14:imgProps xmln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2BA8A-BF79-426D-BD2A-1233791274C1}" type="datetime1">
              <a:rPr lang="en-US" smtClean="0"/>
              <a:pPr/>
              <a:t>10/4/2020</a:t>
            </a:fld>
            <a:endParaRPr lang="en-US"/>
          </a:p>
        </p:txBody>
      </p:sp>
      <p:sp>
        <p:nvSpPr>
          <p:cNvPr id="5" name="Footer Placeholder 4">
            <a:extLst>
              <a:ext uri="{FF2B5EF4-FFF2-40B4-BE49-F238E27FC236}">
                <a16:creationId xmlns:a16="http://schemas.microsoft.com/office/drawing/2014/main" xmlns=""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ideo" Target="file:///C:\Users\JANARTHANAN.S\Downloads\Supervised%20vs%20Unsupervised%20vs%20Reinforcement%20Learning%20-%20Data%20Science%20Certification%20Training%20-%20Edureka.mp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0EF8805C-8085-43F0-925E-D93342F07F4C}"/>
              </a:ext>
            </a:extLst>
          </p:cNvPr>
          <p:cNvSpPr txBox="1">
            <a:spLocks noChangeArrowheads="1"/>
          </p:cNvSpPr>
          <p:nvPr/>
        </p:nvSpPr>
        <p:spPr>
          <a:xfrm>
            <a:off x="-1" y="0"/>
            <a:ext cx="12191999" cy="1420738"/>
          </a:xfrm>
          <a:prstGeom prst="rect">
            <a:avLst/>
          </a:prstGeom>
          <a:solidFill>
            <a:srgbClr val="C00000"/>
          </a:solidFill>
        </p:spPr>
        <p:txBody>
          <a:bodyPr/>
          <a:lstStyle/>
          <a:p>
            <a:pPr lvl="0" algn="ctr">
              <a:lnSpc>
                <a:spcPct val="150000"/>
              </a:lnSpc>
              <a:spcBef>
                <a:spcPct val="0"/>
              </a:spcBef>
              <a:defRPr/>
            </a:pPr>
            <a:r>
              <a:rPr lang="en-US" altLang="zh-CN" sz="3000" b="1" dirty="0" smtClean="0">
                <a:solidFill>
                  <a:schemeClr val="bg1"/>
                </a:solidFill>
                <a:latin typeface="Verdana" pitchFamily="34" charset="0"/>
                <a:ea typeface="Verdana" pitchFamily="34" charset="0"/>
              </a:rPr>
              <a:t>Galgotias University	</a:t>
            </a:r>
          </a:p>
          <a:p>
            <a:pPr lvl="0" algn="ctr">
              <a:lnSpc>
                <a:spcPct val="150000"/>
              </a:lnSpc>
              <a:spcBef>
                <a:spcPct val="0"/>
              </a:spcBef>
              <a:defRPr/>
            </a:pPr>
            <a:r>
              <a:rPr lang="en-US" altLang="zh-CN" sz="3000" b="1" dirty="0" smtClean="0">
                <a:solidFill>
                  <a:schemeClr val="bg1"/>
                </a:solidFill>
                <a:latin typeface="Verdana" pitchFamily="34" charset="0"/>
                <a:ea typeface="Verdana" pitchFamily="34" charset="0"/>
              </a:rPr>
              <a:t>	School of Computing Science &amp; Engineering</a:t>
            </a:r>
          </a:p>
        </p:txBody>
      </p:sp>
      <p:sp>
        <p:nvSpPr>
          <p:cNvPr id="7" name="Title 1">
            <a:extLst>
              <a:ext uri="{FF2B5EF4-FFF2-40B4-BE49-F238E27FC236}">
                <a16:creationId xmlns:a16="http://schemas.microsoft.com/office/drawing/2014/main" xmlns="" id="{305C061A-229F-4F6E-9C61-6BDD3A21BFC6}"/>
              </a:ext>
            </a:extLst>
          </p:cNvPr>
          <p:cNvSpPr txBox="1">
            <a:spLocks noChangeArrowheads="1"/>
          </p:cNvSpPr>
          <p:nvPr/>
        </p:nvSpPr>
        <p:spPr>
          <a:xfrm>
            <a:off x="-1" y="6229350"/>
            <a:ext cx="12191997" cy="522001"/>
          </a:xfrm>
          <a:prstGeom prst="rect">
            <a:avLst/>
          </a:prstGeom>
          <a:solidFill>
            <a:srgbClr val="C00000"/>
          </a:solidFill>
        </p:spPr>
        <p:txBody>
          <a:bodyPr anchor="ctr" anchorCtr="1"/>
          <a:lstStyle/>
          <a:p>
            <a:pPr>
              <a:lnSpc>
                <a:spcPct val="90000"/>
              </a:lnSpc>
              <a:spcBef>
                <a:spcPct val="0"/>
              </a:spcBef>
              <a:defRPr/>
            </a:pP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  Name of the Faculty: Mr.</a:t>
            </a:r>
            <a:r>
              <a:rPr kumimoji="0" lang="en-IN" altLang="zh-CN" sz="2000" b="1" i="0" u="none" strike="noStrike" kern="1200" cap="none" spc="0" normalizeH="0" noProof="0" dirty="0" smtClean="0">
                <a:ln>
                  <a:noFill/>
                </a:ln>
                <a:solidFill>
                  <a:schemeClr val="bg1"/>
                </a:solidFill>
                <a:effectLst/>
                <a:uLnTx/>
                <a:uFillTx/>
                <a:latin typeface="Tinos"/>
                <a:ea typeface="+mj-ea"/>
                <a:cs typeface="+mj-cs"/>
              </a:rPr>
              <a:t> Janarthanan.S</a:t>
            </a: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	</a:t>
            </a:r>
            <a:r>
              <a:rPr kumimoji="0" lang="en-IN" altLang="zh-CN" b="1" i="0" u="none" strike="noStrike" kern="1200" cap="none" spc="0" normalizeH="0" baseline="0" noProof="0" dirty="0" smtClean="0">
                <a:ln>
                  <a:noFill/>
                </a:ln>
                <a:solidFill>
                  <a:schemeClr val="bg1"/>
                </a:solidFill>
                <a:effectLst/>
                <a:uLnTx/>
                <a:uFillTx/>
                <a:latin typeface="Tinos"/>
                <a:ea typeface="+mj-ea"/>
                <a:cs typeface="+mj-cs"/>
              </a:rPr>
              <a:t>					</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8" name="Picture 7" descr="CT logo.png"/>
          <p:cNvPicPr>
            <a:picLocks noChangeAspect="1"/>
          </p:cNvPicPr>
          <p:nvPr/>
        </p:nvPicPr>
        <p:blipFill>
          <a:blip r:embed="rId2"/>
          <a:stretch>
            <a:fillRect/>
          </a:stretch>
        </p:blipFill>
        <p:spPr>
          <a:xfrm>
            <a:off x="248195" y="118704"/>
            <a:ext cx="1310327" cy="13020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Rectangle 8"/>
          <p:cNvSpPr/>
          <p:nvPr/>
        </p:nvSpPr>
        <p:spPr>
          <a:xfrm>
            <a:off x="1084216" y="2011680"/>
            <a:ext cx="10319657" cy="1725216"/>
          </a:xfrm>
          <a:prstGeom prst="rect">
            <a:avLst/>
          </a:prstGeom>
        </p:spPr>
        <p:txBody>
          <a:bodyPr wrap="square">
            <a:spAutoFit/>
          </a:bodyPr>
          <a:lstStyle/>
          <a:p>
            <a:pPr lvl="0" algn="ctr">
              <a:lnSpc>
                <a:spcPct val="200000"/>
              </a:lnSpc>
              <a:spcBef>
                <a:spcPct val="0"/>
              </a:spcBef>
              <a:defRPr/>
            </a:pPr>
            <a:r>
              <a:rPr lang="en-US" altLang="zh-CN" sz="2000" b="1" dirty="0" smtClean="0">
                <a:solidFill>
                  <a:srgbClr val="FF0000"/>
                </a:solidFill>
                <a:latin typeface="Verdana" pitchFamily="34" charset="0"/>
                <a:ea typeface="Verdana" pitchFamily="34" charset="0"/>
              </a:rPr>
              <a:t>Programme Name: B.Tech in CSE</a:t>
            </a:r>
            <a:br>
              <a:rPr lang="en-US" altLang="zh-CN" sz="2000" b="1" dirty="0" smtClean="0">
                <a:solidFill>
                  <a:srgbClr val="FF0000"/>
                </a:solidFill>
                <a:latin typeface="Verdana" pitchFamily="34" charset="0"/>
                <a:ea typeface="Verdana" pitchFamily="34" charset="0"/>
              </a:rPr>
            </a:br>
            <a:r>
              <a:rPr lang="en-US" altLang="zh-CN" b="1" dirty="0" smtClean="0">
                <a:solidFill>
                  <a:srgbClr val="FF0000"/>
                </a:solidFill>
                <a:latin typeface="Verdana" pitchFamily="34" charset="0"/>
                <a:ea typeface="Verdana" pitchFamily="34" charset="0"/>
              </a:rPr>
              <a:t>Course Code : BCSE2354	                                          </a:t>
            </a:r>
          </a:p>
          <a:p>
            <a:pPr lvl="0" algn="ctr">
              <a:lnSpc>
                <a:spcPct val="200000"/>
              </a:lnSpc>
              <a:spcBef>
                <a:spcPct val="0"/>
              </a:spcBef>
              <a:defRPr/>
            </a:pPr>
            <a:r>
              <a:rPr lang="en-US" altLang="zh-CN" b="1" dirty="0" smtClean="0">
                <a:solidFill>
                  <a:srgbClr val="FF0000"/>
                </a:solidFill>
                <a:latin typeface="Verdana" pitchFamily="34" charset="0"/>
                <a:ea typeface="Verdana" pitchFamily="34" charset="0"/>
              </a:rPr>
              <a:t>Course Name: Artificial Intelligence</a:t>
            </a:r>
            <a:endParaRPr lang="zh-CN" altLang="en-US" b="1" dirty="0">
              <a:solidFill>
                <a:srgbClr val="FF0000"/>
              </a:solidFill>
              <a:latin typeface="Verdana" pitchFamily="34" charset="0"/>
            </a:endParaRPr>
          </a:p>
        </p:txBody>
      </p:sp>
    </p:spTree>
    <p:extLst>
      <p:ext uri="{BB962C8B-B14F-4D97-AF65-F5344CB8AC3E}">
        <p14:creationId xmlns="" xmlns:p14="http://schemas.microsoft.com/office/powerpoint/2010/main" val="2128302905"/>
      </p:ext>
    </p:extLst>
  </p:cSld>
  <p:clrMapOvr>
    <a:masterClrMapping/>
  </p:clrMapOvr>
  <p:transition spd="slow" advTm="47510"/>
  <p:timing>
    <p:tnLst>
      <p:par>
        <p:cTn id="1" dur="indefinite" restart="never" nodeType="tmRoot"/>
      </p:par>
    </p:tnLst>
  </p:timing>
  <p:extLst mod="1">
    <p:ext uri="{E180D4A7-C9FB-4DFB-919C-405C955672EB}">
      <p14:showEvtLst xmlns="" xmlns:p14="http://schemas.microsoft.com/office/powerpoint/2010/main">
        <p14:playEvt time="4553" objId="2"/>
        <p14:triggerEvt type="onClick" time="4553" objId="2"/>
        <p14:stopEvt time="157981"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65915" y="1063656"/>
            <a:ext cx="10702344" cy="584775"/>
          </a:xfrm>
          <a:prstGeom prst="rect">
            <a:avLst/>
          </a:prstGeom>
          <a:noFill/>
        </p:spPr>
        <p:txBody>
          <a:bodyPr wrap="square" rtlCol="0">
            <a:spAutoFit/>
          </a:bodyPr>
          <a:lstStyle/>
          <a:p>
            <a:pPr algn="ctr"/>
            <a:r>
              <a:rPr lang="en-US" sz="3200" dirty="0" smtClean="0">
                <a:solidFill>
                  <a:srgbClr val="4E4641"/>
                </a:solidFill>
                <a:latin typeface="Times New Roman" panose="02020603050405020304" pitchFamily="18" charset="0"/>
                <a:cs typeface="Times New Roman" panose="02020603050405020304" pitchFamily="18" charset="0"/>
              </a:rPr>
              <a:t>Explanation: </a:t>
            </a:r>
            <a:r>
              <a:rPr lang="en-US" sz="3200" dirty="0" smtClean="0">
                <a:solidFill>
                  <a:srgbClr val="4E4641"/>
                </a:solidFill>
                <a:latin typeface="Times New Roman" panose="02020603050405020304" pitchFamily="18" charset="0"/>
                <a:cs typeface="Times New Roman" panose="02020603050405020304" pitchFamily="18" charset="0"/>
              </a:rPr>
              <a:t>Types of Learning in </a:t>
            </a:r>
            <a:r>
              <a:rPr lang="en-US" sz="3200" dirty="0" smtClean="0">
                <a:solidFill>
                  <a:srgbClr val="4E4641"/>
                </a:solidFill>
                <a:latin typeface="Times New Roman" panose="02020603050405020304" pitchFamily="18" charset="0"/>
                <a:cs typeface="Times New Roman" panose="02020603050405020304" pitchFamily="18" charset="0"/>
              </a:rPr>
              <a:t>AI</a:t>
            </a:r>
            <a:endParaRPr lang="en-IN" sz="32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&amp; Engineering</a:t>
            </a:r>
            <a:r>
              <a:rPr lang="en-US" altLang="zh-CN" b="1" dirty="0" smtClean="0">
                <a:solidFill>
                  <a:schemeClr val="bg1"/>
                </a:solidFill>
                <a:latin typeface="Tinos"/>
                <a:ea typeface="+mj-ea"/>
                <a:cs typeface="+mj-cs"/>
              </a:rPr>
              <a:t/>
            </a:r>
            <a:br>
              <a:rPr lang="en-US" altLang="zh-CN" b="1" dirty="0" smtClean="0">
                <a:solidFill>
                  <a:schemeClr val="bg1"/>
                </a:solidFill>
                <a:latin typeface="Tinos"/>
                <a:ea typeface="+mj-ea"/>
                <a:cs typeface="+mj-cs"/>
              </a:rPr>
            </a:br>
            <a:endParaRPr lang="en-US" altLang="zh-CN" b="1" dirty="0" smtClean="0">
              <a:solidFill>
                <a:schemeClr val="bg1"/>
              </a:solidFill>
              <a:latin typeface="Tinos"/>
              <a:ea typeface="+mj-ea"/>
              <a:cs typeface="+mj-cs"/>
            </a:endParaRPr>
          </a:p>
          <a:p>
            <a:pPr lvl="0" algn="ctr">
              <a:lnSpc>
                <a:spcPct val="90000"/>
              </a:lnSpc>
              <a:spcBef>
                <a:spcPct val="0"/>
              </a:spcBef>
              <a:defRPr/>
            </a:pP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Code : </a:t>
            </a:r>
            <a:r>
              <a:rPr lang="en-US" altLang="zh-CN" sz="2000" b="1" dirty="0" smtClean="0">
                <a:solidFill>
                  <a:schemeClr val="bg1"/>
                </a:solidFill>
                <a:latin typeface="Tinos"/>
                <a:ea typeface="+mj-ea"/>
                <a:cs typeface="+mj-cs"/>
              </a:rPr>
              <a:t>BCSE2354</a:t>
            </a:r>
            <a:r>
              <a:rPr lang="en-US" altLang="zh-CN" sz="2000" b="1" dirty="0">
                <a:solidFill>
                  <a:schemeClr val="bg1"/>
                </a:solidFill>
                <a:latin typeface="Tinos"/>
                <a:ea typeface="+mj-ea"/>
                <a:cs typeface="+mj-cs"/>
              </a:rPr>
              <a:t>	                                          </a:t>
            </a: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Name: </a:t>
            </a:r>
            <a:r>
              <a:rPr lang="en-US" altLang="zh-CN" sz="2000" b="1" dirty="0" smtClean="0">
                <a:solidFill>
                  <a:schemeClr val="bg1"/>
                </a:solidFill>
                <a:latin typeface="Tinos"/>
                <a:ea typeface="+mj-ea"/>
                <a:cs typeface="+mj-cs"/>
              </a:rPr>
              <a:t>Artificial Intelligence</a:t>
            </a:r>
            <a:endParaRPr kumimoji="0" lang="zh-CN" altLang="en-US" sz="2000"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a:extLst>
              <a:ext uri="{FF2B5EF4-FFF2-40B4-BE49-F238E27FC236}">
                <a16:creationId xmlns:a16="http://schemas.microsoft.com/office/drawing/2014/main" xmlns="" id="{305C061A-229F-4F6E-9C61-6BDD3A21BFC6}"/>
              </a:ext>
            </a:extLst>
          </p:cNvPr>
          <p:cNvSpPr txBox="1">
            <a:spLocks noChangeArrowheads="1"/>
          </p:cNvSpPr>
          <p:nvPr/>
        </p:nvSpPr>
        <p:spPr>
          <a:xfrm>
            <a:off x="-1" y="6229350"/>
            <a:ext cx="12191997" cy="522001"/>
          </a:xfrm>
          <a:prstGeom prst="rect">
            <a:avLst/>
          </a:prstGeom>
          <a:solidFill>
            <a:srgbClr val="C00000"/>
          </a:solidFill>
        </p:spPr>
        <p:txBody>
          <a:bodyPr anchor="ctr" anchorCtr="1"/>
          <a:lstStyle/>
          <a:p>
            <a:pPr>
              <a:lnSpc>
                <a:spcPct val="90000"/>
              </a:lnSpc>
              <a:spcBef>
                <a:spcPct val="0"/>
              </a:spcBef>
              <a:defRPr/>
            </a:pP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   </a:t>
            </a:r>
          </a:p>
          <a:p>
            <a:pPr algn="ctr">
              <a:lnSpc>
                <a:spcPct val="90000"/>
              </a:lnSpc>
              <a:spcBef>
                <a:spcPct val="0"/>
              </a:spcBef>
              <a:defRPr/>
            </a:pP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Name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of the Faculty: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Mr.</a:t>
            </a:r>
            <a:r>
              <a:rPr kumimoji="0" lang="en-IN" altLang="zh-CN" sz="2000" b="1" i="0" u="none" strike="noStrike" kern="1200" cap="none" spc="0" normalizeH="0" noProof="0" dirty="0" smtClean="0">
                <a:ln>
                  <a:noFill/>
                </a:ln>
                <a:solidFill>
                  <a:schemeClr val="bg1"/>
                </a:solidFill>
                <a:effectLst/>
                <a:uLnTx/>
                <a:uFillTx/>
                <a:latin typeface="Tinos"/>
                <a:ea typeface="+mj-ea"/>
                <a:cs typeface="+mj-cs"/>
              </a:rPr>
              <a:t> Janarthanan.S                                               </a:t>
            </a:r>
            <a:r>
              <a:rPr lang="en-IN" altLang="zh-CN" sz="2000" b="1" dirty="0" smtClean="0">
                <a:solidFill>
                  <a:schemeClr val="bg1"/>
                </a:solidFill>
                <a:latin typeface="Tinos"/>
                <a:ea typeface="+mj-ea"/>
                <a:cs typeface="+mj-cs"/>
              </a:rPr>
              <a:t>Programme: B.Tech (</a:t>
            </a:r>
            <a:r>
              <a:rPr lang="en-IN" altLang="zh-CN" sz="2000" b="1" dirty="0" err="1" smtClean="0">
                <a:solidFill>
                  <a:schemeClr val="bg1"/>
                </a:solidFill>
                <a:latin typeface="Tinos"/>
                <a:ea typeface="+mj-ea"/>
                <a:cs typeface="+mj-cs"/>
              </a:rPr>
              <a:t>Spl</a:t>
            </a: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sp>
        <p:nvSpPr>
          <p:cNvPr id="3073" name="Rectangle 1"/>
          <p:cNvSpPr>
            <a:spLocks noChangeArrowheads="1"/>
          </p:cNvSpPr>
          <p:nvPr/>
        </p:nvSpPr>
        <p:spPr bwMode="auto">
          <a:xfrm>
            <a:off x="575501" y="1528344"/>
            <a:ext cx="11092757"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sz="2200" b="1" u="sng" dirty="0" smtClean="0">
                <a:latin typeface="Verdana" pitchFamily="34" charset="0"/>
                <a:ea typeface="Verdana" pitchFamily="34" charset="0"/>
              </a:rPr>
              <a:t>Reinforcement Learning</a:t>
            </a:r>
            <a:endParaRPr lang="en-US" sz="2200" u="sng" dirty="0" smtClean="0">
              <a:latin typeface="Verdana" pitchFamily="34" charset="0"/>
              <a:ea typeface="Verdana" pitchFamily="34" charset="0"/>
            </a:endParaRPr>
          </a:p>
          <a:p>
            <a:pPr algn="just">
              <a:lnSpc>
                <a:spcPct val="150000"/>
              </a:lnSpc>
            </a:pPr>
            <a:r>
              <a:rPr lang="en-US" sz="2200" dirty="0" smtClean="0">
                <a:latin typeface="Verdana" pitchFamily="34" charset="0"/>
                <a:ea typeface="Verdana" pitchFamily="34" charset="0"/>
              </a:rPr>
              <a:t>For </a:t>
            </a:r>
            <a:r>
              <a:rPr lang="en-US" sz="2200" dirty="0" smtClean="0">
                <a:latin typeface="Verdana" pitchFamily="34" charset="0"/>
                <a:ea typeface="Verdana" pitchFamily="34" charset="0"/>
              </a:rPr>
              <a:t>a learning agent, there is always a start state and an end state. However, to reach the end state, there might be a different path. In Reinforcement</a:t>
            </a:r>
            <a:r>
              <a:rPr lang="en-US" sz="2200" b="1" dirty="0" smtClean="0">
                <a:latin typeface="Verdana" pitchFamily="34" charset="0"/>
                <a:ea typeface="Verdana" pitchFamily="34" charset="0"/>
              </a:rPr>
              <a:t> Learning Problem</a:t>
            </a:r>
            <a:r>
              <a:rPr lang="en-US" sz="2200" dirty="0" smtClean="0">
                <a:latin typeface="Verdana" pitchFamily="34" charset="0"/>
                <a:ea typeface="Verdana" pitchFamily="34" charset="0"/>
              </a:rPr>
              <a:t> an </a:t>
            </a:r>
            <a:r>
              <a:rPr lang="en-US" sz="2200" b="1" dirty="0" smtClean="0">
                <a:latin typeface="Verdana" pitchFamily="34" charset="0"/>
                <a:ea typeface="Verdana" pitchFamily="34" charset="0"/>
              </a:rPr>
              <a:t>agent</a:t>
            </a:r>
            <a:r>
              <a:rPr lang="en-US" sz="2200" dirty="0" smtClean="0">
                <a:latin typeface="Verdana" pitchFamily="34" charset="0"/>
                <a:ea typeface="Verdana" pitchFamily="34" charset="0"/>
              </a:rPr>
              <a:t> tries to manipulate the </a:t>
            </a:r>
            <a:r>
              <a:rPr lang="en-US" sz="2200" b="1" dirty="0" smtClean="0">
                <a:latin typeface="Verdana" pitchFamily="34" charset="0"/>
                <a:ea typeface="Verdana" pitchFamily="34" charset="0"/>
              </a:rPr>
              <a:t>environment</a:t>
            </a:r>
            <a:r>
              <a:rPr lang="en-US" sz="2200" dirty="0" smtClean="0">
                <a:latin typeface="Verdana" pitchFamily="34" charset="0"/>
                <a:ea typeface="Verdana" pitchFamily="34" charset="0"/>
              </a:rPr>
              <a:t>. The agent travels from one </a:t>
            </a:r>
            <a:r>
              <a:rPr lang="en-US" sz="2200" b="1" dirty="0" smtClean="0">
                <a:latin typeface="Verdana" pitchFamily="34" charset="0"/>
                <a:ea typeface="Verdana" pitchFamily="34" charset="0"/>
              </a:rPr>
              <a:t>state </a:t>
            </a:r>
            <a:r>
              <a:rPr lang="en-US" sz="2200" dirty="0" smtClean="0">
                <a:latin typeface="Verdana" pitchFamily="34" charset="0"/>
                <a:ea typeface="Verdana" pitchFamily="34" charset="0"/>
              </a:rPr>
              <a:t>to another. The agent gets the </a:t>
            </a:r>
            <a:r>
              <a:rPr lang="en-US" sz="2200" b="1" dirty="0" smtClean="0">
                <a:latin typeface="Verdana" pitchFamily="34" charset="0"/>
                <a:ea typeface="Verdana" pitchFamily="34" charset="0"/>
              </a:rPr>
              <a:t>reward</a:t>
            </a:r>
            <a:r>
              <a:rPr lang="en-US" sz="2200" dirty="0" smtClean="0">
                <a:latin typeface="Verdana" pitchFamily="34" charset="0"/>
                <a:ea typeface="Verdana" pitchFamily="34" charset="0"/>
              </a:rPr>
              <a:t>(appreciation) on success but will </a:t>
            </a:r>
            <a:r>
              <a:rPr lang="en-US" sz="2200" b="1" dirty="0" smtClean="0">
                <a:latin typeface="Verdana" pitchFamily="34" charset="0"/>
                <a:ea typeface="Verdana" pitchFamily="34" charset="0"/>
              </a:rPr>
              <a:t>not receive any reward </a:t>
            </a:r>
            <a:r>
              <a:rPr lang="en-US" sz="2200" dirty="0" smtClean="0">
                <a:latin typeface="Verdana" pitchFamily="34" charset="0"/>
                <a:ea typeface="Verdana" pitchFamily="34" charset="0"/>
              </a:rPr>
              <a:t>or appreciation on failure. In this way, the agent learns from the environment.</a:t>
            </a:r>
            <a:endParaRPr lang="en-US" sz="2200" dirty="0">
              <a:latin typeface="Verdana" pitchFamily="34" charset="0"/>
              <a:ea typeface="Verdana" pitchFamily="34" charset="0"/>
            </a:endParaRPr>
          </a:p>
        </p:txBody>
      </p:sp>
    </p:spTree>
    <p:extLst>
      <p:ext uri="{BB962C8B-B14F-4D97-AF65-F5344CB8AC3E}">
        <p14:creationId xmlns="" xmlns:p14="http://schemas.microsoft.com/office/powerpoint/2010/main" val="1296530896"/>
      </p:ext>
    </p:extLst>
  </p:cSld>
  <p:clrMapOvr>
    <a:masterClrMapping/>
  </p:clrMapOvr>
  <mc:AlternateContent xmlns:mc="http://schemas.openxmlformats.org/markup-compatibility/2006">
    <mc:Choice xmlns="" xmlns:p14="http://schemas.microsoft.com/office/powerpoint/2010/main" Requires="p14">
      <p:transition spd="slow" p14:dur="2000" advTm="160882"/>
    </mc:Choice>
    <mc:Fallback>
      <p:transition spd="slow" advTm="160882"/>
    </mc:Fallback>
  </mc:AlternateContent>
  <p:timing>
    <p:tnLst>
      <p:par>
        <p:cTn id="1" dur="indefinite" restart="never" nodeType="tmRoot"/>
      </p:par>
    </p:tnLst>
  </p:timing>
  <p:extLst mod="1">
    <p:ext uri="{E180D4A7-C9FB-4DFB-919C-405C955672EB}">
      <p14:showEvtLst xmlns="" xmlns:p14="http://schemas.microsoft.com/office/powerpoint/2010/main">
        <p14:playEvt time="4553" objId="2"/>
        <p14:triggerEvt type="onClick" time="4553" objId="2"/>
        <p14:stopEvt time="157981" objId="2"/>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8490" y="1063656"/>
            <a:ext cx="11204620" cy="4493538"/>
          </a:xfrm>
          <a:prstGeom prst="rect">
            <a:avLst/>
          </a:prstGeom>
          <a:noFill/>
        </p:spPr>
        <p:txBody>
          <a:bodyPr wrap="square" rtlCol="0">
            <a:spAutoFit/>
          </a:bodyPr>
          <a:lstStyle/>
          <a:p>
            <a:pPr algn="ctr"/>
            <a:r>
              <a:rPr lang="en-US" sz="2200" b="1" u="sng" dirty="0">
                <a:solidFill>
                  <a:srgbClr val="4E4641"/>
                </a:solidFill>
                <a:latin typeface="Verdana" pitchFamily="34" charset="0"/>
                <a:ea typeface="Verdana" pitchFamily="34" charset="0"/>
                <a:cs typeface="Times New Roman" panose="02020603050405020304" pitchFamily="18" charset="0"/>
              </a:rPr>
              <a:t>Summary of lecture followed by Questions for </a:t>
            </a:r>
            <a:r>
              <a:rPr lang="en-US" sz="2200" b="1" u="sng" dirty="0" smtClean="0">
                <a:solidFill>
                  <a:srgbClr val="4E4641"/>
                </a:solidFill>
                <a:latin typeface="Verdana" pitchFamily="34" charset="0"/>
                <a:ea typeface="Verdana" pitchFamily="34" charset="0"/>
                <a:cs typeface="Times New Roman" panose="02020603050405020304" pitchFamily="18" charset="0"/>
              </a:rPr>
              <a:t>practice</a:t>
            </a:r>
          </a:p>
          <a:p>
            <a:pPr algn="just"/>
            <a:endParaRPr lang="en-US" sz="2200" dirty="0" smtClean="0">
              <a:solidFill>
                <a:srgbClr val="4E4641"/>
              </a:solidFill>
              <a:latin typeface="Verdana" pitchFamily="34" charset="0"/>
              <a:ea typeface="Verdana" pitchFamily="34" charset="0"/>
              <a:cs typeface="Times New Roman" panose="02020603050405020304" pitchFamily="18" charset="0"/>
            </a:endParaRPr>
          </a:p>
          <a:p>
            <a:pPr algn="just">
              <a:buFont typeface="Arial" pitchFamily="34" charset="0"/>
              <a:buChar char="•"/>
            </a:pPr>
            <a:r>
              <a:rPr lang="en-US" sz="2200" dirty="0" smtClean="0">
                <a:solidFill>
                  <a:srgbClr val="4E4641"/>
                </a:solidFill>
                <a:latin typeface="Verdana" pitchFamily="34" charset="0"/>
                <a:ea typeface="Verdana" pitchFamily="34" charset="0"/>
                <a:cs typeface="Times New Roman" panose="02020603050405020304" pitchFamily="18" charset="0"/>
              </a:rPr>
              <a:t>Discussed about various </a:t>
            </a:r>
            <a:r>
              <a:rPr lang="en-US" sz="2200" dirty="0" smtClean="0">
                <a:solidFill>
                  <a:srgbClr val="4E4641"/>
                </a:solidFill>
                <a:latin typeface="Verdana" pitchFamily="34" charset="0"/>
                <a:ea typeface="Verdana" pitchFamily="34" charset="0"/>
                <a:cs typeface="Times New Roman" panose="02020603050405020304" pitchFamily="18" charset="0"/>
              </a:rPr>
              <a:t>Types of learning in </a:t>
            </a:r>
            <a:r>
              <a:rPr lang="en-US" sz="2200" dirty="0" smtClean="0">
                <a:solidFill>
                  <a:srgbClr val="4E4641"/>
                </a:solidFill>
                <a:latin typeface="Verdana" pitchFamily="34" charset="0"/>
                <a:ea typeface="Verdana" pitchFamily="34" charset="0"/>
                <a:cs typeface="Times New Roman" panose="02020603050405020304" pitchFamily="18" charset="0"/>
              </a:rPr>
              <a:t>AI </a:t>
            </a:r>
            <a:r>
              <a:rPr lang="en-US" sz="2200" dirty="0" smtClean="0">
                <a:solidFill>
                  <a:srgbClr val="4E4641"/>
                </a:solidFill>
                <a:latin typeface="Verdana" pitchFamily="34" charset="0"/>
                <a:ea typeface="Verdana" pitchFamily="34" charset="0"/>
                <a:cs typeface="Times New Roman" panose="02020603050405020304" pitchFamily="18" charset="0"/>
              </a:rPr>
              <a:t>with </a:t>
            </a:r>
            <a:r>
              <a:rPr lang="en-US" sz="2200" dirty="0" smtClean="0">
                <a:solidFill>
                  <a:srgbClr val="4E4641"/>
                </a:solidFill>
                <a:latin typeface="Verdana" pitchFamily="34" charset="0"/>
                <a:ea typeface="Verdana" pitchFamily="34" charset="0"/>
                <a:cs typeface="Times New Roman" panose="02020603050405020304" pitchFamily="18" charset="0"/>
              </a:rPr>
              <a:t>various fields</a:t>
            </a:r>
          </a:p>
          <a:p>
            <a:pPr algn="just">
              <a:buFont typeface="Arial" pitchFamily="34" charset="0"/>
              <a:buChar char="•"/>
            </a:pPr>
            <a:endParaRPr lang="en-US" sz="2200" dirty="0" smtClean="0">
              <a:solidFill>
                <a:srgbClr val="4E4641"/>
              </a:solidFill>
              <a:latin typeface="Verdana" pitchFamily="34" charset="0"/>
              <a:ea typeface="Verdana" pitchFamily="34" charset="0"/>
              <a:cs typeface="Times New Roman" panose="02020603050405020304" pitchFamily="18" charset="0"/>
            </a:endParaRPr>
          </a:p>
          <a:p>
            <a:pPr algn="just">
              <a:buFont typeface="Arial" pitchFamily="34" charset="0"/>
              <a:buChar char="•"/>
            </a:pPr>
            <a:r>
              <a:rPr lang="en-US" sz="2200" dirty="0" smtClean="0">
                <a:solidFill>
                  <a:srgbClr val="4E4641"/>
                </a:solidFill>
                <a:latin typeface="Verdana" pitchFamily="34" charset="0"/>
                <a:ea typeface="Verdana" pitchFamily="34" charset="0"/>
                <a:cs typeface="Times New Roman" panose="02020603050405020304" pitchFamily="18" charset="0"/>
              </a:rPr>
              <a:t> </a:t>
            </a:r>
            <a:r>
              <a:rPr lang="en-US" sz="2200" u="sng" dirty="0" smtClean="0">
                <a:solidFill>
                  <a:srgbClr val="4E4641"/>
                </a:solidFill>
                <a:latin typeface="Verdana" pitchFamily="34" charset="0"/>
                <a:ea typeface="Verdana" pitchFamily="34" charset="0"/>
                <a:cs typeface="Times New Roman" panose="02020603050405020304" pitchFamily="18" charset="0"/>
              </a:rPr>
              <a:t>Questions</a:t>
            </a:r>
            <a:r>
              <a:rPr lang="en-US" sz="2200" dirty="0" smtClean="0">
                <a:solidFill>
                  <a:srgbClr val="4E4641"/>
                </a:solidFill>
                <a:latin typeface="Verdana" pitchFamily="34" charset="0"/>
                <a:ea typeface="Verdana" pitchFamily="34" charset="0"/>
                <a:cs typeface="Times New Roman" panose="02020603050405020304" pitchFamily="18" charset="0"/>
              </a:rPr>
              <a:t>:</a:t>
            </a:r>
          </a:p>
          <a:p>
            <a:pPr algn="just">
              <a:buFont typeface="Arial" pitchFamily="34" charset="0"/>
              <a:buChar char="•"/>
            </a:pPr>
            <a:r>
              <a:rPr lang="en-IN" sz="2200" dirty="0" smtClean="0">
                <a:latin typeface="Verdana" pitchFamily="34" charset="0"/>
                <a:ea typeface="Verdana" pitchFamily="34" charset="0"/>
                <a:cs typeface="Times New Roman" panose="02020603050405020304" pitchFamily="18" charset="0"/>
              </a:rPr>
              <a:t> How recent innovations more useful in recent days</a:t>
            </a:r>
          </a:p>
          <a:p>
            <a:pPr algn="just">
              <a:buFont typeface="Arial" pitchFamily="34" charset="0"/>
              <a:buChar char="•"/>
            </a:pPr>
            <a:r>
              <a:rPr lang="en-IN" sz="2200" dirty="0" smtClean="0">
                <a:latin typeface="Verdana" pitchFamily="34" charset="0"/>
                <a:ea typeface="Verdana" pitchFamily="34" charset="0"/>
                <a:cs typeface="Times New Roman" panose="02020603050405020304" pitchFamily="18" charset="0"/>
              </a:rPr>
              <a:t>What do you think about AI in </a:t>
            </a:r>
            <a:r>
              <a:rPr lang="en-IN" sz="2200" dirty="0" smtClean="0">
                <a:latin typeface="Verdana" pitchFamily="34" charset="0"/>
                <a:ea typeface="Verdana" pitchFamily="34" charset="0"/>
                <a:cs typeface="Times New Roman" panose="02020603050405020304" pitchFamily="18" charset="0"/>
              </a:rPr>
              <a:t>future of learning</a:t>
            </a:r>
            <a:endParaRPr lang="en-IN" sz="2200" dirty="0" smtClean="0">
              <a:latin typeface="Verdana" pitchFamily="34" charset="0"/>
              <a:ea typeface="Verdana" pitchFamily="34" charset="0"/>
              <a:cs typeface="Times New Roman" panose="02020603050405020304" pitchFamily="18" charset="0"/>
            </a:endParaRPr>
          </a:p>
          <a:p>
            <a:pPr algn="just">
              <a:buFont typeface="Arial" pitchFamily="34" charset="0"/>
              <a:buChar char="•"/>
            </a:pPr>
            <a:r>
              <a:rPr lang="en-IN" sz="2200" dirty="0" smtClean="0">
                <a:latin typeface="Verdana" pitchFamily="34" charset="0"/>
                <a:ea typeface="Verdana" pitchFamily="34" charset="0"/>
                <a:cs typeface="Times New Roman" panose="02020603050405020304" pitchFamily="18" charset="0"/>
              </a:rPr>
              <a:t>Any </a:t>
            </a:r>
            <a:r>
              <a:rPr lang="en-IN" sz="2200" dirty="0" smtClean="0">
                <a:latin typeface="Verdana" pitchFamily="34" charset="0"/>
                <a:ea typeface="Verdana" pitchFamily="34" charset="0"/>
                <a:cs typeface="Times New Roman" panose="02020603050405020304" pitchFamily="18" charset="0"/>
              </a:rPr>
              <a:t>other learning types </a:t>
            </a:r>
            <a:r>
              <a:rPr lang="en-IN" sz="2200" dirty="0" smtClean="0">
                <a:latin typeface="Verdana" pitchFamily="34" charset="0"/>
                <a:ea typeface="Verdana" pitchFamily="34" charset="0"/>
                <a:cs typeface="Times New Roman" panose="02020603050405020304" pitchFamily="18" charset="0"/>
              </a:rPr>
              <a:t>need </a:t>
            </a:r>
            <a:r>
              <a:rPr lang="en-IN" sz="2200" dirty="0" smtClean="0">
                <a:latin typeface="Verdana" pitchFamily="34" charset="0"/>
                <a:ea typeface="Verdana" pitchFamily="34" charset="0"/>
                <a:cs typeface="Times New Roman" panose="02020603050405020304" pitchFamily="18" charset="0"/>
              </a:rPr>
              <a:t>to discuss with</a:t>
            </a:r>
          </a:p>
          <a:p>
            <a:pPr algn="just">
              <a:buFont typeface="Arial" pitchFamily="34" charset="0"/>
              <a:buChar char="•"/>
            </a:pPr>
            <a:endParaRPr lang="en-IN" sz="2200" dirty="0" smtClean="0">
              <a:latin typeface="Verdana" pitchFamily="34" charset="0"/>
              <a:ea typeface="Verdana" pitchFamily="34" charset="0"/>
              <a:cs typeface="Times New Roman" panose="02020603050405020304" pitchFamily="18" charset="0"/>
            </a:endParaRPr>
          </a:p>
          <a:p>
            <a:pPr algn="just">
              <a:buFont typeface="Arial" pitchFamily="34" charset="0"/>
              <a:buChar char="•"/>
            </a:pPr>
            <a:r>
              <a:rPr lang="en-IN" sz="2200" u="sng" dirty="0" smtClean="0">
                <a:latin typeface="Verdana" pitchFamily="34" charset="0"/>
                <a:ea typeface="Verdana" pitchFamily="34" charset="0"/>
                <a:cs typeface="Times New Roman" panose="02020603050405020304" pitchFamily="18" charset="0"/>
              </a:rPr>
              <a:t>Practice</a:t>
            </a:r>
          </a:p>
          <a:p>
            <a:pPr algn="just">
              <a:buFont typeface="Arial" pitchFamily="34" charset="0"/>
              <a:buChar char="•"/>
            </a:pPr>
            <a:r>
              <a:rPr lang="en-IN" sz="2200" dirty="0" smtClean="0">
                <a:latin typeface="Verdana" pitchFamily="34" charset="0"/>
                <a:ea typeface="Verdana" pitchFamily="34" charset="0"/>
                <a:cs typeface="Times New Roman" panose="02020603050405020304" pitchFamily="18" charset="0"/>
              </a:rPr>
              <a:t>Prepare multiple choice questions with answer conduct with either role play or quiz</a:t>
            </a:r>
          </a:p>
          <a:p>
            <a:pPr algn="just">
              <a:buFont typeface="Arial" pitchFamily="34" charset="0"/>
              <a:buChar char="•"/>
            </a:pPr>
            <a:endParaRPr lang="en-IN" sz="2200" dirty="0">
              <a:latin typeface="Verdana" pitchFamily="34" charset="0"/>
              <a:ea typeface="Verdana"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xmlns=""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&amp; Engineering</a:t>
            </a:r>
            <a:r>
              <a:rPr lang="en-US" altLang="zh-CN" b="1" dirty="0" smtClean="0">
                <a:solidFill>
                  <a:schemeClr val="bg1"/>
                </a:solidFill>
                <a:latin typeface="Tinos"/>
                <a:ea typeface="+mj-ea"/>
                <a:cs typeface="+mj-cs"/>
              </a:rPr>
              <a:t/>
            </a:r>
            <a:br>
              <a:rPr lang="en-US" altLang="zh-CN" b="1" dirty="0" smtClean="0">
                <a:solidFill>
                  <a:schemeClr val="bg1"/>
                </a:solidFill>
                <a:latin typeface="Tinos"/>
                <a:ea typeface="+mj-ea"/>
                <a:cs typeface="+mj-cs"/>
              </a:rPr>
            </a:br>
            <a:endParaRPr lang="en-US" altLang="zh-CN" b="1" dirty="0" smtClean="0">
              <a:solidFill>
                <a:schemeClr val="bg1"/>
              </a:solidFill>
              <a:latin typeface="Tinos"/>
              <a:ea typeface="+mj-ea"/>
              <a:cs typeface="+mj-cs"/>
            </a:endParaRPr>
          </a:p>
          <a:p>
            <a:pPr lvl="0" algn="ctr">
              <a:lnSpc>
                <a:spcPct val="90000"/>
              </a:lnSpc>
              <a:spcBef>
                <a:spcPct val="0"/>
              </a:spcBef>
              <a:defRPr/>
            </a:pP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Code : </a:t>
            </a:r>
            <a:r>
              <a:rPr lang="en-US" altLang="zh-CN" sz="2000" b="1" dirty="0" smtClean="0">
                <a:solidFill>
                  <a:schemeClr val="bg1"/>
                </a:solidFill>
                <a:latin typeface="Tinos"/>
                <a:ea typeface="+mj-ea"/>
                <a:cs typeface="+mj-cs"/>
              </a:rPr>
              <a:t>BCSE2354</a:t>
            </a:r>
            <a:r>
              <a:rPr lang="en-US" altLang="zh-CN" sz="2000" b="1" dirty="0">
                <a:solidFill>
                  <a:schemeClr val="bg1"/>
                </a:solidFill>
                <a:latin typeface="Tinos"/>
                <a:ea typeface="+mj-ea"/>
                <a:cs typeface="+mj-cs"/>
              </a:rPr>
              <a:t>	                                          </a:t>
            </a: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Name: </a:t>
            </a:r>
            <a:r>
              <a:rPr lang="en-US" altLang="zh-CN" sz="2000" b="1" dirty="0" smtClean="0">
                <a:solidFill>
                  <a:schemeClr val="bg1"/>
                </a:solidFill>
                <a:latin typeface="Tinos"/>
                <a:ea typeface="+mj-ea"/>
                <a:cs typeface="+mj-cs"/>
              </a:rPr>
              <a:t>Artificial Intelligence</a:t>
            </a:r>
            <a:endParaRPr kumimoji="0" lang="zh-CN" altLang="en-US" sz="2000"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a:extLst>
              <a:ext uri="{FF2B5EF4-FFF2-40B4-BE49-F238E27FC236}">
                <a16:creationId xmlns:a16="http://schemas.microsoft.com/office/drawing/2014/main" xmlns="" id="{305C061A-229F-4F6E-9C61-6BDD3A21BFC6}"/>
              </a:ext>
            </a:extLst>
          </p:cNvPr>
          <p:cNvSpPr txBox="1">
            <a:spLocks noChangeArrowheads="1"/>
          </p:cNvSpPr>
          <p:nvPr/>
        </p:nvSpPr>
        <p:spPr>
          <a:xfrm>
            <a:off x="-1" y="6229350"/>
            <a:ext cx="12191997" cy="522001"/>
          </a:xfrm>
          <a:prstGeom prst="rect">
            <a:avLst/>
          </a:prstGeom>
          <a:solidFill>
            <a:srgbClr val="C00000"/>
          </a:solidFill>
        </p:spPr>
        <p:txBody>
          <a:bodyPr anchor="ctr" anchorCtr="1"/>
          <a:lstStyle/>
          <a:p>
            <a:pPr>
              <a:lnSpc>
                <a:spcPct val="90000"/>
              </a:lnSpc>
              <a:spcBef>
                <a:spcPct val="0"/>
              </a:spcBef>
              <a:defRPr/>
            </a:pP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   </a:t>
            </a:r>
          </a:p>
          <a:p>
            <a:pPr algn="ctr">
              <a:lnSpc>
                <a:spcPct val="90000"/>
              </a:lnSpc>
              <a:spcBef>
                <a:spcPct val="0"/>
              </a:spcBef>
              <a:defRPr/>
            </a:pP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Name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of the Faculty: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Mr.</a:t>
            </a:r>
            <a:r>
              <a:rPr kumimoji="0" lang="en-IN" altLang="zh-CN" sz="2000" b="1" i="0" u="none" strike="noStrike" kern="1200" cap="none" spc="0" normalizeH="0" noProof="0" dirty="0" smtClean="0">
                <a:ln>
                  <a:noFill/>
                </a:ln>
                <a:solidFill>
                  <a:schemeClr val="bg1"/>
                </a:solidFill>
                <a:effectLst/>
                <a:uLnTx/>
                <a:uFillTx/>
                <a:latin typeface="Tinos"/>
                <a:ea typeface="+mj-ea"/>
                <a:cs typeface="+mj-cs"/>
              </a:rPr>
              <a:t> Janarthanan.S                                               </a:t>
            </a:r>
            <a:r>
              <a:rPr lang="en-IN" altLang="zh-CN" sz="2000" b="1" dirty="0" smtClean="0">
                <a:solidFill>
                  <a:schemeClr val="bg1"/>
                </a:solidFill>
                <a:latin typeface="Tinos"/>
                <a:ea typeface="+mj-ea"/>
                <a:cs typeface="+mj-cs"/>
              </a:rPr>
              <a:t>Programme: B.Tech (</a:t>
            </a:r>
            <a:r>
              <a:rPr lang="en-IN" altLang="zh-CN" sz="2000" b="1" dirty="0" err="1" smtClean="0">
                <a:solidFill>
                  <a:schemeClr val="bg1"/>
                </a:solidFill>
                <a:latin typeface="Tinos"/>
                <a:ea typeface="+mj-ea"/>
                <a:cs typeface="+mj-cs"/>
              </a:rPr>
              <a:t>Spl</a:t>
            </a: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spTree>
    <p:extLst>
      <p:ext uri="{BB962C8B-B14F-4D97-AF65-F5344CB8AC3E}">
        <p14:creationId xmlns="" xmlns:p14="http://schemas.microsoft.com/office/powerpoint/2010/main" val="452586816"/>
      </p:ext>
    </p:extLst>
  </p:cSld>
  <p:clrMapOvr>
    <a:masterClrMapping/>
  </p:clrMapOvr>
  <mc:AlternateContent xmlns:mc="http://schemas.openxmlformats.org/markup-compatibility/2006">
    <mc:Choice xmlns="" xmlns:p14="http://schemas.microsoft.com/office/powerpoint/2010/main" Requires="p14">
      <p:transition spd="slow" p14:dur="2000" advTm="160882"/>
    </mc:Choice>
    <mc:Fallback>
      <p:transition spd="slow" advTm="160882"/>
    </mc:Fallback>
  </mc:AlternateContent>
  <p:timing>
    <p:tnLst>
      <p:par>
        <p:cTn id="1" dur="indefinite" restart="never" nodeType="tmRoot"/>
      </p:par>
    </p:tnLst>
  </p:timing>
  <p:extLst mod="1">
    <p:ext uri="{E180D4A7-C9FB-4DFB-919C-405C955672EB}">
      <p14:showEvtLst xmlns="" xmlns:p14="http://schemas.microsoft.com/office/powerpoint/2010/main">
        <p14:playEvt time="4553" objId="2"/>
        <p14:triggerEvt type="onClick" time="4553" objId="2"/>
        <p14:stopEvt time="157981" objId="2"/>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&amp; Engineering</a:t>
            </a:r>
            <a:r>
              <a:rPr lang="en-US" altLang="zh-CN" b="1" dirty="0" smtClean="0">
                <a:solidFill>
                  <a:schemeClr val="bg1"/>
                </a:solidFill>
                <a:latin typeface="Tinos"/>
                <a:ea typeface="+mj-ea"/>
                <a:cs typeface="+mj-cs"/>
              </a:rPr>
              <a:t/>
            </a:r>
            <a:br>
              <a:rPr lang="en-US" altLang="zh-CN" b="1" dirty="0" smtClean="0">
                <a:solidFill>
                  <a:schemeClr val="bg1"/>
                </a:solidFill>
                <a:latin typeface="Tinos"/>
                <a:ea typeface="+mj-ea"/>
                <a:cs typeface="+mj-cs"/>
              </a:rPr>
            </a:br>
            <a:endParaRPr lang="en-US" altLang="zh-CN" b="1" dirty="0" smtClean="0">
              <a:solidFill>
                <a:schemeClr val="bg1"/>
              </a:solidFill>
              <a:latin typeface="Tinos"/>
              <a:ea typeface="+mj-ea"/>
              <a:cs typeface="+mj-cs"/>
            </a:endParaRPr>
          </a:p>
          <a:p>
            <a:pPr lvl="0" algn="ctr">
              <a:lnSpc>
                <a:spcPct val="90000"/>
              </a:lnSpc>
              <a:spcBef>
                <a:spcPct val="0"/>
              </a:spcBef>
              <a:defRPr/>
            </a:pP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Code : </a:t>
            </a:r>
            <a:r>
              <a:rPr lang="en-US" altLang="zh-CN" sz="2000" b="1" dirty="0" smtClean="0">
                <a:solidFill>
                  <a:schemeClr val="bg1"/>
                </a:solidFill>
                <a:latin typeface="Tinos"/>
                <a:ea typeface="+mj-ea"/>
                <a:cs typeface="+mj-cs"/>
              </a:rPr>
              <a:t>BCSE2354</a:t>
            </a:r>
            <a:r>
              <a:rPr lang="en-US" altLang="zh-CN" sz="2000" b="1" dirty="0">
                <a:solidFill>
                  <a:schemeClr val="bg1"/>
                </a:solidFill>
                <a:latin typeface="Tinos"/>
                <a:ea typeface="+mj-ea"/>
                <a:cs typeface="+mj-cs"/>
              </a:rPr>
              <a:t>	                                          </a:t>
            </a: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Name: </a:t>
            </a:r>
            <a:r>
              <a:rPr lang="en-US" altLang="zh-CN" sz="2000" b="1" dirty="0" smtClean="0">
                <a:solidFill>
                  <a:schemeClr val="bg1"/>
                </a:solidFill>
                <a:latin typeface="Tinos"/>
                <a:ea typeface="+mj-ea"/>
                <a:cs typeface="+mj-cs"/>
              </a:rPr>
              <a:t>Artificial Intelligence</a:t>
            </a:r>
            <a:endParaRPr kumimoji="0" lang="zh-CN" altLang="en-US" sz="2000" b="1" i="0" u="none" strike="noStrike" kern="1200" cap="none" spc="0" normalizeH="0" baseline="0" noProof="0" dirty="0">
              <a:ln>
                <a:noFill/>
              </a:ln>
              <a:solidFill>
                <a:schemeClr val="bg1"/>
              </a:solidFill>
              <a:effectLst/>
              <a:uLnTx/>
              <a:uFillTx/>
              <a:latin typeface="Tinos"/>
              <a:ea typeface="+mj-ea"/>
              <a:cs typeface="+mj-cs"/>
            </a:endParaRPr>
          </a:p>
        </p:txBody>
      </p:sp>
      <p:sp>
        <p:nvSpPr>
          <p:cNvPr id="7" name="Title 1">
            <a:extLst>
              <a:ext uri="{FF2B5EF4-FFF2-40B4-BE49-F238E27FC236}">
                <a16:creationId xmlns:a16="http://schemas.microsoft.com/office/drawing/2014/main" xmlns="" id="{305C061A-229F-4F6E-9C61-6BDD3A21BFC6}"/>
              </a:ext>
            </a:extLst>
          </p:cNvPr>
          <p:cNvSpPr txBox="1">
            <a:spLocks noChangeArrowheads="1"/>
          </p:cNvSpPr>
          <p:nvPr/>
        </p:nvSpPr>
        <p:spPr>
          <a:xfrm>
            <a:off x="-1" y="6229350"/>
            <a:ext cx="12191997" cy="522001"/>
          </a:xfrm>
          <a:prstGeom prst="rect">
            <a:avLst/>
          </a:prstGeom>
          <a:solidFill>
            <a:srgbClr val="C00000"/>
          </a:solidFill>
        </p:spPr>
        <p:txBody>
          <a:bodyPr anchor="ctr" anchorCtr="1"/>
          <a:lstStyle/>
          <a:p>
            <a:pPr>
              <a:lnSpc>
                <a:spcPct val="90000"/>
              </a:lnSpc>
              <a:spcBef>
                <a:spcPct val="0"/>
              </a:spcBef>
              <a:defRPr/>
            </a:pP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   </a:t>
            </a:r>
          </a:p>
          <a:p>
            <a:pPr algn="ctr">
              <a:lnSpc>
                <a:spcPct val="90000"/>
              </a:lnSpc>
              <a:spcBef>
                <a:spcPct val="0"/>
              </a:spcBef>
              <a:defRPr/>
            </a:pP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Name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of the Faculty: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Mr.</a:t>
            </a:r>
            <a:r>
              <a:rPr kumimoji="0" lang="en-IN" altLang="zh-CN" sz="2000" b="1" i="0" u="none" strike="noStrike" kern="1200" cap="none" spc="0" normalizeH="0" noProof="0" dirty="0" smtClean="0">
                <a:ln>
                  <a:noFill/>
                </a:ln>
                <a:solidFill>
                  <a:schemeClr val="bg1"/>
                </a:solidFill>
                <a:effectLst/>
                <a:uLnTx/>
                <a:uFillTx/>
                <a:latin typeface="Tinos"/>
                <a:ea typeface="+mj-ea"/>
                <a:cs typeface="+mj-cs"/>
              </a:rPr>
              <a:t> Janarthanan.S                                               </a:t>
            </a:r>
            <a:r>
              <a:rPr lang="en-IN" altLang="zh-CN" sz="2000" b="1" dirty="0" smtClean="0">
                <a:solidFill>
                  <a:schemeClr val="bg1"/>
                </a:solidFill>
                <a:latin typeface="Tinos"/>
                <a:ea typeface="+mj-ea"/>
                <a:cs typeface="+mj-cs"/>
              </a:rPr>
              <a:t>Programme: B.Tech (</a:t>
            </a:r>
            <a:r>
              <a:rPr lang="en-IN" altLang="zh-CN" sz="2000" b="1" dirty="0" err="1" smtClean="0">
                <a:solidFill>
                  <a:schemeClr val="bg1"/>
                </a:solidFill>
                <a:latin typeface="Tinos"/>
                <a:ea typeface="+mj-ea"/>
                <a:cs typeface="+mj-cs"/>
              </a:rPr>
              <a:t>Spl</a:t>
            </a: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sp>
        <p:nvSpPr>
          <p:cNvPr id="6" name="TextBox 5"/>
          <p:cNvSpPr txBox="1"/>
          <p:nvPr/>
        </p:nvSpPr>
        <p:spPr>
          <a:xfrm>
            <a:off x="2599051" y="866917"/>
            <a:ext cx="6629400" cy="584775"/>
          </a:xfrm>
          <a:prstGeom prst="rect">
            <a:avLst/>
          </a:prstGeom>
          <a:noFill/>
        </p:spPr>
        <p:txBody>
          <a:bodyPr wrap="square" rtlCol="0">
            <a:spAutoFit/>
          </a:bodyPr>
          <a:lstStyle/>
          <a:p>
            <a:pPr algn="ctr"/>
            <a:r>
              <a:rPr lang="en-US" sz="3200" dirty="0">
                <a:solidFill>
                  <a:srgbClr val="4E4641"/>
                </a:solidFill>
                <a:latin typeface="Times New Roman" panose="02020603050405020304" pitchFamily="18" charset="0"/>
                <a:cs typeface="Times New Roman" panose="02020603050405020304" pitchFamily="18" charset="0"/>
              </a:rPr>
              <a:t>Prerequisites / </a:t>
            </a:r>
            <a:r>
              <a:rPr lang="en-US" sz="3200" dirty="0" smtClean="0">
                <a:solidFill>
                  <a:srgbClr val="4E4641"/>
                </a:solidFill>
                <a:latin typeface="Times New Roman" panose="02020603050405020304" pitchFamily="18" charset="0"/>
                <a:cs typeface="Times New Roman" panose="02020603050405020304" pitchFamily="18" charset="0"/>
              </a:rPr>
              <a:t>Recap</a:t>
            </a:r>
            <a:endParaRPr lang="en-IN" sz="3200" dirty="0">
              <a:latin typeface="Times New Roman" panose="02020603050405020304" pitchFamily="18" charset="0"/>
              <a:cs typeface="Times New Roman" panose="02020603050405020304" pitchFamily="18" charset="0"/>
            </a:endParaRPr>
          </a:p>
        </p:txBody>
      </p:sp>
      <p:sp>
        <p:nvSpPr>
          <p:cNvPr id="6145" name="Rectangle 1"/>
          <p:cNvSpPr>
            <a:spLocks noChangeArrowheads="1"/>
          </p:cNvSpPr>
          <p:nvPr/>
        </p:nvSpPr>
        <p:spPr bwMode="auto">
          <a:xfrm>
            <a:off x="200936" y="1451692"/>
            <a:ext cx="11686263"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200" dirty="0" smtClean="0">
                <a:latin typeface="Verdana" pitchFamily="34" charset="0"/>
                <a:ea typeface="Verdana" pitchFamily="34" charset="0"/>
              </a:rPr>
              <a:t>Artificial Intelligence - Neural </a:t>
            </a:r>
            <a:r>
              <a:rPr lang="en-US" sz="2200" dirty="0" smtClean="0">
                <a:latin typeface="Verdana" pitchFamily="34" charset="0"/>
                <a:ea typeface="Verdana" pitchFamily="34" charset="0"/>
              </a:rPr>
              <a:t>Networks</a:t>
            </a:r>
          </a:p>
          <a:p>
            <a:pPr algn="just"/>
            <a:endParaRPr lang="en-US" sz="2200" dirty="0" smtClean="0">
              <a:latin typeface="Verdana" pitchFamily="34" charset="0"/>
              <a:ea typeface="Verdana" pitchFamily="34" charset="0"/>
            </a:endParaRPr>
          </a:p>
          <a:p>
            <a:pPr algn="just"/>
            <a:r>
              <a:rPr lang="en-US" sz="2200" dirty="0" smtClean="0">
                <a:latin typeface="Verdana" pitchFamily="34" charset="0"/>
                <a:ea typeface="Verdana" pitchFamily="34" charset="0"/>
              </a:rPr>
              <a:t>What are Artificial Neural Networks (ANNs)?</a:t>
            </a:r>
            <a:endParaRPr lang="en-US" sz="2200" b="1" dirty="0" smtClean="0">
              <a:latin typeface="Verdana" pitchFamily="34" charset="0"/>
              <a:ea typeface="Verdana" pitchFamily="34" charset="0"/>
            </a:endParaRPr>
          </a:p>
          <a:p>
            <a:pPr algn="just"/>
            <a:r>
              <a:rPr lang="en-US" sz="2200" dirty="0" smtClean="0">
                <a:latin typeface="Verdana" pitchFamily="34" charset="0"/>
                <a:ea typeface="Verdana" pitchFamily="34" charset="0"/>
              </a:rPr>
              <a:t>The inventor of the first </a:t>
            </a:r>
            <a:r>
              <a:rPr lang="en-US" sz="2200" dirty="0" err="1" smtClean="0">
                <a:latin typeface="Verdana" pitchFamily="34" charset="0"/>
                <a:ea typeface="Verdana" pitchFamily="34" charset="0"/>
              </a:rPr>
              <a:t>neurocomputer</a:t>
            </a:r>
            <a:r>
              <a:rPr lang="en-US" sz="2200" dirty="0" smtClean="0">
                <a:latin typeface="Verdana" pitchFamily="34" charset="0"/>
                <a:ea typeface="Verdana" pitchFamily="34" charset="0"/>
              </a:rPr>
              <a:t>, Dr. Robert Hecht-Nielsen, defines a neural network as −</a:t>
            </a:r>
          </a:p>
          <a:p>
            <a:pPr algn="just"/>
            <a:r>
              <a:rPr lang="en-US" sz="2200" dirty="0" smtClean="0">
                <a:latin typeface="Verdana" pitchFamily="34" charset="0"/>
                <a:ea typeface="Verdana" pitchFamily="34" charset="0"/>
              </a:rPr>
              <a:t>"...a computing system made up of a number of simple, highly interconnected processing elements, which process information by their dynamic state response to external inputs.”</a:t>
            </a:r>
            <a:endParaRPr lang="en-US" sz="2200" dirty="0">
              <a:latin typeface="Verdana" pitchFamily="34" charset="0"/>
              <a:ea typeface="Verdana" pitchFamily="34" charset="0"/>
            </a:endParaRPr>
          </a:p>
        </p:txBody>
      </p:sp>
    </p:spTree>
    <p:extLst>
      <p:ext uri="{BB962C8B-B14F-4D97-AF65-F5344CB8AC3E}">
        <p14:creationId xmlns="" xmlns:p14="http://schemas.microsoft.com/office/powerpoint/2010/main" val="2128302905"/>
      </p:ext>
    </p:extLst>
  </p:cSld>
  <p:clrMapOvr>
    <a:masterClrMapping/>
  </p:clrMapOvr>
  <p:transition spd="slow" advTm="47510"/>
  <p:timing>
    <p:tnLst>
      <p:par>
        <p:cTn id="1" dur="indefinite" restart="never" nodeType="tmRoot"/>
      </p:par>
    </p:tnLst>
  </p:timing>
  <p:extLst mod="1">
    <p:ext uri="{E180D4A7-C9FB-4DFB-919C-405C955672EB}">
      <p14:showEvtLst xmlns="" xmlns:p14="http://schemas.microsoft.com/office/powerpoint/2010/main">
        <p14:playEvt time="4553" objId="2"/>
        <p14:triggerEvt type="onClick" time="4553" objId="2"/>
        <p14:stopEvt time="157981" objId="2"/>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37341" y="919963"/>
            <a:ext cx="7819957" cy="1077218"/>
          </a:xfrm>
          <a:prstGeom prst="rect">
            <a:avLst/>
          </a:prstGeom>
          <a:noFill/>
        </p:spPr>
        <p:txBody>
          <a:bodyPr wrap="square" rtlCol="0">
            <a:spAutoFit/>
          </a:bodyPr>
          <a:lstStyle/>
          <a:p>
            <a:pPr algn="ctr"/>
            <a:r>
              <a:rPr lang="en-US" sz="3200" dirty="0" smtClean="0">
                <a:solidFill>
                  <a:srgbClr val="4E4641"/>
                </a:solidFill>
                <a:latin typeface="Times New Roman" panose="02020603050405020304" pitchFamily="18" charset="0"/>
                <a:cs typeface="Times New Roman" panose="02020603050405020304" pitchFamily="18" charset="0"/>
              </a:rPr>
              <a:t>Topic: </a:t>
            </a:r>
            <a:r>
              <a:rPr lang="en-US" sz="3200" dirty="0" smtClean="0">
                <a:solidFill>
                  <a:srgbClr val="4E4641"/>
                </a:solidFill>
                <a:latin typeface="Times New Roman" panose="02020603050405020304" pitchFamily="18" charset="0"/>
                <a:cs typeface="Times New Roman" panose="02020603050405020304" pitchFamily="18" charset="0"/>
              </a:rPr>
              <a:t>Types of Learning in AI</a:t>
            </a:r>
            <a:endParaRPr lang="en-US" sz="3200" dirty="0" smtClean="0">
              <a:solidFill>
                <a:srgbClr val="4E4641"/>
              </a:solidFill>
              <a:latin typeface="Times New Roman" panose="02020603050405020304" pitchFamily="18" charset="0"/>
              <a:cs typeface="Times New Roman" panose="02020603050405020304" pitchFamily="18" charset="0"/>
            </a:endParaRPr>
          </a:p>
          <a:p>
            <a:pPr algn="ctr"/>
            <a:endParaRPr lang="en-IN" sz="32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&amp; Engineering</a:t>
            </a:r>
            <a:r>
              <a:rPr lang="en-US" altLang="zh-CN" b="1" dirty="0" smtClean="0">
                <a:solidFill>
                  <a:schemeClr val="bg1"/>
                </a:solidFill>
                <a:latin typeface="Tinos"/>
                <a:ea typeface="+mj-ea"/>
                <a:cs typeface="+mj-cs"/>
              </a:rPr>
              <a:t/>
            </a:r>
            <a:br>
              <a:rPr lang="en-US" altLang="zh-CN" b="1" dirty="0" smtClean="0">
                <a:solidFill>
                  <a:schemeClr val="bg1"/>
                </a:solidFill>
                <a:latin typeface="Tinos"/>
                <a:ea typeface="+mj-ea"/>
                <a:cs typeface="+mj-cs"/>
              </a:rPr>
            </a:br>
            <a:endParaRPr lang="en-US" altLang="zh-CN" b="1" dirty="0" smtClean="0">
              <a:solidFill>
                <a:schemeClr val="bg1"/>
              </a:solidFill>
              <a:latin typeface="Tinos"/>
              <a:ea typeface="+mj-ea"/>
              <a:cs typeface="+mj-cs"/>
            </a:endParaRPr>
          </a:p>
          <a:p>
            <a:pPr lvl="0" algn="ctr">
              <a:lnSpc>
                <a:spcPct val="90000"/>
              </a:lnSpc>
              <a:spcBef>
                <a:spcPct val="0"/>
              </a:spcBef>
              <a:defRPr/>
            </a:pP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Code : </a:t>
            </a:r>
            <a:r>
              <a:rPr lang="en-US" altLang="zh-CN" sz="2000" b="1" dirty="0" smtClean="0">
                <a:solidFill>
                  <a:schemeClr val="bg1"/>
                </a:solidFill>
                <a:latin typeface="Tinos"/>
                <a:ea typeface="+mj-ea"/>
                <a:cs typeface="+mj-cs"/>
              </a:rPr>
              <a:t>BCSE2354</a:t>
            </a:r>
            <a:r>
              <a:rPr lang="en-US" altLang="zh-CN" sz="2000" b="1" dirty="0">
                <a:solidFill>
                  <a:schemeClr val="bg1"/>
                </a:solidFill>
                <a:latin typeface="Tinos"/>
                <a:ea typeface="+mj-ea"/>
                <a:cs typeface="+mj-cs"/>
              </a:rPr>
              <a:t>	                                          </a:t>
            </a: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Name: </a:t>
            </a:r>
            <a:r>
              <a:rPr lang="en-US" altLang="zh-CN" sz="2000" b="1" dirty="0" smtClean="0">
                <a:solidFill>
                  <a:schemeClr val="bg1"/>
                </a:solidFill>
                <a:latin typeface="Tinos"/>
                <a:ea typeface="+mj-ea"/>
                <a:cs typeface="+mj-cs"/>
              </a:rPr>
              <a:t>Artificial Intelligence</a:t>
            </a:r>
            <a:endParaRPr kumimoji="0" lang="zh-CN" altLang="en-US" sz="2000"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a:extLst>
              <a:ext uri="{FF2B5EF4-FFF2-40B4-BE49-F238E27FC236}">
                <a16:creationId xmlns:a16="http://schemas.microsoft.com/office/drawing/2014/main" xmlns="" id="{305C061A-229F-4F6E-9C61-6BDD3A21BFC6}"/>
              </a:ext>
            </a:extLst>
          </p:cNvPr>
          <p:cNvSpPr txBox="1">
            <a:spLocks noChangeArrowheads="1"/>
          </p:cNvSpPr>
          <p:nvPr/>
        </p:nvSpPr>
        <p:spPr>
          <a:xfrm>
            <a:off x="-1" y="6229350"/>
            <a:ext cx="12191997" cy="522001"/>
          </a:xfrm>
          <a:prstGeom prst="rect">
            <a:avLst/>
          </a:prstGeom>
          <a:solidFill>
            <a:srgbClr val="C00000"/>
          </a:solidFill>
        </p:spPr>
        <p:txBody>
          <a:bodyPr anchor="ctr" anchorCtr="1"/>
          <a:lstStyle/>
          <a:p>
            <a:pPr>
              <a:lnSpc>
                <a:spcPct val="90000"/>
              </a:lnSpc>
              <a:spcBef>
                <a:spcPct val="0"/>
              </a:spcBef>
              <a:defRPr/>
            </a:pP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   </a:t>
            </a:r>
          </a:p>
          <a:p>
            <a:pPr algn="ctr">
              <a:lnSpc>
                <a:spcPct val="90000"/>
              </a:lnSpc>
              <a:spcBef>
                <a:spcPct val="0"/>
              </a:spcBef>
              <a:defRPr/>
            </a:pP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Name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of the Faculty: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Mr.</a:t>
            </a:r>
            <a:r>
              <a:rPr kumimoji="0" lang="en-IN" altLang="zh-CN" sz="2000" b="1" i="0" u="none" strike="noStrike" kern="1200" cap="none" spc="0" normalizeH="0" noProof="0" dirty="0" smtClean="0">
                <a:ln>
                  <a:noFill/>
                </a:ln>
                <a:solidFill>
                  <a:schemeClr val="bg1"/>
                </a:solidFill>
                <a:effectLst/>
                <a:uLnTx/>
                <a:uFillTx/>
                <a:latin typeface="Tinos"/>
                <a:ea typeface="+mj-ea"/>
                <a:cs typeface="+mj-cs"/>
              </a:rPr>
              <a:t> Janarthanan.S                                               </a:t>
            </a:r>
            <a:r>
              <a:rPr lang="en-IN" altLang="zh-CN" sz="2000" b="1" dirty="0" smtClean="0">
                <a:solidFill>
                  <a:schemeClr val="bg1"/>
                </a:solidFill>
                <a:latin typeface="Tinos"/>
                <a:ea typeface="+mj-ea"/>
                <a:cs typeface="+mj-cs"/>
              </a:rPr>
              <a:t>Programme: B.Tech (</a:t>
            </a:r>
            <a:r>
              <a:rPr lang="en-IN" altLang="zh-CN" sz="2000" b="1" dirty="0" err="1" smtClean="0">
                <a:solidFill>
                  <a:schemeClr val="bg1"/>
                </a:solidFill>
                <a:latin typeface="Tinos"/>
                <a:ea typeface="+mj-ea"/>
                <a:cs typeface="+mj-cs"/>
              </a:rPr>
              <a:t>Spl</a:t>
            </a: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pic>
        <p:nvPicPr>
          <p:cNvPr id="1026" name="Picture 1" descr="https://www.aitude.com/wp-content/uploads/2020/01/Untitled-presentation-1-1.jpg"/>
          <p:cNvPicPr>
            <a:picLocks noChangeAspect="1" noChangeArrowheads="1"/>
          </p:cNvPicPr>
          <p:nvPr/>
        </p:nvPicPr>
        <p:blipFill>
          <a:blip r:embed="rId2"/>
          <a:srcRect/>
          <a:stretch>
            <a:fillRect/>
          </a:stretch>
        </p:blipFill>
        <p:spPr bwMode="auto">
          <a:xfrm>
            <a:off x="2102656" y="1765119"/>
            <a:ext cx="7459356" cy="4193424"/>
          </a:xfrm>
          <a:prstGeom prst="rect">
            <a:avLst/>
          </a:prstGeom>
          <a:noFill/>
          <a:ln w="9525">
            <a:noFill/>
            <a:miter lim="800000"/>
            <a:headEnd/>
            <a:tailEnd/>
          </a:ln>
        </p:spPr>
      </p:pic>
    </p:spTree>
    <p:extLst>
      <p:ext uri="{BB962C8B-B14F-4D97-AF65-F5344CB8AC3E}">
        <p14:creationId xmlns="" xmlns:p14="http://schemas.microsoft.com/office/powerpoint/2010/main" val="2187504903"/>
      </p:ext>
    </p:extLst>
  </p:cSld>
  <p:clrMapOvr>
    <a:masterClrMapping/>
  </p:clrMapOvr>
  <p:transition spd="slow" advTm="1360"/>
  <p:timing>
    <p:tnLst>
      <p:par>
        <p:cTn id="1" dur="indefinite" restart="never" nodeType="tmRoot"/>
      </p:par>
    </p:tnLst>
  </p:timing>
  <p:extLst mod="1">
    <p:ext uri="{E180D4A7-C9FB-4DFB-919C-405C955672EB}">
      <p14:showEvtLst xmlns="" xmlns:p14="http://schemas.microsoft.com/office/powerpoint/2010/main">
        <p14:playEvt time="4553" objId="2"/>
        <p14:triggerEvt type="onClick" time="4553" objId="2"/>
        <p14:stopEvt time="157981" objId="2"/>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03796" y="1063656"/>
            <a:ext cx="9182637" cy="584775"/>
          </a:xfrm>
          <a:prstGeom prst="rect">
            <a:avLst/>
          </a:prstGeom>
          <a:noFill/>
        </p:spPr>
        <p:txBody>
          <a:bodyPr wrap="square" rtlCol="0">
            <a:spAutoFit/>
          </a:bodyPr>
          <a:lstStyle/>
          <a:p>
            <a:pPr algn="ctr"/>
            <a:r>
              <a:rPr lang="en-US" sz="3200" dirty="0" smtClean="0">
                <a:solidFill>
                  <a:srgbClr val="4E4641"/>
                </a:solidFill>
                <a:latin typeface="Times New Roman" panose="02020603050405020304" pitchFamily="18" charset="0"/>
                <a:cs typeface="Times New Roman" panose="02020603050405020304" pitchFamily="18" charset="0"/>
              </a:rPr>
              <a:t>Types of Learning in AI </a:t>
            </a:r>
            <a:r>
              <a:rPr lang="en-US" sz="3200" dirty="0" smtClean="0">
                <a:solidFill>
                  <a:srgbClr val="4E4641"/>
                </a:solidFill>
                <a:latin typeface="Times New Roman" panose="02020603050405020304" pitchFamily="18" charset="0"/>
                <a:cs typeface="Times New Roman" panose="02020603050405020304" pitchFamily="18" charset="0"/>
              </a:rPr>
              <a:t>Visual Representation</a:t>
            </a:r>
            <a:endParaRPr lang="en-IN" sz="32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&amp; Engineering</a:t>
            </a:r>
            <a:r>
              <a:rPr lang="en-US" altLang="zh-CN" b="1" dirty="0" smtClean="0">
                <a:solidFill>
                  <a:schemeClr val="bg1"/>
                </a:solidFill>
                <a:latin typeface="Tinos"/>
                <a:ea typeface="+mj-ea"/>
                <a:cs typeface="+mj-cs"/>
              </a:rPr>
              <a:t/>
            </a:r>
            <a:br>
              <a:rPr lang="en-US" altLang="zh-CN" b="1" dirty="0" smtClean="0">
                <a:solidFill>
                  <a:schemeClr val="bg1"/>
                </a:solidFill>
                <a:latin typeface="Tinos"/>
                <a:ea typeface="+mj-ea"/>
                <a:cs typeface="+mj-cs"/>
              </a:rPr>
            </a:br>
            <a:endParaRPr lang="en-US" altLang="zh-CN" b="1" dirty="0" smtClean="0">
              <a:solidFill>
                <a:schemeClr val="bg1"/>
              </a:solidFill>
              <a:latin typeface="Tinos"/>
              <a:ea typeface="+mj-ea"/>
              <a:cs typeface="+mj-cs"/>
            </a:endParaRPr>
          </a:p>
          <a:p>
            <a:pPr lvl="0" algn="ctr">
              <a:lnSpc>
                <a:spcPct val="90000"/>
              </a:lnSpc>
              <a:spcBef>
                <a:spcPct val="0"/>
              </a:spcBef>
              <a:defRPr/>
            </a:pP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Code : </a:t>
            </a:r>
            <a:r>
              <a:rPr lang="en-US" altLang="zh-CN" sz="2000" b="1" dirty="0" smtClean="0">
                <a:solidFill>
                  <a:schemeClr val="bg1"/>
                </a:solidFill>
                <a:latin typeface="Tinos"/>
                <a:ea typeface="+mj-ea"/>
                <a:cs typeface="+mj-cs"/>
              </a:rPr>
              <a:t>BCSE2354</a:t>
            </a:r>
            <a:r>
              <a:rPr lang="en-US" altLang="zh-CN" sz="2000" b="1" dirty="0">
                <a:solidFill>
                  <a:schemeClr val="bg1"/>
                </a:solidFill>
                <a:latin typeface="Tinos"/>
                <a:ea typeface="+mj-ea"/>
                <a:cs typeface="+mj-cs"/>
              </a:rPr>
              <a:t>	                                          </a:t>
            </a: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Name: </a:t>
            </a:r>
            <a:r>
              <a:rPr lang="en-US" altLang="zh-CN" sz="2000" b="1" dirty="0" smtClean="0">
                <a:solidFill>
                  <a:schemeClr val="bg1"/>
                </a:solidFill>
                <a:latin typeface="Tinos"/>
                <a:ea typeface="+mj-ea"/>
                <a:cs typeface="+mj-cs"/>
              </a:rPr>
              <a:t>Artificial Intelligence</a:t>
            </a:r>
            <a:endParaRPr kumimoji="0" lang="zh-CN" altLang="en-US" sz="2000"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a:extLst>
              <a:ext uri="{FF2B5EF4-FFF2-40B4-BE49-F238E27FC236}">
                <a16:creationId xmlns:a16="http://schemas.microsoft.com/office/drawing/2014/main" xmlns="" id="{305C061A-229F-4F6E-9C61-6BDD3A21BFC6}"/>
              </a:ext>
            </a:extLst>
          </p:cNvPr>
          <p:cNvSpPr txBox="1">
            <a:spLocks noChangeArrowheads="1"/>
          </p:cNvSpPr>
          <p:nvPr/>
        </p:nvSpPr>
        <p:spPr>
          <a:xfrm>
            <a:off x="-1" y="6229350"/>
            <a:ext cx="12191997" cy="522001"/>
          </a:xfrm>
          <a:prstGeom prst="rect">
            <a:avLst/>
          </a:prstGeom>
          <a:solidFill>
            <a:srgbClr val="C00000"/>
          </a:solidFill>
        </p:spPr>
        <p:txBody>
          <a:bodyPr anchor="ctr" anchorCtr="1"/>
          <a:lstStyle/>
          <a:p>
            <a:pPr>
              <a:lnSpc>
                <a:spcPct val="90000"/>
              </a:lnSpc>
              <a:spcBef>
                <a:spcPct val="0"/>
              </a:spcBef>
              <a:defRPr/>
            </a:pP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   </a:t>
            </a:r>
          </a:p>
          <a:p>
            <a:pPr algn="ctr">
              <a:lnSpc>
                <a:spcPct val="90000"/>
              </a:lnSpc>
              <a:spcBef>
                <a:spcPct val="0"/>
              </a:spcBef>
              <a:defRPr/>
            </a:pP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Name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of the Faculty: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Mr.</a:t>
            </a:r>
            <a:r>
              <a:rPr kumimoji="0" lang="en-IN" altLang="zh-CN" sz="2000" b="1" i="0" u="none" strike="noStrike" kern="1200" cap="none" spc="0" normalizeH="0" noProof="0" dirty="0" smtClean="0">
                <a:ln>
                  <a:noFill/>
                </a:ln>
                <a:solidFill>
                  <a:schemeClr val="bg1"/>
                </a:solidFill>
                <a:effectLst/>
                <a:uLnTx/>
                <a:uFillTx/>
                <a:latin typeface="Tinos"/>
                <a:ea typeface="+mj-ea"/>
                <a:cs typeface="+mj-cs"/>
              </a:rPr>
              <a:t> Janarthanan.S                                               </a:t>
            </a:r>
            <a:r>
              <a:rPr lang="en-IN" altLang="zh-CN" sz="2000" b="1" dirty="0" smtClean="0">
                <a:solidFill>
                  <a:schemeClr val="bg1"/>
                </a:solidFill>
                <a:latin typeface="Tinos"/>
                <a:ea typeface="+mj-ea"/>
                <a:cs typeface="+mj-cs"/>
              </a:rPr>
              <a:t>Programme: B.Tech (</a:t>
            </a:r>
            <a:r>
              <a:rPr lang="en-IN" altLang="zh-CN" sz="2000" b="1" dirty="0" err="1" smtClean="0">
                <a:solidFill>
                  <a:schemeClr val="bg1"/>
                </a:solidFill>
                <a:latin typeface="Tinos"/>
                <a:ea typeface="+mj-ea"/>
                <a:cs typeface="+mj-cs"/>
              </a:rPr>
              <a:t>Spl</a:t>
            </a: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pic>
        <p:nvPicPr>
          <p:cNvPr id="9" name="Supervised vs Unsupervised vs Reinforcement Learning - Data Science Certification Training - Edureka.mp4">
            <a:hlinkClick r:id="" action="ppaction://media"/>
          </p:cNvPr>
          <p:cNvPicPr>
            <a:picLocks noRot="1" noChangeAspect="1"/>
          </p:cNvPicPr>
          <p:nvPr>
            <a:videoFile r:link="rId1"/>
          </p:nvPr>
        </p:nvPicPr>
        <p:blipFill>
          <a:blip r:embed="rId3"/>
          <a:stretch>
            <a:fillRect/>
          </a:stretch>
        </p:blipFill>
        <p:spPr>
          <a:xfrm>
            <a:off x="1632857" y="1648431"/>
            <a:ext cx="8647612" cy="4151478"/>
          </a:xfrm>
          <a:prstGeom prst="rect">
            <a:avLst/>
          </a:prstGeom>
        </p:spPr>
      </p:pic>
    </p:spTree>
    <p:extLst>
      <p:ext uri="{BB962C8B-B14F-4D97-AF65-F5344CB8AC3E}">
        <p14:creationId xmlns="" xmlns:p14="http://schemas.microsoft.com/office/powerpoint/2010/main" val="2547376815"/>
      </p:ext>
    </p:extLst>
  </p:cSld>
  <p:clrMapOvr>
    <a:masterClrMapping/>
  </p:clrMapOvr>
  <p:transition advTm="16088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extLst mod="1">
    <p:ext uri="{E180D4A7-C9FB-4DFB-919C-405C955672EB}">
      <p14:showEvtLst xmlns="" xmlns:p14="http://schemas.microsoft.com/office/powerpoint/2010/main">
        <p14:playEvt time="4553" objId="2"/>
        <p14:triggerEvt type="onClick" time="4553" objId="2"/>
        <p14:stopEvt time="157981" objId="2"/>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65915" y="1063656"/>
            <a:ext cx="10702344" cy="584775"/>
          </a:xfrm>
          <a:prstGeom prst="rect">
            <a:avLst/>
          </a:prstGeom>
          <a:noFill/>
        </p:spPr>
        <p:txBody>
          <a:bodyPr wrap="square" rtlCol="0">
            <a:spAutoFit/>
          </a:bodyPr>
          <a:lstStyle/>
          <a:p>
            <a:pPr algn="ctr"/>
            <a:r>
              <a:rPr lang="en-US" sz="3200" dirty="0" smtClean="0">
                <a:solidFill>
                  <a:srgbClr val="4E4641"/>
                </a:solidFill>
                <a:latin typeface="Times New Roman" panose="02020603050405020304" pitchFamily="18" charset="0"/>
                <a:cs typeface="Times New Roman" panose="02020603050405020304" pitchFamily="18" charset="0"/>
              </a:rPr>
              <a:t>Explanation: </a:t>
            </a:r>
            <a:r>
              <a:rPr lang="en-US" sz="3200" dirty="0" smtClean="0">
                <a:solidFill>
                  <a:srgbClr val="4E4641"/>
                </a:solidFill>
                <a:latin typeface="Times New Roman" panose="02020603050405020304" pitchFamily="18" charset="0"/>
                <a:cs typeface="Times New Roman" panose="02020603050405020304" pitchFamily="18" charset="0"/>
              </a:rPr>
              <a:t>Types of Learning in </a:t>
            </a:r>
            <a:r>
              <a:rPr lang="en-US" sz="3200" dirty="0" smtClean="0">
                <a:solidFill>
                  <a:srgbClr val="4E4641"/>
                </a:solidFill>
                <a:latin typeface="Times New Roman" panose="02020603050405020304" pitchFamily="18" charset="0"/>
                <a:cs typeface="Times New Roman" panose="02020603050405020304" pitchFamily="18" charset="0"/>
              </a:rPr>
              <a:t>AI</a:t>
            </a:r>
            <a:endParaRPr lang="en-IN" sz="32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&amp; Engineering</a:t>
            </a:r>
            <a:r>
              <a:rPr lang="en-US" altLang="zh-CN" b="1" dirty="0" smtClean="0">
                <a:solidFill>
                  <a:schemeClr val="bg1"/>
                </a:solidFill>
                <a:latin typeface="Tinos"/>
                <a:ea typeface="+mj-ea"/>
                <a:cs typeface="+mj-cs"/>
              </a:rPr>
              <a:t/>
            </a:r>
            <a:br>
              <a:rPr lang="en-US" altLang="zh-CN" b="1" dirty="0" smtClean="0">
                <a:solidFill>
                  <a:schemeClr val="bg1"/>
                </a:solidFill>
                <a:latin typeface="Tinos"/>
                <a:ea typeface="+mj-ea"/>
                <a:cs typeface="+mj-cs"/>
              </a:rPr>
            </a:br>
            <a:endParaRPr lang="en-US" altLang="zh-CN" b="1" dirty="0" smtClean="0">
              <a:solidFill>
                <a:schemeClr val="bg1"/>
              </a:solidFill>
              <a:latin typeface="Tinos"/>
              <a:ea typeface="+mj-ea"/>
              <a:cs typeface="+mj-cs"/>
            </a:endParaRPr>
          </a:p>
          <a:p>
            <a:pPr lvl="0" algn="ctr">
              <a:lnSpc>
                <a:spcPct val="90000"/>
              </a:lnSpc>
              <a:spcBef>
                <a:spcPct val="0"/>
              </a:spcBef>
              <a:defRPr/>
            </a:pP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Code : </a:t>
            </a:r>
            <a:r>
              <a:rPr lang="en-US" altLang="zh-CN" sz="2000" b="1" dirty="0" smtClean="0">
                <a:solidFill>
                  <a:schemeClr val="bg1"/>
                </a:solidFill>
                <a:latin typeface="Tinos"/>
                <a:ea typeface="+mj-ea"/>
                <a:cs typeface="+mj-cs"/>
              </a:rPr>
              <a:t>BCSE2354</a:t>
            </a:r>
            <a:r>
              <a:rPr lang="en-US" altLang="zh-CN" sz="2000" b="1" dirty="0">
                <a:solidFill>
                  <a:schemeClr val="bg1"/>
                </a:solidFill>
                <a:latin typeface="Tinos"/>
                <a:ea typeface="+mj-ea"/>
                <a:cs typeface="+mj-cs"/>
              </a:rPr>
              <a:t>	                                          </a:t>
            </a: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Name: </a:t>
            </a:r>
            <a:r>
              <a:rPr lang="en-US" altLang="zh-CN" sz="2000" b="1" dirty="0" smtClean="0">
                <a:solidFill>
                  <a:schemeClr val="bg1"/>
                </a:solidFill>
                <a:latin typeface="Tinos"/>
                <a:ea typeface="+mj-ea"/>
                <a:cs typeface="+mj-cs"/>
              </a:rPr>
              <a:t>Artificial Intelligence</a:t>
            </a:r>
            <a:endParaRPr kumimoji="0" lang="zh-CN" altLang="en-US" sz="2000"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a:extLst>
              <a:ext uri="{FF2B5EF4-FFF2-40B4-BE49-F238E27FC236}">
                <a16:creationId xmlns:a16="http://schemas.microsoft.com/office/drawing/2014/main" xmlns="" id="{305C061A-229F-4F6E-9C61-6BDD3A21BFC6}"/>
              </a:ext>
            </a:extLst>
          </p:cNvPr>
          <p:cNvSpPr txBox="1">
            <a:spLocks noChangeArrowheads="1"/>
          </p:cNvSpPr>
          <p:nvPr/>
        </p:nvSpPr>
        <p:spPr>
          <a:xfrm>
            <a:off x="-1" y="6229350"/>
            <a:ext cx="12191997" cy="522001"/>
          </a:xfrm>
          <a:prstGeom prst="rect">
            <a:avLst/>
          </a:prstGeom>
          <a:solidFill>
            <a:srgbClr val="C00000"/>
          </a:solidFill>
        </p:spPr>
        <p:txBody>
          <a:bodyPr anchor="ctr" anchorCtr="1"/>
          <a:lstStyle/>
          <a:p>
            <a:pPr>
              <a:lnSpc>
                <a:spcPct val="90000"/>
              </a:lnSpc>
              <a:spcBef>
                <a:spcPct val="0"/>
              </a:spcBef>
              <a:defRPr/>
            </a:pP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   </a:t>
            </a:r>
          </a:p>
          <a:p>
            <a:pPr algn="ctr">
              <a:lnSpc>
                <a:spcPct val="90000"/>
              </a:lnSpc>
              <a:spcBef>
                <a:spcPct val="0"/>
              </a:spcBef>
              <a:defRPr/>
            </a:pP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Name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of the Faculty: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Mr.</a:t>
            </a:r>
            <a:r>
              <a:rPr kumimoji="0" lang="en-IN" altLang="zh-CN" sz="2000" b="1" i="0" u="none" strike="noStrike" kern="1200" cap="none" spc="0" normalizeH="0" noProof="0" dirty="0" smtClean="0">
                <a:ln>
                  <a:noFill/>
                </a:ln>
                <a:solidFill>
                  <a:schemeClr val="bg1"/>
                </a:solidFill>
                <a:effectLst/>
                <a:uLnTx/>
                <a:uFillTx/>
                <a:latin typeface="Tinos"/>
                <a:ea typeface="+mj-ea"/>
                <a:cs typeface="+mj-cs"/>
              </a:rPr>
              <a:t> Janarthanan.S                                               </a:t>
            </a:r>
            <a:r>
              <a:rPr lang="en-IN" altLang="zh-CN" sz="2000" b="1" dirty="0" smtClean="0">
                <a:solidFill>
                  <a:schemeClr val="bg1"/>
                </a:solidFill>
                <a:latin typeface="Tinos"/>
                <a:ea typeface="+mj-ea"/>
                <a:cs typeface="+mj-cs"/>
              </a:rPr>
              <a:t>Programme: B.Tech (</a:t>
            </a:r>
            <a:r>
              <a:rPr lang="en-IN" altLang="zh-CN" sz="2000" b="1" dirty="0" err="1" smtClean="0">
                <a:solidFill>
                  <a:schemeClr val="bg1"/>
                </a:solidFill>
                <a:latin typeface="Tinos"/>
                <a:ea typeface="+mj-ea"/>
                <a:cs typeface="+mj-cs"/>
              </a:rPr>
              <a:t>Spl</a:t>
            </a: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sp>
        <p:nvSpPr>
          <p:cNvPr id="3073" name="Rectangle 1"/>
          <p:cNvSpPr>
            <a:spLocks noChangeArrowheads="1"/>
          </p:cNvSpPr>
          <p:nvPr/>
        </p:nvSpPr>
        <p:spPr bwMode="auto">
          <a:xfrm>
            <a:off x="575501" y="1750415"/>
            <a:ext cx="11092757" cy="40865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lnSpc>
                <a:spcPct val="150000"/>
              </a:lnSpc>
              <a:spcBef>
                <a:spcPct val="0"/>
              </a:spcBef>
              <a:spcAft>
                <a:spcPct val="0"/>
              </a:spcAft>
            </a:pPr>
            <a:r>
              <a:rPr lang="en-US" sz="2200" dirty="0" smtClean="0">
                <a:latin typeface="Verdana" pitchFamily="34" charset="0"/>
                <a:ea typeface="Verdana" pitchFamily="34" charset="0"/>
              </a:rPr>
              <a:t>Machine Learning is a part of Computer Science where the efficiency of a system improves itself by repeatedly performing the tasks by using data instead of explicitly programmed by programmers. Further let us understand the difference between three techniques of Machine Learning- </a:t>
            </a:r>
            <a:endParaRPr lang="en-US" sz="2200" dirty="0" smtClean="0">
              <a:latin typeface="Verdana" pitchFamily="34" charset="0"/>
              <a:ea typeface="Verdana" pitchFamily="34" charset="0"/>
            </a:endParaRPr>
          </a:p>
          <a:p>
            <a:pPr lvl="0" algn="just" fontAlgn="base">
              <a:lnSpc>
                <a:spcPct val="150000"/>
              </a:lnSpc>
              <a:spcBef>
                <a:spcPct val="0"/>
              </a:spcBef>
              <a:spcAft>
                <a:spcPct val="0"/>
              </a:spcAft>
            </a:pPr>
            <a:endParaRPr lang="en-US" sz="2200" dirty="0" smtClean="0">
              <a:latin typeface="Verdana" pitchFamily="34" charset="0"/>
              <a:ea typeface="Verdana" pitchFamily="34" charset="0"/>
            </a:endParaRPr>
          </a:p>
          <a:p>
            <a:pPr lvl="0" algn="just" fontAlgn="base">
              <a:lnSpc>
                <a:spcPct val="150000"/>
              </a:lnSpc>
              <a:spcBef>
                <a:spcPct val="0"/>
              </a:spcBef>
              <a:spcAft>
                <a:spcPct val="0"/>
              </a:spcAft>
            </a:pPr>
            <a:r>
              <a:rPr lang="en-US" sz="2200" dirty="0" smtClean="0">
                <a:latin typeface="Verdana" pitchFamily="34" charset="0"/>
                <a:ea typeface="Verdana" pitchFamily="34" charset="0"/>
              </a:rPr>
              <a:t>1.Supervised</a:t>
            </a:r>
            <a:r>
              <a:rPr lang="en-US" sz="2200" dirty="0" smtClean="0">
                <a:latin typeface="Verdana" pitchFamily="34" charset="0"/>
                <a:ea typeface="Verdana" pitchFamily="34" charset="0"/>
              </a:rPr>
              <a:t>, </a:t>
            </a:r>
            <a:endParaRPr lang="en-US" sz="2200" dirty="0" smtClean="0">
              <a:latin typeface="Verdana" pitchFamily="34" charset="0"/>
              <a:ea typeface="Verdana" pitchFamily="34" charset="0"/>
            </a:endParaRPr>
          </a:p>
          <a:p>
            <a:pPr lvl="0" algn="just" fontAlgn="base">
              <a:lnSpc>
                <a:spcPct val="150000"/>
              </a:lnSpc>
              <a:spcBef>
                <a:spcPct val="0"/>
              </a:spcBef>
              <a:spcAft>
                <a:spcPct val="0"/>
              </a:spcAft>
            </a:pPr>
            <a:r>
              <a:rPr lang="en-US" sz="2200" dirty="0" smtClean="0">
                <a:latin typeface="Verdana" pitchFamily="34" charset="0"/>
                <a:ea typeface="Verdana" pitchFamily="34" charset="0"/>
              </a:rPr>
              <a:t>2.Unsupervised </a:t>
            </a:r>
            <a:r>
              <a:rPr lang="en-US" sz="2200" dirty="0" smtClean="0">
                <a:latin typeface="Verdana" pitchFamily="34" charset="0"/>
                <a:ea typeface="Verdana" pitchFamily="34" charset="0"/>
              </a:rPr>
              <a:t>and </a:t>
            </a:r>
            <a:endParaRPr lang="en-US" sz="2200" dirty="0" smtClean="0">
              <a:latin typeface="Verdana" pitchFamily="34" charset="0"/>
              <a:ea typeface="Verdana" pitchFamily="34" charset="0"/>
            </a:endParaRPr>
          </a:p>
          <a:p>
            <a:pPr lvl="0" algn="just" fontAlgn="base">
              <a:lnSpc>
                <a:spcPct val="150000"/>
              </a:lnSpc>
              <a:spcBef>
                <a:spcPct val="0"/>
              </a:spcBef>
              <a:spcAft>
                <a:spcPct val="0"/>
              </a:spcAft>
            </a:pPr>
            <a:r>
              <a:rPr lang="en-US" sz="2200" dirty="0" smtClean="0">
                <a:latin typeface="Verdana" pitchFamily="34" charset="0"/>
                <a:ea typeface="Verdana" pitchFamily="34" charset="0"/>
              </a:rPr>
              <a:t>3.Reinforcement </a:t>
            </a:r>
            <a:r>
              <a:rPr lang="en-US" sz="2200" dirty="0" smtClean="0">
                <a:latin typeface="Verdana" pitchFamily="34" charset="0"/>
                <a:ea typeface="Verdana" pitchFamily="34" charset="0"/>
              </a:rPr>
              <a:t>Learning.</a:t>
            </a:r>
            <a:endParaRPr kumimoji="0" lang="en-US" sz="2200" b="0" i="0" u="none" strike="noStrike" cap="none" normalizeH="0" baseline="0" dirty="0" smtClean="0">
              <a:ln>
                <a:noFill/>
              </a:ln>
              <a:solidFill>
                <a:schemeClr val="tx1"/>
              </a:solidFill>
              <a:effectLst/>
              <a:latin typeface="Verdana" pitchFamily="34" charset="0"/>
              <a:ea typeface="Verdana" pitchFamily="34" charset="0"/>
              <a:cs typeface="Arial" pitchFamily="34" charset="0"/>
            </a:endParaRPr>
          </a:p>
        </p:txBody>
      </p:sp>
    </p:spTree>
    <p:extLst>
      <p:ext uri="{BB962C8B-B14F-4D97-AF65-F5344CB8AC3E}">
        <p14:creationId xmlns="" xmlns:p14="http://schemas.microsoft.com/office/powerpoint/2010/main" val="1296530896"/>
      </p:ext>
    </p:extLst>
  </p:cSld>
  <p:clrMapOvr>
    <a:masterClrMapping/>
  </p:clrMapOvr>
  <mc:AlternateContent xmlns:mc="http://schemas.openxmlformats.org/markup-compatibility/2006">
    <mc:Choice xmlns="" xmlns:p14="http://schemas.microsoft.com/office/powerpoint/2010/main" Requires="p14">
      <p:transition spd="slow" p14:dur="2000" advTm="160882"/>
    </mc:Choice>
    <mc:Fallback>
      <p:transition spd="slow" advTm="160882"/>
    </mc:Fallback>
  </mc:AlternateContent>
  <p:timing>
    <p:tnLst>
      <p:par>
        <p:cTn id="1" dur="indefinite" restart="never" nodeType="tmRoot"/>
      </p:par>
    </p:tnLst>
  </p:timing>
  <p:extLst mod="1">
    <p:ext uri="{E180D4A7-C9FB-4DFB-919C-405C955672EB}">
      <p14:showEvtLst xmlns="" xmlns:p14="http://schemas.microsoft.com/office/powerpoint/2010/main">
        <p14:playEvt time="4553" objId="2"/>
        <p14:triggerEvt type="onClick" time="4553" objId="2"/>
        <p14:stopEvt time="157981" objId="2"/>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65915" y="1063656"/>
            <a:ext cx="10702344" cy="584775"/>
          </a:xfrm>
          <a:prstGeom prst="rect">
            <a:avLst/>
          </a:prstGeom>
          <a:noFill/>
        </p:spPr>
        <p:txBody>
          <a:bodyPr wrap="square" rtlCol="0">
            <a:spAutoFit/>
          </a:bodyPr>
          <a:lstStyle/>
          <a:p>
            <a:pPr algn="ctr"/>
            <a:r>
              <a:rPr lang="en-US" sz="3200" dirty="0" smtClean="0">
                <a:solidFill>
                  <a:srgbClr val="4E4641"/>
                </a:solidFill>
                <a:latin typeface="Times New Roman" panose="02020603050405020304" pitchFamily="18" charset="0"/>
                <a:cs typeface="Times New Roman" panose="02020603050405020304" pitchFamily="18" charset="0"/>
              </a:rPr>
              <a:t>Explanation: </a:t>
            </a:r>
            <a:r>
              <a:rPr lang="en-US" sz="3200" dirty="0" smtClean="0">
                <a:solidFill>
                  <a:srgbClr val="4E4641"/>
                </a:solidFill>
                <a:latin typeface="Times New Roman" panose="02020603050405020304" pitchFamily="18" charset="0"/>
                <a:cs typeface="Times New Roman" panose="02020603050405020304" pitchFamily="18" charset="0"/>
              </a:rPr>
              <a:t>Types of Learning in </a:t>
            </a:r>
            <a:r>
              <a:rPr lang="en-US" sz="3200" dirty="0" smtClean="0">
                <a:solidFill>
                  <a:srgbClr val="4E4641"/>
                </a:solidFill>
                <a:latin typeface="Times New Roman" panose="02020603050405020304" pitchFamily="18" charset="0"/>
                <a:cs typeface="Times New Roman" panose="02020603050405020304" pitchFamily="18" charset="0"/>
              </a:rPr>
              <a:t>AI</a:t>
            </a:r>
            <a:endParaRPr lang="en-IN" sz="32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&amp; Engineering</a:t>
            </a:r>
            <a:r>
              <a:rPr lang="en-US" altLang="zh-CN" b="1" dirty="0" smtClean="0">
                <a:solidFill>
                  <a:schemeClr val="bg1"/>
                </a:solidFill>
                <a:latin typeface="Tinos"/>
                <a:ea typeface="+mj-ea"/>
                <a:cs typeface="+mj-cs"/>
              </a:rPr>
              <a:t/>
            </a:r>
            <a:br>
              <a:rPr lang="en-US" altLang="zh-CN" b="1" dirty="0" smtClean="0">
                <a:solidFill>
                  <a:schemeClr val="bg1"/>
                </a:solidFill>
                <a:latin typeface="Tinos"/>
                <a:ea typeface="+mj-ea"/>
                <a:cs typeface="+mj-cs"/>
              </a:rPr>
            </a:br>
            <a:endParaRPr lang="en-US" altLang="zh-CN" b="1" dirty="0" smtClean="0">
              <a:solidFill>
                <a:schemeClr val="bg1"/>
              </a:solidFill>
              <a:latin typeface="Tinos"/>
              <a:ea typeface="+mj-ea"/>
              <a:cs typeface="+mj-cs"/>
            </a:endParaRPr>
          </a:p>
          <a:p>
            <a:pPr lvl="0" algn="ctr">
              <a:lnSpc>
                <a:spcPct val="90000"/>
              </a:lnSpc>
              <a:spcBef>
                <a:spcPct val="0"/>
              </a:spcBef>
              <a:defRPr/>
            </a:pP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Code : </a:t>
            </a:r>
            <a:r>
              <a:rPr lang="en-US" altLang="zh-CN" sz="2000" b="1" dirty="0" smtClean="0">
                <a:solidFill>
                  <a:schemeClr val="bg1"/>
                </a:solidFill>
                <a:latin typeface="Tinos"/>
                <a:ea typeface="+mj-ea"/>
                <a:cs typeface="+mj-cs"/>
              </a:rPr>
              <a:t>BCSE2354</a:t>
            </a:r>
            <a:r>
              <a:rPr lang="en-US" altLang="zh-CN" sz="2000" b="1" dirty="0">
                <a:solidFill>
                  <a:schemeClr val="bg1"/>
                </a:solidFill>
                <a:latin typeface="Tinos"/>
                <a:ea typeface="+mj-ea"/>
                <a:cs typeface="+mj-cs"/>
              </a:rPr>
              <a:t>	                                          </a:t>
            </a: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Name: </a:t>
            </a:r>
            <a:r>
              <a:rPr lang="en-US" altLang="zh-CN" sz="2000" b="1" dirty="0" smtClean="0">
                <a:solidFill>
                  <a:schemeClr val="bg1"/>
                </a:solidFill>
                <a:latin typeface="Tinos"/>
                <a:ea typeface="+mj-ea"/>
                <a:cs typeface="+mj-cs"/>
              </a:rPr>
              <a:t>Artificial Intelligence</a:t>
            </a:r>
            <a:endParaRPr kumimoji="0" lang="zh-CN" altLang="en-US" sz="2000"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a:extLst>
              <a:ext uri="{FF2B5EF4-FFF2-40B4-BE49-F238E27FC236}">
                <a16:creationId xmlns:a16="http://schemas.microsoft.com/office/drawing/2014/main" xmlns="" id="{305C061A-229F-4F6E-9C61-6BDD3A21BFC6}"/>
              </a:ext>
            </a:extLst>
          </p:cNvPr>
          <p:cNvSpPr txBox="1">
            <a:spLocks noChangeArrowheads="1"/>
          </p:cNvSpPr>
          <p:nvPr/>
        </p:nvSpPr>
        <p:spPr>
          <a:xfrm>
            <a:off x="-1" y="6229350"/>
            <a:ext cx="12191997" cy="522001"/>
          </a:xfrm>
          <a:prstGeom prst="rect">
            <a:avLst/>
          </a:prstGeom>
          <a:solidFill>
            <a:srgbClr val="C00000"/>
          </a:solidFill>
        </p:spPr>
        <p:txBody>
          <a:bodyPr anchor="ctr" anchorCtr="1"/>
          <a:lstStyle/>
          <a:p>
            <a:pPr>
              <a:lnSpc>
                <a:spcPct val="90000"/>
              </a:lnSpc>
              <a:spcBef>
                <a:spcPct val="0"/>
              </a:spcBef>
              <a:defRPr/>
            </a:pP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   </a:t>
            </a:r>
          </a:p>
          <a:p>
            <a:pPr algn="ctr">
              <a:lnSpc>
                <a:spcPct val="90000"/>
              </a:lnSpc>
              <a:spcBef>
                <a:spcPct val="0"/>
              </a:spcBef>
              <a:defRPr/>
            </a:pP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Name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of the Faculty: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Mr.</a:t>
            </a:r>
            <a:r>
              <a:rPr kumimoji="0" lang="en-IN" altLang="zh-CN" sz="2000" b="1" i="0" u="none" strike="noStrike" kern="1200" cap="none" spc="0" normalizeH="0" noProof="0" dirty="0" smtClean="0">
                <a:ln>
                  <a:noFill/>
                </a:ln>
                <a:solidFill>
                  <a:schemeClr val="bg1"/>
                </a:solidFill>
                <a:effectLst/>
                <a:uLnTx/>
                <a:uFillTx/>
                <a:latin typeface="Tinos"/>
                <a:ea typeface="+mj-ea"/>
                <a:cs typeface="+mj-cs"/>
              </a:rPr>
              <a:t> Janarthanan.S                                               </a:t>
            </a:r>
            <a:r>
              <a:rPr lang="en-IN" altLang="zh-CN" sz="2000" b="1" dirty="0" smtClean="0">
                <a:solidFill>
                  <a:schemeClr val="bg1"/>
                </a:solidFill>
                <a:latin typeface="Tinos"/>
                <a:ea typeface="+mj-ea"/>
                <a:cs typeface="+mj-cs"/>
              </a:rPr>
              <a:t>Programme: B.Tech (</a:t>
            </a:r>
            <a:r>
              <a:rPr lang="en-IN" altLang="zh-CN" sz="2000" b="1" dirty="0" err="1" smtClean="0">
                <a:solidFill>
                  <a:schemeClr val="bg1"/>
                </a:solidFill>
                <a:latin typeface="Tinos"/>
                <a:ea typeface="+mj-ea"/>
                <a:cs typeface="+mj-cs"/>
              </a:rPr>
              <a:t>Spl</a:t>
            </a: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sp>
        <p:nvSpPr>
          <p:cNvPr id="3073" name="Rectangle 1"/>
          <p:cNvSpPr>
            <a:spLocks noChangeArrowheads="1"/>
          </p:cNvSpPr>
          <p:nvPr/>
        </p:nvSpPr>
        <p:spPr bwMode="auto">
          <a:xfrm>
            <a:off x="575501" y="1750415"/>
            <a:ext cx="11092757"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sz="2200" b="1" u="sng" dirty="0" smtClean="0">
                <a:latin typeface="Verdana" pitchFamily="34" charset="0"/>
                <a:ea typeface="Verdana" pitchFamily="34" charset="0"/>
              </a:rPr>
              <a:t>Supervised </a:t>
            </a:r>
            <a:r>
              <a:rPr lang="en-US" sz="2200" b="1" u="sng" dirty="0" smtClean="0">
                <a:latin typeface="Verdana" pitchFamily="34" charset="0"/>
                <a:ea typeface="Verdana" pitchFamily="34" charset="0"/>
              </a:rPr>
              <a:t>Learning</a:t>
            </a:r>
          </a:p>
          <a:p>
            <a:pPr algn="just">
              <a:lnSpc>
                <a:spcPct val="150000"/>
              </a:lnSpc>
            </a:pPr>
            <a:r>
              <a:rPr lang="en-US" sz="2200" dirty="0" smtClean="0">
                <a:latin typeface="Verdana" pitchFamily="34" charset="0"/>
                <a:ea typeface="Verdana" pitchFamily="34" charset="0"/>
              </a:rPr>
              <a:t>Consider yourself as a student sitting in a classroom wherein your teacher is supervising you, </a:t>
            </a:r>
            <a:r>
              <a:rPr lang="en-US" sz="2200" b="1" dirty="0" smtClean="0">
                <a:latin typeface="Verdana" pitchFamily="34" charset="0"/>
                <a:ea typeface="Verdana" pitchFamily="34" charset="0"/>
              </a:rPr>
              <a:t>“how you can solve the problem”</a:t>
            </a:r>
            <a:r>
              <a:rPr lang="en-US" sz="2200" dirty="0" smtClean="0">
                <a:latin typeface="Verdana" pitchFamily="34" charset="0"/>
                <a:ea typeface="Verdana" pitchFamily="34" charset="0"/>
              </a:rPr>
              <a:t> or </a:t>
            </a:r>
            <a:r>
              <a:rPr lang="en-US" sz="2200" b="1" dirty="0" smtClean="0">
                <a:latin typeface="Verdana" pitchFamily="34" charset="0"/>
                <a:ea typeface="Verdana" pitchFamily="34" charset="0"/>
              </a:rPr>
              <a:t>“whether you are doing correctly or not”</a:t>
            </a:r>
            <a:r>
              <a:rPr lang="en-US" sz="2200" dirty="0" smtClean="0">
                <a:latin typeface="Verdana" pitchFamily="34" charset="0"/>
                <a:ea typeface="Verdana" pitchFamily="34" charset="0"/>
              </a:rPr>
              <a:t>. Likewise, in Supervised Learning input is provided as a </a:t>
            </a:r>
            <a:r>
              <a:rPr lang="en-US" sz="2200" b="1" dirty="0" err="1" smtClean="0">
                <a:latin typeface="Verdana" pitchFamily="34" charset="0"/>
                <a:ea typeface="Verdana" pitchFamily="34" charset="0"/>
              </a:rPr>
              <a:t>labelled</a:t>
            </a:r>
            <a:r>
              <a:rPr lang="en-US" sz="2200" b="1" dirty="0" smtClean="0">
                <a:latin typeface="Verdana" pitchFamily="34" charset="0"/>
                <a:ea typeface="Verdana" pitchFamily="34" charset="0"/>
              </a:rPr>
              <a:t> dataset,</a:t>
            </a:r>
            <a:r>
              <a:rPr lang="en-US" sz="2200" dirty="0" smtClean="0">
                <a:latin typeface="Verdana" pitchFamily="34" charset="0"/>
                <a:ea typeface="Verdana" pitchFamily="34" charset="0"/>
              </a:rPr>
              <a:t> a model can learn from it to provide the result of the problem easily.</a:t>
            </a:r>
          </a:p>
          <a:p>
            <a:pPr algn="just">
              <a:lnSpc>
                <a:spcPct val="150000"/>
              </a:lnSpc>
            </a:pPr>
            <a:r>
              <a:rPr lang="en-US" sz="2200" b="1" dirty="0" smtClean="0">
                <a:latin typeface="Verdana" pitchFamily="34" charset="0"/>
                <a:ea typeface="Verdana" pitchFamily="34" charset="0"/>
              </a:rPr>
              <a:t>Types of Problems</a:t>
            </a:r>
            <a:endParaRPr lang="en-US" sz="2200" dirty="0" smtClean="0">
              <a:latin typeface="Verdana" pitchFamily="34" charset="0"/>
              <a:ea typeface="Verdana" pitchFamily="34" charset="0"/>
            </a:endParaRPr>
          </a:p>
          <a:p>
            <a:pPr algn="just">
              <a:lnSpc>
                <a:spcPct val="150000"/>
              </a:lnSpc>
            </a:pPr>
            <a:r>
              <a:rPr lang="en-US" sz="2200" dirty="0" smtClean="0">
                <a:latin typeface="Verdana" pitchFamily="34" charset="0"/>
                <a:ea typeface="Verdana" pitchFamily="34" charset="0"/>
              </a:rPr>
              <a:t>Supervised Learning deals with two types of problem- </a:t>
            </a:r>
            <a:r>
              <a:rPr lang="en-US" sz="2200" b="1" dirty="0" smtClean="0">
                <a:latin typeface="Verdana" pitchFamily="34" charset="0"/>
                <a:ea typeface="Verdana" pitchFamily="34" charset="0"/>
              </a:rPr>
              <a:t>classification problems</a:t>
            </a:r>
            <a:r>
              <a:rPr lang="en-US" sz="2200" dirty="0" smtClean="0">
                <a:latin typeface="Verdana" pitchFamily="34" charset="0"/>
                <a:ea typeface="Verdana" pitchFamily="34" charset="0"/>
              </a:rPr>
              <a:t> and </a:t>
            </a:r>
            <a:r>
              <a:rPr lang="en-US" sz="2200" b="1" dirty="0" smtClean="0">
                <a:latin typeface="Verdana" pitchFamily="34" charset="0"/>
                <a:ea typeface="Verdana" pitchFamily="34" charset="0"/>
              </a:rPr>
              <a:t>regression problems</a:t>
            </a:r>
            <a:r>
              <a:rPr lang="en-US" sz="2200" dirty="0" smtClean="0">
                <a:latin typeface="Verdana" pitchFamily="34" charset="0"/>
                <a:ea typeface="Verdana" pitchFamily="34" charset="0"/>
              </a:rPr>
              <a:t>.</a:t>
            </a:r>
          </a:p>
          <a:p>
            <a:pPr algn="just">
              <a:lnSpc>
                <a:spcPct val="150000"/>
              </a:lnSpc>
            </a:pPr>
            <a:endParaRPr lang="en-US" sz="2200" dirty="0">
              <a:latin typeface="Verdana" pitchFamily="34" charset="0"/>
              <a:ea typeface="Verdana" pitchFamily="34" charset="0"/>
            </a:endParaRPr>
          </a:p>
        </p:txBody>
      </p:sp>
    </p:spTree>
    <p:extLst>
      <p:ext uri="{BB962C8B-B14F-4D97-AF65-F5344CB8AC3E}">
        <p14:creationId xmlns="" xmlns:p14="http://schemas.microsoft.com/office/powerpoint/2010/main" val="1296530896"/>
      </p:ext>
    </p:extLst>
  </p:cSld>
  <p:clrMapOvr>
    <a:masterClrMapping/>
  </p:clrMapOvr>
  <mc:AlternateContent xmlns:mc="http://schemas.openxmlformats.org/markup-compatibility/2006">
    <mc:Choice xmlns="" xmlns:p14="http://schemas.microsoft.com/office/powerpoint/2010/main" Requires="p14">
      <p:transition spd="slow" p14:dur="2000" advTm="160882"/>
    </mc:Choice>
    <mc:Fallback>
      <p:transition spd="slow" advTm="160882"/>
    </mc:Fallback>
  </mc:AlternateContent>
  <p:timing>
    <p:tnLst>
      <p:par>
        <p:cTn id="1" dur="indefinite" restart="never" nodeType="tmRoot"/>
      </p:par>
    </p:tnLst>
  </p:timing>
  <p:extLst mod="1">
    <p:ext uri="{E180D4A7-C9FB-4DFB-919C-405C955672EB}">
      <p14:showEvtLst xmlns="" xmlns:p14="http://schemas.microsoft.com/office/powerpoint/2010/main">
        <p14:playEvt time="4553" objId="2"/>
        <p14:triggerEvt type="onClick" time="4553" objId="2"/>
        <p14:stopEvt time="157981" objId="2"/>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65915" y="1063656"/>
            <a:ext cx="10702344" cy="584775"/>
          </a:xfrm>
          <a:prstGeom prst="rect">
            <a:avLst/>
          </a:prstGeom>
          <a:noFill/>
        </p:spPr>
        <p:txBody>
          <a:bodyPr wrap="square" rtlCol="0">
            <a:spAutoFit/>
          </a:bodyPr>
          <a:lstStyle/>
          <a:p>
            <a:pPr algn="ctr"/>
            <a:r>
              <a:rPr lang="en-US" sz="3200" dirty="0" smtClean="0">
                <a:solidFill>
                  <a:srgbClr val="4E4641"/>
                </a:solidFill>
                <a:latin typeface="Times New Roman" panose="02020603050405020304" pitchFamily="18" charset="0"/>
                <a:cs typeface="Times New Roman" panose="02020603050405020304" pitchFamily="18" charset="0"/>
              </a:rPr>
              <a:t>Explanation: </a:t>
            </a:r>
            <a:r>
              <a:rPr lang="en-US" sz="3200" dirty="0" smtClean="0">
                <a:solidFill>
                  <a:srgbClr val="4E4641"/>
                </a:solidFill>
                <a:latin typeface="Times New Roman" panose="02020603050405020304" pitchFamily="18" charset="0"/>
                <a:cs typeface="Times New Roman" panose="02020603050405020304" pitchFamily="18" charset="0"/>
              </a:rPr>
              <a:t>Types of Learning in </a:t>
            </a:r>
            <a:r>
              <a:rPr lang="en-US" sz="3200" dirty="0" smtClean="0">
                <a:solidFill>
                  <a:srgbClr val="4E4641"/>
                </a:solidFill>
                <a:latin typeface="Times New Roman" panose="02020603050405020304" pitchFamily="18" charset="0"/>
                <a:cs typeface="Times New Roman" panose="02020603050405020304" pitchFamily="18" charset="0"/>
              </a:rPr>
              <a:t>AI</a:t>
            </a:r>
            <a:endParaRPr lang="en-IN" sz="32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&amp; Engineering</a:t>
            </a:r>
            <a:r>
              <a:rPr lang="en-US" altLang="zh-CN" b="1" dirty="0" smtClean="0">
                <a:solidFill>
                  <a:schemeClr val="bg1"/>
                </a:solidFill>
                <a:latin typeface="Tinos"/>
                <a:ea typeface="+mj-ea"/>
                <a:cs typeface="+mj-cs"/>
              </a:rPr>
              <a:t/>
            </a:r>
            <a:br>
              <a:rPr lang="en-US" altLang="zh-CN" b="1" dirty="0" smtClean="0">
                <a:solidFill>
                  <a:schemeClr val="bg1"/>
                </a:solidFill>
                <a:latin typeface="Tinos"/>
                <a:ea typeface="+mj-ea"/>
                <a:cs typeface="+mj-cs"/>
              </a:rPr>
            </a:br>
            <a:endParaRPr lang="en-US" altLang="zh-CN" b="1" dirty="0" smtClean="0">
              <a:solidFill>
                <a:schemeClr val="bg1"/>
              </a:solidFill>
              <a:latin typeface="Tinos"/>
              <a:ea typeface="+mj-ea"/>
              <a:cs typeface="+mj-cs"/>
            </a:endParaRPr>
          </a:p>
          <a:p>
            <a:pPr lvl="0" algn="ctr">
              <a:lnSpc>
                <a:spcPct val="90000"/>
              </a:lnSpc>
              <a:spcBef>
                <a:spcPct val="0"/>
              </a:spcBef>
              <a:defRPr/>
            </a:pP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Code : </a:t>
            </a:r>
            <a:r>
              <a:rPr lang="en-US" altLang="zh-CN" sz="2000" b="1" dirty="0" smtClean="0">
                <a:solidFill>
                  <a:schemeClr val="bg1"/>
                </a:solidFill>
                <a:latin typeface="Tinos"/>
                <a:ea typeface="+mj-ea"/>
                <a:cs typeface="+mj-cs"/>
              </a:rPr>
              <a:t>BCSE2354</a:t>
            </a:r>
            <a:r>
              <a:rPr lang="en-US" altLang="zh-CN" sz="2000" b="1" dirty="0">
                <a:solidFill>
                  <a:schemeClr val="bg1"/>
                </a:solidFill>
                <a:latin typeface="Tinos"/>
                <a:ea typeface="+mj-ea"/>
                <a:cs typeface="+mj-cs"/>
              </a:rPr>
              <a:t>	                                          </a:t>
            </a: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Name: </a:t>
            </a:r>
            <a:r>
              <a:rPr lang="en-US" altLang="zh-CN" sz="2000" b="1" dirty="0" smtClean="0">
                <a:solidFill>
                  <a:schemeClr val="bg1"/>
                </a:solidFill>
                <a:latin typeface="Tinos"/>
                <a:ea typeface="+mj-ea"/>
                <a:cs typeface="+mj-cs"/>
              </a:rPr>
              <a:t>Artificial Intelligence</a:t>
            </a:r>
            <a:endParaRPr kumimoji="0" lang="zh-CN" altLang="en-US" sz="2000"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a:extLst>
              <a:ext uri="{FF2B5EF4-FFF2-40B4-BE49-F238E27FC236}">
                <a16:creationId xmlns:a16="http://schemas.microsoft.com/office/drawing/2014/main" xmlns="" id="{305C061A-229F-4F6E-9C61-6BDD3A21BFC6}"/>
              </a:ext>
            </a:extLst>
          </p:cNvPr>
          <p:cNvSpPr txBox="1">
            <a:spLocks noChangeArrowheads="1"/>
          </p:cNvSpPr>
          <p:nvPr/>
        </p:nvSpPr>
        <p:spPr>
          <a:xfrm>
            <a:off x="-1" y="6229350"/>
            <a:ext cx="12191997" cy="522001"/>
          </a:xfrm>
          <a:prstGeom prst="rect">
            <a:avLst/>
          </a:prstGeom>
          <a:solidFill>
            <a:srgbClr val="C00000"/>
          </a:solidFill>
        </p:spPr>
        <p:txBody>
          <a:bodyPr anchor="ctr" anchorCtr="1"/>
          <a:lstStyle/>
          <a:p>
            <a:pPr>
              <a:lnSpc>
                <a:spcPct val="90000"/>
              </a:lnSpc>
              <a:spcBef>
                <a:spcPct val="0"/>
              </a:spcBef>
              <a:defRPr/>
            </a:pP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   </a:t>
            </a:r>
          </a:p>
          <a:p>
            <a:pPr algn="ctr">
              <a:lnSpc>
                <a:spcPct val="90000"/>
              </a:lnSpc>
              <a:spcBef>
                <a:spcPct val="0"/>
              </a:spcBef>
              <a:defRPr/>
            </a:pP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Name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of the Faculty: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Mr.</a:t>
            </a:r>
            <a:r>
              <a:rPr kumimoji="0" lang="en-IN" altLang="zh-CN" sz="2000" b="1" i="0" u="none" strike="noStrike" kern="1200" cap="none" spc="0" normalizeH="0" noProof="0" dirty="0" smtClean="0">
                <a:ln>
                  <a:noFill/>
                </a:ln>
                <a:solidFill>
                  <a:schemeClr val="bg1"/>
                </a:solidFill>
                <a:effectLst/>
                <a:uLnTx/>
                <a:uFillTx/>
                <a:latin typeface="Tinos"/>
                <a:ea typeface="+mj-ea"/>
                <a:cs typeface="+mj-cs"/>
              </a:rPr>
              <a:t> Janarthanan.S                                               </a:t>
            </a:r>
            <a:r>
              <a:rPr lang="en-IN" altLang="zh-CN" sz="2000" b="1" dirty="0" smtClean="0">
                <a:solidFill>
                  <a:schemeClr val="bg1"/>
                </a:solidFill>
                <a:latin typeface="Tinos"/>
                <a:ea typeface="+mj-ea"/>
                <a:cs typeface="+mj-cs"/>
              </a:rPr>
              <a:t>Programme: B.Tech (</a:t>
            </a:r>
            <a:r>
              <a:rPr lang="en-IN" altLang="zh-CN" sz="2000" b="1" dirty="0" err="1" smtClean="0">
                <a:solidFill>
                  <a:schemeClr val="bg1"/>
                </a:solidFill>
                <a:latin typeface="Tinos"/>
                <a:ea typeface="+mj-ea"/>
                <a:cs typeface="+mj-cs"/>
              </a:rPr>
              <a:t>Spl</a:t>
            </a: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sp>
        <p:nvSpPr>
          <p:cNvPr id="3073" name="Rectangle 1"/>
          <p:cNvSpPr>
            <a:spLocks noChangeArrowheads="1"/>
          </p:cNvSpPr>
          <p:nvPr/>
        </p:nvSpPr>
        <p:spPr bwMode="auto">
          <a:xfrm>
            <a:off x="575501" y="1750415"/>
            <a:ext cx="11092757" cy="44935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200" b="1" dirty="0" smtClean="0">
                <a:latin typeface="Verdana" pitchFamily="34" charset="0"/>
                <a:ea typeface="Verdana" pitchFamily="34" charset="0"/>
              </a:rPr>
              <a:t>Classification problems</a:t>
            </a:r>
            <a:endParaRPr lang="en-US" sz="2200" dirty="0" smtClean="0">
              <a:latin typeface="Verdana" pitchFamily="34" charset="0"/>
              <a:ea typeface="Verdana" pitchFamily="34" charset="0"/>
            </a:endParaRPr>
          </a:p>
          <a:p>
            <a:pPr algn="just"/>
            <a:r>
              <a:rPr lang="en-US" sz="2200" dirty="0" smtClean="0">
                <a:latin typeface="Verdana" pitchFamily="34" charset="0"/>
                <a:ea typeface="Verdana" pitchFamily="34" charset="0"/>
              </a:rPr>
              <a:t>This algorithm helps to predict a discrete value. It can be thought, the input data as a member of a particular class or group. For instance, taking up the photos of the fruit dataset, each photo has been </a:t>
            </a:r>
            <a:r>
              <a:rPr lang="en-US" sz="2200" dirty="0" err="1" smtClean="0">
                <a:latin typeface="Verdana" pitchFamily="34" charset="0"/>
                <a:ea typeface="Verdana" pitchFamily="34" charset="0"/>
              </a:rPr>
              <a:t>labelled</a:t>
            </a:r>
            <a:r>
              <a:rPr lang="en-US" sz="2200" dirty="0" smtClean="0">
                <a:latin typeface="Verdana" pitchFamily="34" charset="0"/>
                <a:ea typeface="Verdana" pitchFamily="34" charset="0"/>
              </a:rPr>
              <a:t> as a mango, an apple, etc. Here, the algorithm has to </a:t>
            </a:r>
            <a:r>
              <a:rPr lang="en-US" sz="2200" b="1" dirty="0" smtClean="0">
                <a:latin typeface="Verdana" pitchFamily="34" charset="0"/>
                <a:ea typeface="Verdana" pitchFamily="34" charset="0"/>
              </a:rPr>
              <a:t>classify</a:t>
            </a:r>
            <a:r>
              <a:rPr lang="en-US" sz="2200" dirty="0" smtClean="0">
                <a:latin typeface="Verdana" pitchFamily="34" charset="0"/>
                <a:ea typeface="Verdana" pitchFamily="34" charset="0"/>
              </a:rPr>
              <a:t> the new images into any of these categories. Examples:</a:t>
            </a:r>
          </a:p>
          <a:p>
            <a:pPr lvl="0" algn="just"/>
            <a:r>
              <a:rPr lang="en-US" sz="2200" dirty="0" smtClean="0">
                <a:latin typeface="Verdana" pitchFamily="34" charset="0"/>
                <a:ea typeface="Verdana" pitchFamily="34" charset="0"/>
              </a:rPr>
              <a:t>Naive </a:t>
            </a:r>
            <a:r>
              <a:rPr lang="en-US" sz="2200" dirty="0" err="1" smtClean="0">
                <a:latin typeface="Verdana" pitchFamily="34" charset="0"/>
                <a:ea typeface="Verdana" pitchFamily="34" charset="0"/>
              </a:rPr>
              <a:t>Bayes</a:t>
            </a:r>
            <a:r>
              <a:rPr lang="en-US" sz="2200" dirty="0" smtClean="0">
                <a:latin typeface="Verdana" pitchFamily="34" charset="0"/>
                <a:ea typeface="Verdana" pitchFamily="34" charset="0"/>
              </a:rPr>
              <a:t> </a:t>
            </a:r>
            <a:r>
              <a:rPr lang="en-US" sz="2200" dirty="0" smtClean="0">
                <a:latin typeface="Verdana" pitchFamily="34" charset="0"/>
                <a:ea typeface="Verdana" pitchFamily="34" charset="0"/>
              </a:rPr>
              <a:t>Classifier, Support </a:t>
            </a:r>
            <a:r>
              <a:rPr lang="en-US" sz="2200" dirty="0" smtClean="0">
                <a:latin typeface="Verdana" pitchFamily="34" charset="0"/>
                <a:ea typeface="Verdana" pitchFamily="34" charset="0"/>
              </a:rPr>
              <a:t>Vector </a:t>
            </a:r>
            <a:r>
              <a:rPr lang="en-US" sz="2200" dirty="0" smtClean="0">
                <a:latin typeface="Verdana" pitchFamily="34" charset="0"/>
                <a:ea typeface="Verdana" pitchFamily="34" charset="0"/>
              </a:rPr>
              <a:t>Machines , Logistic </a:t>
            </a:r>
            <a:r>
              <a:rPr lang="en-US" sz="2200" dirty="0" smtClean="0">
                <a:latin typeface="Verdana" pitchFamily="34" charset="0"/>
                <a:ea typeface="Verdana" pitchFamily="34" charset="0"/>
              </a:rPr>
              <a:t>Regression</a:t>
            </a:r>
          </a:p>
          <a:p>
            <a:pPr algn="just"/>
            <a:r>
              <a:rPr lang="en-US" sz="2200" b="1" dirty="0" smtClean="0">
                <a:latin typeface="Verdana" pitchFamily="34" charset="0"/>
                <a:ea typeface="Verdana" pitchFamily="34" charset="0"/>
              </a:rPr>
              <a:t>Regression problems</a:t>
            </a:r>
            <a:endParaRPr lang="en-US" sz="2200" dirty="0" smtClean="0">
              <a:latin typeface="Verdana" pitchFamily="34" charset="0"/>
              <a:ea typeface="Verdana" pitchFamily="34" charset="0"/>
            </a:endParaRPr>
          </a:p>
          <a:p>
            <a:pPr algn="just"/>
            <a:r>
              <a:rPr lang="en-US" sz="2200" dirty="0" smtClean="0">
                <a:latin typeface="Verdana" pitchFamily="34" charset="0"/>
                <a:ea typeface="Verdana" pitchFamily="34" charset="0"/>
              </a:rPr>
              <a:t>These problems are used for continuous data. For example, predicting the price of a piece of land in a city, given the area, location, number of rooms, etc. And then the input is sent to the machine for calculating the price of the land according to previous examples. Examples-</a:t>
            </a:r>
          </a:p>
          <a:p>
            <a:pPr lvl="0" algn="just"/>
            <a:r>
              <a:rPr lang="en-US" sz="2200" dirty="0" smtClean="0">
                <a:latin typeface="Verdana" pitchFamily="34" charset="0"/>
                <a:ea typeface="Verdana" pitchFamily="34" charset="0"/>
              </a:rPr>
              <a:t>Linear </a:t>
            </a:r>
            <a:r>
              <a:rPr lang="en-US" sz="2200" dirty="0" smtClean="0">
                <a:latin typeface="Verdana" pitchFamily="34" charset="0"/>
                <a:ea typeface="Verdana" pitchFamily="34" charset="0"/>
              </a:rPr>
              <a:t>Regression , Nonlinear Regression, Bayesian </a:t>
            </a:r>
            <a:r>
              <a:rPr lang="en-US" sz="2200" dirty="0" smtClean="0">
                <a:latin typeface="Verdana" pitchFamily="34" charset="0"/>
                <a:ea typeface="Verdana" pitchFamily="34" charset="0"/>
              </a:rPr>
              <a:t>Linear Regression</a:t>
            </a:r>
            <a:endParaRPr lang="en-US" sz="2200" dirty="0">
              <a:latin typeface="Verdana" pitchFamily="34" charset="0"/>
              <a:ea typeface="Verdana" pitchFamily="34" charset="0"/>
            </a:endParaRPr>
          </a:p>
        </p:txBody>
      </p:sp>
    </p:spTree>
    <p:extLst>
      <p:ext uri="{BB962C8B-B14F-4D97-AF65-F5344CB8AC3E}">
        <p14:creationId xmlns="" xmlns:p14="http://schemas.microsoft.com/office/powerpoint/2010/main" val="1296530896"/>
      </p:ext>
    </p:extLst>
  </p:cSld>
  <p:clrMapOvr>
    <a:masterClrMapping/>
  </p:clrMapOvr>
  <mc:AlternateContent xmlns:mc="http://schemas.openxmlformats.org/markup-compatibility/2006">
    <mc:Choice xmlns="" xmlns:p14="http://schemas.microsoft.com/office/powerpoint/2010/main" Requires="p14">
      <p:transition spd="slow" p14:dur="2000" advTm="160882"/>
    </mc:Choice>
    <mc:Fallback>
      <p:transition spd="slow" advTm="160882"/>
    </mc:Fallback>
  </mc:AlternateContent>
  <p:timing>
    <p:tnLst>
      <p:par>
        <p:cTn id="1" dur="indefinite" restart="never" nodeType="tmRoot"/>
      </p:par>
    </p:tnLst>
  </p:timing>
  <p:extLst mod="1">
    <p:ext uri="{E180D4A7-C9FB-4DFB-919C-405C955672EB}">
      <p14:showEvtLst xmlns="" xmlns:p14="http://schemas.microsoft.com/office/powerpoint/2010/main">
        <p14:playEvt time="4553" objId="2"/>
        <p14:triggerEvt type="onClick" time="4553" objId="2"/>
        <p14:stopEvt time="157981" objId="2"/>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65915" y="1063656"/>
            <a:ext cx="10702344" cy="584775"/>
          </a:xfrm>
          <a:prstGeom prst="rect">
            <a:avLst/>
          </a:prstGeom>
          <a:noFill/>
        </p:spPr>
        <p:txBody>
          <a:bodyPr wrap="square" rtlCol="0">
            <a:spAutoFit/>
          </a:bodyPr>
          <a:lstStyle/>
          <a:p>
            <a:pPr algn="ctr"/>
            <a:r>
              <a:rPr lang="en-US" sz="3200" dirty="0" smtClean="0">
                <a:solidFill>
                  <a:srgbClr val="4E4641"/>
                </a:solidFill>
                <a:latin typeface="Times New Roman" panose="02020603050405020304" pitchFamily="18" charset="0"/>
                <a:cs typeface="Times New Roman" panose="02020603050405020304" pitchFamily="18" charset="0"/>
              </a:rPr>
              <a:t>Explanation: </a:t>
            </a:r>
            <a:r>
              <a:rPr lang="en-US" sz="3200" dirty="0" smtClean="0">
                <a:solidFill>
                  <a:srgbClr val="4E4641"/>
                </a:solidFill>
                <a:latin typeface="Times New Roman" panose="02020603050405020304" pitchFamily="18" charset="0"/>
                <a:cs typeface="Times New Roman" panose="02020603050405020304" pitchFamily="18" charset="0"/>
              </a:rPr>
              <a:t>Types of Learning in </a:t>
            </a:r>
            <a:r>
              <a:rPr lang="en-US" sz="3200" dirty="0" smtClean="0">
                <a:solidFill>
                  <a:srgbClr val="4E4641"/>
                </a:solidFill>
                <a:latin typeface="Times New Roman" panose="02020603050405020304" pitchFamily="18" charset="0"/>
                <a:cs typeface="Times New Roman" panose="02020603050405020304" pitchFamily="18" charset="0"/>
              </a:rPr>
              <a:t>AI</a:t>
            </a:r>
            <a:endParaRPr lang="en-IN" sz="32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&amp; Engineering</a:t>
            </a:r>
            <a:r>
              <a:rPr lang="en-US" altLang="zh-CN" b="1" dirty="0" smtClean="0">
                <a:solidFill>
                  <a:schemeClr val="bg1"/>
                </a:solidFill>
                <a:latin typeface="Tinos"/>
                <a:ea typeface="+mj-ea"/>
                <a:cs typeface="+mj-cs"/>
              </a:rPr>
              <a:t/>
            </a:r>
            <a:br>
              <a:rPr lang="en-US" altLang="zh-CN" b="1" dirty="0" smtClean="0">
                <a:solidFill>
                  <a:schemeClr val="bg1"/>
                </a:solidFill>
                <a:latin typeface="Tinos"/>
                <a:ea typeface="+mj-ea"/>
                <a:cs typeface="+mj-cs"/>
              </a:rPr>
            </a:br>
            <a:endParaRPr lang="en-US" altLang="zh-CN" b="1" dirty="0" smtClean="0">
              <a:solidFill>
                <a:schemeClr val="bg1"/>
              </a:solidFill>
              <a:latin typeface="Tinos"/>
              <a:ea typeface="+mj-ea"/>
              <a:cs typeface="+mj-cs"/>
            </a:endParaRPr>
          </a:p>
          <a:p>
            <a:pPr lvl="0" algn="ctr">
              <a:lnSpc>
                <a:spcPct val="90000"/>
              </a:lnSpc>
              <a:spcBef>
                <a:spcPct val="0"/>
              </a:spcBef>
              <a:defRPr/>
            </a:pP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Code : </a:t>
            </a:r>
            <a:r>
              <a:rPr lang="en-US" altLang="zh-CN" sz="2000" b="1" dirty="0" smtClean="0">
                <a:solidFill>
                  <a:schemeClr val="bg1"/>
                </a:solidFill>
                <a:latin typeface="Tinos"/>
                <a:ea typeface="+mj-ea"/>
                <a:cs typeface="+mj-cs"/>
              </a:rPr>
              <a:t>BCSE2354</a:t>
            </a:r>
            <a:r>
              <a:rPr lang="en-US" altLang="zh-CN" sz="2000" b="1" dirty="0">
                <a:solidFill>
                  <a:schemeClr val="bg1"/>
                </a:solidFill>
                <a:latin typeface="Tinos"/>
                <a:ea typeface="+mj-ea"/>
                <a:cs typeface="+mj-cs"/>
              </a:rPr>
              <a:t>	                                          </a:t>
            </a: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Name: </a:t>
            </a:r>
            <a:r>
              <a:rPr lang="en-US" altLang="zh-CN" sz="2000" b="1" dirty="0" smtClean="0">
                <a:solidFill>
                  <a:schemeClr val="bg1"/>
                </a:solidFill>
                <a:latin typeface="Tinos"/>
                <a:ea typeface="+mj-ea"/>
                <a:cs typeface="+mj-cs"/>
              </a:rPr>
              <a:t>Artificial Intelligence</a:t>
            </a:r>
            <a:endParaRPr kumimoji="0" lang="zh-CN" altLang="en-US" sz="2000"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a:extLst>
              <a:ext uri="{FF2B5EF4-FFF2-40B4-BE49-F238E27FC236}">
                <a16:creationId xmlns:a16="http://schemas.microsoft.com/office/drawing/2014/main" xmlns="" id="{305C061A-229F-4F6E-9C61-6BDD3A21BFC6}"/>
              </a:ext>
            </a:extLst>
          </p:cNvPr>
          <p:cNvSpPr txBox="1">
            <a:spLocks noChangeArrowheads="1"/>
          </p:cNvSpPr>
          <p:nvPr/>
        </p:nvSpPr>
        <p:spPr>
          <a:xfrm>
            <a:off x="-1" y="6229350"/>
            <a:ext cx="12191997" cy="522001"/>
          </a:xfrm>
          <a:prstGeom prst="rect">
            <a:avLst/>
          </a:prstGeom>
          <a:solidFill>
            <a:srgbClr val="C00000"/>
          </a:solidFill>
        </p:spPr>
        <p:txBody>
          <a:bodyPr anchor="ctr" anchorCtr="1"/>
          <a:lstStyle/>
          <a:p>
            <a:pPr>
              <a:lnSpc>
                <a:spcPct val="90000"/>
              </a:lnSpc>
              <a:spcBef>
                <a:spcPct val="0"/>
              </a:spcBef>
              <a:defRPr/>
            </a:pP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   </a:t>
            </a:r>
          </a:p>
          <a:p>
            <a:pPr algn="ctr">
              <a:lnSpc>
                <a:spcPct val="90000"/>
              </a:lnSpc>
              <a:spcBef>
                <a:spcPct val="0"/>
              </a:spcBef>
              <a:defRPr/>
            </a:pP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Name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of the Faculty: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Mr.</a:t>
            </a:r>
            <a:r>
              <a:rPr kumimoji="0" lang="en-IN" altLang="zh-CN" sz="2000" b="1" i="0" u="none" strike="noStrike" kern="1200" cap="none" spc="0" normalizeH="0" noProof="0" dirty="0" smtClean="0">
                <a:ln>
                  <a:noFill/>
                </a:ln>
                <a:solidFill>
                  <a:schemeClr val="bg1"/>
                </a:solidFill>
                <a:effectLst/>
                <a:uLnTx/>
                <a:uFillTx/>
                <a:latin typeface="Tinos"/>
                <a:ea typeface="+mj-ea"/>
                <a:cs typeface="+mj-cs"/>
              </a:rPr>
              <a:t> Janarthanan.S                                               </a:t>
            </a:r>
            <a:r>
              <a:rPr lang="en-IN" altLang="zh-CN" sz="2000" b="1" dirty="0" smtClean="0">
                <a:solidFill>
                  <a:schemeClr val="bg1"/>
                </a:solidFill>
                <a:latin typeface="Tinos"/>
                <a:ea typeface="+mj-ea"/>
                <a:cs typeface="+mj-cs"/>
              </a:rPr>
              <a:t>Programme: B.Tech (</a:t>
            </a:r>
            <a:r>
              <a:rPr lang="en-IN" altLang="zh-CN" sz="2000" b="1" dirty="0" err="1" smtClean="0">
                <a:solidFill>
                  <a:schemeClr val="bg1"/>
                </a:solidFill>
                <a:latin typeface="Tinos"/>
                <a:ea typeface="+mj-ea"/>
                <a:cs typeface="+mj-cs"/>
              </a:rPr>
              <a:t>Spl</a:t>
            </a: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sp>
        <p:nvSpPr>
          <p:cNvPr id="3073" name="Rectangle 1"/>
          <p:cNvSpPr>
            <a:spLocks noChangeArrowheads="1"/>
          </p:cNvSpPr>
          <p:nvPr/>
        </p:nvSpPr>
        <p:spPr bwMode="auto">
          <a:xfrm>
            <a:off x="575501" y="1528344"/>
            <a:ext cx="11092757" cy="46628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sz="2200" b="1" u="sng" dirty="0" smtClean="0">
                <a:latin typeface="Verdana" pitchFamily="34" charset="0"/>
                <a:ea typeface="Verdana" pitchFamily="34" charset="0"/>
              </a:rPr>
              <a:t>Unsupervised</a:t>
            </a:r>
            <a:r>
              <a:rPr lang="en-US" sz="2200" b="1" dirty="0" smtClean="0">
                <a:latin typeface="Verdana" pitchFamily="34" charset="0"/>
                <a:ea typeface="Verdana" pitchFamily="34" charset="0"/>
              </a:rPr>
              <a:t> </a:t>
            </a:r>
            <a:r>
              <a:rPr lang="en-US" sz="2200" b="1" u="sng" dirty="0" smtClean="0">
                <a:latin typeface="Verdana" pitchFamily="34" charset="0"/>
                <a:ea typeface="Verdana" pitchFamily="34" charset="0"/>
              </a:rPr>
              <a:t>Learning</a:t>
            </a:r>
            <a:endParaRPr lang="en-US" sz="2200" u="sng" dirty="0" smtClean="0">
              <a:latin typeface="Verdana" pitchFamily="34" charset="0"/>
              <a:ea typeface="Verdana" pitchFamily="34" charset="0"/>
            </a:endParaRPr>
          </a:p>
          <a:p>
            <a:pPr algn="just">
              <a:lnSpc>
                <a:spcPct val="150000"/>
              </a:lnSpc>
            </a:pPr>
            <a:r>
              <a:rPr lang="en-US" sz="2200" dirty="0" smtClean="0">
                <a:latin typeface="Verdana" pitchFamily="34" charset="0"/>
                <a:ea typeface="Verdana" pitchFamily="34" charset="0"/>
              </a:rPr>
              <a:t>This learning algorithm is completely opposite to Supervised Learning. In short, there is </a:t>
            </a:r>
            <a:r>
              <a:rPr lang="en-US" sz="2200" b="1" dirty="0" smtClean="0">
                <a:latin typeface="Verdana" pitchFamily="34" charset="0"/>
                <a:ea typeface="Verdana" pitchFamily="34" charset="0"/>
              </a:rPr>
              <a:t>no complete and clean </a:t>
            </a:r>
            <a:r>
              <a:rPr lang="en-US" sz="2200" b="1" dirty="0" err="1" smtClean="0">
                <a:latin typeface="Verdana" pitchFamily="34" charset="0"/>
                <a:ea typeface="Verdana" pitchFamily="34" charset="0"/>
              </a:rPr>
              <a:t>labelled</a:t>
            </a:r>
            <a:r>
              <a:rPr lang="en-US" sz="2200" b="1" dirty="0" smtClean="0">
                <a:latin typeface="Verdana" pitchFamily="34" charset="0"/>
                <a:ea typeface="Verdana" pitchFamily="34" charset="0"/>
              </a:rPr>
              <a:t> dataset in unsupervised learning</a:t>
            </a:r>
            <a:r>
              <a:rPr lang="en-US" sz="2200" dirty="0" smtClean="0">
                <a:latin typeface="Verdana" pitchFamily="34" charset="0"/>
                <a:ea typeface="Verdana" pitchFamily="34" charset="0"/>
              </a:rPr>
              <a:t>. Unsupervised learning is self-organized learning. Its main aim is to explore the underlying patterns and predicts the output.  Here we basically provide the machine with data and ask to look for hidden features and cluster the data in a way that makes sense. Example</a:t>
            </a:r>
          </a:p>
          <a:p>
            <a:pPr lvl="0" algn="just">
              <a:lnSpc>
                <a:spcPct val="150000"/>
              </a:lnSpc>
            </a:pPr>
            <a:r>
              <a:rPr lang="en-US" sz="2200" dirty="0" smtClean="0">
                <a:latin typeface="Verdana" pitchFamily="34" charset="0"/>
                <a:ea typeface="Verdana" pitchFamily="34" charset="0"/>
              </a:rPr>
              <a:t>K </a:t>
            </a:r>
            <a:r>
              <a:rPr lang="en-US" sz="2200" dirty="0" smtClean="0">
                <a:latin typeface="Verdana" pitchFamily="34" charset="0"/>
                <a:ea typeface="Verdana" pitchFamily="34" charset="0"/>
              </a:rPr>
              <a:t>– Means clustering</a:t>
            </a:r>
          </a:p>
          <a:p>
            <a:pPr lvl="0" algn="just">
              <a:lnSpc>
                <a:spcPct val="150000"/>
              </a:lnSpc>
            </a:pPr>
            <a:r>
              <a:rPr lang="en-US" sz="2200" dirty="0" smtClean="0">
                <a:latin typeface="Verdana" pitchFamily="34" charset="0"/>
                <a:ea typeface="Verdana" pitchFamily="34" charset="0"/>
              </a:rPr>
              <a:t>Neural </a:t>
            </a:r>
            <a:r>
              <a:rPr lang="en-US" sz="2200" dirty="0" smtClean="0">
                <a:latin typeface="Verdana" pitchFamily="34" charset="0"/>
                <a:ea typeface="Verdana" pitchFamily="34" charset="0"/>
              </a:rPr>
              <a:t>Networks , Principal </a:t>
            </a:r>
            <a:r>
              <a:rPr lang="en-US" sz="2200" dirty="0" smtClean="0">
                <a:latin typeface="Verdana" pitchFamily="34" charset="0"/>
                <a:ea typeface="Verdana" pitchFamily="34" charset="0"/>
              </a:rPr>
              <a:t>Component Analysis</a:t>
            </a:r>
            <a:endParaRPr lang="en-US" sz="2200" dirty="0">
              <a:latin typeface="Verdana" pitchFamily="34" charset="0"/>
              <a:ea typeface="Verdana" pitchFamily="34" charset="0"/>
            </a:endParaRPr>
          </a:p>
        </p:txBody>
      </p:sp>
    </p:spTree>
    <p:extLst>
      <p:ext uri="{BB962C8B-B14F-4D97-AF65-F5344CB8AC3E}">
        <p14:creationId xmlns="" xmlns:p14="http://schemas.microsoft.com/office/powerpoint/2010/main" val="1296530896"/>
      </p:ext>
    </p:extLst>
  </p:cSld>
  <p:clrMapOvr>
    <a:masterClrMapping/>
  </p:clrMapOvr>
  <mc:AlternateContent xmlns:mc="http://schemas.openxmlformats.org/markup-compatibility/2006">
    <mc:Choice xmlns="" xmlns:p14="http://schemas.microsoft.com/office/powerpoint/2010/main" Requires="p14">
      <p:transition spd="slow" p14:dur="2000" advTm="160882"/>
    </mc:Choice>
    <mc:Fallback>
      <p:transition spd="slow" advTm="160882"/>
    </mc:Fallback>
  </mc:AlternateContent>
  <p:timing>
    <p:tnLst>
      <p:par>
        <p:cTn id="1" dur="indefinite" restart="never" nodeType="tmRoot"/>
      </p:par>
    </p:tnLst>
  </p:timing>
  <p:extLst mod="1">
    <p:ext uri="{E180D4A7-C9FB-4DFB-919C-405C955672EB}">
      <p14:showEvtLst xmlns="" xmlns:p14="http://schemas.microsoft.com/office/powerpoint/2010/main">
        <p14:playEvt time="4553" objId="2"/>
        <p14:triggerEvt type="onClick" time="4553" objId="2"/>
        <p14:stopEvt time="157981" objId="2"/>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65915" y="1063656"/>
            <a:ext cx="10702344" cy="584775"/>
          </a:xfrm>
          <a:prstGeom prst="rect">
            <a:avLst/>
          </a:prstGeom>
          <a:noFill/>
        </p:spPr>
        <p:txBody>
          <a:bodyPr wrap="square" rtlCol="0">
            <a:spAutoFit/>
          </a:bodyPr>
          <a:lstStyle/>
          <a:p>
            <a:pPr algn="ctr"/>
            <a:r>
              <a:rPr lang="en-US" sz="3200" dirty="0" smtClean="0">
                <a:solidFill>
                  <a:srgbClr val="4E4641"/>
                </a:solidFill>
                <a:latin typeface="Times New Roman" panose="02020603050405020304" pitchFamily="18" charset="0"/>
                <a:cs typeface="Times New Roman" panose="02020603050405020304" pitchFamily="18" charset="0"/>
              </a:rPr>
              <a:t>Explanation: </a:t>
            </a:r>
            <a:r>
              <a:rPr lang="en-US" sz="3200" dirty="0" smtClean="0">
                <a:solidFill>
                  <a:srgbClr val="4E4641"/>
                </a:solidFill>
                <a:latin typeface="Times New Roman" panose="02020603050405020304" pitchFamily="18" charset="0"/>
                <a:cs typeface="Times New Roman" panose="02020603050405020304" pitchFamily="18" charset="0"/>
              </a:rPr>
              <a:t>Types of Learning in </a:t>
            </a:r>
            <a:r>
              <a:rPr lang="en-US" sz="3200" dirty="0" smtClean="0">
                <a:solidFill>
                  <a:srgbClr val="4E4641"/>
                </a:solidFill>
                <a:latin typeface="Times New Roman" panose="02020603050405020304" pitchFamily="18" charset="0"/>
                <a:cs typeface="Times New Roman" panose="02020603050405020304" pitchFamily="18" charset="0"/>
              </a:rPr>
              <a:t>AI</a:t>
            </a:r>
            <a:endParaRPr lang="en-IN" sz="32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&amp; Engineering</a:t>
            </a:r>
            <a:r>
              <a:rPr lang="en-US" altLang="zh-CN" b="1" dirty="0" smtClean="0">
                <a:solidFill>
                  <a:schemeClr val="bg1"/>
                </a:solidFill>
                <a:latin typeface="Tinos"/>
                <a:ea typeface="+mj-ea"/>
                <a:cs typeface="+mj-cs"/>
              </a:rPr>
              <a:t/>
            </a:r>
            <a:br>
              <a:rPr lang="en-US" altLang="zh-CN" b="1" dirty="0" smtClean="0">
                <a:solidFill>
                  <a:schemeClr val="bg1"/>
                </a:solidFill>
                <a:latin typeface="Tinos"/>
                <a:ea typeface="+mj-ea"/>
                <a:cs typeface="+mj-cs"/>
              </a:rPr>
            </a:br>
            <a:endParaRPr lang="en-US" altLang="zh-CN" b="1" dirty="0" smtClean="0">
              <a:solidFill>
                <a:schemeClr val="bg1"/>
              </a:solidFill>
              <a:latin typeface="Tinos"/>
              <a:ea typeface="+mj-ea"/>
              <a:cs typeface="+mj-cs"/>
            </a:endParaRPr>
          </a:p>
          <a:p>
            <a:pPr lvl="0" algn="ctr">
              <a:lnSpc>
                <a:spcPct val="90000"/>
              </a:lnSpc>
              <a:spcBef>
                <a:spcPct val="0"/>
              </a:spcBef>
              <a:defRPr/>
            </a:pP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Code : </a:t>
            </a:r>
            <a:r>
              <a:rPr lang="en-US" altLang="zh-CN" sz="2000" b="1" dirty="0" smtClean="0">
                <a:solidFill>
                  <a:schemeClr val="bg1"/>
                </a:solidFill>
                <a:latin typeface="Tinos"/>
                <a:ea typeface="+mj-ea"/>
                <a:cs typeface="+mj-cs"/>
              </a:rPr>
              <a:t>BCSE2354</a:t>
            </a:r>
            <a:r>
              <a:rPr lang="en-US" altLang="zh-CN" sz="2000" b="1" dirty="0">
                <a:solidFill>
                  <a:schemeClr val="bg1"/>
                </a:solidFill>
                <a:latin typeface="Tinos"/>
                <a:ea typeface="+mj-ea"/>
                <a:cs typeface="+mj-cs"/>
              </a:rPr>
              <a:t>	                                          </a:t>
            </a:r>
            <a:r>
              <a:rPr lang="en-US" altLang="zh-CN" sz="2000" b="1" dirty="0" smtClean="0">
                <a:solidFill>
                  <a:schemeClr val="bg1"/>
                </a:solidFill>
                <a:latin typeface="Tinos"/>
                <a:ea typeface="+mj-ea"/>
                <a:cs typeface="+mj-cs"/>
              </a:rPr>
              <a:t>Course </a:t>
            </a:r>
            <a:r>
              <a:rPr lang="en-US" altLang="zh-CN" sz="2000" b="1" dirty="0">
                <a:solidFill>
                  <a:schemeClr val="bg1"/>
                </a:solidFill>
                <a:latin typeface="Tinos"/>
                <a:ea typeface="+mj-ea"/>
                <a:cs typeface="+mj-cs"/>
              </a:rPr>
              <a:t>Name: </a:t>
            </a:r>
            <a:r>
              <a:rPr lang="en-US" altLang="zh-CN" sz="2000" b="1" dirty="0" smtClean="0">
                <a:solidFill>
                  <a:schemeClr val="bg1"/>
                </a:solidFill>
                <a:latin typeface="Tinos"/>
                <a:ea typeface="+mj-ea"/>
                <a:cs typeface="+mj-cs"/>
              </a:rPr>
              <a:t>Artificial Intelligence</a:t>
            </a:r>
            <a:endParaRPr kumimoji="0" lang="zh-CN" altLang="en-US" sz="2000"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a:extLst>
              <a:ext uri="{FF2B5EF4-FFF2-40B4-BE49-F238E27FC236}">
                <a16:creationId xmlns:a16="http://schemas.microsoft.com/office/drawing/2014/main" xmlns="" id="{305C061A-229F-4F6E-9C61-6BDD3A21BFC6}"/>
              </a:ext>
            </a:extLst>
          </p:cNvPr>
          <p:cNvSpPr txBox="1">
            <a:spLocks noChangeArrowheads="1"/>
          </p:cNvSpPr>
          <p:nvPr/>
        </p:nvSpPr>
        <p:spPr>
          <a:xfrm>
            <a:off x="-1" y="6229350"/>
            <a:ext cx="12191997" cy="522001"/>
          </a:xfrm>
          <a:prstGeom prst="rect">
            <a:avLst/>
          </a:prstGeom>
          <a:solidFill>
            <a:srgbClr val="C00000"/>
          </a:solidFill>
        </p:spPr>
        <p:txBody>
          <a:bodyPr anchor="ctr" anchorCtr="1"/>
          <a:lstStyle/>
          <a:p>
            <a:pPr>
              <a:lnSpc>
                <a:spcPct val="90000"/>
              </a:lnSpc>
              <a:spcBef>
                <a:spcPct val="0"/>
              </a:spcBef>
              <a:defRPr/>
            </a:pP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   </a:t>
            </a:r>
          </a:p>
          <a:p>
            <a:pPr algn="ctr">
              <a:lnSpc>
                <a:spcPct val="90000"/>
              </a:lnSpc>
              <a:spcBef>
                <a:spcPct val="0"/>
              </a:spcBef>
              <a:defRPr/>
            </a:pP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Name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of the Faculty: </a:t>
            </a:r>
            <a:r>
              <a:rPr kumimoji="0" lang="en-IN" altLang="zh-CN" sz="2000" b="1" i="0" u="none" strike="noStrike" kern="1200" cap="none" spc="0" normalizeH="0" baseline="0" noProof="0" dirty="0" smtClean="0">
                <a:ln>
                  <a:noFill/>
                </a:ln>
                <a:solidFill>
                  <a:schemeClr val="bg1"/>
                </a:solidFill>
                <a:effectLst/>
                <a:uLnTx/>
                <a:uFillTx/>
                <a:latin typeface="Tinos"/>
                <a:ea typeface="+mj-ea"/>
                <a:cs typeface="+mj-cs"/>
              </a:rPr>
              <a:t>Mr.</a:t>
            </a:r>
            <a:r>
              <a:rPr kumimoji="0" lang="en-IN" altLang="zh-CN" sz="2000" b="1" i="0" u="none" strike="noStrike" kern="1200" cap="none" spc="0" normalizeH="0" noProof="0" dirty="0" smtClean="0">
                <a:ln>
                  <a:noFill/>
                </a:ln>
                <a:solidFill>
                  <a:schemeClr val="bg1"/>
                </a:solidFill>
                <a:effectLst/>
                <a:uLnTx/>
                <a:uFillTx/>
                <a:latin typeface="Tinos"/>
                <a:ea typeface="+mj-ea"/>
                <a:cs typeface="+mj-cs"/>
              </a:rPr>
              <a:t> Janarthanan.S                                               </a:t>
            </a:r>
            <a:r>
              <a:rPr lang="en-IN" altLang="zh-CN" sz="2000" b="1" dirty="0" smtClean="0">
                <a:solidFill>
                  <a:schemeClr val="bg1"/>
                </a:solidFill>
                <a:latin typeface="Tinos"/>
                <a:ea typeface="+mj-ea"/>
                <a:cs typeface="+mj-cs"/>
              </a:rPr>
              <a:t>Programme: B.Tech (</a:t>
            </a:r>
            <a:r>
              <a:rPr lang="en-IN" altLang="zh-CN" sz="2000" b="1" dirty="0" err="1" smtClean="0">
                <a:solidFill>
                  <a:schemeClr val="bg1"/>
                </a:solidFill>
                <a:latin typeface="Tinos"/>
                <a:ea typeface="+mj-ea"/>
                <a:cs typeface="+mj-cs"/>
              </a:rPr>
              <a:t>Spl</a:t>
            </a:r>
            <a:r>
              <a:rPr lang="en-IN" altLang="zh-CN" sz="2000" b="1" dirty="0" smtClean="0">
                <a:solidFill>
                  <a:schemeClr val="bg1"/>
                </a:solidFill>
                <a:latin typeface="Tinos"/>
                <a:ea typeface="+mj-ea"/>
                <a:cs typeface="+mj-cs"/>
              </a:rPr>
              <a:t>)      </a:t>
            </a:r>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sp>
        <p:nvSpPr>
          <p:cNvPr id="3073" name="Rectangle 1"/>
          <p:cNvSpPr>
            <a:spLocks noChangeArrowheads="1"/>
          </p:cNvSpPr>
          <p:nvPr/>
        </p:nvSpPr>
        <p:spPr bwMode="auto">
          <a:xfrm>
            <a:off x="575501" y="1528344"/>
            <a:ext cx="11092757"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sz="2200" b="1" u="sng" dirty="0" smtClean="0">
                <a:latin typeface="Verdana" pitchFamily="34" charset="0"/>
                <a:ea typeface="Verdana" pitchFamily="34" charset="0"/>
              </a:rPr>
              <a:t>Reinforcement Learning</a:t>
            </a:r>
            <a:endParaRPr lang="en-US" sz="2200" u="sng" dirty="0" smtClean="0">
              <a:latin typeface="Verdana" pitchFamily="34" charset="0"/>
              <a:ea typeface="Verdana" pitchFamily="34" charset="0"/>
            </a:endParaRPr>
          </a:p>
          <a:p>
            <a:pPr algn="just">
              <a:lnSpc>
                <a:spcPct val="150000"/>
              </a:lnSpc>
            </a:pPr>
            <a:r>
              <a:rPr lang="en-US" sz="2200" dirty="0" smtClean="0">
                <a:latin typeface="Verdana" pitchFamily="34" charset="0"/>
                <a:ea typeface="Verdana" pitchFamily="34" charset="0"/>
              </a:rPr>
              <a:t>It is neither based on supervised learning nor unsupervised learning. Moreover, here the algorithms learn to react to an environment on their own. It is rapidly growing and moreover producing a variety of learning algorithms. These algorithms are useful in the field of Robotics, Gaming etc</a:t>
            </a:r>
            <a:r>
              <a:rPr lang="en-US" sz="2200" dirty="0" smtClean="0">
                <a:latin typeface="Verdana" pitchFamily="34" charset="0"/>
                <a:ea typeface="Verdana" pitchFamily="34" charset="0"/>
              </a:rPr>
              <a:t>.</a:t>
            </a:r>
          </a:p>
          <a:p>
            <a:pPr algn="just">
              <a:lnSpc>
                <a:spcPct val="150000"/>
              </a:lnSpc>
            </a:pPr>
            <a:endParaRPr lang="en-US" sz="2200" dirty="0" smtClean="0">
              <a:latin typeface="Verdana" pitchFamily="34" charset="0"/>
              <a:ea typeface="Verdana" pitchFamily="34" charset="0"/>
            </a:endParaRPr>
          </a:p>
        </p:txBody>
      </p:sp>
    </p:spTree>
    <p:extLst>
      <p:ext uri="{BB962C8B-B14F-4D97-AF65-F5344CB8AC3E}">
        <p14:creationId xmlns="" xmlns:p14="http://schemas.microsoft.com/office/powerpoint/2010/main" val="1296530896"/>
      </p:ext>
    </p:extLst>
  </p:cSld>
  <p:clrMapOvr>
    <a:masterClrMapping/>
  </p:clrMapOvr>
  <mc:AlternateContent xmlns:mc="http://schemas.openxmlformats.org/markup-compatibility/2006">
    <mc:Choice xmlns="" xmlns:p14="http://schemas.microsoft.com/office/powerpoint/2010/main" Requires="p14">
      <p:transition spd="slow" p14:dur="2000" advTm="160882"/>
    </mc:Choice>
    <mc:Fallback>
      <p:transition spd="slow" advTm="160882"/>
    </mc:Fallback>
  </mc:AlternateContent>
  <p:timing>
    <p:tnLst>
      <p:par>
        <p:cTn id="1" dur="indefinite" restart="never" nodeType="tmRoot"/>
      </p:par>
    </p:tnLst>
  </p:timing>
  <p:extLst mod="1">
    <p:ext uri="{E180D4A7-C9FB-4DFB-919C-405C955672EB}">
      <p14:showEvtLst xmlns="" xmlns:p14="http://schemas.microsoft.com/office/powerpoint/2010/main">
        <p14:playEvt time="4553" objId="2"/>
        <p14:triggerEvt type="onClick" time="4553" objId="2"/>
        <p14:stopEvt time="157981" objId="2"/>
      </p14:showEvtLst>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4245</TotalTime>
  <Words>615</Words>
  <Application>Microsoft Office PowerPoint</Application>
  <PresentationFormat>Custom</PresentationFormat>
  <Paragraphs>93</Paragraphs>
  <Slides>11</Slides>
  <Notes>0</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194</cp:revision>
  <dcterms:created xsi:type="dcterms:W3CDTF">2020-05-05T09:43:45Z</dcterms:created>
  <dcterms:modified xsi:type="dcterms:W3CDTF">2020-10-04T11:30:09Z</dcterms:modified>
</cp:coreProperties>
</file>