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Default Extension="fntdata" ContentType="application/x-fontdata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0058400" cy="7772400"/>
  <p:notesSz cx="10058400" cy="7772400"/>
  <p:embeddedFontLst>
    <p:embeddedFont>
      <p:font typeface="Arial" panose="00000000000000000000" pitchFamily="34" charset="1"/>
      <p:regular r:id="rId28"/>
      <p:bold r:id="rId29"/>
      <p:italic r:id="rId30"/>
      <p:boldItalic r:id="rId27"/>
    </p:embeddedFont>
    <p:embeddedFont>
      <p:font typeface="Consolas" panose="00000000000000000000" pitchFamily="49" charset="1"/>
      <p:regular r:id="rId33"/>
      <p:bold r:id="rId34"/>
    </p:embeddedFont>
    <p:embeddedFont>
      <p:font typeface="Symbol" panose="00000000000000000000" pitchFamily="18" charset="2"/>
      <p:regular r:id="rId32"/>
    </p:embeddedFont>
    <p:embeddedFont>
      <p:font typeface="Times New Roman" panose="00000000000000000000" pitchFamily="18" charset="1"/>
      <p:regular r:id="rId26"/>
      <p:bold r:id="rId3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font" Target="fonts/font1.fntdata"/><Relationship Id="rId27" Type="http://schemas.openxmlformats.org/officeDocument/2006/relationships/font" Target="fonts/font2.fntdata"/><Relationship Id="rId28" Type="http://schemas.openxmlformats.org/officeDocument/2006/relationships/font" Target="fonts/font3.fntdata"/><Relationship Id="rId29" Type="http://schemas.openxmlformats.org/officeDocument/2006/relationships/font" Target="fonts/font4.fntdata"/><Relationship Id="rId30" Type="http://schemas.openxmlformats.org/officeDocument/2006/relationships/font" Target="fonts/font5.fntdata"/><Relationship Id="rId31" Type="http://schemas.openxmlformats.org/officeDocument/2006/relationships/font" Target="fonts/font6.fntdata"/><Relationship Id="rId32" Type="http://schemas.openxmlformats.org/officeDocument/2006/relationships/font" Target="fonts/font7.fntdata"/><Relationship Id="rId33" Type="http://schemas.openxmlformats.org/officeDocument/2006/relationships/font" Target="fonts/font8.fntdata"/><Relationship Id="rId34" Type="http://schemas.openxmlformats.org/officeDocument/2006/relationships/font" Target="fonts/font9.fntdata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8650" y="381000"/>
            <a:ext cx="8950325" cy="82677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geeksforgeeks.org/a-search-algorithm/" TargetMode="Externa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geeksforgeeks.org/depth-first-search-or-dfs-for-a-graph/" TargetMode="External"/><Relationship Id="rId3" Type="http://schemas.openxmlformats.org/officeDocument/2006/relationships/image" Target="../media/image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geeksforgeeks.org/breadth-first-search-or-bfs-for-a-graph/" TargetMode="External"/><Relationship Id="rId3" Type="http://schemas.openxmlformats.org/officeDocument/2006/relationships/image" Target="../media/image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380871"/>
            <a:ext cx="8154034" cy="291973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421005">
              <a:lnSpc>
                <a:spcPts val="1540"/>
              </a:lnSpc>
              <a:spcBef>
                <a:spcPts val="210"/>
              </a:spcBef>
            </a:pPr>
            <a:r>
              <a:rPr dirty="0" sz="1350" spc="-5" b="1" i="1">
                <a:latin typeface="Arial"/>
                <a:cs typeface="Arial"/>
              </a:rPr>
              <a:t>Artificial Intelligence </a:t>
            </a:r>
            <a:r>
              <a:rPr dirty="0" sz="1350">
                <a:latin typeface="Arial"/>
                <a:cs typeface="Arial"/>
              </a:rPr>
              <a:t>is </a:t>
            </a:r>
            <a:r>
              <a:rPr dirty="0" sz="1350" spc="-5">
                <a:latin typeface="Arial"/>
                <a:cs typeface="Arial"/>
              </a:rPr>
              <a:t>the </a:t>
            </a:r>
            <a:r>
              <a:rPr dirty="0" sz="1350" spc="-10">
                <a:latin typeface="Arial"/>
                <a:cs typeface="Arial"/>
              </a:rPr>
              <a:t>study </a:t>
            </a:r>
            <a:r>
              <a:rPr dirty="0" sz="1350" spc="-5">
                <a:latin typeface="Arial"/>
                <a:cs typeface="Arial"/>
              </a:rPr>
              <a:t>of building </a:t>
            </a:r>
            <a:r>
              <a:rPr dirty="0" sz="1350" spc="-10">
                <a:latin typeface="Arial"/>
                <a:cs typeface="Arial"/>
              </a:rPr>
              <a:t>agents </a:t>
            </a:r>
            <a:r>
              <a:rPr dirty="0" sz="1350" spc="-5">
                <a:latin typeface="Arial"/>
                <a:cs typeface="Arial"/>
              </a:rPr>
              <a:t>that act </a:t>
            </a:r>
            <a:r>
              <a:rPr dirty="0" sz="1350" spc="-10">
                <a:latin typeface="Arial"/>
                <a:cs typeface="Arial"/>
              </a:rPr>
              <a:t>rationally. </a:t>
            </a:r>
            <a:r>
              <a:rPr dirty="0" sz="1350" spc="-5">
                <a:latin typeface="Arial"/>
                <a:cs typeface="Arial"/>
              </a:rPr>
              <a:t>Most of the </a:t>
            </a:r>
            <a:r>
              <a:rPr dirty="0" sz="1350">
                <a:latin typeface="Arial"/>
                <a:cs typeface="Arial"/>
              </a:rPr>
              <a:t>time, </a:t>
            </a:r>
            <a:r>
              <a:rPr dirty="0" sz="1350" spc="-5">
                <a:latin typeface="Arial"/>
                <a:cs typeface="Arial"/>
              </a:rPr>
              <a:t>these </a:t>
            </a:r>
            <a:r>
              <a:rPr dirty="0" sz="1350" spc="-10">
                <a:latin typeface="Arial"/>
                <a:cs typeface="Arial"/>
              </a:rPr>
              <a:t>agents  </a:t>
            </a:r>
            <a:r>
              <a:rPr dirty="0" sz="1350" spc="-5">
                <a:latin typeface="Arial"/>
                <a:cs typeface="Arial"/>
              </a:rPr>
              <a:t>perform some kind of search algorithm </a:t>
            </a:r>
            <a:r>
              <a:rPr dirty="0" sz="1350">
                <a:latin typeface="Arial"/>
                <a:cs typeface="Arial"/>
              </a:rPr>
              <a:t>in </a:t>
            </a:r>
            <a:r>
              <a:rPr dirty="0" sz="1350" spc="-5">
                <a:latin typeface="Arial"/>
                <a:cs typeface="Arial"/>
              </a:rPr>
              <a:t>the </a:t>
            </a:r>
            <a:r>
              <a:rPr dirty="0" sz="1350" spc="-10">
                <a:latin typeface="Arial"/>
                <a:cs typeface="Arial"/>
              </a:rPr>
              <a:t>background </a:t>
            </a:r>
            <a:r>
              <a:rPr dirty="0" sz="1350">
                <a:latin typeface="Arial"/>
                <a:cs typeface="Arial"/>
              </a:rPr>
              <a:t>in </a:t>
            </a:r>
            <a:r>
              <a:rPr dirty="0" sz="1350" spc="-5">
                <a:latin typeface="Arial"/>
                <a:cs typeface="Arial"/>
              </a:rPr>
              <a:t>order </a:t>
            </a:r>
            <a:r>
              <a:rPr dirty="0" sz="1350">
                <a:latin typeface="Arial"/>
                <a:cs typeface="Arial"/>
              </a:rPr>
              <a:t>to </a:t>
            </a:r>
            <a:r>
              <a:rPr dirty="0" sz="1350" spc="-5">
                <a:latin typeface="Arial"/>
                <a:cs typeface="Arial"/>
              </a:rPr>
              <a:t>achieve their</a:t>
            </a:r>
            <a:r>
              <a:rPr dirty="0" sz="1350" spc="75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tasks.</a:t>
            </a:r>
            <a:endParaRPr sz="1350">
              <a:latin typeface="Arial"/>
              <a:cs typeface="Arial"/>
            </a:endParaRPr>
          </a:p>
          <a:p>
            <a:pPr marL="469265" indent="-292735">
              <a:lnSpc>
                <a:spcPts val="1490"/>
              </a:lnSpc>
              <a:buSzPct val="74074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50" spc="-5">
                <a:latin typeface="Arial"/>
                <a:cs typeface="Arial"/>
              </a:rPr>
              <a:t>A search problem consists</a:t>
            </a:r>
            <a:r>
              <a:rPr dirty="0" sz="1350" spc="20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of:</a:t>
            </a:r>
            <a:endParaRPr sz="1350">
              <a:latin typeface="Arial"/>
              <a:cs typeface="Arial"/>
            </a:endParaRPr>
          </a:p>
          <a:p>
            <a:pPr lvl="1" marL="927100" indent="-360680">
              <a:lnSpc>
                <a:spcPts val="1550"/>
              </a:lnSpc>
              <a:buSzPct val="74074"/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dirty="0" sz="1350" spc="-5" b="1">
                <a:latin typeface="Arial"/>
                <a:cs typeface="Arial"/>
              </a:rPr>
              <a:t>A State Space. </a:t>
            </a:r>
            <a:r>
              <a:rPr dirty="0" sz="1350" spc="-10">
                <a:latin typeface="Arial"/>
                <a:cs typeface="Arial"/>
              </a:rPr>
              <a:t>Set </a:t>
            </a:r>
            <a:r>
              <a:rPr dirty="0" sz="1350" spc="-5">
                <a:latin typeface="Arial"/>
                <a:cs typeface="Arial"/>
              </a:rPr>
              <a:t>of all possible states </a:t>
            </a:r>
            <a:r>
              <a:rPr dirty="0" sz="1350" spc="-10">
                <a:latin typeface="Arial"/>
                <a:cs typeface="Arial"/>
              </a:rPr>
              <a:t>where </a:t>
            </a:r>
            <a:r>
              <a:rPr dirty="0" sz="1350" spc="-15">
                <a:latin typeface="Arial"/>
                <a:cs typeface="Arial"/>
              </a:rPr>
              <a:t>you </a:t>
            </a:r>
            <a:r>
              <a:rPr dirty="0" sz="1350" spc="-5">
                <a:latin typeface="Arial"/>
                <a:cs typeface="Arial"/>
              </a:rPr>
              <a:t>can</a:t>
            </a:r>
            <a:r>
              <a:rPr dirty="0" sz="1350" spc="130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be.</a:t>
            </a:r>
            <a:endParaRPr sz="1350">
              <a:latin typeface="Arial"/>
              <a:cs typeface="Arial"/>
            </a:endParaRPr>
          </a:p>
          <a:p>
            <a:pPr lvl="1" marL="927100" indent="-360680">
              <a:lnSpc>
                <a:spcPts val="1550"/>
              </a:lnSpc>
              <a:buSzPct val="74074"/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dirty="0" sz="1350" spc="-5" b="1">
                <a:latin typeface="Arial"/>
                <a:cs typeface="Arial"/>
              </a:rPr>
              <a:t>A Start State. </a:t>
            </a:r>
            <a:r>
              <a:rPr dirty="0" sz="1350">
                <a:latin typeface="Arial"/>
                <a:cs typeface="Arial"/>
              </a:rPr>
              <a:t>The </a:t>
            </a:r>
            <a:r>
              <a:rPr dirty="0" sz="1350" spc="-5">
                <a:latin typeface="Arial"/>
                <a:cs typeface="Arial"/>
              </a:rPr>
              <a:t>state from </a:t>
            </a:r>
            <a:r>
              <a:rPr dirty="0" sz="1350" spc="-15">
                <a:latin typeface="Arial"/>
                <a:cs typeface="Arial"/>
              </a:rPr>
              <a:t>where </a:t>
            </a:r>
            <a:r>
              <a:rPr dirty="0" sz="1350" spc="-5">
                <a:latin typeface="Arial"/>
                <a:cs typeface="Arial"/>
              </a:rPr>
              <a:t>the search</a:t>
            </a:r>
            <a:r>
              <a:rPr dirty="0" sz="1350" spc="95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begins.</a:t>
            </a:r>
            <a:endParaRPr sz="1350">
              <a:latin typeface="Arial"/>
              <a:cs typeface="Arial"/>
            </a:endParaRPr>
          </a:p>
          <a:p>
            <a:pPr lvl="1" marL="927100" indent="-360680">
              <a:lnSpc>
                <a:spcPts val="1560"/>
              </a:lnSpc>
              <a:buSzPct val="74074"/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dirty="0" sz="1350" spc="-5" b="1">
                <a:latin typeface="Arial"/>
                <a:cs typeface="Arial"/>
              </a:rPr>
              <a:t>A </a:t>
            </a:r>
            <a:r>
              <a:rPr dirty="0" sz="1350" b="1">
                <a:latin typeface="Arial"/>
                <a:cs typeface="Arial"/>
              </a:rPr>
              <a:t>Goal </a:t>
            </a:r>
            <a:r>
              <a:rPr dirty="0" sz="1350" spc="-5" b="1">
                <a:latin typeface="Arial"/>
                <a:cs typeface="Arial"/>
              </a:rPr>
              <a:t>Test. </a:t>
            </a:r>
            <a:r>
              <a:rPr dirty="0" sz="1350" spc="-5">
                <a:latin typeface="Arial"/>
                <a:cs typeface="Arial"/>
              </a:rPr>
              <a:t>A function that </a:t>
            </a:r>
            <a:r>
              <a:rPr dirty="0" sz="1350" spc="-15">
                <a:latin typeface="Arial"/>
                <a:cs typeface="Arial"/>
              </a:rPr>
              <a:t>looks </a:t>
            </a:r>
            <a:r>
              <a:rPr dirty="0" sz="1350" spc="-5">
                <a:latin typeface="Arial"/>
                <a:cs typeface="Arial"/>
              </a:rPr>
              <a:t>at the current state returns </a:t>
            </a:r>
            <a:r>
              <a:rPr dirty="0" sz="1350" spc="-15">
                <a:latin typeface="Arial"/>
                <a:cs typeface="Arial"/>
              </a:rPr>
              <a:t>whether </a:t>
            </a:r>
            <a:r>
              <a:rPr dirty="0" sz="1350" spc="-5">
                <a:latin typeface="Arial"/>
                <a:cs typeface="Arial"/>
              </a:rPr>
              <a:t>or </a:t>
            </a:r>
            <a:r>
              <a:rPr dirty="0" sz="1350" spc="-10">
                <a:latin typeface="Arial"/>
                <a:cs typeface="Arial"/>
              </a:rPr>
              <a:t>not </a:t>
            </a:r>
            <a:r>
              <a:rPr dirty="0" sz="1350">
                <a:latin typeface="Arial"/>
                <a:cs typeface="Arial"/>
              </a:rPr>
              <a:t>it is </a:t>
            </a:r>
            <a:r>
              <a:rPr dirty="0" sz="1350" spc="-10">
                <a:latin typeface="Arial"/>
                <a:cs typeface="Arial"/>
              </a:rPr>
              <a:t>the </a:t>
            </a:r>
            <a:r>
              <a:rPr dirty="0" sz="1350" spc="-5">
                <a:latin typeface="Arial"/>
                <a:cs typeface="Arial"/>
              </a:rPr>
              <a:t>goal</a:t>
            </a:r>
            <a:r>
              <a:rPr dirty="0" sz="1350" spc="285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state.</a:t>
            </a:r>
            <a:endParaRPr sz="1350">
              <a:latin typeface="Arial"/>
              <a:cs typeface="Arial"/>
            </a:endParaRPr>
          </a:p>
          <a:p>
            <a:pPr marL="405765" marR="109220" indent="-228600">
              <a:lnSpc>
                <a:spcPts val="1540"/>
              </a:lnSpc>
              <a:spcBef>
                <a:spcPts val="90"/>
              </a:spcBef>
              <a:buSzPct val="74074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/>
              <a:t>	</a:t>
            </a:r>
            <a:r>
              <a:rPr dirty="0" sz="1350">
                <a:latin typeface="Arial"/>
                <a:cs typeface="Arial"/>
              </a:rPr>
              <a:t>The </a:t>
            </a:r>
            <a:r>
              <a:rPr dirty="0" sz="1350" spc="-10" b="1">
                <a:latin typeface="Arial"/>
                <a:cs typeface="Arial"/>
              </a:rPr>
              <a:t>Solution </a:t>
            </a:r>
            <a:r>
              <a:rPr dirty="0" sz="1350">
                <a:latin typeface="Arial"/>
                <a:cs typeface="Arial"/>
              </a:rPr>
              <a:t>to </a:t>
            </a:r>
            <a:r>
              <a:rPr dirty="0" sz="1350" spc="-5">
                <a:latin typeface="Arial"/>
                <a:cs typeface="Arial"/>
              </a:rPr>
              <a:t>a search </a:t>
            </a:r>
            <a:r>
              <a:rPr dirty="0" sz="1350" spc="-10">
                <a:latin typeface="Arial"/>
                <a:cs typeface="Arial"/>
              </a:rPr>
              <a:t>problem </a:t>
            </a:r>
            <a:r>
              <a:rPr dirty="0" sz="1350">
                <a:latin typeface="Arial"/>
                <a:cs typeface="Arial"/>
              </a:rPr>
              <a:t>is </a:t>
            </a:r>
            <a:r>
              <a:rPr dirty="0" sz="1350" spc="-5">
                <a:latin typeface="Arial"/>
                <a:cs typeface="Arial"/>
              </a:rPr>
              <a:t>a sequence of actions, </a:t>
            </a:r>
            <a:r>
              <a:rPr dirty="0" sz="1350" spc="-10">
                <a:latin typeface="Arial"/>
                <a:cs typeface="Arial"/>
              </a:rPr>
              <a:t>called </a:t>
            </a:r>
            <a:r>
              <a:rPr dirty="0" sz="1350" spc="10">
                <a:latin typeface="Arial"/>
                <a:cs typeface="Arial"/>
              </a:rPr>
              <a:t>the </a:t>
            </a:r>
            <a:r>
              <a:rPr dirty="0" sz="1350" spc="-5" b="1">
                <a:latin typeface="Arial"/>
                <a:cs typeface="Arial"/>
              </a:rPr>
              <a:t>plan </a:t>
            </a:r>
            <a:r>
              <a:rPr dirty="0" sz="1350" spc="-5">
                <a:latin typeface="Arial"/>
                <a:cs typeface="Arial"/>
              </a:rPr>
              <a:t>that transforms the start  state </a:t>
            </a:r>
            <a:r>
              <a:rPr dirty="0" sz="1350">
                <a:latin typeface="Arial"/>
                <a:cs typeface="Arial"/>
              </a:rPr>
              <a:t>to </a:t>
            </a:r>
            <a:r>
              <a:rPr dirty="0" sz="1350" spc="-5">
                <a:latin typeface="Arial"/>
                <a:cs typeface="Arial"/>
              </a:rPr>
              <a:t>the </a:t>
            </a:r>
            <a:r>
              <a:rPr dirty="0" sz="1350" spc="-10">
                <a:latin typeface="Arial"/>
                <a:cs typeface="Arial"/>
              </a:rPr>
              <a:t>goal</a:t>
            </a:r>
            <a:r>
              <a:rPr dirty="0" sz="1350" spc="-25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state.</a:t>
            </a:r>
            <a:endParaRPr sz="1350">
              <a:latin typeface="Arial"/>
              <a:cs typeface="Arial"/>
            </a:endParaRPr>
          </a:p>
          <a:p>
            <a:pPr marL="469265" indent="-292735">
              <a:lnSpc>
                <a:spcPts val="1520"/>
              </a:lnSpc>
              <a:buSzPct val="74074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50">
                <a:latin typeface="Arial"/>
                <a:cs typeface="Arial"/>
              </a:rPr>
              <a:t>This </a:t>
            </a:r>
            <a:r>
              <a:rPr dirty="0" sz="1350" spc="-15">
                <a:latin typeface="Arial"/>
                <a:cs typeface="Arial"/>
              </a:rPr>
              <a:t>plan </a:t>
            </a:r>
            <a:r>
              <a:rPr dirty="0" sz="1350">
                <a:latin typeface="Arial"/>
                <a:cs typeface="Arial"/>
              </a:rPr>
              <a:t>is </a:t>
            </a:r>
            <a:r>
              <a:rPr dirty="0" sz="1350" spc="-5">
                <a:latin typeface="Arial"/>
                <a:cs typeface="Arial"/>
              </a:rPr>
              <a:t>achieved through search</a:t>
            </a:r>
            <a:r>
              <a:rPr dirty="0" sz="1350" spc="30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algorithms.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Arial"/>
              <a:cs typeface="Arial"/>
            </a:endParaRPr>
          </a:p>
          <a:p>
            <a:pPr algn="ctr" marL="94615">
              <a:lnSpc>
                <a:spcPct val="100000"/>
              </a:lnSpc>
            </a:pPr>
            <a:r>
              <a:rPr dirty="0" sz="1350" spc="-10" b="1">
                <a:latin typeface="Arial"/>
                <a:cs typeface="Arial"/>
              </a:rPr>
              <a:t>Types of search</a:t>
            </a:r>
            <a:r>
              <a:rPr dirty="0" sz="1350" spc="25" b="1">
                <a:latin typeface="Arial"/>
                <a:cs typeface="Arial"/>
              </a:rPr>
              <a:t> </a:t>
            </a:r>
            <a:r>
              <a:rPr dirty="0" sz="1350" spc="-5" b="1">
                <a:latin typeface="Arial"/>
                <a:cs typeface="Arial"/>
              </a:rPr>
              <a:t>algorithms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Arial"/>
              <a:cs typeface="Arial"/>
            </a:endParaRPr>
          </a:p>
          <a:p>
            <a:pPr marL="12700" marR="73660">
              <a:lnSpc>
                <a:spcPts val="1540"/>
              </a:lnSpc>
            </a:pPr>
            <a:r>
              <a:rPr dirty="0" sz="1350" spc="-5">
                <a:latin typeface="Arial"/>
                <a:cs typeface="Arial"/>
              </a:rPr>
              <a:t>There are far too many powerful search algorithms </a:t>
            </a:r>
            <a:r>
              <a:rPr dirty="0" sz="1350" spc="-10">
                <a:latin typeface="Arial"/>
                <a:cs typeface="Arial"/>
              </a:rPr>
              <a:t>out </a:t>
            </a:r>
            <a:r>
              <a:rPr dirty="0" sz="1350" spc="-5">
                <a:latin typeface="Arial"/>
                <a:cs typeface="Arial"/>
              </a:rPr>
              <a:t>there </a:t>
            </a:r>
            <a:r>
              <a:rPr dirty="0" sz="1350">
                <a:latin typeface="Arial"/>
                <a:cs typeface="Arial"/>
              </a:rPr>
              <a:t>to </a:t>
            </a:r>
            <a:r>
              <a:rPr dirty="0" sz="1350" spc="-5">
                <a:latin typeface="Arial"/>
                <a:cs typeface="Arial"/>
              </a:rPr>
              <a:t>fit </a:t>
            </a:r>
            <a:r>
              <a:rPr dirty="0" sz="1350">
                <a:latin typeface="Arial"/>
                <a:cs typeface="Arial"/>
              </a:rPr>
              <a:t>in </a:t>
            </a:r>
            <a:r>
              <a:rPr dirty="0" sz="1350" spc="-5">
                <a:latin typeface="Arial"/>
                <a:cs typeface="Arial"/>
              </a:rPr>
              <a:t>a </a:t>
            </a:r>
            <a:r>
              <a:rPr dirty="0" sz="1350" spc="-10">
                <a:latin typeface="Arial"/>
                <a:cs typeface="Arial"/>
              </a:rPr>
              <a:t>single </a:t>
            </a:r>
            <a:r>
              <a:rPr dirty="0" sz="1350" spc="-5">
                <a:latin typeface="Arial"/>
                <a:cs typeface="Arial"/>
              </a:rPr>
              <a:t>article. </a:t>
            </a:r>
            <a:r>
              <a:rPr dirty="0" sz="1350" spc="-10">
                <a:latin typeface="Arial"/>
                <a:cs typeface="Arial"/>
              </a:rPr>
              <a:t>Instead, </a:t>
            </a:r>
            <a:r>
              <a:rPr dirty="0" sz="1350">
                <a:latin typeface="Arial"/>
                <a:cs typeface="Arial"/>
              </a:rPr>
              <a:t>this </a:t>
            </a:r>
            <a:r>
              <a:rPr dirty="0" sz="1350" spc="-10">
                <a:latin typeface="Arial"/>
                <a:cs typeface="Arial"/>
              </a:rPr>
              <a:t>article will  </a:t>
            </a:r>
            <a:r>
              <a:rPr dirty="0" sz="1350" spc="-5">
                <a:latin typeface="Arial"/>
                <a:cs typeface="Arial"/>
              </a:rPr>
              <a:t>discuss </a:t>
            </a:r>
            <a:r>
              <a:rPr dirty="0" sz="1350" spc="-5" i="1">
                <a:latin typeface="Arial"/>
                <a:cs typeface="Arial"/>
              </a:rPr>
              <a:t>six </a:t>
            </a:r>
            <a:r>
              <a:rPr dirty="0" sz="1350" spc="-5">
                <a:latin typeface="Arial"/>
                <a:cs typeface="Arial"/>
              </a:rPr>
              <a:t>of the fundamental search algorithms, divided </a:t>
            </a:r>
            <a:r>
              <a:rPr dirty="0" sz="1350">
                <a:latin typeface="Arial"/>
                <a:cs typeface="Arial"/>
              </a:rPr>
              <a:t>into </a:t>
            </a:r>
            <a:r>
              <a:rPr dirty="0" sz="1350" spc="-10" i="1">
                <a:latin typeface="Arial"/>
                <a:cs typeface="Arial"/>
              </a:rPr>
              <a:t>two </a:t>
            </a:r>
            <a:r>
              <a:rPr dirty="0" sz="1350" spc="-5">
                <a:latin typeface="Arial"/>
                <a:cs typeface="Arial"/>
              </a:rPr>
              <a:t>categories, as shown</a:t>
            </a:r>
            <a:r>
              <a:rPr dirty="0" sz="1350" spc="125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below.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9451975" cy="7165975"/>
          </a:xfrm>
          <a:custGeom>
            <a:avLst/>
            <a:gdLst/>
            <a:ahLst/>
            <a:cxnLst/>
            <a:rect l="l" t="t" r="r" b="b"/>
            <a:pathLst>
              <a:path w="9451975" h="7165975">
                <a:moveTo>
                  <a:pt x="9451581" y="7159765"/>
                </a:moveTo>
                <a:lnTo>
                  <a:pt x="9445498" y="7159765"/>
                </a:lnTo>
                <a:lnTo>
                  <a:pt x="6096" y="7159765"/>
                </a:lnTo>
                <a:lnTo>
                  <a:pt x="0" y="7159765"/>
                </a:lnTo>
                <a:lnTo>
                  <a:pt x="0" y="7165848"/>
                </a:lnTo>
                <a:lnTo>
                  <a:pt x="6096" y="7165848"/>
                </a:lnTo>
                <a:lnTo>
                  <a:pt x="9445498" y="7165848"/>
                </a:lnTo>
                <a:lnTo>
                  <a:pt x="9451581" y="7165848"/>
                </a:lnTo>
                <a:lnTo>
                  <a:pt x="9451581" y="7159765"/>
                </a:lnTo>
                <a:close/>
              </a:path>
              <a:path w="9451975" h="7165975">
                <a:moveTo>
                  <a:pt x="9451581" y="0"/>
                </a:moveTo>
                <a:lnTo>
                  <a:pt x="944549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7159752"/>
                </a:lnTo>
                <a:lnTo>
                  <a:pt x="6096" y="7159752"/>
                </a:lnTo>
                <a:lnTo>
                  <a:pt x="6096" y="6096"/>
                </a:lnTo>
                <a:lnTo>
                  <a:pt x="9445498" y="6096"/>
                </a:lnTo>
                <a:lnTo>
                  <a:pt x="9445498" y="7159752"/>
                </a:lnTo>
                <a:lnTo>
                  <a:pt x="9451581" y="7159752"/>
                </a:lnTo>
                <a:lnTo>
                  <a:pt x="9451581" y="6096"/>
                </a:lnTo>
                <a:lnTo>
                  <a:pt x="9451581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9" y="1238854"/>
            <a:ext cx="4982187" cy="452899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2004" y="5875401"/>
            <a:ext cx="463550" cy="66357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210"/>
              </a:spcBef>
            </a:pPr>
            <a:r>
              <a:rPr dirty="0" sz="1350" spc="-15" b="1">
                <a:latin typeface="Arial"/>
                <a:cs typeface="Arial"/>
              </a:rPr>
              <a:t>P</a:t>
            </a:r>
            <a:r>
              <a:rPr dirty="0" sz="1350" spc="-5" b="1">
                <a:latin typeface="Arial"/>
                <a:cs typeface="Arial"/>
              </a:rPr>
              <a:t>at</a:t>
            </a:r>
            <a:r>
              <a:rPr dirty="0" sz="1350" spc="10" b="1">
                <a:latin typeface="Arial"/>
                <a:cs typeface="Arial"/>
              </a:rPr>
              <a:t>h</a:t>
            </a:r>
            <a:r>
              <a:rPr dirty="0" sz="1350" spc="-5" b="1">
                <a:latin typeface="Arial"/>
                <a:cs typeface="Arial"/>
              </a:rPr>
              <a:t>:  </a:t>
            </a:r>
            <a:r>
              <a:rPr dirty="0" sz="1350" spc="-20" b="1">
                <a:latin typeface="Arial"/>
                <a:cs typeface="Arial"/>
              </a:rPr>
              <a:t>C</a:t>
            </a:r>
            <a:r>
              <a:rPr dirty="0" sz="1350" spc="-15" b="1">
                <a:latin typeface="Arial"/>
                <a:cs typeface="Arial"/>
              </a:rPr>
              <a:t>o</a:t>
            </a:r>
            <a:r>
              <a:rPr dirty="0" sz="1350" spc="-5" b="1">
                <a:latin typeface="Arial"/>
                <a:cs typeface="Arial"/>
              </a:rPr>
              <a:t>s</a:t>
            </a:r>
            <a:r>
              <a:rPr dirty="0" sz="1350" spc="20" b="1">
                <a:latin typeface="Arial"/>
                <a:cs typeface="Arial"/>
              </a:rPr>
              <a:t>t</a:t>
            </a:r>
            <a:r>
              <a:rPr dirty="0" sz="1350" spc="-5" b="1">
                <a:latin typeface="Arial"/>
                <a:cs typeface="Arial"/>
              </a:rPr>
              <a:t>: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350" spc="-10">
                <a:latin typeface="Arial"/>
                <a:cs typeface="Arial"/>
              </a:rPr>
              <a:t>Let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7066" y="5877839"/>
            <a:ext cx="1376680" cy="661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1930" marR="5080" indent="-9525">
              <a:lnSpc>
                <a:spcPct val="121900"/>
              </a:lnSpc>
              <a:spcBef>
                <a:spcPts val="95"/>
              </a:spcBef>
            </a:pPr>
            <a:r>
              <a:rPr dirty="0" sz="1050">
                <a:latin typeface="Consolas"/>
                <a:cs typeface="Consolas"/>
              </a:rPr>
              <a:t>S -&gt; A -&gt; B -&gt;</a:t>
            </a:r>
            <a:r>
              <a:rPr dirty="0" sz="1050" spc="-14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G   5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350" spc="-5">
                <a:latin typeface="Arial"/>
                <a:cs typeface="Arial"/>
              </a:rPr>
              <a:t>= cost of</a:t>
            </a:r>
            <a:r>
              <a:rPr dirty="0" sz="1350" spc="-25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solution.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596" y="6506667"/>
            <a:ext cx="907415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">
                <a:latin typeface="Arial"/>
                <a:cs typeface="Arial"/>
              </a:rPr>
              <a:t>= arcs</a:t>
            </a:r>
            <a:r>
              <a:rPr dirty="0" sz="1350" spc="-45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cost.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304799"/>
            <a:ext cx="9451975" cy="7165975"/>
          </a:xfrm>
          <a:custGeom>
            <a:avLst/>
            <a:gdLst/>
            <a:ahLst/>
            <a:cxnLst/>
            <a:rect l="l" t="t" r="r" b="b"/>
            <a:pathLst>
              <a:path w="9451975" h="7165975">
                <a:moveTo>
                  <a:pt x="9451581" y="7159765"/>
                </a:moveTo>
                <a:lnTo>
                  <a:pt x="9445498" y="7159765"/>
                </a:lnTo>
                <a:lnTo>
                  <a:pt x="6096" y="7159765"/>
                </a:lnTo>
                <a:lnTo>
                  <a:pt x="0" y="7159765"/>
                </a:lnTo>
                <a:lnTo>
                  <a:pt x="0" y="7165848"/>
                </a:lnTo>
                <a:lnTo>
                  <a:pt x="6096" y="7165848"/>
                </a:lnTo>
                <a:lnTo>
                  <a:pt x="9445498" y="7165848"/>
                </a:lnTo>
                <a:lnTo>
                  <a:pt x="9451581" y="7165848"/>
                </a:lnTo>
                <a:lnTo>
                  <a:pt x="9451581" y="7159765"/>
                </a:lnTo>
                <a:close/>
              </a:path>
              <a:path w="9451975" h="7165975">
                <a:moveTo>
                  <a:pt x="9451581" y="0"/>
                </a:moveTo>
                <a:lnTo>
                  <a:pt x="944549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7159752"/>
                </a:lnTo>
                <a:lnTo>
                  <a:pt x="6096" y="7159752"/>
                </a:lnTo>
                <a:lnTo>
                  <a:pt x="6096" y="6096"/>
                </a:lnTo>
                <a:lnTo>
                  <a:pt x="9445498" y="6096"/>
                </a:lnTo>
                <a:lnTo>
                  <a:pt x="9445498" y="7159752"/>
                </a:lnTo>
                <a:lnTo>
                  <a:pt x="9451581" y="7159752"/>
                </a:lnTo>
                <a:lnTo>
                  <a:pt x="9451581" y="6096"/>
                </a:lnTo>
                <a:lnTo>
                  <a:pt x="9451581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280286"/>
            <a:ext cx="2305050" cy="12395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77290" algn="l"/>
              </a:tabLst>
            </a:pPr>
            <a:r>
              <a:rPr dirty="0" sz="1350" spc="-5">
                <a:latin typeface="Arial"/>
                <a:cs typeface="Arial"/>
              </a:rPr>
              <a:t>Then	effective</a:t>
            </a:r>
            <a:r>
              <a:rPr dirty="0" sz="1350" spc="-45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depth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350" b="1">
                <a:latin typeface="Arial"/>
                <a:cs typeface="Arial"/>
              </a:rPr>
              <a:t>Time</a:t>
            </a:r>
            <a:r>
              <a:rPr dirty="0" sz="1350" spc="-5" b="1">
                <a:latin typeface="Arial"/>
                <a:cs typeface="Arial"/>
              </a:rPr>
              <a:t> </a:t>
            </a:r>
            <a:r>
              <a:rPr dirty="0" sz="1350" spc="-10" b="1">
                <a:latin typeface="Arial"/>
                <a:cs typeface="Arial"/>
              </a:rPr>
              <a:t>complexity:</a:t>
            </a:r>
            <a:endParaRPr sz="1350">
              <a:latin typeface="Arial"/>
              <a:cs typeface="Arial"/>
            </a:endParaRPr>
          </a:p>
          <a:p>
            <a:pPr marL="12700" marR="780415">
              <a:lnSpc>
                <a:spcPts val="1560"/>
              </a:lnSpc>
              <a:spcBef>
                <a:spcPts val="1240"/>
              </a:spcBef>
            </a:pPr>
            <a:r>
              <a:rPr dirty="0" sz="1350" spc="-5" b="1">
                <a:latin typeface="Arial"/>
                <a:cs typeface="Arial"/>
              </a:rPr>
              <a:t>Space</a:t>
            </a:r>
            <a:r>
              <a:rPr dirty="0" sz="1350" spc="-60" b="1">
                <a:latin typeface="Arial"/>
                <a:cs typeface="Arial"/>
              </a:rPr>
              <a:t> </a:t>
            </a:r>
            <a:r>
              <a:rPr dirty="0" sz="1350" spc="-5" b="1">
                <a:latin typeface="Arial"/>
                <a:cs typeface="Arial"/>
              </a:rPr>
              <a:t>complexity:  Advantages: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045714"/>
            <a:ext cx="8211184" cy="37674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1925" indent="-14986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162560" algn="l"/>
              </a:tabLst>
            </a:pPr>
            <a:r>
              <a:rPr dirty="0" sz="1200" spc="-10">
                <a:latin typeface="Times New Roman"/>
                <a:cs typeface="Times New Roman"/>
              </a:rPr>
              <a:t>UCS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complete.</a:t>
            </a:r>
            <a:endParaRPr sz="1200">
              <a:latin typeface="Times New Roman"/>
              <a:cs typeface="Times New Roman"/>
            </a:endParaRPr>
          </a:p>
          <a:p>
            <a:pPr marL="161925" indent="-149860">
              <a:lnSpc>
                <a:spcPts val="1415"/>
              </a:lnSpc>
              <a:spcBef>
                <a:spcPts val="20"/>
              </a:spcBef>
              <a:buFont typeface="Symbol"/>
              <a:buChar char=""/>
              <a:tabLst>
                <a:tab pos="162560" algn="l"/>
              </a:tabLst>
            </a:pPr>
            <a:r>
              <a:rPr dirty="0" sz="1200" spc="-10">
                <a:latin typeface="Times New Roman"/>
                <a:cs typeface="Times New Roman"/>
              </a:rPr>
              <a:t>UCS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optimal.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595"/>
              </a:lnSpc>
            </a:pPr>
            <a:r>
              <a:rPr dirty="0" sz="1350" spc="-5" b="1">
                <a:latin typeface="Arial"/>
                <a:cs typeface="Arial"/>
              </a:rPr>
              <a:t>Disadvantages:</a:t>
            </a:r>
            <a:endParaRPr sz="1350">
              <a:latin typeface="Arial"/>
              <a:cs typeface="Arial"/>
            </a:endParaRPr>
          </a:p>
          <a:p>
            <a:pPr marL="161925" indent="-149860">
              <a:lnSpc>
                <a:spcPct val="100000"/>
              </a:lnSpc>
              <a:spcBef>
                <a:spcPts val="20"/>
              </a:spcBef>
              <a:buFont typeface="Symbol"/>
              <a:buChar char=""/>
              <a:tabLst>
                <a:tab pos="162560" algn="l"/>
              </a:tabLst>
            </a:pPr>
            <a:r>
              <a:rPr dirty="0" sz="1200" spc="-10">
                <a:latin typeface="Times New Roman"/>
                <a:cs typeface="Times New Roman"/>
              </a:rPr>
              <a:t>Explores </a:t>
            </a:r>
            <a:r>
              <a:rPr dirty="0" sz="1200" spc="-5">
                <a:latin typeface="Times New Roman"/>
                <a:cs typeface="Times New Roman"/>
              </a:rPr>
              <a:t>options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5">
                <a:latin typeface="Times New Roman"/>
                <a:cs typeface="Times New Roman"/>
              </a:rPr>
              <a:t>every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“direction”.</a:t>
            </a:r>
            <a:endParaRPr sz="1200">
              <a:latin typeface="Times New Roman"/>
              <a:cs typeface="Times New Roman"/>
            </a:endParaRPr>
          </a:p>
          <a:p>
            <a:pPr marL="161925" indent="-149860">
              <a:lnSpc>
                <a:spcPct val="100000"/>
              </a:lnSpc>
              <a:spcBef>
                <a:spcPts val="50"/>
              </a:spcBef>
              <a:buFont typeface="Symbol"/>
              <a:buChar char=""/>
              <a:tabLst>
                <a:tab pos="162560" algn="l"/>
              </a:tabLst>
            </a:pPr>
            <a:r>
              <a:rPr dirty="0" sz="1200" spc="-2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information </a:t>
            </a:r>
            <a:r>
              <a:rPr dirty="0" sz="1200" spc="10">
                <a:latin typeface="Times New Roman"/>
                <a:cs typeface="Times New Roman"/>
              </a:rPr>
              <a:t>on </a:t>
            </a:r>
            <a:r>
              <a:rPr dirty="0" sz="1200">
                <a:latin typeface="Times New Roman"/>
                <a:cs typeface="Times New Roman"/>
              </a:rPr>
              <a:t>goal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location.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sz="1700">
              <a:latin typeface="Times New Roman"/>
              <a:cs typeface="Times New Roman"/>
            </a:endParaRPr>
          </a:p>
          <a:p>
            <a:pPr algn="ctr" marL="40640">
              <a:lnSpc>
                <a:spcPct val="100000"/>
              </a:lnSpc>
              <a:spcBef>
                <a:spcPts val="5"/>
              </a:spcBef>
            </a:pPr>
            <a:r>
              <a:rPr dirty="0" sz="1350" spc="-5" b="1">
                <a:latin typeface="Arial"/>
                <a:cs typeface="Arial"/>
              </a:rPr>
              <a:t>Informed Search</a:t>
            </a:r>
            <a:r>
              <a:rPr dirty="0" sz="1350" spc="20" b="1">
                <a:latin typeface="Arial"/>
                <a:cs typeface="Arial"/>
              </a:rPr>
              <a:t> </a:t>
            </a:r>
            <a:r>
              <a:rPr dirty="0" sz="1350" spc="-10" b="1">
                <a:latin typeface="Arial"/>
                <a:cs typeface="Arial"/>
              </a:rPr>
              <a:t>Algorithms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Arial"/>
              <a:cs typeface="Arial"/>
            </a:endParaRPr>
          </a:p>
          <a:p>
            <a:pPr marL="12700" marR="561975">
              <a:lnSpc>
                <a:spcPts val="1560"/>
              </a:lnSpc>
            </a:pPr>
            <a:r>
              <a:rPr dirty="0" sz="1350" spc="-10">
                <a:latin typeface="Arial"/>
                <a:cs typeface="Arial"/>
              </a:rPr>
              <a:t>Here, </a:t>
            </a:r>
            <a:r>
              <a:rPr dirty="0" sz="1350" spc="-5">
                <a:latin typeface="Arial"/>
                <a:cs typeface="Arial"/>
              </a:rPr>
              <a:t>the algorithms </a:t>
            </a:r>
            <a:r>
              <a:rPr dirty="0" sz="1350">
                <a:latin typeface="Arial"/>
                <a:cs typeface="Arial"/>
              </a:rPr>
              <a:t>have </a:t>
            </a:r>
            <a:r>
              <a:rPr dirty="0" sz="1350" spc="-5">
                <a:latin typeface="Arial"/>
                <a:cs typeface="Arial"/>
              </a:rPr>
              <a:t>information on the goal state, </a:t>
            </a:r>
            <a:r>
              <a:rPr dirty="0" sz="1350" spc="-10">
                <a:latin typeface="Arial"/>
                <a:cs typeface="Arial"/>
              </a:rPr>
              <a:t>which </a:t>
            </a:r>
            <a:r>
              <a:rPr dirty="0" sz="1350" spc="-5">
                <a:latin typeface="Arial"/>
                <a:cs typeface="Arial"/>
              </a:rPr>
              <a:t>helps </a:t>
            </a:r>
            <a:r>
              <a:rPr dirty="0" sz="1350">
                <a:latin typeface="Arial"/>
                <a:cs typeface="Arial"/>
              </a:rPr>
              <a:t>in </a:t>
            </a:r>
            <a:r>
              <a:rPr dirty="0" sz="1350" spc="-5">
                <a:latin typeface="Arial"/>
                <a:cs typeface="Arial"/>
              </a:rPr>
              <a:t>more efficient searching. </a:t>
            </a:r>
            <a:r>
              <a:rPr dirty="0" sz="1350">
                <a:latin typeface="Arial"/>
                <a:cs typeface="Arial"/>
              </a:rPr>
              <a:t>This  information is </a:t>
            </a:r>
            <a:r>
              <a:rPr dirty="0" sz="1350" spc="-5">
                <a:latin typeface="Arial"/>
                <a:cs typeface="Arial"/>
              </a:rPr>
              <a:t>obtained by something called a</a:t>
            </a:r>
            <a:r>
              <a:rPr dirty="0" sz="1350" spc="10">
                <a:latin typeface="Arial"/>
                <a:cs typeface="Arial"/>
              </a:rPr>
              <a:t> </a:t>
            </a:r>
            <a:r>
              <a:rPr dirty="0" sz="1350" spc="-5" i="1">
                <a:latin typeface="Arial"/>
                <a:cs typeface="Arial"/>
              </a:rPr>
              <a:t>heuristic.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ts val="1495"/>
              </a:lnSpc>
            </a:pPr>
            <a:r>
              <a:rPr dirty="0" sz="1350" spc="-10">
                <a:latin typeface="Arial"/>
                <a:cs typeface="Arial"/>
              </a:rPr>
              <a:t>In </a:t>
            </a:r>
            <a:r>
              <a:rPr dirty="0" sz="1350">
                <a:latin typeface="Arial"/>
                <a:cs typeface="Arial"/>
              </a:rPr>
              <a:t>this </a:t>
            </a:r>
            <a:r>
              <a:rPr dirty="0" sz="1350" spc="-5">
                <a:latin typeface="Arial"/>
                <a:cs typeface="Arial"/>
              </a:rPr>
              <a:t>section, </a:t>
            </a:r>
            <a:r>
              <a:rPr dirty="0" sz="1350" spc="-25">
                <a:latin typeface="Arial"/>
                <a:cs typeface="Arial"/>
              </a:rPr>
              <a:t>we </a:t>
            </a:r>
            <a:r>
              <a:rPr dirty="0" sz="1350" spc="-10">
                <a:latin typeface="Arial"/>
                <a:cs typeface="Arial"/>
              </a:rPr>
              <a:t>will </a:t>
            </a:r>
            <a:r>
              <a:rPr dirty="0" sz="1350" spc="-5">
                <a:latin typeface="Arial"/>
                <a:cs typeface="Arial"/>
              </a:rPr>
              <a:t>discuss the following search</a:t>
            </a:r>
            <a:r>
              <a:rPr dirty="0" sz="1350" spc="105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algorithms.</a:t>
            </a:r>
            <a:endParaRPr sz="1350">
              <a:latin typeface="Arial"/>
              <a:cs typeface="Arial"/>
            </a:endParaRPr>
          </a:p>
          <a:p>
            <a:pPr lvl="1" marL="469265" indent="-292735">
              <a:lnSpc>
                <a:spcPts val="1580"/>
              </a:lnSpc>
              <a:spcBef>
                <a:spcPts val="8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1350" spc="-5">
                <a:latin typeface="Arial"/>
                <a:cs typeface="Arial"/>
              </a:rPr>
              <a:t>Greedy</a:t>
            </a:r>
            <a:r>
              <a:rPr dirty="0" sz="1350" spc="-60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Search</a:t>
            </a:r>
            <a:endParaRPr sz="1350">
              <a:latin typeface="Arial"/>
              <a:cs typeface="Arial"/>
            </a:endParaRPr>
          </a:p>
          <a:p>
            <a:pPr lvl="1" marL="469265" indent="-292735">
              <a:lnSpc>
                <a:spcPts val="155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1350" spc="-10">
                <a:latin typeface="Arial"/>
                <a:cs typeface="Arial"/>
              </a:rPr>
              <a:t>A* </a:t>
            </a:r>
            <a:r>
              <a:rPr dirty="0" sz="1350">
                <a:latin typeface="Arial"/>
                <a:cs typeface="Arial"/>
              </a:rPr>
              <a:t>Tree</a:t>
            </a:r>
            <a:r>
              <a:rPr dirty="0" sz="1350" spc="-45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Search</a:t>
            </a:r>
            <a:endParaRPr sz="1350">
              <a:latin typeface="Arial"/>
              <a:cs typeface="Arial"/>
            </a:endParaRPr>
          </a:p>
          <a:p>
            <a:pPr lvl="1" marL="469265" indent="-292735">
              <a:lnSpc>
                <a:spcPts val="156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1350" spc="-10">
                <a:latin typeface="Arial"/>
                <a:cs typeface="Arial"/>
              </a:rPr>
              <a:t>A* </a:t>
            </a:r>
            <a:r>
              <a:rPr dirty="0" sz="1350" spc="-5">
                <a:latin typeface="Arial"/>
                <a:cs typeface="Arial"/>
              </a:rPr>
              <a:t>Graph</a:t>
            </a:r>
            <a:r>
              <a:rPr dirty="0" sz="1350" spc="15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Search</a:t>
            </a:r>
            <a:endParaRPr sz="1350">
              <a:latin typeface="Arial"/>
              <a:cs typeface="Arial"/>
            </a:endParaRPr>
          </a:p>
          <a:p>
            <a:pPr marL="12700" marR="5080">
              <a:lnSpc>
                <a:spcPct val="95600"/>
              </a:lnSpc>
              <a:spcBef>
                <a:spcPts val="40"/>
              </a:spcBef>
            </a:pPr>
            <a:r>
              <a:rPr dirty="0" sz="1350" spc="-5" b="1">
                <a:latin typeface="Arial"/>
                <a:cs typeface="Arial"/>
              </a:rPr>
              <a:t>Search Heuristics: </a:t>
            </a:r>
            <a:r>
              <a:rPr dirty="0" sz="1350" spc="-10">
                <a:latin typeface="Arial"/>
                <a:cs typeface="Arial"/>
              </a:rPr>
              <a:t>In </a:t>
            </a:r>
            <a:r>
              <a:rPr dirty="0" sz="1350">
                <a:latin typeface="Arial"/>
                <a:cs typeface="Arial"/>
              </a:rPr>
              <a:t>an </a:t>
            </a:r>
            <a:r>
              <a:rPr dirty="0" sz="1350" spc="-5">
                <a:latin typeface="Arial"/>
                <a:cs typeface="Arial"/>
              </a:rPr>
              <a:t>informed search, a heuristic </a:t>
            </a:r>
            <a:r>
              <a:rPr dirty="0" sz="1350">
                <a:latin typeface="Arial"/>
                <a:cs typeface="Arial"/>
              </a:rPr>
              <a:t>is </a:t>
            </a:r>
            <a:r>
              <a:rPr dirty="0" sz="1350" spc="-5">
                <a:latin typeface="Arial"/>
                <a:cs typeface="Arial"/>
              </a:rPr>
              <a:t>a </a:t>
            </a:r>
            <a:r>
              <a:rPr dirty="0" sz="1350" spc="-10" i="1">
                <a:latin typeface="Arial"/>
                <a:cs typeface="Arial"/>
              </a:rPr>
              <a:t>function </a:t>
            </a:r>
            <a:r>
              <a:rPr dirty="0" sz="1350" spc="-5">
                <a:latin typeface="Arial"/>
                <a:cs typeface="Arial"/>
              </a:rPr>
              <a:t>that estimates </a:t>
            </a:r>
            <a:r>
              <a:rPr dirty="0" sz="1350">
                <a:latin typeface="Arial"/>
                <a:cs typeface="Arial"/>
              </a:rPr>
              <a:t>how </a:t>
            </a:r>
            <a:r>
              <a:rPr dirty="0" sz="1350" spc="-5">
                <a:latin typeface="Arial"/>
                <a:cs typeface="Arial"/>
              </a:rPr>
              <a:t>close a state </a:t>
            </a:r>
            <a:r>
              <a:rPr dirty="0" sz="1350">
                <a:latin typeface="Arial"/>
                <a:cs typeface="Arial"/>
              </a:rPr>
              <a:t>is to </a:t>
            </a:r>
            <a:r>
              <a:rPr dirty="0" sz="1350" spc="-5">
                <a:latin typeface="Arial"/>
                <a:cs typeface="Arial"/>
              </a:rPr>
              <a:t>the  goal state. </a:t>
            </a:r>
            <a:r>
              <a:rPr dirty="0" sz="1350" spc="-10">
                <a:latin typeface="Arial"/>
                <a:cs typeface="Arial"/>
              </a:rPr>
              <a:t>For </a:t>
            </a:r>
            <a:r>
              <a:rPr dirty="0" sz="1350" spc="-5">
                <a:latin typeface="Arial"/>
                <a:cs typeface="Arial"/>
              </a:rPr>
              <a:t>examples – Manhattan </a:t>
            </a:r>
            <a:r>
              <a:rPr dirty="0" sz="1350">
                <a:latin typeface="Arial"/>
                <a:cs typeface="Arial"/>
              </a:rPr>
              <a:t>distance, </a:t>
            </a:r>
            <a:r>
              <a:rPr dirty="0" sz="1350" spc="-5">
                <a:latin typeface="Arial"/>
                <a:cs typeface="Arial"/>
              </a:rPr>
              <a:t>Euclidean distance, etc. (Lesser the distance, </a:t>
            </a:r>
            <a:r>
              <a:rPr dirty="0" sz="1350" spc="-10">
                <a:latin typeface="Arial"/>
                <a:cs typeface="Arial"/>
              </a:rPr>
              <a:t>closer </a:t>
            </a:r>
            <a:r>
              <a:rPr dirty="0" sz="1350" spc="-5">
                <a:latin typeface="Arial"/>
                <a:cs typeface="Arial"/>
              </a:rPr>
              <a:t>the  </a:t>
            </a:r>
            <a:r>
              <a:rPr dirty="0" sz="1350" spc="-10">
                <a:latin typeface="Arial"/>
                <a:cs typeface="Arial"/>
              </a:rPr>
              <a:t>goal.)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ts val="1560"/>
              </a:lnSpc>
            </a:pPr>
            <a:r>
              <a:rPr dirty="0" sz="1350" spc="-5">
                <a:latin typeface="Arial"/>
                <a:cs typeface="Arial"/>
              </a:rPr>
              <a:t>Different heuristics are </a:t>
            </a:r>
            <a:r>
              <a:rPr dirty="0" sz="1350" spc="-10">
                <a:latin typeface="Arial"/>
                <a:cs typeface="Arial"/>
              </a:rPr>
              <a:t>used </a:t>
            </a:r>
            <a:r>
              <a:rPr dirty="0" sz="1350">
                <a:latin typeface="Arial"/>
                <a:cs typeface="Arial"/>
              </a:rPr>
              <a:t>in </a:t>
            </a:r>
            <a:r>
              <a:rPr dirty="0" sz="1350" spc="-5">
                <a:latin typeface="Arial"/>
                <a:cs typeface="Arial"/>
              </a:rPr>
              <a:t>different informed algorithms discussed</a:t>
            </a:r>
            <a:r>
              <a:rPr dirty="0" sz="1350" spc="80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below.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9451975" cy="7165975"/>
          </a:xfrm>
          <a:custGeom>
            <a:avLst/>
            <a:gdLst/>
            <a:ahLst/>
            <a:cxnLst/>
            <a:rect l="l" t="t" r="r" b="b"/>
            <a:pathLst>
              <a:path w="9451975" h="7165975">
                <a:moveTo>
                  <a:pt x="9451581" y="7159765"/>
                </a:moveTo>
                <a:lnTo>
                  <a:pt x="9445498" y="7159765"/>
                </a:lnTo>
                <a:lnTo>
                  <a:pt x="6096" y="7159765"/>
                </a:lnTo>
                <a:lnTo>
                  <a:pt x="0" y="7159765"/>
                </a:lnTo>
                <a:lnTo>
                  <a:pt x="0" y="7165848"/>
                </a:lnTo>
                <a:lnTo>
                  <a:pt x="6096" y="7165848"/>
                </a:lnTo>
                <a:lnTo>
                  <a:pt x="9445498" y="7165848"/>
                </a:lnTo>
                <a:lnTo>
                  <a:pt x="9451581" y="7165848"/>
                </a:lnTo>
                <a:lnTo>
                  <a:pt x="9451581" y="7159765"/>
                </a:lnTo>
                <a:close/>
              </a:path>
              <a:path w="9451975" h="7165975">
                <a:moveTo>
                  <a:pt x="9451581" y="0"/>
                </a:moveTo>
                <a:lnTo>
                  <a:pt x="944549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7159752"/>
                </a:lnTo>
                <a:lnTo>
                  <a:pt x="6096" y="7159752"/>
                </a:lnTo>
                <a:lnTo>
                  <a:pt x="6096" y="6096"/>
                </a:lnTo>
                <a:lnTo>
                  <a:pt x="9445498" y="6096"/>
                </a:lnTo>
                <a:lnTo>
                  <a:pt x="9445498" y="7159752"/>
                </a:lnTo>
                <a:lnTo>
                  <a:pt x="9451581" y="7159752"/>
                </a:lnTo>
                <a:lnTo>
                  <a:pt x="9451581" y="6096"/>
                </a:lnTo>
                <a:lnTo>
                  <a:pt x="9451581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441830"/>
            <a:ext cx="7440295" cy="18738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" b="1">
                <a:latin typeface="Arial"/>
                <a:cs typeface="Arial"/>
              </a:rPr>
              <a:t>Greedy</a:t>
            </a:r>
            <a:r>
              <a:rPr dirty="0" sz="1350" spc="-25" b="1">
                <a:latin typeface="Arial"/>
                <a:cs typeface="Arial"/>
              </a:rPr>
              <a:t> </a:t>
            </a:r>
            <a:r>
              <a:rPr dirty="0" sz="1350" spc="-5" b="1">
                <a:latin typeface="Arial"/>
                <a:cs typeface="Arial"/>
              </a:rPr>
              <a:t>Search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50">
              <a:latin typeface="Arial"/>
              <a:cs typeface="Arial"/>
            </a:endParaRPr>
          </a:p>
          <a:p>
            <a:pPr marL="12700" marR="5080">
              <a:lnSpc>
                <a:spcPts val="1540"/>
              </a:lnSpc>
            </a:pPr>
            <a:r>
              <a:rPr dirty="0" sz="1350" spc="-10">
                <a:latin typeface="Arial"/>
                <a:cs typeface="Arial"/>
              </a:rPr>
              <a:t>In </a:t>
            </a:r>
            <a:r>
              <a:rPr dirty="0" sz="1350" spc="-5">
                <a:latin typeface="Arial"/>
                <a:cs typeface="Arial"/>
              </a:rPr>
              <a:t>greedy search, </a:t>
            </a:r>
            <a:r>
              <a:rPr dirty="0" sz="1350" spc="-25">
                <a:latin typeface="Arial"/>
                <a:cs typeface="Arial"/>
              </a:rPr>
              <a:t>we </a:t>
            </a:r>
            <a:r>
              <a:rPr dirty="0" sz="1350" spc="-5">
                <a:latin typeface="Arial"/>
                <a:cs typeface="Arial"/>
              </a:rPr>
              <a:t>expand the node closest </a:t>
            </a:r>
            <a:r>
              <a:rPr dirty="0" sz="1350">
                <a:latin typeface="Arial"/>
                <a:cs typeface="Arial"/>
              </a:rPr>
              <a:t>to </a:t>
            </a:r>
            <a:r>
              <a:rPr dirty="0" sz="1350" spc="-5">
                <a:latin typeface="Arial"/>
                <a:cs typeface="Arial"/>
              </a:rPr>
              <a:t>the goal </a:t>
            </a:r>
            <a:r>
              <a:rPr dirty="0" sz="1350" spc="-10">
                <a:latin typeface="Arial"/>
                <a:cs typeface="Arial"/>
              </a:rPr>
              <a:t>node. </a:t>
            </a:r>
            <a:r>
              <a:rPr dirty="0" sz="1350" spc="-5">
                <a:latin typeface="Arial"/>
                <a:cs typeface="Arial"/>
              </a:rPr>
              <a:t>The </a:t>
            </a:r>
            <a:r>
              <a:rPr dirty="0" sz="1350" spc="-10">
                <a:latin typeface="Arial"/>
                <a:cs typeface="Arial"/>
              </a:rPr>
              <a:t>“closeness” </a:t>
            </a:r>
            <a:r>
              <a:rPr dirty="0" sz="1350">
                <a:latin typeface="Arial"/>
                <a:cs typeface="Arial"/>
              </a:rPr>
              <a:t>is </a:t>
            </a:r>
            <a:r>
              <a:rPr dirty="0" sz="1350" spc="-5">
                <a:latin typeface="Arial"/>
                <a:cs typeface="Arial"/>
              </a:rPr>
              <a:t>estimated </a:t>
            </a:r>
            <a:r>
              <a:rPr dirty="0" sz="1350" spc="-10">
                <a:latin typeface="Arial"/>
                <a:cs typeface="Arial"/>
              </a:rPr>
              <a:t>by </a:t>
            </a:r>
            <a:r>
              <a:rPr dirty="0" sz="1350" spc="-5">
                <a:latin typeface="Arial"/>
                <a:cs typeface="Arial"/>
              </a:rPr>
              <a:t>a  heuristic </a:t>
            </a:r>
            <a:r>
              <a:rPr dirty="0" sz="1050" spc="-5">
                <a:latin typeface="Consolas"/>
                <a:cs typeface="Consolas"/>
              </a:rPr>
              <a:t>h(x)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350" spc="-5">
                <a:latin typeface="Arial"/>
                <a:cs typeface="Arial"/>
              </a:rPr>
              <a:t>.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ts val="1490"/>
              </a:lnSpc>
            </a:pPr>
            <a:r>
              <a:rPr dirty="0" sz="1350" spc="-5" b="1">
                <a:latin typeface="Arial"/>
                <a:cs typeface="Arial"/>
              </a:rPr>
              <a:t>Heuristic: </a:t>
            </a:r>
            <a:r>
              <a:rPr dirty="0" sz="1350" spc="-5">
                <a:latin typeface="Arial"/>
                <a:cs typeface="Arial"/>
              </a:rPr>
              <a:t>A heuristic </a:t>
            </a:r>
            <a:r>
              <a:rPr dirty="0" sz="1050">
                <a:latin typeface="Consolas"/>
                <a:cs typeface="Consolas"/>
              </a:rPr>
              <a:t>h </a:t>
            </a:r>
            <a:r>
              <a:rPr dirty="0" sz="1350">
                <a:latin typeface="Arial"/>
                <a:cs typeface="Arial"/>
              </a:rPr>
              <a:t>is </a:t>
            </a:r>
            <a:r>
              <a:rPr dirty="0" sz="1350" spc="-10">
                <a:latin typeface="Arial"/>
                <a:cs typeface="Arial"/>
              </a:rPr>
              <a:t>defined</a:t>
            </a:r>
            <a:r>
              <a:rPr dirty="0" sz="1350" spc="35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as-</a:t>
            </a:r>
            <a:endParaRPr sz="1350">
              <a:latin typeface="Arial"/>
              <a:cs typeface="Arial"/>
            </a:endParaRPr>
          </a:p>
          <a:p>
            <a:pPr marL="12700" marR="3076575">
              <a:lnSpc>
                <a:spcPts val="1560"/>
              </a:lnSpc>
              <a:spcBef>
                <a:spcPts val="75"/>
              </a:spcBef>
            </a:pPr>
            <a:r>
              <a:rPr dirty="0" sz="1050" spc="-5">
                <a:latin typeface="Consolas"/>
                <a:cs typeface="Consolas"/>
              </a:rPr>
              <a:t>h(x) </a:t>
            </a:r>
            <a:r>
              <a:rPr dirty="0" sz="1050">
                <a:latin typeface="Consolas"/>
                <a:cs typeface="Consolas"/>
              </a:rPr>
              <a:t>= </a:t>
            </a:r>
            <a:r>
              <a:rPr dirty="0" sz="1350" spc="-5">
                <a:latin typeface="Arial"/>
                <a:cs typeface="Arial"/>
              </a:rPr>
              <a:t>Estimate of distance of </a:t>
            </a:r>
            <a:r>
              <a:rPr dirty="0" sz="1350" spc="-10">
                <a:latin typeface="Arial"/>
                <a:cs typeface="Arial"/>
              </a:rPr>
              <a:t>node </a:t>
            </a:r>
            <a:r>
              <a:rPr dirty="0" sz="1050">
                <a:latin typeface="Consolas"/>
                <a:cs typeface="Consolas"/>
              </a:rPr>
              <a:t>x </a:t>
            </a:r>
            <a:r>
              <a:rPr dirty="0" sz="1350" spc="-10">
                <a:latin typeface="Arial"/>
                <a:cs typeface="Arial"/>
              </a:rPr>
              <a:t>from </a:t>
            </a:r>
            <a:r>
              <a:rPr dirty="0" sz="1350" spc="-5">
                <a:latin typeface="Arial"/>
                <a:cs typeface="Arial"/>
              </a:rPr>
              <a:t>the </a:t>
            </a:r>
            <a:r>
              <a:rPr dirty="0" sz="1350">
                <a:latin typeface="Arial"/>
                <a:cs typeface="Arial"/>
              </a:rPr>
              <a:t>goal </a:t>
            </a:r>
            <a:r>
              <a:rPr dirty="0" sz="1350" spc="-10">
                <a:latin typeface="Arial"/>
                <a:cs typeface="Arial"/>
              </a:rPr>
              <a:t>node.  Lower </a:t>
            </a:r>
            <a:r>
              <a:rPr dirty="0" sz="1350" spc="-5">
                <a:latin typeface="Arial"/>
                <a:cs typeface="Arial"/>
              </a:rPr>
              <a:t>the value of </a:t>
            </a:r>
            <a:r>
              <a:rPr dirty="0" sz="1050" spc="-5">
                <a:latin typeface="Consolas"/>
                <a:cs typeface="Consolas"/>
              </a:rPr>
              <a:t>h(x)</a:t>
            </a:r>
            <a:r>
              <a:rPr dirty="0" sz="1350" spc="-5">
                <a:latin typeface="Arial"/>
                <a:cs typeface="Arial"/>
              </a:rPr>
              <a:t>, </a:t>
            </a:r>
            <a:r>
              <a:rPr dirty="0" sz="1350" spc="-10">
                <a:latin typeface="Arial"/>
                <a:cs typeface="Arial"/>
              </a:rPr>
              <a:t>closer </a:t>
            </a:r>
            <a:r>
              <a:rPr dirty="0" sz="1350">
                <a:latin typeface="Arial"/>
                <a:cs typeface="Arial"/>
              </a:rPr>
              <a:t>is </a:t>
            </a:r>
            <a:r>
              <a:rPr dirty="0" sz="1350" spc="-5">
                <a:latin typeface="Arial"/>
                <a:cs typeface="Arial"/>
              </a:rPr>
              <a:t>the </a:t>
            </a:r>
            <a:r>
              <a:rPr dirty="0" sz="1350" spc="-10">
                <a:latin typeface="Arial"/>
                <a:cs typeface="Arial"/>
              </a:rPr>
              <a:t>node </a:t>
            </a:r>
            <a:r>
              <a:rPr dirty="0" sz="1350" spc="-5">
                <a:latin typeface="Arial"/>
                <a:cs typeface="Arial"/>
              </a:rPr>
              <a:t>from the</a:t>
            </a:r>
            <a:r>
              <a:rPr dirty="0" sz="1350" spc="175">
                <a:latin typeface="Arial"/>
                <a:cs typeface="Arial"/>
              </a:rPr>
              <a:t> </a:t>
            </a:r>
            <a:r>
              <a:rPr dirty="0" sz="1350" spc="-15">
                <a:latin typeface="Arial"/>
                <a:cs typeface="Arial"/>
              </a:rPr>
              <a:t>goal.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ts val="1465"/>
              </a:lnSpc>
            </a:pPr>
            <a:r>
              <a:rPr dirty="0" sz="1350" spc="-5" b="1">
                <a:latin typeface="Arial"/>
                <a:cs typeface="Arial"/>
              </a:rPr>
              <a:t>Strategy: </a:t>
            </a:r>
            <a:r>
              <a:rPr dirty="0" sz="1350" spc="-5">
                <a:latin typeface="Arial"/>
                <a:cs typeface="Arial"/>
              </a:rPr>
              <a:t>Expand the node closest </a:t>
            </a:r>
            <a:r>
              <a:rPr dirty="0" sz="1350">
                <a:latin typeface="Arial"/>
                <a:cs typeface="Arial"/>
              </a:rPr>
              <a:t>to </a:t>
            </a:r>
            <a:r>
              <a:rPr dirty="0" sz="1350" spc="-15">
                <a:latin typeface="Arial"/>
                <a:cs typeface="Arial"/>
              </a:rPr>
              <a:t>the </a:t>
            </a:r>
            <a:r>
              <a:rPr dirty="0" sz="1350" spc="-5">
                <a:latin typeface="Arial"/>
                <a:cs typeface="Arial"/>
              </a:rPr>
              <a:t>goal state, </a:t>
            </a:r>
            <a:r>
              <a:rPr dirty="0" sz="1350" spc="-10" i="1">
                <a:latin typeface="Arial"/>
                <a:cs typeface="Arial"/>
              </a:rPr>
              <a:t>i.e. </a:t>
            </a:r>
            <a:r>
              <a:rPr dirty="0" sz="1350" spc="-10">
                <a:latin typeface="Arial"/>
                <a:cs typeface="Arial"/>
              </a:rPr>
              <a:t>expand </a:t>
            </a:r>
            <a:r>
              <a:rPr dirty="0" sz="1350" spc="-5">
                <a:latin typeface="Arial"/>
                <a:cs typeface="Arial"/>
              </a:rPr>
              <a:t>the node </a:t>
            </a:r>
            <a:r>
              <a:rPr dirty="0" sz="1350" spc="-10">
                <a:latin typeface="Arial"/>
                <a:cs typeface="Arial"/>
              </a:rPr>
              <a:t>with </a:t>
            </a:r>
            <a:r>
              <a:rPr dirty="0" sz="1350" spc="-15">
                <a:latin typeface="Arial"/>
                <a:cs typeface="Arial"/>
              </a:rPr>
              <a:t>lower </a:t>
            </a:r>
            <a:r>
              <a:rPr dirty="0" sz="1050">
                <a:latin typeface="Consolas"/>
                <a:cs typeface="Consolas"/>
              </a:rPr>
              <a:t>h</a:t>
            </a:r>
            <a:r>
              <a:rPr dirty="0" sz="1050" spc="110">
                <a:latin typeface="Consolas"/>
                <a:cs typeface="Consolas"/>
              </a:rPr>
              <a:t> </a:t>
            </a:r>
            <a:r>
              <a:rPr dirty="0" sz="1350" spc="-10">
                <a:latin typeface="Arial"/>
                <a:cs typeface="Arial"/>
              </a:rPr>
              <a:t>value.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ts val="1590"/>
              </a:lnSpc>
            </a:pPr>
            <a:r>
              <a:rPr dirty="0" sz="1350" spc="-5" b="1">
                <a:latin typeface="Arial"/>
                <a:cs typeface="Arial"/>
              </a:rPr>
              <a:t>Example: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9451975" cy="7165975"/>
          </a:xfrm>
          <a:custGeom>
            <a:avLst/>
            <a:gdLst/>
            <a:ahLst/>
            <a:cxnLst/>
            <a:rect l="l" t="t" r="r" b="b"/>
            <a:pathLst>
              <a:path w="9451975" h="7165975">
                <a:moveTo>
                  <a:pt x="9451581" y="7159765"/>
                </a:moveTo>
                <a:lnTo>
                  <a:pt x="9445498" y="7159765"/>
                </a:lnTo>
                <a:lnTo>
                  <a:pt x="6096" y="7159765"/>
                </a:lnTo>
                <a:lnTo>
                  <a:pt x="0" y="7159765"/>
                </a:lnTo>
                <a:lnTo>
                  <a:pt x="0" y="7165848"/>
                </a:lnTo>
                <a:lnTo>
                  <a:pt x="6096" y="7165848"/>
                </a:lnTo>
                <a:lnTo>
                  <a:pt x="9445498" y="7165848"/>
                </a:lnTo>
                <a:lnTo>
                  <a:pt x="9451581" y="7165848"/>
                </a:lnTo>
                <a:lnTo>
                  <a:pt x="9451581" y="7159765"/>
                </a:lnTo>
                <a:close/>
              </a:path>
              <a:path w="9451975" h="7165975">
                <a:moveTo>
                  <a:pt x="9451581" y="0"/>
                </a:moveTo>
                <a:lnTo>
                  <a:pt x="944549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7159752"/>
                </a:lnTo>
                <a:lnTo>
                  <a:pt x="6096" y="7159752"/>
                </a:lnTo>
                <a:lnTo>
                  <a:pt x="6096" y="6096"/>
                </a:lnTo>
                <a:lnTo>
                  <a:pt x="9445498" y="6096"/>
                </a:lnTo>
                <a:lnTo>
                  <a:pt x="9445498" y="7159752"/>
                </a:lnTo>
                <a:lnTo>
                  <a:pt x="9451581" y="7159752"/>
                </a:lnTo>
                <a:lnTo>
                  <a:pt x="9451581" y="6096"/>
                </a:lnTo>
                <a:lnTo>
                  <a:pt x="9451581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82751"/>
            <a:ext cx="7835900" cy="42862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ts val="1560"/>
              </a:lnSpc>
              <a:spcBef>
                <a:spcPts val="195"/>
              </a:spcBef>
            </a:pPr>
            <a:r>
              <a:rPr dirty="0" sz="1350" spc="-10" b="1">
                <a:latin typeface="Arial"/>
                <a:cs typeface="Arial"/>
              </a:rPr>
              <a:t>Question. </a:t>
            </a:r>
            <a:r>
              <a:rPr dirty="0" sz="1350" spc="-5">
                <a:latin typeface="Arial"/>
                <a:cs typeface="Arial"/>
              </a:rPr>
              <a:t>Find the path from </a:t>
            </a:r>
            <a:r>
              <a:rPr dirty="0" sz="1050">
                <a:latin typeface="Consolas"/>
                <a:cs typeface="Consolas"/>
              </a:rPr>
              <a:t>S </a:t>
            </a:r>
            <a:r>
              <a:rPr dirty="0" sz="1350">
                <a:latin typeface="Arial"/>
                <a:cs typeface="Arial"/>
              </a:rPr>
              <a:t>to </a:t>
            </a:r>
            <a:r>
              <a:rPr dirty="0" sz="1050">
                <a:latin typeface="Consolas"/>
                <a:cs typeface="Consolas"/>
              </a:rPr>
              <a:t>G </a:t>
            </a:r>
            <a:r>
              <a:rPr dirty="0" sz="1350" spc="-5">
                <a:latin typeface="Arial"/>
                <a:cs typeface="Arial"/>
              </a:rPr>
              <a:t>using greedy search. </a:t>
            </a:r>
            <a:r>
              <a:rPr dirty="0" sz="1350">
                <a:latin typeface="Arial"/>
                <a:cs typeface="Arial"/>
              </a:rPr>
              <a:t>The </a:t>
            </a:r>
            <a:r>
              <a:rPr dirty="0" sz="1350" spc="-5">
                <a:latin typeface="Arial"/>
                <a:cs typeface="Arial"/>
              </a:rPr>
              <a:t>heuristic </a:t>
            </a:r>
            <a:r>
              <a:rPr dirty="0" sz="1350" spc="-10">
                <a:latin typeface="Arial"/>
                <a:cs typeface="Arial"/>
              </a:rPr>
              <a:t>values </a:t>
            </a:r>
            <a:r>
              <a:rPr dirty="0" sz="1050">
                <a:latin typeface="Consolas"/>
                <a:cs typeface="Consolas"/>
              </a:rPr>
              <a:t>h</a:t>
            </a:r>
            <a:r>
              <a:rPr dirty="0" sz="1050" spc="-390">
                <a:latin typeface="Consolas"/>
                <a:cs typeface="Consolas"/>
              </a:rPr>
              <a:t> </a:t>
            </a:r>
            <a:r>
              <a:rPr dirty="0" sz="1350" spc="-5">
                <a:latin typeface="Arial"/>
                <a:cs typeface="Arial"/>
              </a:rPr>
              <a:t>of each node below the  </a:t>
            </a:r>
            <a:r>
              <a:rPr dirty="0" sz="1350" spc="-10">
                <a:latin typeface="Arial"/>
                <a:cs typeface="Arial"/>
              </a:rPr>
              <a:t>name </a:t>
            </a:r>
            <a:r>
              <a:rPr dirty="0" sz="1350" spc="-5">
                <a:latin typeface="Arial"/>
                <a:cs typeface="Arial"/>
              </a:rPr>
              <a:t>of the</a:t>
            </a:r>
            <a:r>
              <a:rPr dirty="0" sz="1350" spc="20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node.</a:t>
            </a:r>
            <a:endParaRPr sz="13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099" y="1660444"/>
            <a:ext cx="6256076" cy="34432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004" y="5750433"/>
            <a:ext cx="8228330" cy="626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590"/>
              </a:lnSpc>
              <a:spcBef>
                <a:spcPts val="90"/>
              </a:spcBef>
            </a:pPr>
            <a:r>
              <a:rPr dirty="0" sz="1350" spc="-10" b="1">
                <a:latin typeface="Arial"/>
                <a:cs typeface="Arial"/>
              </a:rPr>
              <a:t>Solution. </a:t>
            </a:r>
            <a:r>
              <a:rPr dirty="0" sz="1350" spc="-5">
                <a:latin typeface="Arial"/>
                <a:cs typeface="Arial"/>
              </a:rPr>
              <a:t>Starting from </a:t>
            </a:r>
            <a:r>
              <a:rPr dirty="0" sz="1050" spc="-15">
                <a:latin typeface="Consolas"/>
                <a:cs typeface="Consolas"/>
              </a:rPr>
              <a:t>S</a:t>
            </a:r>
            <a:r>
              <a:rPr dirty="0" sz="1350" spc="-15">
                <a:latin typeface="Arial"/>
                <a:cs typeface="Arial"/>
              </a:rPr>
              <a:t>, </a:t>
            </a:r>
            <a:r>
              <a:rPr dirty="0" sz="1350" spc="-25">
                <a:latin typeface="Arial"/>
                <a:cs typeface="Arial"/>
              </a:rPr>
              <a:t>we </a:t>
            </a:r>
            <a:r>
              <a:rPr dirty="0" sz="1350" spc="-5">
                <a:latin typeface="Arial"/>
                <a:cs typeface="Arial"/>
              </a:rPr>
              <a:t>can </a:t>
            </a:r>
            <a:r>
              <a:rPr dirty="0" sz="1350">
                <a:latin typeface="Arial"/>
                <a:cs typeface="Arial"/>
              </a:rPr>
              <a:t>traverse to </a:t>
            </a:r>
            <a:r>
              <a:rPr dirty="0" sz="1050" spc="-5">
                <a:latin typeface="Consolas"/>
                <a:cs typeface="Consolas"/>
              </a:rPr>
              <a:t>A(h=9) </a:t>
            </a:r>
            <a:r>
              <a:rPr dirty="0" sz="1350" spc="-10">
                <a:latin typeface="Arial"/>
                <a:cs typeface="Arial"/>
              </a:rPr>
              <a:t>or </a:t>
            </a:r>
            <a:r>
              <a:rPr dirty="0" sz="1050" spc="-5">
                <a:latin typeface="Consolas"/>
                <a:cs typeface="Consolas"/>
              </a:rPr>
              <a:t>D(h=5)</a:t>
            </a:r>
            <a:r>
              <a:rPr dirty="0" sz="1350" spc="-5">
                <a:latin typeface="Arial"/>
                <a:cs typeface="Arial"/>
              </a:rPr>
              <a:t>. </a:t>
            </a:r>
            <a:r>
              <a:rPr dirty="0" sz="1350" spc="15">
                <a:latin typeface="Arial"/>
                <a:cs typeface="Arial"/>
              </a:rPr>
              <a:t>We </a:t>
            </a:r>
            <a:r>
              <a:rPr dirty="0" sz="1350" spc="-5">
                <a:latin typeface="Arial"/>
                <a:cs typeface="Arial"/>
              </a:rPr>
              <a:t>choose </a:t>
            </a:r>
            <a:r>
              <a:rPr dirty="0" sz="1050" spc="-5">
                <a:latin typeface="Consolas"/>
                <a:cs typeface="Consolas"/>
              </a:rPr>
              <a:t>D</a:t>
            </a:r>
            <a:r>
              <a:rPr dirty="0" sz="1350" spc="-5">
                <a:latin typeface="Arial"/>
                <a:cs typeface="Arial"/>
              </a:rPr>
              <a:t>, as </a:t>
            </a:r>
            <a:r>
              <a:rPr dirty="0" sz="1350">
                <a:latin typeface="Arial"/>
                <a:cs typeface="Arial"/>
              </a:rPr>
              <a:t>it </a:t>
            </a:r>
            <a:r>
              <a:rPr dirty="0" sz="1350" spc="-15">
                <a:latin typeface="Arial"/>
                <a:cs typeface="Arial"/>
              </a:rPr>
              <a:t>has </a:t>
            </a:r>
            <a:r>
              <a:rPr dirty="0" sz="1350" spc="-5">
                <a:latin typeface="Arial"/>
                <a:cs typeface="Arial"/>
              </a:rPr>
              <a:t>the </a:t>
            </a:r>
            <a:r>
              <a:rPr dirty="0" sz="1350" spc="-10">
                <a:latin typeface="Arial"/>
                <a:cs typeface="Arial"/>
              </a:rPr>
              <a:t>lower </a:t>
            </a:r>
            <a:r>
              <a:rPr dirty="0" sz="1350" spc="-5">
                <a:latin typeface="Arial"/>
                <a:cs typeface="Arial"/>
              </a:rPr>
              <a:t>heuristic</a:t>
            </a:r>
            <a:r>
              <a:rPr dirty="0" sz="1350" spc="165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cost.</a:t>
            </a:r>
            <a:endParaRPr sz="1350">
              <a:latin typeface="Arial"/>
              <a:cs typeface="Arial"/>
            </a:endParaRPr>
          </a:p>
          <a:p>
            <a:pPr marL="12700" marR="249554">
              <a:lnSpc>
                <a:spcPts val="1560"/>
              </a:lnSpc>
              <a:spcBef>
                <a:spcPts val="75"/>
              </a:spcBef>
            </a:pPr>
            <a:r>
              <a:rPr dirty="0" sz="1350" spc="-5">
                <a:latin typeface="Arial"/>
                <a:cs typeface="Arial"/>
              </a:rPr>
              <a:t>Now from </a:t>
            </a:r>
            <a:r>
              <a:rPr dirty="0" sz="1050" spc="-5">
                <a:latin typeface="Consolas"/>
                <a:cs typeface="Consolas"/>
              </a:rPr>
              <a:t>D</a:t>
            </a:r>
            <a:r>
              <a:rPr dirty="0" sz="1350" spc="-5">
                <a:latin typeface="Arial"/>
                <a:cs typeface="Arial"/>
              </a:rPr>
              <a:t>, </a:t>
            </a:r>
            <a:r>
              <a:rPr dirty="0" sz="1350" spc="-25">
                <a:latin typeface="Arial"/>
                <a:cs typeface="Arial"/>
              </a:rPr>
              <a:t>we </a:t>
            </a:r>
            <a:r>
              <a:rPr dirty="0" sz="1350">
                <a:latin typeface="Arial"/>
                <a:cs typeface="Arial"/>
              </a:rPr>
              <a:t>can move to </a:t>
            </a:r>
            <a:r>
              <a:rPr dirty="0" sz="1050" spc="-5">
                <a:latin typeface="Consolas"/>
                <a:cs typeface="Consolas"/>
              </a:rPr>
              <a:t>B(h=4) </a:t>
            </a:r>
            <a:r>
              <a:rPr dirty="0" sz="1350" spc="-10">
                <a:latin typeface="Arial"/>
                <a:cs typeface="Arial"/>
              </a:rPr>
              <a:t>or </a:t>
            </a:r>
            <a:r>
              <a:rPr dirty="0" sz="1050" spc="-10">
                <a:latin typeface="Consolas"/>
                <a:cs typeface="Consolas"/>
              </a:rPr>
              <a:t>E(h=3)</a:t>
            </a:r>
            <a:r>
              <a:rPr dirty="0" sz="1350" spc="-10">
                <a:latin typeface="Arial"/>
                <a:cs typeface="Arial"/>
              </a:rPr>
              <a:t>. </a:t>
            </a:r>
            <a:r>
              <a:rPr dirty="0" sz="1350" spc="30">
                <a:latin typeface="Arial"/>
                <a:cs typeface="Arial"/>
              </a:rPr>
              <a:t>We </a:t>
            </a:r>
            <a:r>
              <a:rPr dirty="0" sz="1350" spc="-5">
                <a:latin typeface="Arial"/>
                <a:cs typeface="Arial"/>
              </a:rPr>
              <a:t>choose </a:t>
            </a:r>
            <a:r>
              <a:rPr dirty="0" sz="1050">
                <a:latin typeface="Consolas"/>
                <a:cs typeface="Consolas"/>
              </a:rPr>
              <a:t>E </a:t>
            </a:r>
            <a:r>
              <a:rPr dirty="0" sz="1350" spc="-10">
                <a:latin typeface="Arial"/>
                <a:cs typeface="Arial"/>
              </a:rPr>
              <a:t>with </a:t>
            </a:r>
            <a:r>
              <a:rPr dirty="0" sz="1350" spc="-15">
                <a:latin typeface="Arial"/>
                <a:cs typeface="Arial"/>
              </a:rPr>
              <a:t>lower </a:t>
            </a:r>
            <a:r>
              <a:rPr dirty="0" sz="1350">
                <a:latin typeface="Arial"/>
                <a:cs typeface="Arial"/>
              </a:rPr>
              <a:t>heuristic </a:t>
            </a:r>
            <a:r>
              <a:rPr dirty="0" sz="1350" spc="-10">
                <a:latin typeface="Arial"/>
                <a:cs typeface="Arial"/>
              </a:rPr>
              <a:t>cost. </a:t>
            </a:r>
            <a:r>
              <a:rPr dirty="0" sz="1350" spc="-15">
                <a:latin typeface="Arial"/>
                <a:cs typeface="Arial"/>
              </a:rPr>
              <a:t>Finally, </a:t>
            </a:r>
            <a:r>
              <a:rPr dirty="0" sz="1350" spc="-5">
                <a:latin typeface="Arial"/>
                <a:cs typeface="Arial"/>
              </a:rPr>
              <a:t>from </a:t>
            </a:r>
            <a:r>
              <a:rPr dirty="0" sz="1050" spc="-5">
                <a:latin typeface="Consolas"/>
                <a:cs typeface="Consolas"/>
              </a:rPr>
              <a:t>E</a:t>
            </a:r>
            <a:r>
              <a:rPr dirty="0" sz="1350" spc="-5">
                <a:latin typeface="Arial"/>
                <a:cs typeface="Arial"/>
              </a:rPr>
              <a:t>, </a:t>
            </a:r>
            <a:r>
              <a:rPr dirty="0" sz="1350" spc="-25">
                <a:latin typeface="Arial"/>
                <a:cs typeface="Arial"/>
              </a:rPr>
              <a:t>we </a:t>
            </a:r>
            <a:r>
              <a:rPr dirty="0" sz="1350" spc="-5">
                <a:latin typeface="Arial"/>
                <a:cs typeface="Arial"/>
              </a:rPr>
              <a:t>go  </a:t>
            </a:r>
            <a:r>
              <a:rPr dirty="0" sz="1350">
                <a:latin typeface="Arial"/>
                <a:cs typeface="Arial"/>
              </a:rPr>
              <a:t>to </a:t>
            </a:r>
            <a:r>
              <a:rPr dirty="0" sz="1050" spc="-5">
                <a:latin typeface="Consolas"/>
                <a:cs typeface="Consolas"/>
              </a:rPr>
              <a:t>G(h=0)</a:t>
            </a:r>
            <a:r>
              <a:rPr dirty="0" sz="1350" spc="-5">
                <a:latin typeface="Arial"/>
                <a:cs typeface="Arial"/>
              </a:rPr>
              <a:t>. </a:t>
            </a:r>
            <a:r>
              <a:rPr dirty="0" sz="1350">
                <a:latin typeface="Arial"/>
                <a:cs typeface="Arial"/>
              </a:rPr>
              <a:t>This </a:t>
            </a:r>
            <a:r>
              <a:rPr dirty="0" sz="1350" spc="-10">
                <a:latin typeface="Arial"/>
                <a:cs typeface="Arial"/>
              </a:rPr>
              <a:t>entire </a:t>
            </a:r>
            <a:r>
              <a:rPr dirty="0" sz="1350" spc="-5">
                <a:latin typeface="Arial"/>
                <a:cs typeface="Arial"/>
              </a:rPr>
              <a:t>traversal </a:t>
            </a:r>
            <a:r>
              <a:rPr dirty="0" sz="1350">
                <a:latin typeface="Arial"/>
                <a:cs typeface="Arial"/>
              </a:rPr>
              <a:t>is </a:t>
            </a:r>
            <a:r>
              <a:rPr dirty="0" sz="1350" spc="-10">
                <a:latin typeface="Arial"/>
                <a:cs typeface="Arial"/>
              </a:rPr>
              <a:t>shown </a:t>
            </a:r>
            <a:r>
              <a:rPr dirty="0" sz="1350">
                <a:latin typeface="Arial"/>
                <a:cs typeface="Arial"/>
              </a:rPr>
              <a:t>in </a:t>
            </a:r>
            <a:r>
              <a:rPr dirty="0" sz="1350" spc="-5">
                <a:latin typeface="Arial"/>
                <a:cs typeface="Arial"/>
              </a:rPr>
              <a:t>the search tree </a:t>
            </a:r>
            <a:r>
              <a:rPr dirty="0" sz="1350" spc="-10">
                <a:latin typeface="Arial"/>
                <a:cs typeface="Arial"/>
              </a:rPr>
              <a:t>below, </a:t>
            </a:r>
            <a:r>
              <a:rPr dirty="0" sz="1350">
                <a:latin typeface="Arial"/>
                <a:cs typeface="Arial"/>
              </a:rPr>
              <a:t>in</a:t>
            </a:r>
            <a:r>
              <a:rPr dirty="0" sz="1350" spc="55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blue.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9451975" cy="7165975"/>
          </a:xfrm>
          <a:custGeom>
            <a:avLst/>
            <a:gdLst/>
            <a:ahLst/>
            <a:cxnLst/>
            <a:rect l="l" t="t" r="r" b="b"/>
            <a:pathLst>
              <a:path w="9451975" h="7165975">
                <a:moveTo>
                  <a:pt x="9451581" y="7159765"/>
                </a:moveTo>
                <a:lnTo>
                  <a:pt x="9445498" y="7159765"/>
                </a:lnTo>
                <a:lnTo>
                  <a:pt x="6096" y="7159765"/>
                </a:lnTo>
                <a:lnTo>
                  <a:pt x="0" y="7159765"/>
                </a:lnTo>
                <a:lnTo>
                  <a:pt x="0" y="7165848"/>
                </a:lnTo>
                <a:lnTo>
                  <a:pt x="6096" y="7165848"/>
                </a:lnTo>
                <a:lnTo>
                  <a:pt x="9445498" y="7165848"/>
                </a:lnTo>
                <a:lnTo>
                  <a:pt x="9451581" y="7165848"/>
                </a:lnTo>
                <a:lnTo>
                  <a:pt x="9451581" y="7159765"/>
                </a:lnTo>
                <a:close/>
              </a:path>
              <a:path w="9451975" h="7165975">
                <a:moveTo>
                  <a:pt x="9451581" y="0"/>
                </a:moveTo>
                <a:lnTo>
                  <a:pt x="944549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7159752"/>
                </a:lnTo>
                <a:lnTo>
                  <a:pt x="6096" y="7159752"/>
                </a:lnTo>
                <a:lnTo>
                  <a:pt x="6096" y="6096"/>
                </a:lnTo>
                <a:lnTo>
                  <a:pt x="9445498" y="6096"/>
                </a:lnTo>
                <a:lnTo>
                  <a:pt x="9445498" y="7159752"/>
                </a:lnTo>
                <a:lnTo>
                  <a:pt x="9451581" y="7159752"/>
                </a:lnTo>
                <a:lnTo>
                  <a:pt x="9451581" y="6096"/>
                </a:lnTo>
                <a:lnTo>
                  <a:pt x="9451581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020" y="1267388"/>
            <a:ext cx="3995617" cy="396698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2004" y="5265547"/>
            <a:ext cx="454025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15" b="1">
                <a:latin typeface="Arial"/>
                <a:cs typeface="Arial"/>
              </a:rPr>
              <a:t>P</a:t>
            </a:r>
            <a:r>
              <a:rPr dirty="0" sz="1350" spc="-5" b="1">
                <a:latin typeface="Arial"/>
                <a:cs typeface="Arial"/>
              </a:rPr>
              <a:t>at</a:t>
            </a:r>
            <a:r>
              <a:rPr dirty="0" sz="1350" spc="10" b="1">
                <a:latin typeface="Arial"/>
                <a:cs typeface="Arial"/>
              </a:rPr>
              <a:t>h</a:t>
            </a:r>
            <a:r>
              <a:rPr dirty="0" sz="1350" spc="-5" b="1">
                <a:latin typeface="Arial"/>
                <a:cs typeface="Arial"/>
              </a:rPr>
              <a:t>: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7278" y="5302122"/>
            <a:ext cx="119697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Consolas"/>
                <a:cs typeface="Consolas"/>
              </a:rPr>
              <a:t>S -&gt; D -&gt; E -&gt;</a:t>
            </a:r>
            <a:r>
              <a:rPr dirty="0" sz="1050" spc="-14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G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463666"/>
            <a:ext cx="6762750" cy="8832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580"/>
              </a:lnSpc>
              <a:spcBef>
                <a:spcPts val="90"/>
              </a:spcBef>
            </a:pPr>
            <a:r>
              <a:rPr dirty="0" sz="1350" spc="-5" b="1">
                <a:latin typeface="Arial"/>
                <a:cs typeface="Arial"/>
              </a:rPr>
              <a:t>Advantage: </a:t>
            </a:r>
            <a:r>
              <a:rPr dirty="0" sz="1350" spc="10">
                <a:latin typeface="Arial"/>
                <a:cs typeface="Arial"/>
              </a:rPr>
              <a:t>Works </a:t>
            </a:r>
            <a:r>
              <a:rPr dirty="0" sz="1350" spc="-15">
                <a:latin typeface="Arial"/>
                <a:cs typeface="Arial"/>
              </a:rPr>
              <a:t>well </a:t>
            </a:r>
            <a:r>
              <a:rPr dirty="0" sz="1350" spc="-10">
                <a:latin typeface="Arial"/>
                <a:cs typeface="Arial"/>
              </a:rPr>
              <a:t>with </a:t>
            </a:r>
            <a:r>
              <a:rPr dirty="0" sz="1350" spc="-5">
                <a:latin typeface="Arial"/>
                <a:cs typeface="Arial"/>
              </a:rPr>
              <a:t>informed search </a:t>
            </a:r>
            <a:r>
              <a:rPr dirty="0" sz="1350" spc="-10">
                <a:latin typeface="Arial"/>
                <a:cs typeface="Arial"/>
              </a:rPr>
              <a:t>problems, with fewer </a:t>
            </a:r>
            <a:r>
              <a:rPr dirty="0" sz="1350" spc="-5">
                <a:latin typeface="Arial"/>
                <a:cs typeface="Arial"/>
              </a:rPr>
              <a:t>steps </a:t>
            </a:r>
            <a:r>
              <a:rPr dirty="0" sz="1350">
                <a:latin typeface="Arial"/>
                <a:cs typeface="Arial"/>
              </a:rPr>
              <a:t>to </a:t>
            </a:r>
            <a:r>
              <a:rPr dirty="0" sz="1350" spc="-5">
                <a:latin typeface="Arial"/>
                <a:cs typeface="Arial"/>
              </a:rPr>
              <a:t>reach a</a:t>
            </a:r>
            <a:r>
              <a:rPr dirty="0" sz="1350" spc="200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goal.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ts val="1580"/>
              </a:lnSpc>
            </a:pPr>
            <a:r>
              <a:rPr dirty="0" sz="1350" spc="-5" b="1">
                <a:latin typeface="Arial"/>
                <a:cs typeface="Arial"/>
              </a:rPr>
              <a:t>Disadvantage: </a:t>
            </a:r>
            <a:r>
              <a:rPr dirty="0" sz="1350" spc="-10">
                <a:latin typeface="Arial"/>
                <a:cs typeface="Arial"/>
              </a:rPr>
              <a:t>Can </a:t>
            </a:r>
            <a:r>
              <a:rPr dirty="0" sz="1350" spc="-5">
                <a:latin typeface="Arial"/>
                <a:cs typeface="Arial"/>
              </a:rPr>
              <a:t>turn </a:t>
            </a:r>
            <a:r>
              <a:rPr dirty="0" sz="1350">
                <a:latin typeface="Arial"/>
                <a:cs typeface="Arial"/>
              </a:rPr>
              <a:t>into </a:t>
            </a:r>
            <a:r>
              <a:rPr dirty="0" sz="1350" spc="-10">
                <a:latin typeface="Arial"/>
                <a:cs typeface="Arial"/>
              </a:rPr>
              <a:t>unguided </a:t>
            </a:r>
            <a:r>
              <a:rPr dirty="0" sz="1350" spc="-15">
                <a:latin typeface="Arial"/>
                <a:cs typeface="Arial"/>
              </a:rPr>
              <a:t>DFS </a:t>
            </a:r>
            <a:r>
              <a:rPr dirty="0" sz="1350">
                <a:latin typeface="Arial"/>
                <a:cs typeface="Arial"/>
              </a:rPr>
              <a:t>in </a:t>
            </a:r>
            <a:r>
              <a:rPr dirty="0" sz="1350" spc="-5">
                <a:latin typeface="Arial"/>
                <a:cs typeface="Arial"/>
              </a:rPr>
              <a:t>the </a:t>
            </a:r>
            <a:r>
              <a:rPr dirty="0" sz="1350" spc="-10">
                <a:latin typeface="Arial"/>
                <a:cs typeface="Arial"/>
              </a:rPr>
              <a:t>worst</a:t>
            </a:r>
            <a:r>
              <a:rPr dirty="0" sz="1350" spc="125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case.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50" spc="-15" b="1">
                <a:latin typeface="Arial"/>
                <a:cs typeface="Arial"/>
              </a:rPr>
              <a:t>A* </a:t>
            </a:r>
            <a:r>
              <a:rPr dirty="0" sz="1350" b="1">
                <a:latin typeface="Arial"/>
                <a:cs typeface="Arial"/>
              </a:rPr>
              <a:t>Tree</a:t>
            </a:r>
            <a:r>
              <a:rPr dirty="0" sz="1350" spc="20" b="1">
                <a:latin typeface="Arial"/>
                <a:cs typeface="Arial"/>
              </a:rPr>
              <a:t> </a:t>
            </a:r>
            <a:r>
              <a:rPr dirty="0" sz="1350" spc="-10" b="1">
                <a:latin typeface="Arial"/>
                <a:cs typeface="Arial"/>
              </a:rPr>
              <a:t>Search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304799"/>
            <a:ext cx="9451975" cy="7165975"/>
          </a:xfrm>
          <a:custGeom>
            <a:avLst/>
            <a:gdLst/>
            <a:ahLst/>
            <a:cxnLst/>
            <a:rect l="l" t="t" r="r" b="b"/>
            <a:pathLst>
              <a:path w="9451975" h="7165975">
                <a:moveTo>
                  <a:pt x="9451581" y="7159765"/>
                </a:moveTo>
                <a:lnTo>
                  <a:pt x="9445498" y="7159765"/>
                </a:lnTo>
                <a:lnTo>
                  <a:pt x="6096" y="7159765"/>
                </a:lnTo>
                <a:lnTo>
                  <a:pt x="0" y="7159765"/>
                </a:lnTo>
                <a:lnTo>
                  <a:pt x="0" y="7165848"/>
                </a:lnTo>
                <a:lnTo>
                  <a:pt x="6096" y="7165848"/>
                </a:lnTo>
                <a:lnTo>
                  <a:pt x="9445498" y="7165848"/>
                </a:lnTo>
                <a:lnTo>
                  <a:pt x="9451581" y="7165848"/>
                </a:lnTo>
                <a:lnTo>
                  <a:pt x="9451581" y="7159765"/>
                </a:lnTo>
                <a:close/>
              </a:path>
              <a:path w="9451975" h="7165975">
                <a:moveTo>
                  <a:pt x="9451581" y="0"/>
                </a:moveTo>
                <a:lnTo>
                  <a:pt x="944549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7159752"/>
                </a:lnTo>
                <a:lnTo>
                  <a:pt x="6096" y="7159752"/>
                </a:lnTo>
                <a:lnTo>
                  <a:pt x="6096" y="6096"/>
                </a:lnTo>
                <a:lnTo>
                  <a:pt x="9445498" y="6096"/>
                </a:lnTo>
                <a:lnTo>
                  <a:pt x="9445498" y="7159752"/>
                </a:lnTo>
                <a:lnTo>
                  <a:pt x="9451581" y="7159752"/>
                </a:lnTo>
                <a:lnTo>
                  <a:pt x="9451581" y="6096"/>
                </a:lnTo>
                <a:lnTo>
                  <a:pt x="9451581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82751"/>
            <a:ext cx="8084820" cy="238633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12700" marR="5080">
              <a:lnSpc>
                <a:spcPct val="95600"/>
              </a:lnSpc>
              <a:spcBef>
                <a:spcPts val="165"/>
              </a:spcBef>
            </a:pPr>
            <a:r>
              <a:rPr dirty="0" sz="1350" spc="-10">
                <a:latin typeface="Arial"/>
                <a:cs typeface="Arial"/>
              </a:rPr>
              <a:t>A* </a:t>
            </a:r>
            <a:r>
              <a:rPr dirty="0" sz="1350">
                <a:latin typeface="Arial"/>
                <a:cs typeface="Arial"/>
              </a:rPr>
              <a:t>Tree </a:t>
            </a:r>
            <a:r>
              <a:rPr dirty="0" sz="1350" spc="-10">
                <a:latin typeface="Arial"/>
                <a:cs typeface="Arial"/>
              </a:rPr>
              <a:t>Search, </a:t>
            </a:r>
            <a:r>
              <a:rPr dirty="0" sz="1350" spc="-5">
                <a:latin typeface="Arial"/>
                <a:cs typeface="Arial"/>
              </a:rPr>
              <a:t>or simply known as </a:t>
            </a:r>
            <a:r>
              <a:rPr dirty="0" sz="1350" spc="-10">
                <a:latin typeface="Arial"/>
                <a:cs typeface="Arial"/>
              </a:rPr>
              <a:t>A* </a:t>
            </a:r>
            <a:r>
              <a:rPr dirty="0" sz="1350" spc="-5">
                <a:latin typeface="Arial"/>
                <a:cs typeface="Arial"/>
              </a:rPr>
              <a:t>Search, combines the strengths of </a:t>
            </a:r>
            <a:r>
              <a:rPr dirty="0" sz="1350">
                <a:latin typeface="Arial"/>
                <a:cs typeface="Arial"/>
              </a:rPr>
              <a:t>uniform-cost </a:t>
            </a:r>
            <a:r>
              <a:rPr dirty="0" sz="1350" spc="-5">
                <a:latin typeface="Arial"/>
                <a:cs typeface="Arial"/>
              </a:rPr>
              <a:t>search </a:t>
            </a:r>
            <a:r>
              <a:rPr dirty="0" sz="1350" spc="-10">
                <a:latin typeface="Arial"/>
                <a:cs typeface="Arial"/>
              </a:rPr>
              <a:t>and </a:t>
            </a:r>
            <a:r>
              <a:rPr dirty="0" sz="1350" spc="-5">
                <a:latin typeface="Arial"/>
                <a:cs typeface="Arial"/>
              </a:rPr>
              <a:t>greedy  search. </a:t>
            </a:r>
            <a:r>
              <a:rPr dirty="0" sz="1350" spc="-10">
                <a:latin typeface="Arial"/>
                <a:cs typeface="Arial"/>
              </a:rPr>
              <a:t>In </a:t>
            </a:r>
            <a:r>
              <a:rPr dirty="0" sz="1350">
                <a:latin typeface="Arial"/>
                <a:cs typeface="Arial"/>
              </a:rPr>
              <a:t>this </a:t>
            </a:r>
            <a:r>
              <a:rPr dirty="0" sz="1350" spc="-5">
                <a:latin typeface="Arial"/>
                <a:cs typeface="Arial"/>
              </a:rPr>
              <a:t>search, the heuristic </a:t>
            </a:r>
            <a:r>
              <a:rPr dirty="0" sz="1350">
                <a:latin typeface="Arial"/>
                <a:cs typeface="Arial"/>
              </a:rPr>
              <a:t>is </a:t>
            </a:r>
            <a:r>
              <a:rPr dirty="0" sz="1350" spc="-5">
                <a:latin typeface="Arial"/>
                <a:cs typeface="Arial"/>
              </a:rPr>
              <a:t>the summation of the cost </a:t>
            </a:r>
            <a:r>
              <a:rPr dirty="0" sz="1350">
                <a:latin typeface="Arial"/>
                <a:cs typeface="Arial"/>
              </a:rPr>
              <a:t>in </a:t>
            </a:r>
            <a:r>
              <a:rPr dirty="0" sz="1350" spc="-15">
                <a:latin typeface="Arial"/>
                <a:cs typeface="Arial"/>
              </a:rPr>
              <a:t>UCS, </a:t>
            </a:r>
            <a:r>
              <a:rPr dirty="0" sz="1350" spc="-10">
                <a:latin typeface="Arial"/>
                <a:cs typeface="Arial"/>
              </a:rPr>
              <a:t>denoted </a:t>
            </a:r>
            <a:r>
              <a:rPr dirty="0" sz="1350" spc="-5">
                <a:latin typeface="Arial"/>
                <a:cs typeface="Arial"/>
              </a:rPr>
              <a:t>by </a:t>
            </a:r>
            <a:r>
              <a:rPr dirty="0" sz="1050" spc="-5">
                <a:latin typeface="Consolas"/>
                <a:cs typeface="Consolas"/>
              </a:rPr>
              <a:t>g(x)</a:t>
            </a:r>
            <a:r>
              <a:rPr dirty="0" sz="1350" spc="-5">
                <a:latin typeface="Arial"/>
                <a:cs typeface="Arial"/>
              </a:rPr>
              <a:t>, </a:t>
            </a:r>
            <a:r>
              <a:rPr dirty="0" sz="1350" spc="-10">
                <a:latin typeface="Arial"/>
                <a:cs typeface="Arial"/>
              </a:rPr>
              <a:t>and </a:t>
            </a:r>
            <a:r>
              <a:rPr dirty="0" sz="1350" spc="-5">
                <a:latin typeface="Arial"/>
                <a:cs typeface="Arial"/>
              </a:rPr>
              <a:t>the cost </a:t>
            </a:r>
            <a:r>
              <a:rPr dirty="0" sz="1350">
                <a:latin typeface="Arial"/>
                <a:cs typeface="Arial"/>
              </a:rPr>
              <a:t>in  </a:t>
            </a:r>
            <a:r>
              <a:rPr dirty="0" sz="1350" spc="-5">
                <a:latin typeface="Arial"/>
                <a:cs typeface="Arial"/>
              </a:rPr>
              <a:t>greedy search, denoted </a:t>
            </a:r>
            <a:r>
              <a:rPr dirty="0" sz="1350">
                <a:latin typeface="Arial"/>
                <a:cs typeface="Arial"/>
              </a:rPr>
              <a:t>by </a:t>
            </a:r>
            <a:r>
              <a:rPr dirty="0" sz="1050" spc="-5">
                <a:latin typeface="Consolas"/>
                <a:cs typeface="Consolas"/>
              </a:rPr>
              <a:t>h(x)</a:t>
            </a:r>
            <a:r>
              <a:rPr dirty="0" sz="1350" spc="-5">
                <a:latin typeface="Arial"/>
                <a:cs typeface="Arial"/>
              </a:rPr>
              <a:t>. </a:t>
            </a:r>
            <a:r>
              <a:rPr dirty="0" sz="1350">
                <a:latin typeface="Arial"/>
                <a:cs typeface="Arial"/>
              </a:rPr>
              <a:t>The </a:t>
            </a:r>
            <a:r>
              <a:rPr dirty="0" sz="1350" spc="-5">
                <a:latin typeface="Arial"/>
                <a:cs typeface="Arial"/>
              </a:rPr>
              <a:t>summed cost </a:t>
            </a:r>
            <a:r>
              <a:rPr dirty="0" sz="1350">
                <a:latin typeface="Arial"/>
                <a:cs typeface="Arial"/>
              </a:rPr>
              <a:t>is </a:t>
            </a:r>
            <a:r>
              <a:rPr dirty="0" sz="1350" spc="-10">
                <a:latin typeface="Arial"/>
                <a:cs typeface="Arial"/>
              </a:rPr>
              <a:t>denoted </a:t>
            </a:r>
            <a:r>
              <a:rPr dirty="0" sz="1350" spc="-5">
                <a:latin typeface="Arial"/>
                <a:cs typeface="Arial"/>
              </a:rPr>
              <a:t>by</a:t>
            </a:r>
            <a:r>
              <a:rPr dirty="0" sz="1350" spc="70">
                <a:latin typeface="Arial"/>
                <a:cs typeface="Arial"/>
              </a:rPr>
              <a:t> </a:t>
            </a:r>
            <a:r>
              <a:rPr dirty="0" sz="1050" spc="-5">
                <a:latin typeface="Consolas"/>
                <a:cs typeface="Consolas"/>
              </a:rPr>
              <a:t>f(x)</a:t>
            </a:r>
            <a:r>
              <a:rPr dirty="0" sz="1350" spc="-5">
                <a:latin typeface="Arial"/>
                <a:cs typeface="Arial"/>
              </a:rPr>
              <a:t>.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ts val="1590"/>
              </a:lnSpc>
              <a:spcBef>
                <a:spcPts val="710"/>
              </a:spcBef>
            </a:pPr>
            <a:r>
              <a:rPr dirty="0" sz="1350" spc="-5" b="1">
                <a:latin typeface="Arial"/>
                <a:cs typeface="Arial"/>
              </a:rPr>
              <a:t>Heuristic: </a:t>
            </a:r>
            <a:r>
              <a:rPr dirty="0" sz="1350">
                <a:latin typeface="Arial"/>
                <a:cs typeface="Arial"/>
              </a:rPr>
              <a:t>The </a:t>
            </a:r>
            <a:r>
              <a:rPr dirty="0" sz="1350" spc="-5">
                <a:latin typeface="Arial"/>
                <a:cs typeface="Arial"/>
              </a:rPr>
              <a:t>following </a:t>
            </a:r>
            <a:r>
              <a:rPr dirty="0" sz="1350">
                <a:latin typeface="Arial"/>
                <a:cs typeface="Arial"/>
              </a:rPr>
              <a:t>points </a:t>
            </a:r>
            <a:r>
              <a:rPr dirty="0" sz="1350" spc="-10">
                <a:latin typeface="Arial"/>
                <a:cs typeface="Arial"/>
              </a:rPr>
              <a:t>should </a:t>
            </a:r>
            <a:r>
              <a:rPr dirty="0" sz="1350">
                <a:latin typeface="Arial"/>
                <a:cs typeface="Arial"/>
              </a:rPr>
              <a:t>be </a:t>
            </a:r>
            <a:r>
              <a:rPr dirty="0" sz="1350" spc="-5">
                <a:latin typeface="Arial"/>
                <a:cs typeface="Arial"/>
              </a:rPr>
              <a:t>noted </a:t>
            </a:r>
            <a:r>
              <a:rPr dirty="0" sz="1350" spc="-15">
                <a:latin typeface="Arial"/>
                <a:cs typeface="Arial"/>
              </a:rPr>
              <a:t>wrt </a:t>
            </a:r>
            <a:r>
              <a:rPr dirty="0" sz="1350" spc="-5">
                <a:latin typeface="Arial"/>
                <a:cs typeface="Arial"/>
              </a:rPr>
              <a:t>heuristics </a:t>
            </a:r>
            <a:r>
              <a:rPr dirty="0" sz="1350">
                <a:latin typeface="Arial"/>
                <a:cs typeface="Arial"/>
              </a:rPr>
              <a:t>in </a:t>
            </a:r>
            <a:r>
              <a:rPr dirty="0" sz="1350" spc="-10">
                <a:latin typeface="Arial"/>
                <a:cs typeface="Arial"/>
              </a:rPr>
              <a:t>A*</a:t>
            </a:r>
            <a:r>
              <a:rPr dirty="0" sz="1350" spc="120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search.</a:t>
            </a:r>
            <a:endParaRPr sz="1350">
              <a:latin typeface="Arial"/>
              <a:cs typeface="Arial"/>
            </a:endParaRPr>
          </a:p>
          <a:p>
            <a:pPr marL="161925" indent="-149860">
              <a:lnSpc>
                <a:spcPts val="1560"/>
              </a:lnSpc>
              <a:buFont typeface="Symbol"/>
              <a:buChar char=""/>
              <a:tabLst>
                <a:tab pos="162560" algn="l"/>
              </a:tabLst>
            </a:pPr>
            <a:r>
              <a:rPr dirty="0" sz="1200" spc="-5">
                <a:latin typeface="Times New Roman"/>
                <a:cs typeface="Times New Roman"/>
              </a:rPr>
              <a:t>Here, </a:t>
            </a:r>
            <a:r>
              <a:rPr dirty="0" sz="1050" spc="-5">
                <a:latin typeface="Consolas"/>
                <a:cs typeface="Consolas"/>
              </a:rPr>
              <a:t>h(x)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called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350" spc="-5" b="1">
                <a:latin typeface="Times New Roman"/>
                <a:cs typeface="Times New Roman"/>
              </a:rPr>
              <a:t>forward </a:t>
            </a:r>
            <a:r>
              <a:rPr dirty="0" sz="1350" b="1">
                <a:latin typeface="Times New Roman"/>
                <a:cs typeface="Times New Roman"/>
              </a:rPr>
              <a:t>cost</a:t>
            </a:r>
            <a:r>
              <a:rPr dirty="0" sz="1200">
                <a:latin typeface="Times New Roman"/>
                <a:cs typeface="Times New Roman"/>
              </a:rPr>
              <a:t>,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an estimate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distance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current node from </a:t>
            </a:r>
            <a:r>
              <a:rPr dirty="0" sz="1200">
                <a:latin typeface="Times New Roman"/>
                <a:cs typeface="Times New Roman"/>
              </a:rPr>
              <a:t>the goal</a:t>
            </a:r>
            <a:r>
              <a:rPr dirty="0" sz="1200" spc="-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node.</a:t>
            </a:r>
            <a:endParaRPr sz="1200">
              <a:latin typeface="Times New Roman"/>
              <a:cs typeface="Times New Roman"/>
            </a:endParaRPr>
          </a:p>
          <a:p>
            <a:pPr marL="161925" indent="-149860">
              <a:lnSpc>
                <a:spcPts val="1590"/>
              </a:lnSpc>
              <a:buFont typeface="Symbol"/>
              <a:buChar char=""/>
              <a:tabLst>
                <a:tab pos="162560" algn="l"/>
              </a:tabLst>
            </a:pPr>
            <a:r>
              <a:rPr dirty="0" sz="1200" spc="-15">
                <a:latin typeface="Times New Roman"/>
                <a:cs typeface="Times New Roman"/>
              </a:rPr>
              <a:t>And, </a:t>
            </a:r>
            <a:r>
              <a:rPr dirty="0" sz="1050" spc="-5">
                <a:latin typeface="Consolas"/>
                <a:cs typeface="Consolas"/>
              </a:rPr>
              <a:t>g(x)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called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350" spc="-5" b="1">
                <a:latin typeface="Times New Roman"/>
                <a:cs typeface="Times New Roman"/>
              </a:rPr>
              <a:t>backward </a:t>
            </a:r>
            <a:r>
              <a:rPr dirty="0" sz="1350" b="1">
                <a:latin typeface="Times New Roman"/>
                <a:cs typeface="Times New Roman"/>
              </a:rPr>
              <a:t>cost</a:t>
            </a:r>
            <a:r>
              <a:rPr dirty="0" sz="1200">
                <a:latin typeface="Times New Roman"/>
                <a:cs typeface="Times New Roman"/>
              </a:rPr>
              <a:t>,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cumulative </a:t>
            </a:r>
            <a:r>
              <a:rPr dirty="0" sz="1200">
                <a:latin typeface="Times New Roman"/>
                <a:cs typeface="Times New Roman"/>
              </a:rPr>
              <a:t>cost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node </a:t>
            </a:r>
            <a:r>
              <a:rPr dirty="0" sz="1200">
                <a:latin typeface="Times New Roman"/>
                <a:cs typeface="Times New Roman"/>
              </a:rPr>
              <a:t>from the root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node.</a:t>
            </a:r>
            <a:endParaRPr sz="1200">
              <a:latin typeface="Times New Roman"/>
              <a:cs typeface="Times New Roman"/>
            </a:endParaRPr>
          </a:p>
          <a:p>
            <a:pPr marL="12700" marR="113030">
              <a:lnSpc>
                <a:spcPct val="96600"/>
              </a:lnSpc>
              <a:spcBef>
                <a:spcPts val="70"/>
              </a:spcBef>
              <a:buFont typeface="Symbol"/>
              <a:buChar char=""/>
              <a:tabLst>
                <a:tab pos="162560" algn="l"/>
              </a:tabLst>
            </a:pPr>
            <a:r>
              <a:rPr dirty="0" sz="1200" spc="-20">
                <a:latin typeface="Times New Roman"/>
                <a:cs typeface="Times New Roman"/>
              </a:rPr>
              <a:t>A* </a:t>
            </a:r>
            <a:r>
              <a:rPr dirty="0" sz="1200" spc="-5">
                <a:latin typeface="Times New Roman"/>
                <a:cs typeface="Times New Roman"/>
              </a:rPr>
              <a:t>search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optimal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>
                <a:latin typeface="Times New Roman"/>
                <a:cs typeface="Times New Roman"/>
              </a:rPr>
              <a:t>when </a:t>
            </a:r>
            <a:r>
              <a:rPr dirty="0" sz="1200" spc="-10">
                <a:latin typeface="Times New Roman"/>
                <a:cs typeface="Times New Roman"/>
              </a:rPr>
              <a:t>for </a:t>
            </a:r>
            <a:r>
              <a:rPr dirty="0" sz="1200" spc="5">
                <a:latin typeface="Times New Roman"/>
                <a:cs typeface="Times New Roman"/>
              </a:rPr>
              <a:t>all </a:t>
            </a:r>
            <a:r>
              <a:rPr dirty="0" sz="1200" spc="-5">
                <a:latin typeface="Times New Roman"/>
                <a:cs typeface="Times New Roman"/>
              </a:rPr>
              <a:t>nodes,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forward </a:t>
            </a:r>
            <a:r>
              <a:rPr dirty="0" sz="1200" spc="-10">
                <a:latin typeface="Times New Roman"/>
                <a:cs typeface="Times New Roman"/>
              </a:rPr>
              <a:t>cost for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node </a:t>
            </a:r>
            <a:r>
              <a:rPr dirty="0" sz="1050" spc="-5">
                <a:latin typeface="Consolas"/>
                <a:cs typeface="Consolas"/>
              </a:rPr>
              <a:t>h(x) </a:t>
            </a:r>
            <a:r>
              <a:rPr dirty="0" sz="1200" spc="-5">
                <a:latin typeface="Times New Roman"/>
                <a:cs typeface="Times New Roman"/>
              </a:rPr>
              <a:t>underestimates </a:t>
            </a:r>
            <a:r>
              <a:rPr dirty="0" sz="1200">
                <a:latin typeface="Times New Roman"/>
                <a:cs typeface="Times New Roman"/>
              </a:rPr>
              <a:t>the actual cost </a:t>
            </a:r>
            <a:r>
              <a:rPr dirty="0" sz="1050" spc="-5">
                <a:latin typeface="Consolas"/>
                <a:cs typeface="Consolas"/>
              </a:rPr>
              <a:t>h*(x)</a:t>
            </a:r>
            <a:r>
              <a:rPr dirty="0" sz="1050" spc="-315">
                <a:latin typeface="Consolas"/>
                <a:cs typeface="Consolas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reach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10">
                <a:latin typeface="Times New Roman"/>
                <a:cs typeface="Times New Roman"/>
              </a:rPr>
              <a:t>goal. </a:t>
            </a:r>
            <a:r>
              <a:rPr dirty="0" sz="1200" spc="-5">
                <a:latin typeface="Times New Roman"/>
                <a:cs typeface="Times New Roman"/>
              </a:rPr>
              <a:t>This </a:t>
            </a:r>
            <a:r>
              <a:rPr dirty="0" sz="1200">
                <a:latin typeface="Times New Roman"/>
                <a:cs typeface="Times New Roman"/>
              </a:rPr>
              <a:t>property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20">
                <a:latin typeface="Times New Roman"/>
                <a:cs typeface="Times New Roman"/>
              </a:rPr>
              <a:t>A* </a:t>
            </a:r>
            <a:r>
              <a:rPr dirty="0" sz="1200" spc="-5">
                <a:latin typeface="Times New Roman"/>
                <a:cs typeface="Times New Roman"/>
              </a:rPr>
              <a:t>heuristic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called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350" spc="-5" b="1">
                <a:latin typeface="Times New Roman"/>
                <a:cs typeface="Times New Roman"/>
              </a:rPr>
              <a:t>admissibility</a:t>
            </a:r>
            <a:r>
              <a:rPr dirty="0" sz="1200" spc="-5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4239260" indent="2749550">
              <a:lnSpc>
                <a:spcPct val="96400"/>
              </a:lnSpc>
              <a:spcBef>
                <a:spcPts val="715"/>
              </a:spcBef>
            </a:pPr>
            <a:r>
              <a:rPr dirty="0" sz="1350" spc="-5">
                <a:latin typeface="Times New Roman"/>
                <a:cs typeface="Times New Roman"/>
              </a:rPr>
              <a:t>Admissibility:  </a:t>
            </a:r>
            <a:r>
              <a:rPr dirty="0" sz="1350" spc="-5" b="1">
                <a:latin typeface="Arial"/>
                <a:cs typeface="Arial"/>
              </a:rPr>
              <a:t>Strategy: </a:t>
            </a:r>
            <a:r>
              <a:rPr dirty="0" sz="1350" spc="-10">
                <a:latin typeface="Arial"/>
                <a:cs typeface="Arial"/>
              </a:rPr>
              <a:t>Choose </a:t>
            </a:r>
            <a:r>
              <a:rPr dirty="0" sz="1350" spc="-5">
                <a:latin typeface="Arial"/>
                <a:cs typeface="Arial"/>
              </a:rPr>
              <a:t>the </a:t>
            </a:r>
            <a:r>
              <a:rPr dirty="0" sz="1350">
                <a:latin typeface="Arial"/>
                <a:cs typeface="Arial"/>
              </a:rPr>
              <a:t>node </a:t>
            </a:r>
            <a:r>
              <a:rPr dirty="0" sz="1350" spc="-10">
                <a:latin typeface="Arial"/>
                <a:cs typeface="Arial"/>
              </a:rPr>
              <a:t>with lowest </a:t>
            </a:r>
            <a:r>
              <a:rPr dirty="0" sz="1050" spc="-5">
                <a:latin typeface="Consolas"/>
                <a:cs typeface="Consolas"/>
              </a:rPr>
              <a:t>f(x) </a:t>
            </a:r>
            <a:r>
              <a:rPr dirty="0" sz="1350" spc="-10">
                <a:latin typeface="Arial"/>
                <a:cs typeface="Arial"/>
              </a:rPr>
              <a:t>value.  </a:t>
            </a:r>
            <a:r>
              <a:rPr dirty="0" sz="1350" spc="-5" b="1">
                <a:latin typeface="Arial"/>
                <a:cs typeface="Arial"/>
              </a:rPr>
              <a:t>Example: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9451975" cy="7165975"/>
          </a:xfrm>
          <a:custGeom>
            <a:avLst/>
            <a:gdLst/>
            <a:ahLst/>
            <a:cxnLst/>
            <a:rect l="l" t="t" r="r" b="b"/>
            <a:pathLst>
              <a:path w="9451975" h="7165975">
                <a:moveTo>
                  <a:pt x="9451581" y="7159765"/>
                </a:moveTo>
                <a:lnTo>
                  <a:pt x="9445498" y="7159765"/>
                </a:lnTo>
                <a:lnTo>
                  <a:pt x="6096" y="7159765"/>
                </a:lnTo>
                <a:lnTo>
                  <a:pt x="0" y="7159765"/>
                </a:lnTo>
                <a:lnTo>
                  <a:pt x="0" y="7165848"/>
                </a:lnTo>
                <a:lnTo>
                  <a:pt x="6096" y="7165848"/>
                </a:lnTo>
                <a:lnTo>
                  <a:pt x="9445498" y="7165848"/>
                </a:lnTo>
                <a:lnTo>
                  <a:pt x="9451581" y="7165848"/>
                </a:lnTo>
                <a:lnTo>
                  <a:pt x="9451581" y="7159765"/>
                </a:lnTo>
                <a:close/>
              </a:path>
              <a:path w="9451975" h="7165975">
                <a:moveTo>
                  <a:pt x="9451581" y="0"/>
                </a:moveTo>
                <a:lnTo>
                  <a:pt x="944549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7159752"/>
                </a:lnTo>
                <a:lnTo>
                  <a:pt x="6096" y="7159752"/>
                </a:lnTo>
                <a:lnTo>
                  <a:pt x="6096" y="6096"/>
                </a:lnTo>
                <a:lnTo>
                  <a:pt x="9445498" y="6096"/>
                </a:lnTo>
                <a:lnTo>
                  <a:pt x="9445498" y="7159752"/>
                </a:lnTo>
                <a:lnTo>
                  <a:pt x="9451581" y="7159752"/>
                </a:lnTo>
                <a:lnTo>
                  <a:pt x="9451581" y="6096"/>
                </a:lnTo>
                <a:lnTo>
                  <a:pt x="9451581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82751"/>
            <a:ext cx="4648835" cy="2305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 spc="-10" b="1">
                <a:latin typeface="Arial"/>
                <a:cs typeface="Arial"/>
              </a:rPr>
              <a:t>Question. </a:t>
            </a:r>
            <a:r>
              <a:rPr dirty="0" sz="1350" spc="-5">
                <a:latin typeface="Arial"/>
                <a:cs typeface="Arial"/>
              </a:rPr>
              <a:t>Find the path </a:t>
            </a:r>
            <a:r>
              <a:rPr dirty="0" sz="1350">
                <a:latin typeface="Arial"/>
                <a:cs typeface="Arial"/>
              </a:rPr>
              <a:t>to </a:t>
            </a:r>
            <a:r>
              <a:rPr dirty="0" sz="1350" spc="-5">
                <a:latin typeface="Arial"/>
                <a:cs typeface="Arial"/>
              </a:rPr>
              <a:t>reach from </a:t>
            </a:r>
            <a:r>
              <a:rPr dirty="0" sz="1050">
                <a:latin typeface="Consolas"/>
                <a:cs typeface="Consolas"/>
              </a:rPr>
              <a:t>S </a:t>
            </a:r>
            <a:r>
              <a:rPr dirty="0" sz="1350" spc="-10">
                <a:latin typeface="Arial"/>
                <a:cs typeface="Arial"/>
              </a:rPr>
              <a:t>to </a:t>
            </a:r>
            <a:r>
              <a:rPr dirty="0" sz="1050">
                <a:latin typeface="Consolas"/>
                <a:cs typeface="Consolas"/>
              </a:rPr>
              <a:t>G</a:t>
            </a:r>
            <a:r>
              <a:rPr dirty="0" sz="1050" spc="-275">
                <a:latin typeface="Consolas"/>
                <a:cs typeface="Consolas"/>
              </a:rPr>
              <a:t> </a:t>
            </a:r>
            <a:r>
              <a:rPr dirty="0" sz="1350" spc="-5">
                <a:latin typeface="Arial"/>
                <a:cs typeface="Arial"/>
              </a:rPr>
              <a:t>using </a:t>
            </a:r>
            <a:r>
              <a:rPr dirty="0" sz="1350" spc="-10">
                <a:latin typeface="Arial"/>
                <a:cs typeface="Arial"/>
              </a:rPr>
              <a:t>A* </a:t>
            </a:r>
            <a:r>
              <a:rPr dirty="0" sz="1350" spc="-5">
                <a:latin typeface="Arial"/>
                <a:cs typeface="Arial"/>
              </a:rPr>
              <a:t>search.</a:t>
            </a:r>
            <a:endParaRPr sz="13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2020" y="1443355"/>
            <a:ext cx="6257312" cy="35814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004" y="5113147"/>
            <a:ext cx="7986395" cy="82232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399415">
              <a:lnSpc>
                <a:spcPts val="1560"/>
              </a:lnSpc>
              <a:spcBef>
                <a:spcPts val="195"/>
              </a:spcBef>
            </a:pPr>
            <a:r>
              <a:rPr dirty="0" sz="1350" spc="-10" b="1">
                <a:latin typeface="Arial"/>
                <a:cs typeface="Arial"/>
              </a:rPr>
              <a:t>Solution. </a:t>
            </a:r>
            <a:r>
              <a:rPr dirty="0" sz="1350" spc="-5">
                <a:latin typeface="Arial"/>
                <a:cs typeface="Arial"/>
              </a:rPr>
              <a:t>Starting from </a:t>
            </a:r>
            <a:r>
              <a:rPr dirty="0" sz="1050" spc="-15">
                <a:latin typeface="Consolas"/>
                <a:cs typeface="Consolas"/>
              </a:rPr>
              <a:t>S</a:t>
            </a:r>
            <a:r>
              <a:rPr dirty="0" sz="1350" spc="-15">
                <a:latin typeface="Arial"/>
                <a:cs typeface="Arial"/>
              </a:rPr>
              <a:t>, </a:t>
            </a:r>
            <a:r>
              <a:rPr dirty="0" sz="1350" spc="-5">
                <a:latin typeface="Arial"/>
                <a:cs typeface="Arial"/>
              </a:rPr>
              <a:t>the </a:t>
            </a:r>
            <a:r>
              <a:rPr dirty="0" sz="1350" spc="-10">
                <a:latin typeface="Arial"/>
                <a:cs typeface="Arial"/>
              </a:rPr>
              <a:t>algorithm </a:t>
            </a:r>
            <a:r>
              <a:rPr dirty="0" sz="1350" spc="-5">
                <a:latin typeface="Arial"/>
                <a:cs typeface="Arial"/>
              </a:rPr>
              <a:t>computes </a:t>
            </a:r>
            <a:r>
              <a:rPr dirty="0" sz="1050" spc="-5">
                <a:latin typeface="Consolas"/>
                <a:cs typeface="Consolas"/>
              </a:rPr>
              <a:t>g(x) </a:t>
            </a:r>
            <a:r>
              <a:rPr dirty="0" sz="1050">
                <a:latin typeface="Consolas"/>
                <a:cs typeface="Consolas"/>
              </a:rPr>
              <a:t>+ </a:t>
            </a:r>
            <a:r>
              <a:rPr dirty="0" sz="1050" spc="-5">
                <a:latin typeface="Consolas"/>
                <a:cs typeface="Consolas"/>
              </a:rPr>
              <a:t>h(x) </a:t>
            </a:r>
            <a:r>
              <a:rPr dirty="0" sz="1350" spc="-5">
                <a:latin typeface="Arial"/>
                <a:cs typeface="Arial"/>
              </a:rPr>
              <a:t>for all nodes </a:t>
            </a:r>
            <a:r>
              <a:rPr dirty="0" sz="1350">
                <a:latin typeface="Arial"/>
                <a:cs typeface="Arial"/>
              </a:rPr>
              <a:t>in </a:t>
            </a:r>
            <a:r>
              <a:rPr dirty="0" sz="1350" spc="-5">
                <a:latin typeface="Arial"/>
                <a:cs typeface="Arial"/>
              </a:rPr>
              <a:t>the </a:t>
            </a:r>
            <a:r>
              <a:rPr dirty="0" sz="1350" spc="-10">
                <a:latin typeface="Arial"/>
                <a:cs typeface="Arial"/>
              </a:rPr>
              <a:t>fringe </a:t>
            </a:r>
            <a:r>
              <a:rPr dirty="0" sz="1350" spc="-5">
                <a:latin typeface="Arial"/>
                <a:cs typeface="Arial"/>
              </a:rPr>
              <a:t>at </a:t>
            </a:r>
            <a:r>
              <a:rPr dirty="0" sz="1350" spc="-10">
                <a:latin typeface="Arial"/>
                <a:cs typeface="Arial"/>
              </a:rPr>
              <a:t>each </a:t>
            </a:r>
            <a:r>
              <a:rPr dirty="0" sz="1350" spc="-5">
                <a:latin typeface="Arial"/>
                <a:cs typeface="Arial"/>
              </a:rPr>
              <a:t>step,  choosing the node </a:t>
            </a:r>
            <a:r>
              <a:rPr dirty="0" sz="1350" spc="-10">
                <a:latin typeface="Arial"/>
                <a:cs typeface="Arial"/>
              </a:rPr>
              <a:t>with </a:t>
            </a:r>
            <a:r>
              <a:rPr dirty="0" sz="1350" spc="-5">
                <a:latin typeface="Arial"/>
                <a:cs typeface="Arial"/>
              </a:rPr>
              <a:t>the </a:t>
            </a:r>
            <a:r>
              <a:rPr dirty="0" sz="1350" spc="-10">
                <a:latin typeface="Arial"/>
                <a:cs typeface="Arial"/>
              </a:rPr>
              <a:t>lowest </a:t>
            </a:r>
            <a:r>
              <a:rPr dirty="0" sz="1350" spc="-5">
                <a:latin typeface="Arial"/>
                <a:cs typeface="Arial"/>
              </a:rPr>
              <a:t>sum. </a:t>
            </a:r>
            <a:r>
              <a:rPr dirty="0" sz="1350">
                <a:latin typeface="Arial"/>
                <a:cs typeface="Arial"/>
              </a:rPr>
              <a:t>The </a:t>
            </a:r>
            <a:r>
              <a:rPr dirty="0" sz="1350" spc="-5">
                <a:latin typeface="Arial"/>
                <a:cs typeface="Arial"/>
              </a:rPr>
              <a:t>entire </a:t>
            </a:r>
            <a:r>
              <a:rPr dirty="0" sz="1350" spc="-10">
                <a:latin typeface="Arial"/>
                <a:cs typeface="Arial"/>
              </a:rPr>
              <a:t>working </a:t>
            </a:r>
            <a:r>
              <a:rPr dirty="0" sz="1350">
                <a:latin typeface="Arial"/>
                <a:cs typeface="Arial"/>
              </a:rPr>
              <a:t>is </a:t>
            </a:r>
            <a:r>
              <a:rPr dirty="0" sz="1350" spc="-10">
                <a:latin typeface="Arial"/>
                <a:cs typeface="Arial"/>
              </a:rPr>
              <a:t>shown </a:t>
            </a:r>
            <a:r>
              <a:rPr dirty="0" sz="1350">
                <a:latin typeface="Arial"/>
                <a:cs typeface="Arial"/>
              </a:rPr>
              <a:t>in </a:t>
            </a:r>
            <a:r>
              <a:rPr dirty="0" sz="1350" spc="-5">
                <a:latin typeface="Arial"/>
                <a:cs typeface="Arial"/>
              </a:rPr>
              <a:t>the </a:t>
            </a:r>
            <a:r>
              <a:rPr dirty="0" sz="1350" spc="-10">
                <a:latin typeface="Arial"/>
                <a:cs typeface="Arial"/>
              </a:rPr>
              <a:t>table</a:t>
            </a:r>
            <a:r>
              <a:rPr dirty="0" sz="1350" spc="155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below.</a:t>
            </a:r>
            <a:endParaRPr sz="1350">
              <a:latin typeface="Arial"/>
              <a:cs typeface="Arial"/>
            </a:endParaRPr>
          </a:p>
          <a:p>
            <a:pPr marL="12700" marR="5080">
              <a:lnSpc>
                <a:spcPts val="1540"/>
              </a:lnSpc>
              <a:spcBef>
                <a:spcPts val="20"/>
              </a:spcBef>
            </a:pPr>
            <a:r>
              <a:rPr dirty="0" sz="1350" spc="-10">
                <a:latin typeface="Arial"/>
                <a:cs typeface="Arial"/>
              </a:rPr>
              <a:t>Note </a:t>
            </a:r>
            <a:r>
              <a:rPr dirty="0" sz="1350" spc="-5">
                <a:latin typeface="Arial"/>
                <a:cs typeface="Arial"/>
              </a:rPr>
              <a:t>that </a:t>
            </a:r>
            <a:r>
              <a:rPr dirty="0" sz="1350">
                <a:latin typeface="Arial"/>
                <a:cs typeface="Arial"/>
              </a:rPr>
              <a:t>in </a:t>
            </a:r>
            <a:r>
              <a:rPr dirty="0" sz="1350" spc="-5">
                <a:latin typeface="Arial"/>
                <a:cs typeface="Arial"/>
              </a:rPr>
              <a:t>the fourth set of iteration, </a:t>
            </a:r>
            <a:r>
              <a:rPr dirty="0" sz="1350" spc="-25">
                <a:latin typeface="Arial"/>
                <a:cs typeface="Arial"/>
              </a:rPr>
              <a:t>we </a:t>
            </a:r>
            <a:r>
              <a:rPr dirty="0" sz="1350" spc="-10">
                <a:latin typeface="Arial"/>
                <a:cs typeface="Arial"/>
              </a:rPr>
              <a:t>get </a:t>
            </a:r>
            <a:r>
              <a:rPr dirty="0" sz="1350" spc="-15">
                <a:latin typeface="Arial"/>
                <a:cs typeface="Arial"/>
              </a:rPr>
              <a:t>two </a:t>
            </a:r>
            <a:r>
              <a:rPr dirty="0" sz="1350" spc="-5">
                <a:latin typeface="Arial"/>
                <a:cs typeface="Arial"/>
              </a:rPr>
              <a:t>paths </a:t>
            </a:r>
            <a:r>
              <a:rPr dirty="0" sz="1350" spc="-10">
                <a:latin typeface="Arial"/>
                <a:cs typeface="Arial"/>
              </a:rPr>
              <a:t>with </a:t>
            </a:r>
            <a:r>
              <a:rPr dirty="0" sz="1350">
                <a:latin typeface="Arial"/>
                <a:cs typeface="Arial"/>
              </a:rPr>
              <a:t>equal </a:t>
            </a:r>
            <a:r>
              <a:rPr dirty="0" sz="1350" spc="-5">
                <a:latin typeface="Arial"/>
                <a:cs typeface="Arial"/>
              </a:rPr>
              <a:t>summed cost </a:t>
            </a:r>
            <a:r>
              <a:rPr dirty="0" sz="1050">
                <a:latin typeface="Consolas"/>
                <a:cs typeface="Consolas"/>
              </a:rPr>
              <a:t>f(x)</a:t>
            </a:r>
            <a:r>
              <a:rPr dirty="0" sz="1350">
                <a:latin typeface="Arial"/>
                <a:cs typeface="Arial"/>
              </a:rPr>
              <a:t>, </a:t>
            </a:r>
            <a:r>
              <a:rPr dirty="0" sz="1350" spc="-5">
                <a:latin typeface="Arial"/>
                <a:cs typeface="Arial"/>
              </a:rPr>
              <a:t>so </a:t>
            </a:r>
            <a:r>
              <a:rPr dirty="0" sz="1350" spc="-25">
                <a:latin typeface="Arial"/>
                <a:cs typeface="Arial"/>
              </a:rPr>
              <a:t>we </a:t>
            </a:r>
            <a:r>
              <a:rPr dirty="0" sz="1350" spc="-5">
                <a:latin typeface="Arial"/>
                <a:cs typeface="Arial"/>
              </a:rPr>
              <a:t>expand them  both </a:t>
            </a:r>
            <a:r>
              <a:rPr dirty="0" sz="1350">
                <a:latin typeface="Arial"/>
                <a:cs typeface="Arial"/>
              </a:rPr>
              <a:t>in </a:t>
            </a:r>
            <a:r>
              <a:rPr dirty="0" sz="1350" spc="-5">
                <a:latin typeface="Arial"/>
                <a:cs typeface="Arial"/>
              </a:rPr>
              <a:t>the </a:t>
            </a:r>
            <a:r>
              <a:rPr dirty="0" sz="1350" spc="-10">
                <a:latin typeface="Arial"/>
                <a:cs typeface="Arial"/>
              </a:rPr>
              <a:t>next </a:t>
            </a:r>
            <a:r>
              <a:rPr dirty="0" sz="1350" spc="-5">
                <a:latin typeface="Arial"/>
                <a:cs typeface="Arial"/>
              </a:rPr>
              <a:t>set. </a:t>
            </a:r>
            <a:r>
              <a:rPr dirty="0" sz="1350">
                <a:latin typeface="Arial"/>
                <a:cs typeface="Arial"/>
              </a:rPr>
              <a:t>The </a:t>
            </a:r>
            <a:r>
              <a:rPr dirty="0" sz="1350" spc="-5">
                <a:latin typeface="Arial"/>
                <a:cs typeface="Arial"/>
              </a:rPr>
              <a:t>path </a:t>
            </a:r>
            <a:r>
              <a:rPr dirty="0" sz="1350" spc="-10">
                <a:latin typeface="Arial"/>
                <a:cs typeface="Arial"/>
              </a:rPr>
              <a:t>with </a:t>
            </a:r>
            <a:r>
              <a:rPr dirty="0" sz="1350" spc="-15">
                <a:latin typeface="Arial"/>
                <a:cs typeface="Arial"/>
              </a:rPr>
              <a:t>lower </a:t>
            </a:r>
            <a:r>
              <a:rPr dirty="0" sz="1350" spc="-5">
                <a:latin typeface="Arial"/>
                <a:cs typeface="Arial"/>
              </a:rPr>
              <a:t>cost on further expansion </a:t>
            </a:r>
            <a:r>
              <a:rPr dirty="0" sz="1350">
                <a:latin typeface="Arial"/>
                <a:cs typeface="Arial"/>
              </a:rPr>
              <a:t>is </a:t>
            </a:r>
            <a:r>
              <a:rPr dirty="0" sz="1350" spc="-5">
                <a:latin typeface="Arial"/>
                <a:cs typeface="Arial"/>
              </a:rPr>
              <a:t>the chosen</a:t>
            </a:r>
            <a:r>
              <a:rPr dirty="0" sz="1350" spc="185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path.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304" y="6235585"/>
            <a:ext cx="3780790" cy="400050"/>
          </a:xfrm>
          <a:custGeom>
            <a:avLst/>
            <a:gdLst/>
            <a:ahLst/>
            <a:cxnLst/>
            <a:rect l="l" t="t" r="r" b="b"/>
            <a:pathLst>
              <a:path w="3780790" h="400050">
                <a:moveTo>
                  <a:pt x="3692017" y="121932"/>
                </a:moveTo>
                <a:lnTo>
                  <a:pt x="88392" y="121932"/>
                </a:lnTo>
                <a:lnTo>
                  <a:pt x="0" y="121932"/>
                </a:lnTo>
                <a:lnTo>
                  <a:pt x="0" y="399605"/>
                </a:lnTo>
                <a:lnTo>
                  <a:pt x="88392" y="399605"/>
                </a:lnTo>
                <a:lnTo>
                  <a:pt x="3692017" y="399605"/>
                </a:lnTo>
                <a:lnTo>
                  <a:pt x="3692017" y="121932"/>
                </a:lnTo>
                <a:close/>
              </a:path>
              <a:path w="3780790" h="400050">
                <a:moveTo>
                  <a:pt x="3780409" y="0"/>
                </a:moveTo>
                <a:lnTo>
                  <a:pt x="0" y="0"/>
                </a:lnTo>
                <a:lnTo>
                  <a:pt x="0" y="121907"/>
                </a:lnTo>
                <a:lnTo>
                  <a:pt x="3780409" y="121907"/>
                </a:lnTo>
                <a:lnTo>
                  <a:pt x="3780409" y="0"/>
                </a:lnTo>
                <a:close/>
              </a:path>
              <a:path w="3780790" h="400050">
                <a:moveTo>
                  <a:pt x="3780485" y="121932"/>
                </a:moveTo>
                <a:lnTo>
                  <a:pt x="3692093" y="121932"/>
                </a:lnTo>
                <a:lnTo>
                  <a:pt x="3692093" y="399605"/>
                </a:lnTo>
                <a:lnTo>
                  <a:pt x="3780485" y="399605"/>
                </a:lnTo>
                <a:lnTo>
                  <a:pt x="3780485" y="121932"/>
                </a:lnTo>
                <a:close/>
              </a:path>
            </a:pathLst>
          </a:custGeom>
          <a:solidFill>
            <a:srgbClr val="0E9D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87802" y="6332982"/>
            <a:ext cx="338455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950" spc="10" b="1">
                <a:latin typeface="Arial"/>
                <a:cs typeface="Arial"/>
              </a:rPr>
              <a:t>P</a:t>
            </a:r>
            <a:r>
              <a:rPr dirty="0" sz="950" spc="-45" b="1">
                <a:latin typeface="Arial"/>
                <a:cs typeface="Arial"/>
              </a:rPr>
              <a:t>A</a:t>
            </a:r>
            <a:r>
              <a:rPr dirty="0" sz="950" spc="-10" b="1">
                <a:latin typeface="Arial"/>
                <a:cs typeface="Arial"/>
              </a:rPr>
              <a:t>T</a:t>
            </a:r>
            <a:r>
              <a:rPr dirty="0" sz="950" spc="5" b="1">
                <a:latin typeface="Arial"/>
                <a:cs typeface="Arial"/>
              </a:rPr>
              <a:t>H</a:t>
            </a:r>
            <a:endParaRPr sz="9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42790" y="6323990"/>
            <a:ext cx="728980" cy="311785"/>
          </a:xfrm>
          <a:custGeom>
            <a:avLst/>
            <a:gdLst/>
            <a:ahLst/>
            <a:cxnLst/>
            <a:rect l="l" t="t" r="r" b="b"/>
            <a:pathLst>
              <a:path w="728979" h="311784">
                <a:moveTo>
                  <a:pt x="728726" y="0"/>
                </a:moveTo>
                <a:lnTo>
                  <a:pt x="643432" y="0"/>
                </a:lnTo>
                <a:lnTo>
                  <a:pt x="85344" y="0"/>
                </a:lnTo>
                <a:lnTo>
                  <a:pt x="0" y="0"/>
                </a:lnTo>
                <a:lnTo>
                  <a:pt x="0" y="311200"/>
                </a:lnTo>
                <a:lnTo>
                  <a:pt x="85344" y="311200"/>
                </a:lnTo>
                <a:lnTo>
                  <a:pt x="643382" y="311200"/>
                </a:lnTo>
                <a:lnTo>
                  <a:pt x="728726" y="311200"/>
                </a:lnTo>
                <a:lnTo>
                  <a:pt x="728726" y="0"/>
                </a:lnTo>
                <a:close/>
              </a:path>
            </a:pathLst>
          </a:custGeom>
          <a:solidFill>
            <a:srgbClr val="0E9D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759452" y="6299072"/>
            <a:ext cx="30543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 spc="-5" b="1">
                <a:latin typeface="Consolas"/>
                <a:cs typeface="Consolas"/>
              </a:rPr>
              <a:t>H(X)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71516" y="6323990"/>
            <a:ext cx="1536700" cy="311785"/>
          </a:xfrm>
          <a:custGeom>
            <a:avLst/>
            <a:gdLst/>
            <a:ahLst/>
            <a:cxnLst/>
            <a:rect l="l" t="t" r="r" b="b"/>
            <a:pathLst>
              <a:path w="1536700" h="311784">
                <a:moveTo>
                  <a:pt x="88379" y="0"/>
                </a:moveTo>
                <a:lnTo>
                  <a:pt x="0" y="0"/>
                </a:lnTo>
                <a:lnTo>
                  <a:pt x="0" y="311200"/>
                </a:lnTo>
                <a:lnTo>
                  <a:pt x="88379" y="311200"/>
                </a:lnTo>
                <a:lnTo>
                  <a:pt x="88379" y="0"/>
                </a:lnTo>
                <a:close/>
              </a:path>
              <a:path w="1536700" h="311784">
                <a:moveTo>
                  <a:pt x="1536446" y="0"/>
                </a:moveTo>
                <a:lnTo>
                  <a:pt x="1451102" y="0"/>
                </a:lnTo>
                <a:lnTo>
                  <a:pt x="88392" y="0"/>
                </a:lnTo>
                <a:lnTo>
                  <a:pt x="88392" y="311200"/>
                </a:lnTo>
                <a:lnTo>
                  <a:pt x="1451102" y="311200"/>
                </a:lnTo>
                <a:lnTo>
                  <a:pt x="1536446" y="311200"/>
                </a:lnTo>
                <a:lnTo>
                  <a:pt x="1536446" y="0"/>
                </a:lnTo>
                <a:close/>
              </a:path>
            </a:pathLst>
          </a:custGeom>
          <a:solidFill>
            <a:srgbClr val="0E9D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893561" y="6299072"/>
            <a:ext cx="30543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 spc="-5" b="1">
                <a:latin typeface="Consolas"/>
                <a:cs typeface="Consolas"/>
              </a:rPr>
              <a:t>G(X)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07961" y="6323990"/>
            <a:ext cx="777875" cy="311785"/>
          </a:xfrm>
          <a:custGeom>
            <a:avLst/>
            <a:gdLst/>
            <a:ahLst/>
            <a:cxnLst/>
            <a:rect l="l" t="t" r="r" b="b"/>
            <a:pathLst>
              <a:path w="777875" h="311784">
                <a:moveTo>
                  <a:pt x="88696" y="0"/>
                </a:moveTo>
                <a:lnTo>
                  <a:pt x="0" y="0"/>
                </a:lnTo>
                <a:lnTo>
                  <a:pt x="0" y="311200"/>
                </a:lnTo>
                <a:lnTo>
                  <a:pt x="88696" y="311200"/>
                </a:lnTo>
                <a:lnTo>
                  <a:pt x="88696" y="0"/>
                </a:lnTo>
                <a:close/>
              </a:path>
              <a:path w="777875" h="311784">
                <a:moveTo>
                  <a:pt x="689216" y="0"/>
                </a:moveTo>
                <a:lnTo>
                  <a:pt x="88773" y="0"/>
                </a:lnTo>
                <a:lnTo>
                  <a:pt x="88773" y="311200"/>
                </a:lnTo>
                <a:lnTo>
                  <a:pt x="689216" y="311200"/>
                </a:lnTo>
                <a:lnTo>
                  <a:pt x="689216" y="0"/>
                </a:lnTo>
                <a:close/>
              </a:path>
              <a:path w="777875" h="311784">
                <a:moveTo>
                  <a:pt x="777621" y="0"/>
                </a:moveTo>
                <a:lnTo>
                  <a:pt x="689229" y="0"/>
                </a:lnTo>
                <a:lnTo>
                  <a:pt x="689229" y="311200"/>
                </a:lnTo>
                <a:lnTo>
                  <a:pt x="777621" y="311200"/>
                </a:lnTo>
                <a:lnTo>
                  <a:pt x="777621" y="0"/>
                </a:lnTo>
                <a:close/>
              </a:path>
            </a:pathLst>
          </a:custGeom>
          <a:solidFill>
            <a:srgbClr val="0E9D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049134" y="6299072"/>
            <a:ext cx="30543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 spc="-5" b="1">
                <a:latin typeface="Consolas"/>
                <a:cs typeface="Consolas"/>
              </a:rPr>
              <a:t>F(X)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2304" y="6235585"/>
            <a:ext cx="6823709" cy="488315"/>
          </a:xfrm>
          <a:custGeom>
            <a:avLst/>
            <a:gdLst/>
            <a:ahLst/>
            <a:cxnLst/>
            <a:rect l="l" t="t" r="r" b="b"/>
            <a:pathLst>
              <a:path w="6823709" h="488315">
                <a:moveTo>
                  <a:pt x="3780409" y="399605"/>
                </a:moveTo>
                <a:lnTo>
                  <a:pt x="0" y="399605"/>
                </a:lnTo>
                <a:lnTo>
                  <a:pt x="0" y="487997"/>
                </a:lnTo>
                <a:lnTo>
                  <a:pt x="3780409" y="487997"/>
                </a:lnTo>
                <a:lnTo>
                  <a:pt x="3780409" y="399605"/>
                </a:lnTo>
                <a:close/>
              </a:path>
              <a:path w="6823709" h="488315">
                <a:moveTo>
                  <a:pt x="6823202" y="399605"/>
                </a:moveTo>
                <a:lnTo>
                  <a:pt x="6045657" y="399605"/>
                </a:lnTo>
                <a:lnTo>
                  <a:pt x="4509262" y="399605"/>
                </a:lnTo>
                <a:lnTo>
                  <a:pt x="3780485" y="399605"/>
                </a:lnTo>
                <a:lnTo>
                  <a:pt x="3780485" y="487997"/>
                </a:lnTo>
                <a:lnTo>
                  <a:pt x="4509211" y="487997"/>
                </a:lnTo>
                <a:lnTo>
                  <a:pt x="6045657" y="487997"/>
                </a:lnTo>
                <a:lnTo>
                  <a:pt x="6823202" y="487997"/>
                </a:lnTo>
                <a:lnTo>
                  <a:pt x="6823202" y="399605"/>
                </a:lnTo>
                <a:close/>
              </a:path>
              <a:path w="6823709" h="488315">
                <a:moveTo>
                  <a:pt x="6823202" y="0"/>
                </a:moveTo>
                <a:lnTo>
                  <a:pt x="6045657" y="0"/>
                </a:lnTo>
                <a:lnTo>
                  <a:pt x="4509262" y="0"/>
                </a:lnTo>
                <a:lnTo>
                  <a:pt x="3780485" y="0"/>
                </a:lnTo>
                <a:lnTo>
                  <a:pt x="3780485" y="88379"/>
                </a:lnTo>
                <a:lnTo>
                  <a:pt x="4509211" y="88379"/>
                </a:lnTo>
                <a:lnTo>
                  <a:pt x="6045657" y="88379"/>
                </a:lnTo>
                <a:lnTo>
                  <a:pt x="6823202" y="88379"/>
                </a:lnTo>
                <a:lnTo>
                  <a:pt x="6823202" y="0"/>
                </a:lnTo>
                <a:close/>
              </a:path>
            </a:pathLst>
          </a:custGeom>
          <a:solidFill>
            <a:srgbClr val="0E9D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4800" y="304799"/>
            <a:ext cx="9451975" cy="7165975"/>
          </a:xfrm>
          <a:custGeom>
            <a:avLst/>
            <a:gdLst/>
            <a:ahLst/>
            <a:cxnLst/>
            <a:rect l="l" t="t" r="r" b="b"/>
            <a:pathLst>
              <a:path w="9451975" h="7165975">
                <a:moveTo>
                  <a:pt x="9451581" y="7159765"/>
                </a:moveTo>
                <a:lnTo>
                  <a:pt x="9445498" y="7159765"/>
                </a:lnTo>
                <a:lnTo>
                  <a:pt x="6096" y="7159765"/>
                </a:lnTo>
                <a:lnTo>
                  <a:pt x="0" y="7159765"/>
                </a:lnTo>
                <a:lnTo>
                  <a:pt x="0" y="7165848"/>
                </a:lnTo>
                <a:lnTo>
                  <a:pt x="6096" y="7165848"/>
                </a:lnTo>
                <a:lnTo>
                  <a:pt x="9445498" y="7165848"/>
                </a:lnTo>
                <a:lnTo>
                  <a:pt x="9451581" y="7165848"/>
                </a:lnTo>
                <a:lnTo>
                  <a:pt x="9451581" y="7159765"/>
                </a:lnTo>
                <a:close/>
              </a:path>
              <a:path w="9451975" h="7165975">
                <a:moveTo>
                  <a:pt x="9451581" y="0"/>
                </a:moveTo>
                <a:lnTo>
                  <a:pt x="944549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7159752"/>
                </a:lnTo>
                <a:lnTo>
                  <a:pt x="6096" y="7159752"/>
                </a:lnTo>
                <a:lnTo>
                  <a:pt x="6096" y="6096"/>
                </a:lnTo>
                <a:lnTo>
                  <a:pt x="9445498" y="6096"/>
                </a:lnTo>
                <a:lnTo>
                  <a:pt x="9445498" y="7159752"/>
                </a:lnTo>
                <a:lnTo>
                  <a:pt x="9451581" y="7159752"/>
                </a:lnTo>
                <a:lnTo>
                  <a:pt x="9451581" y="6096"/>
                </a:lnTo>
                <a:lnTo>
                  <a:pt x="9451581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304" y="1210690"/>
            <a:ext cx="6823709" cy="9525"/>
          </a:xfrm>
          <a:custGeom>
            <a:avLst/>
            <a:gdLst/>
            <a:ahLst/>
            <a:cxnLst/>
            <a:rect l="l" t="t" r="r" b="b"/>
            <a:pathLst>
              <a:path w="6823709" h="9525">
                <a:moveTo>
                  <a:pt x="3780409" y="0"/>
                </a:moveTo>
                <a:lnTo>
                  <a:pt x="0" y="0"/>
                </a:lnTo>
                <a:lnTo>
                  <a:pt x="0" y="9144"/>
                </a:lnTo>
                <a:lnTo>
                  <a:pt x="3780409" y="9144"/>
                </a:lnTo>
                <a:lnTo>
                  <a:pt x="3780409" y="0"/>
                </a:lnTo>
                <a:close/>
              </a:path>
              <a:path w="6823709" h="9525">
                <a:moveTo>
                  <a:pt x="6054788" y="0"/>
                </a:moveTo>
                <a:lnTo>
                  <a:pt x="6054788" y="0"/>
                </a:lnTo>
                <a:lnTo>
                  <a:pt x="3780485" y="0"/>
                </a:lnTo>
                <a:lnTo>
                  <a:pt x="3780485" y="9144"/>
                </a:lnTo>
                <a:lnTo>
                  <a:pt x="6054788" y="9144"/>
                </a:lnTo>
                <a:lnTo>
                  <a:pt x="6054788" y="0"/>
                </a:lnTo>
                <a:close/>
              </a:path>
              <a:path w="6823709" h="9525">
                <a:moveTo>
                  <a:pt x="6823202" y="0"/>
                </a:moveTo>
                <a:lnTo>
                  <a:pt x="6054801" y="0"/>
                </a:lnTo>
                <a:lnTo>
                  <a:pt x="6054801" y="9144"/>
                </a:lnTo>
                <a:lnTo>
                  <a:pt x="6823202" y="9144"/>
                </a:lnTo>
                <a:lnTo>
                  <a:pt x="6823202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004" y="1353439"/>
            <a:ext cx="9969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Consolas"/>
                <a:cs typeface="Consolas"/>
              </a:rPr>
              <a:t>S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2490" y="1268095"/>
            <a:ext cx="120650" cy="2305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 spc="-5">
                <a:latin typeface="Arial"/>
                <a:cs typeface="Arial"/>
              </a:rPr>
              <a:t>7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1215" y="1268095"/>
            <a:ext cx="120650" cy="2305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 spc="-5"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48043" y="1268095"/>
            <a:ext cx="120650" cy="2305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 spc="-5">
                <a:latin typeface="Arial"/>
                <a:cs typeface="Arial"/>
              </a:rPr>
              <a:t>7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2304" y="1765426"/>
            <a:ext cx="6823709" cy="9525"/>
          </a:xfrm>
          <a:custGeom>
            <a:avLst/>
            <a:gdLst/>
            <a:ahLst/>
            <a:cxnLst/>
            <a:rect l="l" t="t" r="r" b="b"/>
            <a:pathLst>
              <a:path w="6823709" h="9525">
                <a:moveTo>
                  <a:pt x="3780409" y="0"/>
                </a:moveTo>
                <a:lnTo>
                  <a:pt x="0" y="0"/>
                </a:lnTo>
                <a:lnTo>
                  <a:pt x="0" y="9144"/>
                </a:lnTo>
                <a:lnTo>
                  <a:pt x="3780409" y="9144"/>
                </a:lnTo>
                <a:lnTo>
                  <a:pt x="3780409" y="0"/>
                </a:lnTo>
                <a:close/>
              </a:path>
              <a:path w="6823709" h="9525">
                <a:moveTo>
                  <a:pt x="6054788" y="0"/>
                </a:moveTo>
                <a:lnTo>
                  <a:pt x="6054788" y="0"/>
                </a:lnTo>
                <a:lnTo>
                  <a:pt x="3780485" y="0"/>
                </a:lnTo>
                <a:lnTo>
                  <a:pt x="3780485" y="9144"/>
                </a:lnTo>
                <a:lnTo>
                  <a:pt x="6054788" y="9144"/>
                </a:lnTo>
                <a:lnTo>
                  <a:pt x="6054788" y="0"/>
                </a:lnTo>
                <a:close/>
              </a:path>
              <a:path w="6823709" h="9525">
                <a:moveTo>
                  <a:pt x="6823202" y="0"/>
                </a:moveTo>
                <a:lnTo>
                  <a:pt x="6054801" y="0"/>
                </a:lnTo>
                <a:lnTo>
                  <a:pt x="6054801" y="9144"/>
                </a:lnTo>
                <a:lnTo>
                  <a:pt x="6823202" y="9144"/>
                </a:lnTo>
                <a:lnTo>
                  <a:pt x="6823202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62304" y="2328036"/>
          <a:ext cx="6823709" cy="974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4670"/>
                <a:gridCol w="1132839"/>
                <a:gridCol w="1345564"/>
              </a:tblGrid>
              <a:tr h="555116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890"/>
                        </a:spcBef>
                        <a:tabLst>
                          <a:tab pos="3932554" algn="l"/>
                        </a:tabLst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z="1050" spc="-1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-&gt;</a:t>
                      </a:r>
                      <a:r>
                        <a:rPr dirty="0" sz="1050" spc="-1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A	</a:t>
                      </a:r>
                      <a:r>
                        <a:rPr dirty="0" baseline="16460" sz="2025" spc="-7">
                          <a:latin typeface="Arial"/>
                          <a:cs typeface="Arial"/>
                        </a:rPr>
                        <a:t>9</a:t>
                      </a:r>
                      <a:endParaRPr baseline="16460" sz="2025">
                        <a:latin typeface="Arial"/>
                        <a:cs typeface="Arial"/>
                      </a:endParaRPr>
                    </a:p>
                  </a:txBody>
                  <a:tcPr marL="0" marR="0" marB="0" marT="113030">
                    <a:lnT w="9525">
                      <a:solidFill>
                        <a:srgbClr val="ECECEC"/>
                      </a:solidFill>
                      <a:prstDash val="solid"/>
                    </a:lnT>
                    <a:lnB w="9525">
                      <a:solidFill>
                        <a:srgbClr val="ECECE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686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64769">
                    <a:lnT w="9525">
                      <a:solidFill>
                        <a:srgbClr val="ECECEC"/>
                      </a:solidFill>
                      <a:prstDash val="solid"/>
                    </a:lnT>
                    <a:lnB w="9525">
                      <a:solidFill>
                        <a:srgbClr val="ECECE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072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350" spc="-10">
                          <a:latin typeface="Arial"/>
                          <a:cs typeface="Arial"/>
                        </a:rPr>
                        <a:t>12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64769">
                    <a:lnT w="9525">
                      <a:solidFill>
                        <a:srgbClr val="ECECEC"/>
                      </a:solidFill>
                      <a:prstDash val="solid"/>
                    </a:lnT>
                    <a:lnB w="9525">
                      <a:solidFill>
                        <a:srgbClr val="ECECEC"/>
                      </a:solidFill>
                      <a:prstDash val="solid"/>
                    </a:lnB>
                  </a:tcPr>
                </a:tc>
              </a:tr>
              <a:tr h="418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52400">
                        <a:lnSpc>
                          <a:spcPts val="1535"/>
                        </a:lnSpc>
                        <a:tabLst>
                          <a:tab pos="3932554" algn="l"/>
                        </a:tabLst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z="1050" spc="-1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-&gt;</a:t>
                      </a:r>
                      <a:r>
                        <a:rPr dirty="0" sz="1050" spc="-1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D	</a:t>
                      </a:r>
                      <a:r>
                        <a:rPr dirty="0" sz="1350" spc="-5">
                          <a:latin typeface="Arial"/>
                          <a:cs typeface="Arial"/>
                        </a:rPr>
                        <a:t>5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T w="9525">
                      <a:solidFill>
                        <a:srgbClr val="ECECE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16865">
                        <a:lnSpc>
                          <a:spcPts val="1535"/>
                        </a:lnSpc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T w="9525">
                      <a:solidFill>
                        <a:srgbClr val="ECECE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20725">
                        <a:lnSpc>
                          <a:spcPts val="1535"/>
                        </a:lnSpc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7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T w="9525">
                      <a:solidFill>
                        <a:srgbClr val="ECECEC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762304" y="3579875"/>
            <a:ext cx="6823709" cy="9525"/>
          </a:xfrm>
          <a:custGeom>
            <a:avLst/>
            <a:gdLst/>
            <a:ahLst/>
            <a:cxnLst/>
            <a:rect l="l" t="t" r="r" b="b"/>
            <a:pathLst>
              <a:path w="6823709" h="9525">
                <a:moveTo>
                  <a:pt x="3780409" y="0"/>
                </a:moveTo>
                <a:lnTo>
                  <a:pt x="0" y="0"/>
                </a:lnTo>
                <a:lnTo>
                  <a:pt x="0" y="9144"/>
                </a:lnTo>
                <a:lnTo>
                  <a:pt x="3780409" y="9144"/>
                </a:lnTo>
                <a:lnTo>
                  <a:pt x="3780409" y="0"/>
                </a:lnTo>
                <a:close/>
              </a:path>
              <a:path w="6823709" h="9525">
                <a:moveTo>
                  <a:pt x="6054788" y="0"/>
                </a:moveTo>
                <a:lnTo>
                  <a:pt x="6054788" y="0"/>
                </a:lnTo>
                <a:lnTo>
                  <a:pt x="3780485" y="0"/>
                </a:lnTo>
                <a:lnTo>
                  <a:pt x="3780485" y="9144"/>
                </a:lnTo>
                <a:lnTo>
                  <a:pt x="6054788" y="9144"/>
                </a:lnTo>
                <a:lnTo>
                  <a:pt x="6054788" y="0"/>
                </a:lnTo>
                <a:close/>
              </a:path>
              <a:path w="6823709" h="9525">
                <a:moveTo>
                  <a:pt x="6823202" y="0"/>
                </a:moveTo>
                <a:lnTo>
                  <a:pt x="6054801" y="0"/>
                </a:lnTo>
                <a:lnTo>
                  <a:pt x="6054801" y="9144"/>
                </a:lnTo>
                <a:lnTo>
                  <a:pt x="6823202" y="9144"/>
                </a:lnTo>
                <a:lnTo>
                  <a:pt x="6823202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02004" y="4375150"/>
            <a:ext cx="8312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Consolas"/>
                <a:cs typeface="Consolas"/>
              </a:rPr>
              <a:t>S -&gt; D -&gt;</a:t>
            </a:r>
            <a:r>
              <a:rPr dirty="0" sz="1050" spc="-1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B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82490" y="4338573"/>
            <a:ext cx="120650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">
                <a:latin typeface="Arial"/>
                <a:cs typeface="Arial"/>
              </a:rPr>
              <a:t>4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11215" y="4338573"/>
            <a:ext cx="704850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">
                <a:latin typeface="Arial"/>
                <a:cs typeface="Arial"/>
              </a:rPr>
              <a:t>2 + 1 =</a:t>
            </a:r>
            <a:r>
              <a:rPr dirty="0" sz="1350" spc="-55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3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48043" y="4338573"/>
            <a:ext cx="120650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">
                <a:latin typeface="Arial"/>
                <a:cs typeface="Arial"/>
              </a:rPr>
              <a:t>7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2304" y="4134611"/>
            <a:ext cx="6823709" cy="9525"/>
          </a:xfrm>
          <a:custGeom>
            <a:avLst/>
            <a:gdLst/>
            <a:ahLst/>
            <a:cxnLst/>
            <a:rect l="l" t="t" r="r" b="b"/>
            <a:pathLst>
              <a:path w="6823709" h="9525">
                <a:moveTo>
                  <a:pt x="3780409" y="0"/>
                </a:moveTo>
                <a:lnTo>
                  <a:pt x="0" y="0"/>
                </a:lnTo>
                <a:lnTo>
                  <a:pt x="0" y="9144"/>
                </a:lnTo>
                <a:lnTo>
                  <a:pt x="3780409" y="9144"/>
                </a:lnTo>
                <a:lnTo>
                  <a:pt x="3780409" y="0"/>
                </a:lnTo>
                <a:close/>
              </a:path>
              <a:path w="6823709" h="9525">
                <a:moveTo>
                  <a:pt x="6054788" y="0"/>
                </a:moveTo>
                <a:lnTo>
                  <a:pt x="6054788" y="0"/>
                </a:lnTo>
                <a:lnTo>
                  <a:pt x="3780485" y="0"/>
                </a:lnTo>
                <a:lnTo>
                  <a:pt x="3780485" y="9144"/>
                </a:lnTo>
                <a:lnTo>
                  <a:pt x="6054788" y="9144"/>
                </a:lnTo>
                <a:lnTo>
                  <a:pt x="6054788" y="0"/>
                </a:lnTo>
                <a:close/>
              </a:path>
              <a:path w="6823709" h="9525">
                <a:moveTo>
                  <a:pt x="6823202" y="0"/>
                </a:moveTo>
                <a:lnTo>
                  <a:pt x="6054801" y="0"/>
                </a:lnTo>
                <a:lnTo>
                  <a:pt x="6054801" y="9144"/>
                </a:lnTo>
                <a:lnTo>
                  <a:pt x="6823202" y="9144"/>
                </a:lnTo>
                <a:lnTo>
                  <a:pt x="6823202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02004" y="4979034"/>
            <a:ext cx="8312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Consolas"/>
                <a:cs typeface="Consolas"/>
              </a:rPr>
              <a:t>S -&gt; D -&gt;</a:t>
            </a:r>
            <a:r>
              <a:rPr dirty="0" sz="1050" spc="-1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E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82490" y="4893691"/>
            <a:ext cx="120650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">
                <a:latin typeface="Arial"/>
                <a:cs typeface="Arial"/>
              </a:rPr>
              <a:t>3</a:t>
            </a:r>
            <a:endParaRPr sz="13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11215" y="4893691"/>
            <a:ext cx="704850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">
                <a:latin typeface="Arial"/>
                <a:cs typeface="Arial"/>
              </a:rPr>
              <a:t>2 + 4 =</a:t>
            </a:r>
            <a:r>
              <a:rPr dirty="0" sz="1350" spc="-55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6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48043" y="4893691"/>
            <a:ext cx="120650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">
                <a:latin typeface="Arial"/>
                <a:cs typeface="Arial"/>
              </a:rPr>
              <a:t>9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62304" y="4835905"/>
            <a:ext cx="6823709" cy="9525"/>
          </a:xfrm>
          <a:custGeom>
            <a:avLst/>
            <a:gdLst/>
            <a:ahLst/>
            <a:cxnLst/>
            <a:rect l="l" t="t" r="r" b="b"/>
            <a:pathLst>
              <a:path w="6823709" h="9525">
                <a:moveTo>
                  <a:pt x="3780409" y="0"/>
                </a:moveTo>
                <a:lnTo>
                  <a:pt x="0" y="0"/>
                </a:lnTo>
                <a:lnTo>
                  <a:pt x="0" y="9144"/>
                </a:lnTo>
                <a:lnTo>
                  <a:pt x="3780409" y="9144"/>
                </a:lnTo>
                <a:lnTo>
                  <a:pt x="3780409" y="0"/>
                </a:lnTo>
                <a:close/>
              </a:path>
              <a:path w="6823709" h="9525">
                <a:moveTo>
                  <a:pt x="6054788" y="0"/>
                </a:moveTo>
                <a:lnTo>
                  <a:pt x="6054788" y="0"/>
                </a:lnTo>
                <a:lnTo>
                  <a:pt x="3780485" y="0"/>
                </a:lnTo>
                <a:lnTo>
                  <a:pt x="3780485" y="9144"/>
                </a:lnTo>
                <a:lnTo>
                  <a:pt x="6054788" y="9144"/>
                </a:lnTo>
                <a:lnTo>
                  <a:pt x="6054788" y="0"/>
                </a:lnTo>
                <a:close/>
              </a:path>
              <a:path w="6823709" h="9525">
                <a:moveTo>
                  <a:pt x="6823202" y="0"/>
                </a:moveTo>
                <a:lnTo>
                  <a:pt x="6054801" y="0"/>
                </a:lnTo>
                <a:lnTo>
                  <a:pt x="6054801" y="9144"/>
                </a:lnTo>
                <a:lnTo>
                  <a:pt x="6823202" y="9144"/>
                </a:lnTo>
                <a:lnTo>
                  <a:pt x="6823202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2304" y="5394070"/>
            <a:ext cx="6823709" cy="9525"/>
          </a:xfrm>
          <a:custGeom>
            <a:avLst/>
            <a:gdLst/>
            <a:ahLst/>
            <a:cxnLst/>
            <a:rect l="l" t="t" r="r" b="b"/>
            <a:pathLst>
              <a:path w="6823709" h="9525">
                <a:moveTo>
                  <a:pt x="3780409" y="0"/>
                </a:moveTo>
                <a:lnTo>
                  <a:pt x="0" y="0"/>
                </a:lnTo>
                <a:lnTo>
                  <a:pt x="0" y="9144"/>
                </a:lnTo>
                <a:lnTo>
                  <a:pt x="3780409" y="9144"/>
                </a:lnTo>
                <a:lnTo>
                  <a:pt x="3780409" y="0"/>
                </a:lnTo>
                <a:close/>
              </a:path>
              <a:path w="6823709" h="9525">
                <a:moveTo>
                  <a:pt x="6054788" y="0"/>
                </a:moveTo>
                <a:lnTo>
                  <a:pt x="6054788" y="0"/>
                </a:lnTo>
                <a:lnTo>
                  <a:pt x="3780485" y="0"/>
                </a:lnTo>
                <a:lnTo>
                  <a:pt x="3780485" y="9144"/>
                </a:lnTo>
                <a:lnTo>
                  <a:pt x="6054788" y="9144"/>
                </a:lnTo>
                <a:lnTo>
                  <a:pt x="6054788" y="0"/>
                </a:lnTo>
                <a:close/>
              </a:path>
              <a:path w="6823709" h="9525">
                <a:moveTo>
                  <a:pt x="6823202" y="0"/>
                </a:moveTo>
                <a:lnTo>
                  <a:pt x="6054801" y="0"/>
                </a:lnTo>
                <a:lnTo>
                  <a:pt x="6054801" y="9144"/>
                </a:lnTo>
                <a:lnTo>
                  <a:pt x="6823202" y="9144"/>
                </a:lnTo>
                <a:lnTo>
                  <a:pt x="6823202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902004" y="6186296"/>
            <a:ext cx="119697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Consolas"/>
                <a:cs typeface="Consolas"/>
              </a:rPr>
              <a:t>S -&gt; D -&gt; B -&gt;</a:t>
            </a:r>
            <a:r>
              <a:rPr dirty="0" sz="1050" spc="-13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C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82490" y="6149721"/>
            <a:ext cx="120650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"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11215" y="6149721"/>
            <a:ext cx="704850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">
                <a:latin typeface="Arial"/>
                <a:cs typeface="Arial"/>
              </a:rPr>
              <a:t>3 + 2 =</a:t>
            </a:r>
            <a:r>
              <a:rPr dirty="0" sz="1350" spc="-55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5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48043" y="6149721"/>
            <a:ext cx="120650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">
                <a:latin typeface="Arial"/>
                <a:cs typeface="Arial"/>
              </a:rPr>
              <a:t>7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62304" y="5949060"/>
            <a:ext cx="6823709" cy="9525"/>
          </a:xfrm>
          <a:custGeom>
            <a:avLst/>
            <a:gdLst/>
            <a:ahLst/>
            <a:cxnLst/>
            <a:rect l="l" t="t" r="r" b="b"/>
            <a:pathLst>
              <a:path w="6823709" h="9525">
                <a:moveTo>
                  <a:pt x="3780409" y="0"/>
                </a:moveTo>
                <a:lnTo>
                  <a:pt x="0" y="0"/>
                </a:lnTo>
                <a:lnTo>
                  <a:pt x="0" y="9144"/>
                </a:lnTo>
                <a:lnTo>
                  <a:pt x="3780409" y="9144"/>
                </a:lnTo>
                <a:lnTo>
                  <a:pt x="3780409" y="0"/>
                </a:lnTo>
                <a:close/>
              </a:path>
              <a:path w="6823709" h="9525">
                <a:moveTo>
                  <a:pt x="6054788" y="0"/>
                </a:moveTo>
                <a:lnTo>
                  <a:pt x="6054788" y="0"/>
                </a:lnTo>
                <a:lnTo>
                  <a:pt x="3780485" y="0"/>
                </a:lnTo>
                <a:lnTo>
                  <a:pt x="3780485" y="9144"/>
                </a:lnTo>
                <a:lnTo>
                  <a:pt x="6054788" y="9144"/>
                </a:lnTo>
                <a:lnTo>
                  <a:pt x="6054788" y="0"/>
                </a:lnTo>
                <a:close/>
              </a:path>
              <a:path w="6823709" h="9525">
                <a:moveTo>
                  <a:pt x="6823202" y="0"/>
                </a:moveTo>
                <a:lnTo>
                  <a:pt x="6054801" y="0"/>
                </a:lnTo>
                <a:lnTo>
                  <a:pt x="6054801" y="9144"/>
                </a:lnTo>
                <a:lnTo>
                  <a:pt x="6823202" y="9144"/>
                </a:lnTo>
                <a:lnTo>
                  <a:pt x="6823202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04800" y="304799"/>
            <a:ext cx="9451975" cy="7165975"/>
          </a:xfrm>
          <a:custGeom>
            <a:avLst/>
            <a:gdLst/>
            <a:ahLst/>
            <a:cxnLst/>
            <a:rect l="l" t="t" r="r" b="b"/>
            <a:pathLst>
              <a:path w="9451975" h="7165975">
                <a:moveTo>
                  <a:pt x="9451581" y="7159765"/>
                </a:moveTo>
                <a:lnTo>
                  <a:pt x="9445498" y="7159765"/>
                </a:lnTo>
                <a:lnTo>
                  <a:pt x="6096" y="7159765"/>
                </a:lnTo>
                <a:lnTo>
                  <a:pt x="0" y="7159765"/>
                </a:lnTo>
                <a:lnTo>
                  <a:pt x="0" y="7165848"/>
                </a:lnTo>
                <a:lnTo>
                  <a:pt x="6096" y="7165848"/>
                </a:lnTo>
                <a:lnTo>
                  <a:pt x="9445498" y="7165848"/>
                </a:lnTo>
                <a:lnTo>
                  <a:pt x="9451581" y="7165848"/>
                </a:lnTo>
                <a:lnTo>
                  <a:pt x="9451581" y="7159765"/>
                </a:lnTo>
                <a:close/>
              </a:path>
              <a:path w="9451975" h="7165975">
                <a:moveTo>
                  <a:pt x="9451581" y="0"/>
                </a:moveTo>
                <a:lnTo>
                  <a:pt x="944549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7159752"/>
                </a:lnTo>
                <a:lnTo>
                  <a:pt x="6096" y="7159752"/>
                </a:lnTo>
                <a:lnTo>
                  <a:pt x="6096" y="6096"/>
                </a:lnTo>
                <a:lnTo>
                  <a:pt x="9445498" y="6096"/>
                </a:lnTo>
                <a:lnTo>
                  <a:pt x="9445498" y="7159752"/>
                </a:lnTo>
                <a:lnTo>
                  <a:pt x="9451581" y="7159752"/>
                </a:lnTo>
                <a:lnTo>
                  <a:pt x="9451581" y="6096"/>
                </a:lnTo>
                <a:lnTo>
                  <a:pt x="9451581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304" y="1210690"/>
            <a:ext cx="6823709" cy="9525"/>
          </a:xfrm>
          <a:custGeom>
            <a:avLst/>
            <a:gdLst/>
            <a:ahLst/>
            <a:cxnLst/>
            <a:rect l="l" t="t" r="r" b="b"/>
            <a:pathLst>
              <a:path w="6823709" h="9525">
                <a:moveTo>
                  <a:pt x="3780409" y="0"/>
                </a:moveTo>
                <a:lnTo>
                  <a:pt x="0" y="0"/>
                </a:lnTo>
                <a:lnTo>
                  <a:pt x="0" y="9144"/>
                </a:lnTo>
                <a:lnTo>
                  <a:pt x="3780409" y="9144"/>
                </a:lnTo>
                <a:lnTo>
                  <a:pt x="3780409" y="0"/>
                </a:lnTo>
                <a:close/>
              </a:path>
              <a:path w="6823709" h="9525">
                <a:moveTo>
                  <a:pt x="6054788" y="0"/>
                </a:moveTo>
                <a:lnTo>
                  <a:pt x="6054788" y="0"/>
                </a:lnTo>
                <a:lnTo>
                  <a:pt x="3780485" y="0"/>
                </a:lnTo>
                <a:lnTo>
                  <a:pt x="3780485" y="9144"/>
                </a:lnTo>
                <a:lnTo>
                  <a:pt x="6054788" y="9144"/>
                </a:lnTo>
                <a:lnTo>
                  <a:pt x="6054788" y="0"/>
                </a:lnTo>
                <a:close/>
              </a:path>
              <a:path w="6823709" h="9525">
                <a:moveTo>
                  <a:pt x="6823202" y="0"/>
                </a:moveTo>
                <a:lnTo>
                  <a:pt x="6054801" y="0"/>
                </a:lnTo>
                <a:lnTo>
                  <a:pt x="6054801" y="9144"/>
                </a:lnTo>
                <a:lnTo>
                  <a:pt x="6823202" y="9144"/>
                </a:lnTo>
                <a:lnTo>
                  <a:pt x="6823202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004" y="1447927"/>
            <a:ext cx="119697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Consolas"/>
                <a:cs typeface="Consolas"/>
              </a:rPr>
              <a:t>S -&gt; D -&gt; B -&gt;</a:t>
            </a:r>
            <a:r>
              <a:rPr dirty="0" sz="1050" spc="-13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E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2490" y="1411351"/>
            <a:ext cx="120650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">
                <a:latin typeface="Arial"/>
                <a:cs typeface="Arial"/>
              </a:rPr>
              <a:t>3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1215" y="1411351"/>
            <a:ext cx="704850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">
                <a:latin typeface="Arial"/>
                <a:cs typeface="Arial"/>
              </a:rPr>
              <a:t>3 + 1 =</a:t>
            </a:r>
            <a:r>
              <a:rPr dirty="0" sz="1350" spc="-55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4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48043" y="1411351"/>
            <a:ext cx="120650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">
                <a:latin typeface="Arial"/>
                <a:cs typeface="Arial"/>
              </a:rPr>
              <a:t>7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2304" y="1911984"/>
            <a:ext cx="6823709" cy="9525"/>
          </a:xfrm>
          <a:custGeom>
            <a:avLst/>
            <a:gdLst/>
            <a:ahLst/>
            <a:cxnLst/>
            <a:rect l="l" t="t" r="r" b="b"/>
            <a:pathLst>
              <a:path w="6823709" h="9525">
                <a:moveTo>
                  <a:pt x="3780409" y="0"/>
                </a:moveTo>
                <a:lnTo>
                  <a:pt x="0" y="0"/>
                </a:lnTo>
                <a:lnTo>
                  <a:pt x="0" y="9144"/>
                </a:lnTo>
                <a:lnTo>
                  <a:pt x="3780409" y="9144"/>
                </a:lnTo>
                <a:lnTo>
                  <a:pt x="3780409" y="0"/>
                </a:lnTo>
                <a:close/>
              </a:path>
              <a:path w="6823709" h="9525">
                <a:moveTo>
                  <a:pt x="6054788" y="0"/>
                </a:moveTo>
                <a:lnTo>
                  <a:pt x="6054788" y="0"/>
                </a:lnTo>
                <a:lnTo>
                  <a:pt x="3780485" y="0"/>
                </a:lnTo>
                <a:lnTo>
                  <a:pt x="3780485" y="9144"/>
                </a:lnTo>
                <a:lnTo>
                  <a:pt x="6054788" y="9144"/>
                </a:lnTo>
                <a:lnTo>
                  <a:pt x="6054788" y="0"/>
                </a:lnTo>
                <a:close/>
              </a:path>
              <a:path w="6823709" h="9525">
                <a:moveTo>
                  <a:pt x="6823202" y="0"/>
                </a:moveTo>
                <a:lnTo>
                  <a:pt x="6054801" y="0"/>
                </a:lnTo>
                <a:lnTo>
                  <a:pt x="6054801" y="9144"/>
                </a:lnTo>
                <a:lnTo>
                  <a:pt x="6823202" y="9144"/>
                </a:lnTo>
                <a:lnTo>
                  <a:pt x="6823202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004" y="2609850"/>
            <a:ext cx="156273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Consolas"/>
                <a:cs typeface="Consolas"/>
              </a:rPr>
              <a:t>S -&gt; D -&gt; B -&gt; C -&gt;</a:t>
            </a:r>
            <a:r>
              <a:rPr dirty="0" sz="1050" spc="-15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G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82490" y="2524505"/>
            <a:ext cx="120650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"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11215" y="2524505"/>
            <a:ext cx="704850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">
                <a:latin typeface="Arial"/>
                <a:cs typeface="Arial"/>
              </a:rPr>
              <a:t>5 + 4 =</a:t>
            </a:r>
            <a:r>
              <a:rPr dirty="0" sz="1350" spc="-55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9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48043" y="2524505"/>
            <a:ext cx="120650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">
                <a:latin typeface="Arial"/>
                <a:cs typeface="Arial"/>
              </a:rPr>
              <a:t>9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2304" y="2466720"/>
            <a:ext cx="6823709" cy="9525"/>
          </a:xfrm>
          <a:custGeom>
            <a:avLst/>
            <a:gdLst/>
            <a:ahLst/>
            <a:cxnLst/>
            <a:rect l="l" t="t" r="r" b="b"/>
            <a:pathLst>
              <a:path w="6823709" h="9525">
                <a:moveTo>
                  <a:pt x="3780409" y="0"/>
                </a:moveTo>
                <a:lnTo>
                  <a:pt x="0" y="0"/>
                </a:lnTo>
                <a:lnTo>
                  <a:pt x="0" y="9144"/>
                </a:lnTo>
                <a:lnTo>
                  <a:pt x="3780409" y="9144"/>
                </a:lnTo>
                <a:lnTo>
                  <a:pt x="3780409" y="0"/>
                </a:lnTo>
                <a:close/>
              </a:path>
              <a:path w="6823709" h="9525">
                <a:moveTo>
                  <a:pt x="6054788" y="0"/>
                </a:moveTo>
                <a:lnTo>
                  <a:pt x="6054788" y="0"/>
                </a:lnTo>
                <a:lnTo>
                  <a:pt x="3780485" y="0"/>
                </a:lnTo>
                <a:lnTo>
                  <a:pt x="3780485" y="9144"/>
                </a:lnTo>
                <a:lnTo>
                  <a:pt x="6054788" y="9144"/>
                </a:lnTo>
                <a:lnTo>
                  <a:pt x="6054788" y="0"/>
                </a:lnTo>
                <a:close/>
              </a:path>
              <a:path w="6823709" h="9525">
                <a:moveTo>
                  <a:pt x="6823202" y="0"/>
                </a:moveTo>
                <a:lnTo>
                  <a:pt x="6054801" y="0"/>
                </a:lnTo>
                <a:lnTo>
                  <a:pt x="6054801" y="9144"/>
                </a:lnTo>
                <a:lnTo>
                  <a:pt x="6823202" y="9144"/>
                </a:lnTo>
                <a:lnTo>
                  <a:pt x="6823202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02004" y="3262376"/>
            <a:ext cx="156273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latin typeface="Consolas"/>
                <a:cs typeface="Consolas"/>
              </a:rPr>
              <a:t>S -&gt; D -&gt; B -&gt; E -&gt;</a:t>
            </a:r>
            <a:r>
              <a:rPr dirty="0" sz="1050" spc="-150" b="1">
                <a:latin typeface="Consolas"/>
                <a:cs typeface="Consolas"/>
              </a:rPr>
              <a:t> </a:t>
            </a:r>
            <a:r>
              <a:rPr dirty="0" sz="1050" b="1">
                <a:latin typeface="Consolas"/>
                <a:cs typeface="Consolas"/>
              </a:rPr>
              <a:t>G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48043" y="3225800"/>
            <a:ext cx="120650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">
                <a:latin typeface="Arial"/>
                <a:cs typeface="Arial"/>
              </a:rPr>
              <a:t>7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2304" y="3021837"/>
            <a:ext cx="6823709" cy="9525"/>
          </a:xfrm>
          <a:custGeom>
            <a:avLst/>
            <a:gdLst/>
            <a:ahLst/>
            <a:cxnLst/>
            <a:rect l="l" t="t" r="r" b="b"/>
            <a:pathLst>
              <a:path w="6823709" h="9525">
                <a:moveTo>
                  <a:pt x="3780409" y="0"/>
                </a:moveTo>
                <a:lnTo>
                  <a:pt x="0" y="0"/>
                </a:lnTo>
                <a:lnTo>
                  <a:pt x="0" y="9144"/>
                </a:lnTo>
                <a:lnTo>
                  <a:pt x="3780409" y="9144"/>
                </a:lnTo>
                <a:lnTo>
                  <a:pt x="3780409" y="0"/>
                </a:lnTo>
                <a:close/>
              </a:path>
              <a:path w="6823709" h="9525">
                <a:moveTo>
                  <a:pt x="6054788" y="0"/>
                </a:moveTo>
                <a:lnTo>
                  <a:pt x="6054788" y="0"/>
                </a:lnTo>
                <a:lnTo>
                  <a:pt x="3780485" y="0"/>
                </a:lnTo>
                <a:lnTo>
                  <a:pt x="3780485" y="9144"/>
                </a:lnTo>
                <a:lnTo>
                  <a:pt x="6054788" y="9144"/>
                </a:lnTo>
                <a:lnTo>
                  <a:pt x="6054788" y="0"/>
                </a:lnTo>
                <a:close/>
              </a:path>
              <a:path w="6823709" h="9525">
                <a:moveTo>
                  <a:pt x="6823202" y="0"/>
                </a:moveTo>
                <a:lnTo>
                  <a:pt x="6054801" y="0"/>
                </a:lnTo>
                <a:lnTo>
                  <a:pt x="6054801" y="9144"/>
                </a:lnTo>
                <a:lnTo>
                  <a:pt x="6823202" y="9144"/>
                </a:lnTo>
                <a:lnTo>
                  <a:pt x="6823202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899153" y="3695191"/>
            <a:ext cx="454025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15" b="1">
                <a:latin typeface="Arial"/>
                <a:cs typeface="Arial"/>
              </a:rPr>
              <a:t>P</a:t>
            </a:r>
            <a:r>
              <a:rPr dirty="0" sz="1350" spc="-5" b="1">
                <a:latin typeface="Arial"/>
                <a:cs typeface="Arial"/>
              </a:rPr>
              <a:t>at</a:t>
            </a:r>
            <a:r>
              <a:rPr dirty="0" sz="1350" spc="10" b="1">
                <a:latin typeface="Arial"/>
                <a:cs typeface="Arial"/>
              </a:rPr>
              <a:t>h</a:t>
            </a:r>
            <a:r>
              <a:rPr dirty="0" sz="1350" spc="-5" b="1">
                <a:latin typeface="Arial"/>
                <a:cs typeface="Arial"/>
              </a:rPr>
              <a:t>:</a:t>
            </a:r>
            <a:endParaRPr sz="13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94097" y="3225800"/>
            <a:ext cx="1562735" cy="6927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46990">
              <a:lnSpc>
                <a:spcPct val="100000"/>
              </a:lnSpc>
              <a:spcBef>
                <a:spcPts val="90"/>
              </a:spcBef>
              <a:tabLst>
                <a:tab pos="775335" algn="l"/>
              </a:tabLst>
            </a:pPr>
            <a:r>
              <a:rPr dirty="0" sz="1350" spc="-5">
                <a:latin typeface="Arial"/>
                <a:cs typeface="Arial"/>
              </a:rPr>
              <a:t>0	4 + 3 =</a:t>
            </a:r>
            <a:r>
              <a:rPr dirty="0" sz="1350" spc="-25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7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050">
                <a:latin typeface="Consolas"/>
                <a:cs typeface="Consolas"/>
              </a:rPr>
              <a:t>S -&gt; D -&gt; B -&gt; E -&gt;</a:t>
            </a:r>
            <a:r>
              <a:rPr dirty="0" sz="1050" spc="-15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G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27626" y="3893311"/>
            <a:ext cx="803910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16915" algn="l"/>
              </a:tabLst>
            </a:pPr>
            <a:r>
              <a:rPr dirty="0" sz="1350" spc="-20" b="1">
                <a:latin typeface="Arial"/>
                <a:cs typeface="Arial"/>
              </a:rPr>
              <a:t>C</a:t>
            </a:r>
            <a:r>
              <a:rPr dirty="0" sz="1350" spc="-15" b="1">
                <a:latin typeface="Arial"/>
                <a:cs typeface="Arial"/>
              </a:rPr>
              <a:t>o</a:t>
            </a:r>
            <a:r>
              <a:rPr dirty="0" sz="1350" spc="-5" b="1">
                <a:latin typeface="Arial"/>
                <a:cs typeface="Arial"/>
              </a:rPr>
              <a:t>s</a:t>
            </a:r>
            <a:r>
              <a:rPr dirty="0" sz="1350" spc="20" b="1">
                <a:latin typeface="Arial"/>
                <a:cs typeface="Arial"/>
              </a:rPr>
              <a:t>t</a:t>
            </a:r>
            <a:r>
              <a:rPr dirty="0" sz="1350" spc="-5" b="1">
                <a:latin typeface="Arial"/>
                <a:cs typeface="Arial"/>
              </a:rPr>
              <a:t>:</a:t>
            </a:r>
            <a:r>
              <a:rPr dirty="0" sz="1350" b="1">
                <a:latin typeface="Arial"/>
                <a:cs typeface="Arial"/>
              </a:rPr>
              <a:t>	</a:t>
            </a:r>
            <a:r>
              <a:rPr dirty="0" sz="1050">
                <a:latin typeface="Consolas"/>
                <a:cs typeface="Consolas"/>
              </a:rPr>
              <a:t>7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2004" y="4088638"/>
            <a:ext cx="8244205" cy="23006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590"/>
              </a:lnSpc>
              <a:spcBef>
                <a:spcPts val="90"/>
              </a:spcBef>
            </a:pPr>
            <a:r>
              <a:rPr dirty="0" sz="1350" spc="-15" b="1">
                <a:solidFill>
                  <a:srgbClr val="EB4E1F"/>
                </a:solidFill>
                <a:latin typeface="Arial"/>
                <a:cs typeface="Arial"/>
                <a:hlinkClick r:id="rId2"/>
              </a:rPr>
              <a:t>A* </a:t>
            </a:r>
            <a:r>
              <a:rPr dirty="0" sz="1350" spc="-5" b="1">
                <a:solidFill>
                  <a:srgbClr val="EB4E1F"/>
                </a:solidFill>
                <a:latin typeface="Arial"/>
                <a:cs typeface="Arial"/>
                <a:hlinkClick r:id="rId2"/>
              </a:rPr>
              <a:t>Graph</a:t>
            </a:r>
            <a:r>
              <a:rPr dirty="0" sz="1350" spc="20" b="1">
                <a:solidFill>
                  <a:srgbClr val="EB4E1F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350" spc="-5" b="1">
                <a:solidFill>
                  <a:srgbClr val="EB4E1F"/>
                </a:solidFill>
                <a:latin typeface="Arial"/>
                <a:cs typeface="Arial"/>
                <a:hlinkClick r:id="rId2"/>
              </a:rPr>
              <a:t>Search</a:t>
            </a:r>
            <a:endParaRPr sz="1350">
              <a:latin typeface="Arial"/>
              <a:cs typeface="Arial"/>
            </a:endParaRPr>
          </a:p>
          <a:p>
            <a:pPr marL="405765" marR="6985" indent="-228600">
              <a:lnSpc>
                <a:spcPts val="1560"/>
              </a:lnSpc>
              <a:spcBef>
                <a:spcPts val="75"/>
              </a:spcBef>
              <a:buSzPct val="74074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/>
              <a:t>	</a:t>
            </a:r>
            <a:r>
              <a:rPr dirty="0" sz="1350" spc="-10">
                <a:latin typeface="Arial"/>
                <a:cs typeface="Arial"/>
              </a:rPr>
              <a:t>A* </a:t>
            </a:r>
            <a:r>
              <a:rPr dirty="0" sz="1350" spc="-5">
                <a:latin typeface="Arial"/>
                <a:cs typeface="Arial"/>
              </a:rPr>
              <a:t>tree search </a:t>
            </a:r>
            <a:r>
              <a:rPr dirty="0" sz="1350" spc="-15">
                <a:latin typeface="Arial"/>
                <a:cs typeface="Arial"/>
              </a:rPr>
              <a:t>works well, </a:t>
            </a:r>
            <a:r>
              <a:rPr dirty="0" sz="1350" spc="-5">
                <a:latin typeface="Arial"/>
                <a:cs typeface="Arial"/>
              </a:rPr>
              <a:t>except that </a:t>
            </a:r>
            <a:r>
              <a:rPr dirty="0" sz="1350">
                <a:latin typeface="Arial"/>
                <a:cs typeface="Arial"/>
              </a:rPr>
              <a:t>it </a:t>
            </a:r>
            <a:r>
              <a:rPr dirty="0" sz="1350" spc="-10">
                <a:latin typeface="Arial"/>
                <a:cs typeface="Arial"/>
              </a:rPr>
              <a:t>takes </a:t>
            </a:r>
            <a:r>
              <a:rPr dirty="0" sz="1350">
                <a:latin typeface="Arial"/>
                <a:cs typeface="Arial"/>
              </a:rPr>
              <a:t>time </a:t>
            </a:r>
            <a:r>
              <a:rPr dirty="0" sz="1350" spc="-5">
                <a:latin typeface="Arial"/>
                <a:cs typeface="Arial"/>
              </a:rPr>
              <a:t>re-exploring the branches </a:t>
            </a:r>
            <a:r>
              <a:rPr dirty="0" sz="1350">
                <a:latin typeface="Arial"/>
                <a:cs typeface="Arial"/>
              </a:rPr>
              <a:t>it </a:t>
            </a:r>
            <a:r>
              <a:rPr dirty="0" sz="1350" spc="-10">
                <a:latin typeface="Arial"/>
                <a:cs typeface="Arial"/>
              </a:rPr>
              <a:t>has </a:t>
            </a:r>
            <a:r>
              <a:rPr dirty="0" sz="1350" spc="-5">
                <a:latin typeface="Arial"/>
                <a:cs typeface="Arial"/>
              </a:rPr>
              <a:t>already explored.  </a:t>
            </a:r>
            <a:r>
              <a:rPr dirty="0" sz="1350" spc="-10">
                <a:latin typeface="Arial"/>
                <a:cs typeface="Arial"/>
              </a:rPr>
              <a:t>In </a:t>
            </a:r>
            <a:r>
              <a:rPr dirty="0" sz="1350" spc="-5">
                <a:latin typeface="Arial"/>
                <a:cs typeface="Arial"/>
              </a:rPr>
              <a:t>other </a:t>
            </a:r>
            <a:r>
              <a:rPr dirty="0" sz="1350" spc="-10">
                <a:latin typeface="Arial"/>
                <a:cs typeface="Arial"/>
              </a:rPr>
              <a:t>words, </a:t>
            </a:r>
            <a:r>
              <a:rPr dirty="0" sz="1350">
                <a:latin typeface="Arial"/>
                <a:cs typeface="Arial"/>
              </a:rPr>
              <a:t>if </a:t>
            </a:r>
            <a:r>
              <a:rPr dirty="0" sz="1350" spc="-5">
                <a:latin typeface="Arial"/>
                <a:cs typeface="Arial"/>
              </a:rPr>
              <a:t>the same </a:t>
            </a:r>
            <a:r>
              <a:rPr dirty="0" sz="1350" spc="-10">
                <a:latin typeface="Arial"/>
                <a:cs typeface="Arial"/>
              </a:rPr>
              <a:t>node has </a:t>
            </a:r>
            <a:r>
              <a:rPr dirty="0" sz="1350" spc="-5">
                <a:latin typeface="Arial"/>
                <a:cs typeface="Arial"/>
              </a:rPr>
              <a:t>expanded twice </a:t>
            </a:r>
            <a:r>
              <a:rPr dirty="0" sz="1350">
                <a:latin typeface="Arial"/>
                <a:cs typeface="Arial"/>
              </a:rPr>
              <a:t>in </a:t>
            </a:r>
            <a:r>
              <a:rPr dirty="0" sz="1350" spc="-5">
                <a:latin typeface="Arial"/>
                <a:cs typeface="Arial"/>
              </a:rPr>
              <a:t>different </a:t>
            </a:r>
            <a:r>
              <a:rPr dirty="0" sz="1350" spc="-10">
                <a:latin typeface="Arial"/>
                <a:cs typeface="Arial"/>
              </a:rPr>
              <a:t>branches </a:t>
            </a:r>
            <a:r>
              <a:rPr dirty="0" sz="1350" spc="-5">
                <a:latin typeface="Arial"/>
                <a:cs typeface="Arial"/>
              </a:rPr>
              <a:t>of the search tree, </a:t>
            </a:r>
            <a:r>
              <a:rPr dirty="0" sz="1350" spc="-10">
                <a:latin typeface="Arial"/>
                <a:cs typeface="Arial"/>
              </a:rPr>
              <a:t>A* </a:t>
            </a:r>
            <a:r>
              <a:rPr dirty="0" sz="1350" spc="-5">
                <a:latin typeface="Arial"/>
                <a:cs typeface="Arial"/>
              </a:rPr>
              <a:t>search  might </a:t>
            </a:r>
            <a:r>
              <a:rPr dirty="0" sz="1350" spc="-10">
                <a:latin typeface="Arial"/>
                <a:cs typeface="Arial"/>
              </a:rPr>
              <a:t>explore </a:t>
            </a:r>
            <a:r>
              <a:rPr dirty="0" sz="1350" spc="-5">
                <a:latin typeface="Arial"/>
                <a:cs typeface="Arial"/>
              </a:rPr>
              <a:t>both of those </a:t>
            </a:r>
            <a:r>
              <a:rPr dirty="0" sz="1350" spc="-10">
                <a:latin typeface="Arial"/>
                <a:cs typeface="Arial"/>
              </a:rPr>
              <a:t>branches, </a:t>
            </a:r>
            <a:r>
              <a:rPr dirty="0" sz="1350">
                <a:latin typeface="Arial"/>
                <a:cs typeface="Arial"/>
              </a:rPr>
              <a:t>thus </a:t>
            </a:r>
            <a:r>
              <a:rPr dirty="0" sz="1350" spc="-10">
                <a:latin typeface="Arial"/>
                <a:cs typeface="Arial"/>
              </a:rPr>
              <a:t>wasting</a:t>
            </a:r>
            <a:r>
              <a:rPr dirty="0" sz="1350" spc="105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time</a:t>
            </a:r>
            <a:endParaRPr sz="1350">
              <a:latin typeface="Arial"/>
              <a:cs typeface="Arial"/>
            </a:endParaRPr>
          </a:p>
          <a:p>
            <a:pPr marL="469265" indent="-292735">
              <a:lnSpc>
                <a:spcPts val="1465"/>
              </a:lnSpc>
              <a:buSzPct val="74074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50" spc="-10">
                <a:latin typeface="Arial"/>
                <a:cs typeface="Arial"/>
              </a:rPr>
              <a:t>A* </a:t>
            </a:r>
            <a:r>
              <a:rPr dirty="0" sz="1350" spc="-5">
                <a:latin typeface="Arial"/>
                <a:cs typeface="Arial"/>
              </a:rPr>
              <a:t>Graph </a:t>
            </a:r>
            <a:r>
              <a:rPr dirty="0" sz="1350" spc="-10">
                <a:latin typeface="Arial"/>
                <a:cs typeface="Arial"/>
              </a:rPr>
              <a:t>Search, </a:t>
            </a:r>
            <a:r>
              <a:rPr dirty="0" sz="1350" spc="-5">
                <a:latin typeface="Arial"/>
                <a:cs typeface="Arial"/>
              </a:rPr>
              <a:t>or simply Graph </a:t>
            </a:r>
            <a:r>
              <a:rPr dirty="0" sz="1350">
                <a:latin typeface="Arial"/>
                <a:cs typeface="Arial"/>
              </a:rPr>
              <a:t>Search, </a:t>
            </a:r>
            <a:r>
              <a:rPr dirty="0" sz="1350" spc="-5">
                <a:latin typeface="Arial"/>
                <a:cs typeface="Arial"/>
              </a:rPr>
              <a:t>removes </a:t>
            </a:r>
            <a:r>
              <a:rPr dirty="0" sz="1350">
                <a:latin typeface="Arial"/>
                <a:cs typeface="Arial"/>
              </a:rPr>
              <a:t>this </a:t>
            </a:r>
            <a:r>
              <a:rPr dirty="0" sz="1350" spc="-5">
                <a:latin typeface="Arial"/>
                <a:cs typeface="Arial"/>
              </a:rPr>
              <a:t>limitation by adding </a:t>
            </a:r>
            <a:r>
              <a:rPr dirty="0" sz="1350">
                <a:latin typeface="Arial"/>
                <a:cs typeface="Arial"/>
              </a:rPr>
              <a:t>this </a:t>
            </a:r>
            <a:r>
              <a:rPr dirty="0" sz="1350" spc="-10">
                <a:latin typeface="Arial"/>
                <a:cs typeface="Arial"/>
              </a:rPr>
              <a:t>rule: </a:t>
            </a:r>
            <a:r>
              <a:rPr dirty="0" sz="1350" spc="-10" b="1">
                <a:latin typeface="Arial"/>
                <a:cs typeface="Arial"/>
              </a:rPr>
              <a:t>do not</a:t>
            </a:r>
            <a:r>
              <a:rPr dirty="0" sz="1350" spc="229" b="1">
                <a:latin typeface="Arial"/>
                <a:cs typeface="Arial"/>
              </a:rPr>
              <a:t> </a:t>
            </a:r>
            <a:r>
              <a:rPr dirty="0" sz="1350" spc="-5" b="1">
                <a:latin typeface="Arial"/>
                <a:cs typeface="Arial"/>
              </a:rPr>
              <a:t>expand</a:t>
            </a:r>
            <a:endParaRPr sz="1350">
              <a:latin typeface="Arial"/>
              <a:cs typeface="Arial"/>
            </a:endParaRPr>
          </a:p>
          <a:p>
            <a:pPr marL="405765">
              <a:lnSpc>
                <a:spcPts val="1560"/>
              </a:lnSpc>
            </a:pPr>
            <a:r>
              <a:rPr dirty="0" sz="1350" spc="-5" b="1">
                <a:latin typeface="Arial"/>
                <a:cs typeface="Arial"/>
              </a:rPr>
              <a:t>the </a:t>
            </a:r>
            <a:r>
              <a:rPr dirty="0" sz="1350" spc="-10" b="1">
                <a:latin typeface="Arial"/>
                <a:cs typeface="Arial"/>
              </a:rPr>
              <a:t>same </a:t>
            </a:r>
            <a:r>
              <a:rPr dirty="0" sz="1350" spc="-5" b="1">
                <a:latin typeface="Arial"/>
                <a:cs typeface="Arial"/>
              </a:rPr>
              <a:t>node </a:t>
            </a:r>
            <a:r>
              <a:rPr dirty="0" sz="1350" spc="-10" b="1">
                <a:latin typeface="Arial"/>
                <a:cs typeface="Arial"/>
              </a:rPr>
              <a:t>more </a:t>
            </a:r>
            <a:r>
              <a:rPr dirty="0" sz="1350" spc="-5" b="1">
                <a:latin typeface="Arial"/>
                <a:cs typeface="Arial"/>
              </a:rPr>
              <a:t>than</a:t>
            </a:r>
            <a:r>
              <a:rPr dirty="0" sz="1350" spc="20" b="1">
                <a:latin typeface="Arial"/>
                <a:cs typeface="Arial"/>
              </a:rPr>
              <a:t> </a:t>
            </a:r>
            <a:r>
              <a:rPr dirty="0" sz="1350" spc="-5" b="1">
                <a:latin typeface="Arial"/>
                <a:cs typeface="Arial"/>
              </a:rPr>
              <a:t>once.</a:t>
            </a:r>
            <a:endParaRPr sz="1350">
              <a:latin typeface="Arial"/>
              <a:cs typeface="Arial"/>
            </a:endParaRPr>
          </a:p>
          <a:p>
            <a:pPr marL="405765" marR="5080" indent="-228600">
              <a:lnSpc>
                <a:spcPts val="1540"/>
              </a:lnSpc>
              <a:spcBef>
                <a:spcPts val="90"/>
              </a:spcBef>
              <a:buSzPct val="74074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/>
              <a:t>	</a:t>
            </a:r>
            <a:r>
              <a:rPr dirty="0" sz="1350" spc="-5" b="1">
                <a:latin typeface="Arial"/>
                <a:cs typeface="Arial"/>
              </a:rPr>
              <a:t>Heuristic. </a:t>
            </a:r>
            <a:r>
              <a:rPr dirty="0" sz="1350" spc="-5">
                <a:latin typeface="Arial"/>
                <a:cs typeface="Arial"/>
              </a:rPr>
              <a:t>Graph search </a:t>
            </a:r>
            <a:r>
              <a:rPr dirty="0" sz="1350">
                <a:latin typeface="Arial"/>
                <a:cs typeface="Arial"/>
              </a:rPr>
              <a:t>is </a:t>
            </a:r>
            <a:r>
              <a:rPr dirty="0" sz="1350" spc="-5">
                <a:latin typeface="Arial"/>
                <a:cs typeface="Arial"/>
              </a:rPr>
              <a:t>optimal only </a:t>
            </a:r>
            <a:r>
              <a:rPr dirty="0" sz="1350" spc="-10">
                <a:latin typeface="Arial"/>
                <a:cs typeface="Arial"/>
              </a:rPr>
              <a:t>when </a:t>
            </a:r>
            <a:r>
              <a:rPr dirty="0" sz="1350" spc="-5">
                <a:latin typeface="Arial"/>
                <a:cs typeface="Arial"/>
              </a:rPr>
              <a:t>the forward </a:t>
            </a:r>
            <a:r>
              <a:rPr dirty="0" sz="1350">
                <a:latin typeface="Arial"/>
                <a:cs typeface="Arial"/>
              </a:rPr>
              <a:t>cost </a:t>
            </a:r>
            <a:r>
              <a:rPr dirty="0" sz="1350" spc="-10">
                <a:latin typeface="Arial"/>
                <a:cs typeface="Arial"/>
              </a:rPr>
              <a:t>between </a:t>
            </a:r>
            <a:r>
              <a:rPr dirty="0" sz="1350">
                <a:latin typeface="Arial"/>
                <a:cs typeface="Arial"/>
              </a:rPr>
              <a:t>two successive </a:t>
            </a:r>
            <a:r>
              <a:rPr dirty="0" sz="1350" spc="-10">
                <a:latin typeface="Arial"/>
                <a:cs typeface="Arial"/>
              </a:rPr>
              <a:t>nodes </a:t>
            </a:r>
            <a:r>
              <a:rPr dirty="0" sz="1050">
                <a:latin typeface="Consolas"/>
                <a:cs typeface="Consolas"/>
              </a:rPr>
              <a:t>A </a:t>
            </a:r>
            <a:r>
              <a:rPr dirty="0" sz="1350" spc="-10">
                <a:latin typeface="Arial"/>
                <a:cs typeface="Arial"/>
              </a:rPr>
              <a:t>and </a:t>
            </a:r>
            <a:r>
              <a:rPr dirty="0" sz="1050" spc="-5">
                <a:latin typeface="Consolas"/>
                <a:cs typeface="Consolas"/>
              </a:rPr>
              <a:t>B</a:t>
            </a:r>
            <a:r>
              <a:rPr dirty="0" sz="1350" spc="-5">
                <a:latin typeface="Arial"/>
                <a:cs typeface="Arial"/>
              </a:rPr>
              <a:t>,  </a:t>
            </a:r>
            <a:r>
              <a:rPr dirty="0" sz="1350">
                <a:latin typeface="Arial"/>
                <a:cs typeface="Arial"/>
              </a:rPr>
              <a:t>given </a:t>
            </a:r>
            <a:r>
              <a:rPr dirty="0" sz="1350" spc="-5">
                <a:latin typeface="Arial"/>
                <a:cs typeface="Arial"/>
              </a:rPr>
              <a:t>by </a:t>
            </a:r>
            <a:r>
              <a:rPr dirty="0" sz="1050" spc="-5">
                <a:latin typeface="Consolas"/>
                <a:cs typeface="Consolas"/>
              </a:rPr>
              <a:t>h(A) </a:t>
            </a:r>
            <a:r>
              <a:rPr dirty="0" sz="1050">
                <a:latin typeface="Consolas"/>
                <a:cs typeface="Consolas"/>
              </a:rPr>
              <a:t>- h (B) </a:t>
            </a:r>
            <a:r>
              <a:rPr dirty="0" sz="1350" spc="-5">
                <a:latin typeface="Arial"/>
                <a:cs typeface="Arial"/>
              </a:rPr>
              <a:t>, </a:t>
            </a:r>
            <a:r>
              <a:rPr dirty="0" sz="1350">
                <a:latin typeface="Arial"/>
                <a:cs typeface="Arial"/>
              </a:rPr>
              <a:t>is </a:t>
            </a:r>
            <a:r>
              <a:rPr dirty="0" sz="1350" spc="-15">
                <a:latin typeface="Arial"/>
                <a:cs typeface="Arial"/>
              </a:rPr>
              <a:t>less </a:t>
            </a:r>
            <a:r>
              <a:rPr dirty="0" sz="1350" spc="-5">
                <a:latin typeface="Arial"/>
                <a:cs typeface="Arial"/>
              </a:rPr>
              <a:t>than or </a:t>
            </a:r>
            <a:r>
              <a:rPr dirty="0" sz="1350">
                <a:latin typeface="Arial"/>
                <a:cs typeface="Arial"/>
              </a:rPr>
              <a:t>equal to </a:t>
            </a:r>
            <a:r>
              <a:rPr dirty="0" sz="1350" spc="-5">
                <a:latin typeface="Arial"/>
                <a:cs typeface="Arial"/>
              </a:rPr>
              <a:t>the backward cost between those </a:t>
            </a:r>
            <a:r>
              <a:rPr dirty="0" sz="1350" spc="-10">
                <a:latin typeface="Arial"/>
                <a:cs typeface="Arial"/>
              </a:rPr>
              <a:t>two </a:t>
            </a:r>
            <a:r>
              <a:rPr dirty="0" sz="1350" spc="-5">
                <a:latin typeface="Arial"/>
                <a:cs typeface="Arial"/>
              </a:rPr>
              <a:t>nodes </a:t>
            </a:r>
            <a:r>
              <a:rPr dirty="0" sz="1050">
                <a:latin typeface="Consolas"/>
                <a:cs typeface="Consolas"/>
              </a:rPr>
              <a:t>g(A</a:t>
            </a:r>
            <a:r>
              <a:rPr dirty="0" sz="1050" spc="1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-&gt;</a:t>
            </a:r>
            <a:endParaRPr sz="1050">
              <a:latin typeface="Consolas"/>
              <a:cs typeface="Consolas"/>
            </a:endParaRPr>
          </a:p>
          <a:p>
            <a:pPr marL="405765">
              <a:lnSpc>
                <a:spcPts val="1520"/>
              </a:lnSpc>
            </a:pPr>
            <a:r>
              <a:rPr dirty="0" sz="1050">
                <a:latin typeface="Consolas"/>
                <a:cs typeface="Consolas"/>
              </a:rPr>
              <a:t>B). </a:t>
            </a:r>
            <a:r>
              <a:rPr dirty="0" sz="1350">
                <a:latin typeface="Arial"/>
                <a:cs typeface="Arial"/>
              </a:rPr>
              <a:t>This </a:t>
            </a:r>
            <a:r>
              <a:rPr dirty="0" sz="1350" spc="-5">
                <a:latin typeface="Arial"/>
                <a:cs typeface="Arial"/>
              </a:rPr>
              <a:t>property of </a:t>
            </a:r>
            <a:r>
              <a:rPr dirty="0" sz="1350" spc="-10">
                <a:latin typeface="Arial"/>
                <a:cs typeface="Arial"/>
              </a:rPr>
              <a:t>graph </a:t>
            </a:r>
            <a:r>
              <a:rPr dirty="0" sz="1350" spc="-5">
                <a:latin typeface="Arial"/>
                <a:cs typeface="Arial"/>
              </a:rPr>
              <a:t>search heuristic </a:t>
            </a:r>
            <a:r>
              <a:rPr dirty="0" sz="1350">
                <a:latin typeface="Arial"/>
                <a:cs typeface="Arial"/>
              </a:rPr>
              <a:t>is </a:t>
            </a:r>
            <a:r>
              <a:rPr dirty="0" sz="1350" spc="-10">
                <a:latin typeface="Arial"/>
                <a:cs typeface="Arial"/>
              </a:rPr>
              <a:t>called</a:t>
            </a:r>
            <a:r>
              <a:rPr dirty="0" sz="1350" spc="40">
                <a:latin typeface="Arial"/>
                <a:cs typeface="Arial"/>
              </a:rPr>
              <a:t> </a:t>
            </a:r>
            <a:r>
              <a:rPr dirty="0" sz="1350" spc="-5" b="1">
                <a:latin typeface="Arial"/>
                <a:cs typeface="Arial"/>
              </a:rPr>
              <a:t>consistency</a:t>
            </a:r>
            <a:r>
              <a:rPr dirty="0" sz="1350" spc="-5">
                <a:latin typeface="Arial"/>
                <a:cs typeface="Arial"/>
              </a:rPr>
              <a:t>.</a:t>
            </a:r>
            <a:endParaRPr sz="1350">
              <a:latin typeface="Arial"/>
              <a:cs typeface="Arial"/>
            </a:endParaRPr>
          </a:p>
          <a:p>
            <a:pPr marL="2475865">
              <a:lnSpc>
                <a:spcPts val="1580"/>
              </a:lnSpc>
              <a:spcBef>
                <a:spcPts val="705"/>
              </a:spcBef>
            </a:pPr>
            <a:r>
              <a:rPr dirty="0" sz="1350" spc="-5">
                <a:latin typeface="Arial"/>
                <a:cs typeface="Arial"/>
              </a:rPr>
              <a:t>Consistency: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ts val="1580"/>
              </a:lnSpc>
            </a:pPr>
            <a:r>
              <a:rPr dirty="0" sz="1350" spc="-10" b="1">
                <a:latin typeface="Arial"/>
                <a:cs typeface="Arial"/>
              </a:rPr>
              <a:t>Example</a:t>
            </a:r>
            <a:endParaRPr sz="13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4800" y="304799"/>
            <a:ext cx="9451975" cy="7165975"/>
          </a:xfrm>
          <a:custGeom>
            <a:avLst/>
            <a:gdLst/>
            <a:ahLst/>
            <a:cxnLst/>
            <a:rect l="l" t="t" r="r" b="b"/>
            <a:pathLst>
              <a:path w="9451975" h="7165975">
                <a:moveTo>
                  <a:pt x="9451581" y="7159765"/>
                </a:moveTo>
                <a:lnTo>
                  <a:pt x="9445498" y="7159765"/>
                </a:lnTo>
                <a:lnTo>
                  <a:pt x="6096" y="7159765"/>
                </a:lnTo>
                <a:lnTo>
                  <a:pt x="0" y="7159765"/>
                </a:lnTo>
                <a:lnTo>
                  <a:pt x="0" y="7165848"/>
                </a:lnTo>
                <a:lnTo>
                  <a:pt x="6096" y="7165848"/>
                </a:lnTo>
                <a:lnTo>
                  <a:pt x="9445498" y="7165848"/>
                </a:lnTo>
                <a:lnTo>
                  <a:pt x="9451581" y="7165848"/>
                </a:lnTo>
                <a:lnTo>
                  <a:pt x="9451581" y="7159765"/>
                </a:lnTo>
                <a:close/>
              </a:path>
              <a:path w="9451975" h="7165975">
                <a:moveTo>
                  <a:pt x="9451581" y="0"/>
                </a:moveTo>
                <a:lnTo>
                  <a:pt x="944549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7159752"/>
                </a:lnTo>
                <a:lnTo>
                  <a:pt x="6096" y="7159752"/>
                </a:lnTo>
                <a:lnTo>
                  <a:pt x="6096" y="6096"/>
                </a:lnTo>
                <a:lnTo>
                  <a:pt x="9445498" y="6096"/>
                </a:lnTo>
                <a:lnTo>
                  <a:pt x="9445498" y="7159752"/>
                </a:lnTo>
                <a:lnTo>
                  <a:pt x="9451581" y="7159752"/>
                </a:lnTo>
                <a:lnTo>
                  <a:pt x="9451581" y="6096"/>
                </a:lnTo>
                <a:lnTo>
                  <a:pt x="9451581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82751"/>
            <a:ext cx="5647690" cy="2305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 spc="-10" b="1">
                <a:latin typeface="Arial"/>
                <a:cs typeface="Arial"/>
              </a:rPr>
              <a:t>Question. </a:t>
            </a:r>
            <a:r>
              <a:rPr dirty="0" sz="1350" spc="-10">
                <a:latin typeface="Arial"/>
                <a:cs typeface="Arial"/>
              </a:rPr>
              <a:t>Use graph </a:t>
            </a:r>
            <a:r>
              <a:rPr dirty="0" sz="1350">
                <a:latin typeface="Arial"/>
                <a:cs typeface="Arial"/>
              </a:rPr>
              <a:t>search to find </a:t>
            </a:r>
            <a:r>
              <a:rPr dirty="0" sz="1350" spc="-5">
                <a:latin typeface="Arial"/>
                <a:cs typeface="Arial"/>
              </a:rPr>
              <a:t>path from </a:t>
            </a:r>
            <a:r>
              <a:rPr dirty="0" sz="1050">
                <a:latin typeface="Consolas"/>
                <a:cs typeface="Consolas"/>
              </a:rPr>
              <a:t>S </a:t>
            </a:r>
            <a:r>
              <a:rPr dirty="0" sz="1350">
                <a:latin typeface="Arial"/>
                <a:cs typeface="Arial"/>
              </a:rPr>
              <a:t>to </a:t>
            </a:r>
            <a:r>
              <a:rPr dirty="0" sz="1050">
                <a:latin typeface="Consolas"/>
                <a:cs typeface="Consolas"/>
              </a:rPr>
              <a:t>G</a:t>
            </a:r>
            <a:r>
              <a:rPr dirty="0" sz="1050" spc="-335">
                <a:latin typeface="Consolas"/>
                <a:cs typeface="Consolas"/>
              </a:rPr>
              <a:t> </a:t>
            </a:r>
            <a:r>
              <a:rPr dirty="0" sz="1350">
                <a:latin typeface="Arial"/>
                <a:cs typeface="Arial"/>
              </a:rPr>
              <a:t>in </a:t>
            </a:r>
            <a:r>
              <a:rPr dirty="0" sz="1350" spc="-5">
                <a:latin typeface="Arial"/>
                <a:cs typeface="Arial"/>
              </a:rPr>
              <a:t>the following graph.</a:t>
            </a:r>
            <a:endParaRPr sz="13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2020" y="1443355"/>
            <a:ext cx="6257312" cy="35814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800" y="304799"/>
            <a:ext cx="9451975" cy="7165975"/>
          </a:xfrm>
          <a:custGeom>
            <a:avLst/>
            <a:gdLst/>
            <a:ahLst/>
            <a:cxnLst/>
            <a:rect l="l" t="t" r="r" b="b"/>
            <a:pathLst>
              <a:path w="9451975" h="7165975">
                <a:moveTo>
                  <a:pt x="9451581" y="7159765"/>
                </a:moveTo>
                <a:lnTo>
                  <a:pt x="9445498" y="7159765"/>
                </a:lnTo>
                <a:lnTo>
                  <a:pt x="6096" y="7159765"/>
                </a:lnTo>
                <a:lnTo>
                  <a:pt x="0" y="7159765"/>
                </a:lnTo>
                <a:lnTo>
                  <a:pt x="0" y="7165848"/>
                </a:lnTo>
                <a:lnTo>
                  <a:pt x="6096" y="7165848"/>
                </a:lnTo>
                <a:lnTo>
                  <a:pt x="9445498" y="7165848"/>
                </a:lnTo>
                <a:lnTo>
                  <a:pt x="9451581" y="7165848"/>
                </a:lnTo>
                <a:lnTo>
                  <a:pt x="9451581" y="7159765"/>
                </a:lnTo>
                <a:close/>
              </a:path>
              <a:path w="9451975" h="7165975">
                <a:moveTo>
                  <a:pt x="9451581" y="0"/>
                </a:moveTo>
                <a:lnTo>
                  <a:pt x="944549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7159752"/>
                </a:lnTo>
                <a:lnTo>
                  <a:pt x="6096" y="7159752"/>
                </a:lnTo>
                <a:lnTo>
                  <a:pt x="6096" y="6096"/>
                </a:lnTo>
                <a:lnTo>
                  <a:pt x="9445498" y="6096"/>
                </a:lnTo>
                <a:lnTo>
                  <a:pt x="9445498" y="7159752"/>
                </a:lnTo>
                <a:lnTo>
                  <a:pt x="9451581" y="7159752"/>
                </a:lnTo>
                <a:lnTo>
                  <a:pt x="9451581" y="6096"/>
                </a:lnTo>
                <a:lnTo>
                  <a:pt x="9451581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8783" y="1281252"/>
            <a:ext cx="7475497" cy="255707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2004" y="4003294"/>
            <a:ext cx="8237855" cy="42862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ts val="1560"/>
              </a:lnSpc>
              <a:spcBef>
                <a:spcPts val="195"/>
              </a:spcBef>
            </a:pPr>
            <a:r>
              <a:rPr dirty="0" sz="1350" spc="-10">
                <a:latin typeface="Arial"/>
                <a:cs typeface="Arial"/>
              </a:rPr>
              <a:t>Note </a:t>
            </a:r>
            <a:r>
              <a:rPr dirty="0" sz="1350" spc="-5">
                <a:latin typeface="Arial"/>
                <a:cs typeface="Arial"/>
              </a:rPr>
              <a:t>that there </a:t>
            </a:r>
            <a:r>
              <a:rPr dirty="0" sz="1350">
                <a:latin typeface="Arial"/>
                <a:cs typeface="Arial"/>
              </a:rPr>
              <a:t>is </a:t>
            </a:r>
            <a:r>
              <a:rPr dirty="0" sz="1350" spc="-5">
                <a:latin typeface="Arial"/>
                <a:cs typeface="Arial"/>
              </a:rPr>
              <a:t>much more </a:t>
            </a:r>
            <a:r>
              <a:rPr dirty="0" sz="1350">
                <a:latin typeface="Arial"/>
                <a:cs typeface="Arial"/>
              </a:rPr>
              <a:t>to </a:t>
            </a:r>
            <a:r>
              <a:rPr dirty="0" sz="1350" spc="-5">
                <a:latin typeface="Arial"/>
                <a:cs typeface="Arial"/>
              </a:rPr>
              <a:t>search algorithms that the chart I have </a:t>
            </a:r>
            <a:r>
              <a:rPr dirty="0" sz="1350" spc="-10">
                <a:latin typeface="Arial"/>
                <a:cs typeface="Arial"/>
              </a:rPr>
              <a:t>provided </a:t>
            </a:r>
            <a:r>
              <a:rPr dirty="0" sz="1350" spc="-5">
                <a:latin typeface="Arial"/>
                <a:cs typeface="Arial"/>
              </a:rPr>
              <a:t>above. </a:t>
            </a:r>
            <a:r>
              <a:rPr dirty="0" sz="1350" spc="-10">
                <a:latin typeface="Arial"/>
                <a:cs typeface="Arial"/>
              </a:rPr>
              <a:t>However, </a:t>
            </a:r>
            <a:r>
              <a:rPr dirty="0" sz="1350">
                <a:latin typeface="Arial"/>
                <a:cs typeface="Arial"/>
              </a:rPr>
              <a:t>this </a:t>
            </a:r>
            <a:r>
              <a:rPr dirty="0" sz="1350" spc="-10">
                <a:latin typeface="Arial"/>
                <a:cs typeface="Arial"/>
              </a:rPr>
              <a:t>article  will </a:t>
            </a:r>
            <a:r>
              <a:rPr dirty="0" sz="1350" spc="-5">
                <a:latin typeface="Arial"/>
                <a:cs typeface="Arial"/>
              </a:rPr>
              <a:t>mostly </a:t>
            </a:r>
            <a:r>
              <a:rPr dirty="0" sz="1350">
                <a:latin typeface="Arial"/>
                <a:cs typeface="Arial"/>
              </a:rPr>
              <a:t>stick to </a:t>
            </a:r>
            <a:r>
              <a:rPr dirty="0" sz="1350" spc="-5">
                <a:latin typeface="Arial"/>
                <a:cs typeface="Arial"/>
              </a:rPr>
              <a:t>the above chart, exploring the </a:t>
            </a:r>
            <a:r>
              <a:rPr dirty="0" sz="1350">
                <a:latin typeface="Arial"/>
                <a:cs typeface="Arial"/>
              </a:rPr>
              <a:t>algorithms </a:t>
            </a:r>
            <a:r>
              <a:rPr dirty="0" sz="1350" spc="-5">
                <a:latin typeface="Arial"/>
                <a:cs typeface="Arial"/>
              </a:rPr>
              <a:t>given</a:t>
            </a:r>
            <a:r>
              <a:rPr dirty="0" sz="1350" spc="20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there.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5314315"/>
            <a:ext cx="7925434" cy="12827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323215">
              <a:lnSpc>
                <a:spcPct val="100000"/>
              </a:lnSpc>
              <a:spcBef>
                <a:spcPts val="90"/>
              </a:spcBef>
            </a:pPr>
            <a:r>
              <a:rPr dirty="0" sz="1350" spc="-10" b="1">
                <a:latin typeface="Arial"/>
                <a:cs typeface="Arial"/>
              </a:rPr>
              <a:t>Uninformed </a:t>
            </a:r>
            <a:r>
              <a:rPr dirty="0" sz="1350" spc="-5" b="1">
                <a:latin typeface="Arial"/>
                <a:cs typeface="Arial"/>
              </a:rPr>
              <a:t>Search</a:t>
            </a:r>
            <a:r>
              <a:rPr dirty="0" sz="1350" spc="30" b="1">
                <a:latin typeface="Arial"/>
                <a:cs typeface="Arial"/>
              </a:rPr>
              <a:t> </a:t>
            </a:r>
            <a:r>
              <a:rPr dirty="0" sz="1350" spc="-10" b="1">
                <a:latin typeface="Arial"/>
                <a:cs typeface="Arial"/>
              </a:rPr>
              <a:t>Algorithms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Arial"/>
              <a:cs typeface="Arial"/>
            </a:endParaRPr>
          </a:p>
          <a:p>
            <a:pPr algn="just" marL="12700" marR="5080">
              <a:lnSpc>
                <a:spcPct val="95600"/>
              </a:lnSpc>
            </a:pPr>
            <a:r>
              <a:rPr dirty="0" sz="1350">
                <a:latin typeface="Arial"/>
                <a:cs typeface="Arial"/>
              </a:rPr>
              <a:t>The </a:t>
            </a:r>
            <a:r>
              <a:rPr dirty="0" sz="1350" spc="-5">
                <a:latin typeface="Arial"/>
                <a:cs typeface="Arial"/>
              </a:rPr>
              <a:t>search algorithms </a:t>
            </a:r>
            <a:r>
              <a:rPr dirty="0" sz="1350">
                <a:latin typeface="Arial"/>
                <a:cs typeface="Arial"/>
              </a:rPr>
              <a:t>in this </a:t>
            </a:r>
            <a:r>
              <a:rPr dirty="0" sz="1350" spc="-5">
                <a:latin typeface="Arial"/>
                <a:cs typeface="Arial"/>
              </a:rPr>
              <a:t>section </a:t>
            </a:r>
            <a:r>
              <a:rPr dirty="0" sz="1350" spc="-10">
                <a:latin typeface="Arial"/>
                <a:cs typeface="Arial"/>
              </a:rPr>
              <a:t>have </a:t>
            </a:r>
            <a:r>
              <a:rPr dirty="0" sz="1350" spc="-5">
                <a:latin typeface="Arial"/>
                <a:cs typeface="Arial"/>
              </a:rPr>
              <a:t>no additional </a:t>
            </a:r>
            <a:r>
              <a:rPr dirty="0" sz="1350">
                <a:latin typeface="Arial"/>
                <a:cs typeface="Arial"/>
              </a:rPr>
              <a:t>information </a:t>
            </a:r>
            <a:r>
              <a:rPr dirty="0" sz="1350" spc="-5">
                <a:latin typeface="Arial"/>
                <a:cs typeface="Arial"/>
              </a:rPr>
              <a:t>on the goal node other than the </a:t>
            </a:r>
            <a:r>
              <a:rPr dirty="0" sz="1350" spc="-10">
                <a:latin typeface="Arial"/>
                <a:cs typeface="Arial"/>
              </a:rPr>
              <a:t>one  </a:t>
            </a:r>
            <a:r>
              <a:rPr dirty="0" sz="1350" spc="-5">
                <a:latin typeface="Arial"/>
                <a:cs typeface="Arial"/>
              </a:rPr>
              <a:t>provided </a:t>
            </a:r>
            <a:r>
              <a:rPr dirty="0" sz="1350">
                <a:latin typeface="Arial"/>
                <a:cs typeface="Arial"/>
              </a:rPr>
              <a:t>in </a:t>
            </a:r>
            <a:r>
              <a:rPr dirty="0" sz="1350" spc="-5">
                <a:latin typeface="Arial"/>
                <a:cs typeface="Arial"/>
              </a:rPr>
              <a:t>the </a:t>
            </a:r>
            <a:r>
              <a:rPr dirty="0" sz="1350" spc="-10">
                <a:latin typeface="Arial"/>
                <a:cs typeface="Arial"/>
              </a:rPr>
              <a:t>problem </a:t>
            </a:r>
            <a:r>
              <a:rPr dirty="0" sz="1350" spc="-5">
                <a:latin typeface="Arial"/>
                <a:cs typeface="Arial"/>
              </a:rPr>
              <a:t>definition. </a:t>
            </a:r>
            <a:r>
              <a:rPr dirty="0" sz="1350">
                <a:latin typeface="Arial"/>
                <a:cs typeface="Arial"/>
              </a:rPr>
              <a:t>The </a:t>
            </a:r>
            <a:r>
              <a:rPr dirty="0" sz="1350" spc="-10">
                <a:latin typeface="Arial"/>
                <a:cs typeface="Arial"/>
              </a:rPr>
              <a:t>plans </a:t>
            </a:r>
            <a:r>
              <a:rPr dirty="0" sz="1350">
                <a:latin typeface="Arial"/>
                <a:cs typeface="Arial"/>
              </a:rPr>
              <a:t>to </a:t>
            </a:r>
            <a:r>
              <a:rPr dirty="0" sz="1350" spc="-5">
                <a:latin typeface="Arial"/>
                <a:cs typeface="Arial"/>
              </a:rPr>
              <a:t>reach the goal state from the start state differ </a:t>
            </a:r>
            <a:r>
              <a:rPr dirty="0" sz="1350" spc="10">
                <a:latin typeface="Arial"/>
                <a:cs typeface="Arial"/>
              </a:rPr>
              <a:t>only </a:t>
            </a:r>
            <a:r>
              <a:rPr dirty="0" sz="1350">
                <a:latin typeface="Arial"/>
                <a:cs typeface="Arial"/>
              </a:rPr>
              <a:t>by </a:t>
            </a:r>
            <a:r>
              <a:rPr dirty="0" sz="1350" spc="-5">
                <a:latin typeface="Arial"/>
                <a:cs typeface="Arial"/>
              </a:rPr>
              <a:t>the  order and/or </a:t>
            </a:r>
            <a:r>
              <a:rPr dirty="0" sz="1350" spc="-10">
                <a:latin typeface="Arial"/>
                <a:cs typeface="Arial"/>
              </a:rPr>
              <a:t>length </a:t>
            </a:r>
            <a:r>
              <a:rPr dirty="0" sz="1350" spc="-5">
                <a:latin typeface="Arial"/>
                <a:cs typeface="Arial"/>
              </a:rPr>
              <a:t>of actions. Uninformed search </a:t>
            </a:r>
            <a:r>
              <a:rPr dirty="0" sz="1350">
                <a:latin typeface="Arial"/>
                <a:cs typeface="Arial"/>
              </a:rPr>
              <a:t>is </a:t>
            </a:r>
            <a:r>
              <a:rPr dirty="0" sz="1350" spc="-10">
                <a:latin typeface="Arial"/>
                <a:cs typeface="Arial"/>
              </a:rPr>
              <a:t>also called </a:t>
            </a:r>
            <a:r>
              <a:rPr dirty="0" sz="1350" spc="-10" b="1">
                <a:latin typeface="Arial"/>
                <a:cs typeface="Arial"/>
              </a:rPr>
              <a:t>Blind</a:t>
            </a:r>
            <a:r>
              <a:rPr dirty="0" sz="1350" spc="220" b="1">
                <a:latin typeface="Arial"/>
                <a:cs typeface="Arial"/>
              </a:rPr>
              <a:t> </a:t>
            </a:r>
            <a:r>
              <a:rPr dirty="0" sz="1350" spc="-5" b="1">
                <a:latin typeface="Arial"/>
                <a:cs typeface="Arial"/>
              </a:rPr>
              <a:t>search</a:t>
            </a:r>
            <a:r>
              <a:rPr dirty="0" sz="1350" spc="-5">
                <a:latin typeface="Arial"/>
                <a:cs typeface="Arial"/>
              </a:rPr>
              <a:t>.</a:t>
            </a:r>
            <a:endParaRPr sz="1350">
              <a:latin typeface="Arial"/>
              <a:cs typeface="Arial"/>
            </a:endParaRPr>
          </a:p>
          <a:p>
            <a:pPr algn="just" marL="12700">
              <a:lnSpc>
                <a:spcPts val="1565"/>
              </a:lnSpc>
            </a:pPr>
            <a:r>
              <a:rPr dirty="0" sz="1350">
                <a:latin typeface="Arial"/>
                <a:cs typeface="Arial"/>
              </a:rPr>
              <a:t>The </a:t>
            </a:r>
            <a:r>
              <a:rPr dirty="0" sz="1350" spc="-10">
                <a:latin typeface="Arial"/>
                <a:cs typeface="Arial"/>
              </a:rPr>
              <a:t>following </a:t>
            </a:r>
            <a:r>
              <a:rPr dirty="0" sz="1350" spc="-5">
                <a:latin typeface="Arial"/>
                <a:cs typeface="Arial"/>
              </a:rPr>
              <a:t>uninformed search algorithms are discussed </a:t>
            </a:r>
            <a:r>
              <a:rPr dirty="0" sz="1350">
                <a:latin typeface="Arial"/>
                <a:cs typeface="Arial"/>
              </a:rPr>
              <a:t>in this</a:t>
            </a:r>
            <a:r>
              <a:rPr dirty="0" sz="1350" spc="55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section.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9451975" cy="7165975"/>
          </a:xfrm>
          <a:custGeom>
            <a:avLst/>
            <a:gdLst/>
            <a:ahLst/>
            <a:cxnLst/>
            <a:rect l="l" t="t" r="r" b="b"/>
            <a:pathLst>
              <a:path w="9451975" h="7165975">
                <a:moveTo>
                  <a:pt x="9451581" y="7159765"/>
                </a:moveTo>
                <a:lnTo>
                  <a:pt x="9445498" y="7159765"/>
                </a:lnTo>
                <a:lnTo>
                  <a:pt x="6096" y="7159765"/>
                </a:lnTo>
                <a:lnTo>
                  <a:pt x="0" y="7159765"/>
                </a:lnTo>
                <a:lnTo>
                  <a:pt x="0" y="7165848"/>
                </a:lnTo>
                <a:lnTo>
                  <a:pt x="6096" y="7165848"/>
                </a:lnTo>
                <a:lnTo>
                  <a:pt x="9445498" y="7165848"/>
                </a:lnTo>
                <a:lnTo>
                  <a:pt x="9451581" y="7165848"/>
                </a:lnTo>
                <a:lnTo>
                  <a:pt x="9451581" y="7159765"/>
                </a:lnTo>
                <a:close/>
              </a:path>
              <a:path w="9451975" h="7165975">
                <a:moveTo>
                  <a:pt x="9451581" y="0"/>
                </a:moveTo>
                <a:lnTo>
                  <a:pt x="944549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7159752"/>
                </a:lnTo>
                <a:lnTo>
                  <a:pt x="6096" y="7159752"/>
                </a:lnTo>
                <a:lnTo>
                  <a:pt x="6096" y="6096"/>
                </a:lnTo>
                <a:lnTo>
                  <a:pt x="9445498" y="6096"/>
                </a:lnTo>
                <a:lnTo>
                  <a:pt x="9445498" y="7159752"/>
                </a:lnTo>
                <a:lnTo>
                  <a:pt x="9451581" y="7159752"/>
                </a:lnTo>
                <a:lnTo>
                  <a:pt x="9451581" y="6096"/>
                </a:lnTo>
                <a:lnTo>
                  <a:pt x="9451581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82751"/>
            <a:ext cx="7934959" cy="42862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ts val="1560"/>
              </a:lnSpc>
              <a:spcBef>
                <a:spcPts val="195"/>
              </a:spcBef>
            </a:pPr>
            <a:r>
              <a:rPr dirty="0" sz="1350" spc="-10" b="1">
                <a:latin typeface="Arial"/>
                <a:cs typeface="Arial"/>
              </a:rPr>
              <a:t>Solution. </a:t>
            </a:r>
            <a:r>
              <a:rPr dirty="0" sz="1350" spc="30">
                <a:latin typeface="Arial"/>
                <a:cs typeface="Arial"/>
              </a:rPr>
              <a:t>We </a:t>
            </a:r>
            <a:r>
              <a:rPr dirty="0" sz="1350" spc="-10">
                <a:latin typeface="Arial"/>
                <a:cs typeface="Arial"/>
              </a:rPr>
              <a:t>solve </a:t>
            </a:r>
            <a:r>
              <a:rPr dirty="0" sz="1350">
                <a:latin typeface="Arial"/>
                <a:cs typeface="Arial"/>
              </a:rPr>
              <a:t>this </a:t>
            </a:r>
            <a:r>
              <a:rPr dirty="0" sz="1350" spc="-5">
                <a:latin typeface="Arial"/>
                <a:cs typeface="Arial"/>
              </a:rPr>
              <a:t>question pretty much the same </a:t>
            </a:r>
            <a:r>
              <a:rPr dirty="0" sz="1350" spc="-15">
                <a:latin typeface="Arial"/>
                <a:cs typeface="Arial"/>
              </a:rPr>
              <a:t>way we </a:t>
            </a:r>
            <a:r>
              <a:rPr dirty="0" sz="1350" spc="-5">
                <a:latin typeface="Arial"/>
                <a:cs typeface="Arial"/>
              </a:rPr>
              <a:t>solved </a:t>
            </a:r>
            <a:r>
              <a:rPr dirty="0" sz="1350" spc="-15">
                <a:latin typeface="Arial"/>
                <a:cs typeface="Arial"/>
              </a:rPr>
              <a:t>last </a:t>
            </a:r>
            <a:r>
              <a:rPr dirty="0" sz="1350" spc="-5">
                <a:latin typeface="Arial"/>
                <a:cs typeface="Arial"/>
              </a:rPr>
              <a:t>question, </a:t>
            </a:r>
            <a:r>
              <a:rPr dirty="0" sz="1350" spc="-10">
                <a:latin typeface="Arial"/>
                <a:cs typeface="Arial"/>
              </a:rPr>
              <a:t>but </a:t>
            </a:r>
            <a:r>
              <a:rPr dirty="0" sz="1350">
                <a:latin typeface="Arial"/>
                <a:cs typeface="Arial"/>
              </a:rPr>
              <a:t>in this </a:t>
            </a:r>
            <a:r>
              <a:rPr dirty="0" sz="1350" spc="-5">
                <a:latin typeface="Arial"/>
                <a:cs typeface="Arial"/>
              </a:rPr>
              <a:t>case, </a:t>
            </a:r>
            <a:r>
              <a:rPr dirty="0" sz="1350" spc="-25">
                <a:latin typeface="Arial"/>
                <a:cs typeface="Arial"/>
              </a:rPr>
              <a:t>we  </a:t>
            </a:r>
            <a:r>
              <a:rPr dirty="0" sz="1350" spc="-10">
                <a:latin typeface="Arial"/>
                <a:cs typeface="Arial"/>
              </a:rPr>
              <a:t>keep </a:t>
            </a:r>
            <a:r>
              <a:rPr dirty="0" sz="1350" spc="-5">
                <a:latin typeface="Arial"/>
                <a:cs typeface="Arial"/>
              </a:rPr>
              <a:t>a track of </a:t>
            </a:r>
            <a:r>
              <a:rPr dirty="0" sz="1350" spc="-10">
                <a:latin typeface="Arial"/>
                <a:cs typeface="Arial"/>
              </a:rPr>
              <a:t>nodes explored </a:t>
            </a:r>
            <a:r>
              <a:rPr dirty="0" sz="1350" spc="-5">
                <a:latin typeface="Arial"/>
                <a:cs typeface="Arial"/>
              </a:rPr>
              <a:t>so that </a:t>
            </a:r>
            <a:r>
              <a:rPr dirty="0" sz="1350" spc="-15">
                <a:latin typeface="Arial"/>
                <a:cs typeface="Arial"/>
              </a:rPr>
              <a:t>we </a:t>
            </a:r>
            <a:r>
              <a:rPr dirty="0" sz="1350" spc="-10">
                <a:latin typeface="Arial"/>
                <a:cs typeface="Arial"/>
              </a:rPr>
              <a:t>don’t </a:t>
            </a:r>
            <a:r>
              <a:rPr dirty="0" sz="1350">
                <a:latin typeface="Arial"/>
                <a:cs typeface="Arial"/>
              </a:rPr>
              <a:t>re-explore</a:t>
            </a:r>
            <a:r>
              <a:rPr dirty="0" sz="1350" spc="150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them.</a:t>
            </a:r>
            <a:endParaRPr sz="13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031" y="1695630"/>
            <a:ext cx="7305257" cy="41870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004" y="5857113"/>
            <a:ext cx="463550" cy="42862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ts val="1560"/>
              </a:lnSpc>
              <a:spcBef>
                <a:spcPts val="195"/>
              </a:spcBef>
            </a:pPr>
            <a:r>
              <a:rPr dirty="0" sz="1350" spc="-15" b="1">
                <a:latin typeface="Arial"/>
                <a:cs typeface="Arial"/>
              </a:rPr>
              <a:t>P</a:t>
            </a:r>
            <a:r>
              <a:rPr dirty="0" sz="1350" spc="-5" b="1">
                <a:latin typeface="Arial"/>
                <a:cs typeface="Arial"/>
              </a:rPr>
              <a:t>at</a:t>
            </a:r>
            <a:r>
              <a:rPr dirty="0" sz="1350" spc="10" b="1">
                <a:latin typeface="Arial"/>
                <a:cs typeface="Arial"/>
              </a:rPr>
              <a:t>h</a:t>
            </a:r>
            <a:r>
              <a:rPr dirty="0" sz="1350" spc="-5" b="1">
                <a:latin typeface="Arial"/>
                <a:cs typeface="Arial"/>
              </a:rPr>
              <a:t>:  </a:t>
            </a:r>
            <a:r>
              <a:rPr dirty="0" sz="1350" spc="-20" b="1">
                <a:latin typeface="Arial"/>
                <a:cs typeface="Arial"/>
              </a:rPr>
              <a:t>C</a:t>
            </a:r>
            <a:r>
              <a:rPr dirty="0" sz="1350" spc="-15" b="1">
                <a:latin typeface="Arial"/>
                <a:cs typeface="Arial"/>
              </a:rPr>
              <a:t>o</a:t>
            </a:r>
            <a:r>
              <a:rPr dirty="0" sz="1350" spc="-5" b="1">
                <a:latin typeface="Arial"/>
                <a:cs typeface="Arial"/>
              </a:rPr>
              <a:t>s</a:t>
            </a:r>
            <a:r>
              <a:rPr dirty="0" sz="1350" spc="20" b="1">
                <a:latin typeface="Arial"/>
                <a:cs typeface="Arial"/>
              </a:rPr>
              <a:t>t</a:t>
            </a:r>
            <a:r>
              <a:rPr dirty="0" sz="1350" spc="-5" b="1">
                <a:latin typeface="Arial"/>
                <a:cs typeface="Arial"/>
              </a:rPr>
              <a:t>: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7278" y="5856503"/>
            <a:ext cx="1928495" cy="421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590" marR="5080" indent="-9525">
              <a:lnSpc>
                <a:spcPct val="123800"/>
              </a:lnSpc>
              <a:spcBef>
                <a:spcPts val="95"/>
              </a:spcBef>
            </a:pPr>
            <a:r>
              <a:rPr dirty="0" sz="1050">
                <a:latin typeface="Consolas"/>
                <a:cs typeface="Consolas"/>
              </a:rPr>
              <a:t>S -&gt; D -&gt; B -&gt; C -&gt; E -&gt;</a:t>
            </a:r>
            <a:r>
              <a:rPr dirty="0" sz="1050" spc="-17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G   7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304799"/>
            <a:ext cx="9451975" cy="7165975"/>
          </a:xfrm>
          <a:custGeom>
            <a:avLst/>
            <a:gdLst/>
            <a:ahLst/>
            <a:cxnLst/>
            <a:rect l="l" t="t" r="r" b="b"/>
            <a:pathLst>
              <a:path w="9451975" h="7165975">
                <a:moveTo>
                  <a:pt x="9451581" y="7159765"/>
                </a:moveTo>
                <a:lnTo>
                  <a:pt x="9445498" y="7159765"/>
                </a:lnTo>
                <a:lnTo>
                  <a:pt x="6096" y="7159765"/>
                </a:lnTo>
                <a:lnTo>
                  <a:pt x="0" y="7159765"/>
                </a:lnTo>
                <a:lnTo>
                  <a:pt x="0" y="7165848"/>
                </a:lnTo>
                <a:lnTo>
                  <a:pt x="6096" y="7165848"/>
                </a:lnTo>
                <a:lnTo>
                  <a:pt x="9445498" y="7165848"/>
                </a:lnTo>
                <a:lnTo>
                  <a:pt x="9451581" y="7165848"/>
                </a:lnTo>
                <a:lnTo>
                  <a:pt x="9451581" y="7159765"/>
                </a:lnTo>
                <a:close/>
              </a:path>
              <a:path w="9451975" h="7165975">
                <a:moveTo>
                  <a:pt x="9451581" y="0"/>
                </a:moveTo>
                <a:lnTo>
                  <a:pt x="944549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7159752"/>
                </a:lnTo>
                <a:lnTo>
                  <a:pt x="6096" y="7159752"/>
                </a:lnTo>
                <a:lnTo>
                  <a:pt x="6096" y="6096"/>
                </a:lnTo>
                <a:lnTo>
                  <a:pt x="9445498" y="6096"/>
                </a:lnTo>
                <a:lnTo>
                  <a:pt x="9445498" y="7159752"/>
                </a:lnTo>
                <a:lnTo>
                  <a:pt x="9451581" y="7159752"/>
                </a:lnTo>
                <a:lnTo>
                  <a:pt x="9451581" y="6096"/>
                </a:lnTo>
                <a:lnTo>
                  <a:pt x="9451581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82751"/>
            <a:ext cx="8162290" cy="34048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265" indent="-292735">
              <a:lnSpc>
                <a:spcPts val="1590"/>
              </a:lnSpc>
              <a:spcBef>
                <a:spcPts val="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1350" spc="-10">
                <a:latin typeface="Arial"/>
                <a:cs typeface="Arial"/>
              </a:rPr>
              <a:t>Depth </a:t>
            </a:r>
            <a:r>
              <a:rPr dirty="0" sz="1350" spc="-5">
                <a:latin typeface="Arial"/>
                <a:cs typeface="Arial"/>
              </a:rPr>
              <a:t>First</a:t>
            </a:r>
            <a:r>
              <a:rPr dirty="0" sz="1350" spc="20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Search</a:t>
            </a:r>
            <a:endParaRPr sz="1350">
              <a:latin typeface="Arial"/>
              <a:cs typeface="Arial"/>
            </a:endParaRPr>
          </a:p>
          <a:p>
            <a:pPr marL="469265" indent="-292735">
              <a:lnSpc>
                <a:spcPts val="155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1350" spc="-5">
                <a:latin typeface="Arial"/>
                <a:cs typeface="Arial"/>
              </a:rPr>
              <a:t>Breath First</a:t>
            </a:r>
            <a:r>
              <a:rPr dirty="0" sz="1350" spc="15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Search</a:t>
            </a:r>
            <a:endParaRPr sz="1350">
              <a:latin typeface="Arial"/>
              <a:cs typeface="Arial"/>
            </a:endParaRPr>
          </a:p>
          <a:p>
            <a:pPr marL="469265" indent="-292735">
              <a:lnSpc>
                <a:spcPts val="155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1350" spc="-5">
                <a:latin typeface="Arial"/>
                <a:cs typeface="Arial"/>
              </a:rPr>
              <a:t>Uniform </a:t>
            </a:r>
            <a:r>
              <a:rPr dirty="0" sz="1350" spc="-10">
                <a:latin typeface="Arial"/>
                <a:cs typeface="Arial"/>
              </a:rPr>
              <a:t>Cost</a:t>
            </a:r>
            <a:r>
              <a:rPr dirty="0" sz="1350" spc="20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Search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ts val="1590"/>
              </a:lnSpc>
            </a:pPr>
            <a:r>
              <a:rPr dirty="0" sz="1350" spc="-10">
                <a:latin typeface="Arial"/>
                <a:cs typeface="Arial"/>
              </a:rPr>
              <a:t>Each </a:t>
            </a:r>
            <a:r>
              <a:rPr dirty="0" sz="1350" spc="-5">
                <a:latin typeface="Arial"/>
                <a:cs typeface="Arial"/>
              </a:rPr>
              <a:t>of these algorithms </a:t>
            </a:r>
            <a:r>
              <a:rPr dirty="0" sz="1350" spc="-10">
                <a:latin typeface="Arial"/>
                <a:cs typeface="Arial"/>
              </a:rPr>
              <a:t>will</a:t>
            </a:r>
            <a:r>
              <a:rPr dirty="0" sz="1350" spc="30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have:</a:t>
            </a:r>
            <a:endParaRPr sz="1350">
              <a:latin typeface="Arial"/>
              <a:cs typeface="Arial"/>
            </a:endParaRPr>
          </a:p>
          <a:p>
            <a:pPr marL="469265" indent="-292735">
              <a:lnSpc>
                <a:spcPts val="1590"/>
              </a:lnSpc>
              <a:spcBef>
                <a:spcPts val="780"/>
              </a:spcBef>
              <a:buSzPct val="74074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50" spc="-5">
                <a:latin typeface="Arial"/>
                <a:cs typeface="Arial"/>
              </a:rPr>
              <a:t>A </a:t>
            </a:r>
            <a:r>
              <a:rPr dirty="0" sz="1350" spc="-10">
                <a:latin typeface="Arial"/>
                <a:cs typeface="Arial"/>
              </a:rPr>
              <a:t>problem </a:t>
            </a:r>
            <a:r>
              <a:rPr dirty="0" sz="1350" spc="-10" b="1">
                <a:latin typeface="Arial"/>
                <a:cs typeface="Arial"/>
              </a:rPr>
              <a:t>graph, </a:t>
            </a:r>
            <a:r>
              <a:rPr dirty="0" sz="1350" spc="-5">
                <a:latin typeface="Arial"/>
                <a:cs typeface="Arial"/>
              </a:rPr>
              <a:t>containing the start </a:t>
            </a:r>
            <a:r>
              <a:rPr dirty="0" sz="1350" spc="-10">
                <a:latin typeface="Arial"/>
                <a:cs typeface="Arial"/>
              </a:rPr>
              <a:t>node </a:t>
            </a:r>
            <a:r>
              <a:rPr dirty="0" sz="1050">
                <a:latin typeface="Consolas"/>
                <a:cs typeface="Consolas"/>
              </a:rPr>
              <a:t>S </a:t>
            </a:r>
            <a:r>
              <a:rPr dirty="0" sz="1350" spc="-10">
                <a:latin typeface="Arial"/>
                <a:cs typeface="Arial"/>
              </a:rPr>
              <a:t>and </a:t>
            </a:r>
            <a:r>
              <a:rPr dirty="0" sz="1350" spc="-5">
                <a:latin typeface="Arial"/>
                <a:cs typeface="Arial"/>
              </a:rPr>
              <a:t>the goal node</a:t>
            </a:r>
            <a:r>
              <a:rPr dirty="0" sz="1350" spc="-65">
                <a:latin typeface="Arial"/>
                <a:cs typeface="Arial"/>
              </a:rPr>
              <a:t> </a:t>
            </a:r>
            <a:r>
              <a:rPr dirty="0" sz="1050" spc="-5">
                <a:latin typeface="Consolas"/>
                <a:cs typeface="Consolas"/>
              </a:rPr>
              <a:t>G</a:t>
            </a:r>
            <a:r>
              <a:rPr dirty="0" sz="1350" spc="-5">
                <a:latin typeface="Arial"/>
                <a:cs typeface="Arial"/>
              </a:rPr>
              <a:t>.</a:t>
            </a:r>
            <a:endParaRPr sz="1350">
              <a:latin typeface="Arial"/>
              <a:cs typeface="Arial"/>
            </a:endParaRPr>
          </a:p>
          <a:p>
            <a:pPr marL="469265" indent="-292735">
              <a:lnSpc>
                <a:spcPts val="1560"/>
              </a:lnSpc>
              <a:buSzPct val="74074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50" spc="-5">
                <a:latin typeface="Arial"/>
                <a:cs typeface="Arial"/>
              </a:rPr>
              <a:t>A </a:t>
            </a:r>
            <a:r>
              <a:rPr dirty="0" sz="1350" spc="-10" b="1">
                <a:latin typeface="Arial"/>
                <a:cs typeface="Arial"/>
              </a:rPr>
              <a:t>strategy, </a:t>
            </a:r>
            <a:r>
              <a:rPr dirty="0" sz="1350" spc="-5">
                <a:latin typeface="Arial"/>
                <a:cs typeface="Arial"/>
              </a:rPr>
              <a:t>describing the </a:t>
            </a:r>
            <a:r>
              <a:rPr dirty="0" sz="1350" spc="-10">
                <a:latin typeface="Arial"/>
                <a:cs typeface="Arial"/>
              </a:rPr>
              <a:t>manner </a:t>
            </a:r>
            <a:r>
              <a:rPr dirty="0" sz="1350">
                <a:latin typeface="Arial"/>
                <a:cs typeface="Arial"/>
              </a:rPr>
              <a:t>in </a:t>
            </a:r>
            <a:r>
              <a:rPr dirty="0" sz="1350" spc="-10">
                <a:latin typeface="Arial"/>
                <a:cs typeface="Arial"/>
              </a:rPr>
              <a:t>which </a:t>
            </a:r>
            <a:r>
              <a:rPr dirty="0" sz="1350" spc="-5">
                <a:latin typeface="Arial"/>
                <a:cs typeface="Arial"/>
              </a:rPr>
              <a:t>the </a:t>
            </a:r>
            <a:r>
              <a:rPr dirty="0" sz="1350" spc="-10">
                <a:latin typeface="Arial"/>
                <a:cs typeface="Arial"/>
              </a:rPr>
              <a:t>graph will </a:t>
            </a:r>
            <a:r>
              <a:rPr dirty="0" sz="1350">
                <a:latin typeface="Arial"/>
                <a:cs typeface="Arial"/>
              </a:rPr>
              <a:t>be </a:t>
            </a:r>
            <a:r>
              <a:rPr dirty="0" sz="1350" spc="-5">
                <a:latin typeface="Arial"/>
                <a:cs typeface="Arial"/>
              </a:rPr>
              <a:t>traversed </a:t>
            </a:r>
            <a:r>
              <a:rPr dirty="0" sz="1350">
                <a:latin typeface="Arial"/>
                <a:cs typeface="Arial"/>
              </a:rPr>
              <a:t>to </a:t>
            </a:r>
            <a:r>
              <a:rPr dirty="0" sz="1350" spc="-10">
                <a:latin typeface="Arial"/>
                <a:cs typeface="Arial"/>
              </a:rPr>
              <a:t>get </a:t>
            </a:r>
            <a:r>
              <a:rPr dirty="0" sz="1350">
                <a:latin typeface="Arial"/>
                <a:cs typeface="Arial"/>
              </a:rPr>
              <a:t>to </a:t>
            </a:r>
            <a:r>
              <a:rPr dirty="0" sz="1050">
                <a:latin typeface="Consolas"/>
                <a:cs typeface="Consolas"/>
              </a:rPr>
              <a:t>G</a:t>
            </a:r>
            <a:r>
              <a:rPr dirty="0" sz="1050" spc="190">
                <a:latin typeface="Consolas"/>
                <a:cs typeface="Consolas"/>
              </a:rPr>
              <a:t> </a:t>
            </a:r>
            <a:r>
              <a:rPr dirty="0" sz="1350" spc="-5">
                <a:latin typeface="Arial"/>
                <a:cs typeface="Arial"/>
              </a:rPr>
              <a:t>.</a:t>
            </a:r>
            <a:endParaRPr sz="1350">
              <a:latin typeface="Arial"/>
              <a:cs typeface="Arial"/>
            </a:endParaRPr>
          </a:p>
          <a:p>
            <a:pPr marL="405765" marR="144780" indent="-228600">
              <a:lnSpc>
                <a:spcPts val="1540"/>
              </a:lnSpc>
              <a:spcBef>
                <a:spcPts val="85"/>
              </a:spcBef>
              <a:buSzPct val="74074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/>
              <a:t>	</a:t>
            </a:r>
            <a:r>
              <a:rPr dirty="0" sz="1350" spc="-5">
                <a:latin typeface="Arial"/>
                <a:cs typeface="Arial"/>
              </a:rPr>
              <a:t>A </a:t>
            </a:r>
            <a:r>
              <a:rPr dirty="0" sz="1350" spc="-5" b="1">
                <a:latin typeface="Arial"/>
                <a:cs typeface="Arial"/>
              </a:rPr>
              <a:t>fringe, </a:t>
            </a:r>
            <a:r>
              <a:rPr dirty="0" sz="1350" spc="-10">
                <a:latin typeface="Arial"/>
                <a:cs typeface="Arial"/>
              </a:rPr>
              <a:t>which </a:t>
            </a:r>
            <a:r>
              <a:rPr dirty="0" sz="1350">
                <a:latin typeface="Arial"/>
                <a:cs typeface="Arial"/>
              </a:rPr>
              <a:t>is </a:t>
            </a:r>
            <a:r>
              <a:rPr dirty="0" sz="1350" spc="-5">
                <a:latin typeface="Arial"/>
                <a:cs typeface="Arial"/>
              </a:rPr>
              <a:t>a data structure </a:t>
            </a:r>
            <a:r>
              <a:rPr dirty="0" sz="1350" spc="-10">
                <a:latin typeface="Arial"/>
                <a:cs typeface="Arial"/>
              </a:rPr>
              <a:t>used to </a:t>
            </a:r>
            <a:r>
              <a:rPr dirty="0" sz="1350" spc="-5">
                <a:latin typeface="Arial"/>
                <a:cs typeface="Arial"/>
              </a:rPr>
              <a:t>store </a:t>
            </a:r>
            <a:r>
              <a:rPr dirty="0" sz="1350" spc="-10">
                <a:latin typeface="Arial"/>
                <a:cs typeface="Arial"/>
              </a:rPr>
              <a:t>all </a:t>
            </a:r>
            <a:r>
              <a:rPr dirty="0" sz="1350">
                <a:latin typeface="Arial"/>
                <a:cs typeface="Arial"/>
              </a:rPr>
              <a:t>the </a:t>
            </a:r>
            <a:r>
              <a:rPr dirty="0" sz="1350" spc="-5">
                <a:latin typeface="Arial"/>
                <a:cs typeface="Arial"/>
              </a:rPr>
              <a:t>possible states </a:t>
            </a:r>
            <a:r>
              <a:rPr dirty="0" sz="1350" spc="-10">
                <a:latin typeface="Arial"/>
                <a:cs typeface="Arial"/>
              </a:rPr>
              <a:t>(nodes) </a:t>
            </a:r>
            <a:r>
              <a:rPr dirty="0" sz="1350" spc="-5">
                <a:latin typeface="Arial"/>
                <a:cs typeface="Arial"/>
              </a:rPr>
              <a:t>that </a:t>
            </a:r>
            <a:r>
              <a:rPr dirty="0" sz="1350" spc="-15">
                <a:latin typeface="Arial"/>
                <a:cs typeface="Arial"/>
              </a:rPr>
              <a:t>you </a:t>
            </a:r>
            <a:r>
              <a:rPr dirty="0" sz="1350">
                <a:latin typeface="Arial"/>
                <a:cs typeface="Arial"/>
              </a:rPr>
              <a:t>can </a:t>
            </a:r>
            <a:r>
              <a:rPr dirty="0" sz="1350" spc="-5">
                <a:latin typeface="Arial"/>
                <a:cs typeface="Arial"/>
              </a:rPr>
              <a:t>go from  the current</a:t>
            </a:r>
            <a:r>
              <a:rPr dirty="0" sz="1350" spc="15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states.</a:t>
            </a:r>
            <a:endParaRPr sz="1350">
              <a:latin typeface="Arial"/>
              <a:cs typeface="Arial"/>
            </a:endParaRPr>
          </a:p>
          <a:p>
            <a:pPr marL="469265" indent="-292735">
              <a:lnSpc>
                <a:spcPts val="1490"/>
              </a:lnSpc>
              <a:buSzPct val="74074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50" spc="-5">
                <a:latin typeface="Arial"/>
                <a:cs typeface="Arial"/>
              </a:rPr>
              <a:t>A </a:t>
            </a:r>
            <a:r>
              <a:rPr dirty="0" sz="1350" spc="-5" b="1">
                <a:latin typeface="Arial"/>
                <a:cs typeface="Arial"/>
              </a:rPr>
              <a:t>tree, </a:t>
            </a:r>
            <a:r>
              <a:rPr dirty="0" sz="1350" spc="-5">
                <a:latin typeface="Arial"/>
                <a:cs typeface="Arial"/>
              </a:rPr>
              <a:t>that </a:t>
            </a:r>
            <a:r>
              <a:rPr dirty="0" sz="1350" spc="-10">
                <a:latin typeface="Arial"/>
                <a:cs typeface="Arial"/>
              </a:rPr>
              <a:t>results </a:t>
            </a:r>
            <a:r>
              <a:rPr dirty="0" sz="1350" spc="-15">
                <a:latin typeface="Arial"/>
                <a:cs typeface="Arial"/>
              </a:rPr>
              <a:t>while </a:t>
            </a:r>
            <a:r>
              <a:rPr dirty="0" sz="1350">
                <a:latin typeface="Arial"/>
                <a:cs typeface="Arial"/>
              </a:rPr>
              <a:t>traversing to </a:t>
            </a:r>
            <a:r>
              <a:rPr dirty="0" sz="1350" spc="-15">
                <a:latin typeface="Arial"/>
                <a:cs typeface="Arial"/>
              </a:rPr>
              <a:t>the </a:t>
            </a:r>
            <a:r>
              <a:rPr dirty="0" sz="1350" spc="-5">
                <a:latin typeface="Arial"/>
                <a:cs typeface="Arial"/>
              </a:rPr>
              <a:t>goal</a:t>
            </a:r>
            <a:r>
              <a:rPr dirty="0" sz="1350" spc="90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node.</a:t>
            </a:r>
            <a:endParaRPr sz="1350">
              <a:latin typeface="Arial"/>
              <a:cs typeface="Arial"/>
            </a:endParaRPr>
          </a:p>
          <a:p>
            <a:pPr marL="469265" indent="-292735">
              <a:lnSpc>
                <a:spcPts val="1550"/>
              </a:lnSpc>
              <a:buSzPct val="74074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50" spc="-5">
                <a:latin typeface="Arial"/>
                <a:cs typeface="Arial"/>
              </a:rPr>
              <a:t>A solution </a:t>
            </a:r>
            <a:r>
              <a:rPr dirty="0" sz="1350" spc="-10" b="1">
                <a:latin typeface="Arial"/>
                <a:cs typeface="Arial"/>
              </a:rPr>
              <a:t>plan, </a:t>
            </a:r>
            <a:r>
              <a:rPr dirty="0" sz="1350" spc="-10">
                <a:latin typeface="Arial"/>
                <a:cs typeface="Arial"/>
              </a:rPr>
              <a:t>which </a:t>
            </a:r>
            <a:r>
              <a:rPr dirty="0" sz="1350" spc="-5">
                <a:latin typeface="Arial"/>
                <a:cs typeface="Arial"/>
              </a:rPr>
              <a:t>the sequence of </a:t>
            </a:r>
            <a:r>
              <a:rPr dirty="0" sz="1350" spc="-10">
                <a:latin typeface="Arial"/>
                <a:cs typeface="Arial"/>
              </a:rPr>
              <a:t>nodes </a:t>
            </a:r>
            <a:r>
              <a:rPr dirty="0" sz="1350" spc="-5">
                <a:latin typeface="Arial"/>
                <a:cs typeface="Arial"/>
              </a:rPr>
              <a:t>from </a:t>
            </a:r>
            <a:r>
              <a:rPr dirty="0" sz="1050">
                <a:latin typeface="Consolas"/>
                <a:cs typeface="Consolas"/>
              </a:rPr>
              <a:t>S </a:t>
            </a:r>
            <a:r>
              <a:rPr dirty="0" sz="1350">
                <a:latin typeface="Arial"/>
                <a:cs typeface="Arial"/>
              </a:rPr>
              <a:t>to</a:t>
            </a:r>
            <a:r>
              <a:rPr dirty="0" sz="1350" spc="-40">
                <a:latin typeface="Arial"/>
                <a:cs typeface="Arial"/>
              </a:rPr>
              <a:t> </a:t>
            </a:r>
            <a:r>
              <a:rPr dirty="0" sz="1050" spc="-5">
                <a:latin typeface="Consolas"/>
                <a:cs typeface="Consolas"/>
              </a:rPr>
              <a:t>G</a:t>
            </a:r>
            <a:r>
              <a:rPr dirty="0" sz="1350" spc="-5">
                <a:latin typeface="Arial"/>
                <a:cs typeface="Arial"/>
              </a:rPr>
              <a:t>.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ts val="1550"/>
              </a:lnSpc>
            </a:pPr>
            <a:r>
              <a:rPr dirty="0" sz="1350" spc="-10" b="1">
                <a:solidFill>
                  <a:srgbClr val="EB4E1F"/>
                </a:solidFill>
                <a:latin typeface="Arial"/>
                <a:cs typeface="Arial"/>
                <a:hlinkClick r:id="rId2"/>
              </a:rPr>
              <a:t>Depth </a:t>
            </a:r>
            <a:r>
              <a:rPr dirty="0" sz="1350" spc="-5" b="1">
                <a:solidFill>
                  <a:srgbClr val="EB4E1F"/>
                </a:solidFill>
                <a:latin typeface="Arial"/>
                <a:cs typeface="Arial"/>
                <a:hlinkClick r:id="rId2"/>
              </a:rPr>
              <a:t>First</a:t>
            </a:r>
            <a:r>
              <a:rPr dirty="0" sz="1350" spc="15" b="1">
                <a:solidFill>
                  <a:srgbClr val="EB4E1F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350" spc="-5" b="1">
                <a:solidFill>
                  <a:srgbClr val="EB4E1F"/>
                </a:solidFill>
                <a:latin typeface="Arial"/>
                <a:cs typeface="Arial"/>
                <a:hlinkClick r:id="rId2"/>
              </a:rPr>
              <a:t>Search</a:t>
            </a:r>
            <a:endParaRPr sz="1350">
              <a:latin typeface="Arial"/>
              <a:cs typeface="Arial"/>
            </a:endParaRPr>
          </a:p>
          <a:p>
            <a:pPr marL="12700" marR="5080">
              <a:lnSpc>
                <a:spcPct val="95600"/>
              </a:lnSpc>
              <a:spcBef>
                <a:spcPts val="45"/>
              </a:spcBef>
            </a:pPr>
            <a:r>
              <a:rPr dirty="0" sz="1350" spc="-5">
                <a:latin typeface="Arial"/>
                <a:cs typeface="Arial"/>
              </a:rPr>
              <a:t>Depth-first search </a:t>
            </a:r>
            <a:r>
              <a:rPr dirty="0" sz="1350" spc="-10">
                <a:latin typeface="Arial"/>
                <a:cs typeface="Arial"/>
              </a:rPr>
              <a:t>(DFS) </a:t>
            </a:r>
            <a:r>
              <a:rPr dirty="0" sz="1350">
                <a:latin typeface="Arial"/>
                <a:cs typeface="Arial"/>
              </a:rPr>
              <a:t>is </a:t>
            </a:r>
            <a:r>
              <a:rPr dirty="0" sz="1350" spc="-5">
                <a:latin typeface="Arial"/>
                <a:cs typeface="Arial"/>
              </a:rPr>
              <a:t>an algorithm </a:t>
            </a:r>
            <a:r>
              <a:rPr dirty="0" sz="1350" spc="-10">
                <a:latin typeface="Arial"/>
                <a:cs typeface="Arial"/>
              </a:rPr>
              <a:t>for </a:t>
            </a:r>
            <a:r>
              <a:rPr dirty="0" sz="1350" spc="-5">
                <a:latin typeface="Arial"/>
                <a:cs typeface="Arial"/>
              </a:rPr>
              <a:t>traversing or searching tree or </a:t>
            </a:r>
            <a:r>
              <a:rPr dirty="0" sz="1350" spc="-10">
                <a:latin typeface="Arial"/>
                <a:cs typeface="Arial"/>
              </a:rPr>
              <a:t>graph </a:t>
            </a:r>
            <a:r>
              <a:rPr dirty="0" sz="1350" spc="-5">
                <a:latin typeface="Arial"/>
                <a:cs typeface="Arial"/>
              </a:rPr>
              <a:t>data structures. </a:t>
            </a:r>
            <a:r>
              <a:rPr dirty="0" sz="1350">
                <a:latin typeface="Arial"/>
                <a:cs typeface="Arial"/>
              </a:rPr>
              <a:t>The  </a:t>
            </a:r>
            <a:r>
              <a:rPr dirty="0" sz="1350" spc="-5">
                <a:latin typeface="Arial"/>
                <a:cs typeface="Arial"/>
              </a:rPr>
              <a:t>algorithm starts at the root </a:t>
            </a:r>
            <a:r>
              <a:rPr dirty="0" sz="1350" spc="-10">
                <a:latin typeface="Arial"/>
                <a:cs typeface="Arial"/>
              </a:rPr>
              <a:t>node </a:t>
            </a:r>
            <a:r>
              <a:rPr dirty="0" sz="1350" spc="-5">
                <a:latin typeface="Arial"/>
                <a:cs typeface="Arial"/>
              </a:rPr>
              <a:t>(selecting some arbitrary </a:t>
            </a:r>
            <a:r>
              <a:rPr dirty="0" sz="1350" spc="-10">
                <a:latin typeface="Arial"/>
                <a:cs typeface="Arial"/>
              </a:rPr>
              <a:t>node </a:t>
            </a:r>
            <a:r>
              <a:rPr dirty="0" sz="1350" spc="-5">
                <a:latin typeface="Arial"/>
                <a:cs typeface="Arial"/>
              </a:rPr>
              <a:t>as the root </a:t>
            </a:r>
            <a:r>
              <a:rPr dirty="0" sz="1350" spc="-10">
                <a:latin typeface="Arial"/>
                <a:cs typeface="Arial"/>
              </a:rPr>
              <a:t>node </a:t>
            </a:r>
            <a:r>
              <a:rPr dirty="0" sz="1350">
                <a:latin typeface="Arial"/>
                <a:cs typeface="Arial"/>
              </a:rPr>
              <a:t>in </a:t>
            </a:r>
            <a:r>
              <a:rPr dirty="0" sz="1350" spc="-5">
                <a:latin typeface="Arial"/>
                <a:cs typeface="Arial"/>
              </a:rPr>
              <a:t>the case of a graph) </a:t>
            </a:r>
            <a:r>
              <a:rPr dirty="0" sz="1350" spc="-10">
                <a:latin typeface="Arial"/>
                <a:cs typeface="Arial"/>
              </a:rPr>
              <a:t>and  </a:t>
            </a:r>
            <a:r>
              <a:rPr dirty="0" sz="1350" spc="-5">
                <a:latin typeface="Arial"/>
                <a:cs typeface="Arial"/>
              </a:rPr>
              <a:t>explores as far as </a:t>
            </a:r>
            <a:r>
              <a:rPr dirty="0" sz="1350" spc="-10">
                <a:latin typeface="Arial"/>
                <a:cs typeface="Arial"/>
              </a:rPr>
              <a:t>possible along </a:t>
            </a:r>
            <a:r>
              <a:rPr dirty="0" sz="1350" spc="-5">
                <a:latin typeface="Arial"/>
                <a:cs typeface="Arial"/>
              </a:rPr>
              <a:t>each branch before</a:t>
            </a:r>
            <a:r>
              <a:rPr dirty="0" sz="1350" spc="65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backtracking.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ts val="1580"/>
              </a:lnSpc>
              <a:spcBef>
                <a:spcPts val="805"/>
              </a:spcBef>
            </a:pPr>
            <a:r>
              <a:rPr dirty="0" sz="1350" spc="-5" b="1">
                <a:latin typeface="Arial"/>
                <a:cs typeface="Arial"/>
              </a:rPr>
              <a:t>Example: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ts val="1580"/>
              </a:lnSpc>
            </a:pPr>
            <a:r>
              <a:rPr dirty="0" sz="1350" spc="-10" b="1">
                <a:latin typeface="Arial"/>
                <a:cs typeface="Arial"/>
              </a:rPr>
              <a:t>Question. </a:t>
            </a:r>
            <a:r>
              <a:rPr dirty="0" sz="1350" spc="5">
                <a:latin typeface="Arial"/>
                <a:cs typeface="Arial"/>
              </a:rPr>
              <a:t>Which </a:t>
            </a:r>
            <a:r>
              <a:rPr dirty="0" sz="1350" spc="-10">
                <a:latin typeface="Arial"/>
                <a:cs typeface="Arial"/>
              </a:rPr>
              <a:t>solution </a:t>
            </a:r>
            <a:r>
              <a:rPr dirty="0" sz="1350" spc="-15">
                <a:latin typeface="Arial"/>
                <a:cs typeface="Arial"/>
              </a:rPr>
              <a:t>would DFS </a:t>
            </a:r>
            <a:r>
              <a:rPr dirty="0" sz="1350">
                <a:latin typeface="Arial"/>
                <a:cs typeface="Arial"/>
              </a:rPr>
              <a:t>find to move </a:t>
            </a:r>
            <a:r>
              <a:rPr dirty="0" sz="1350" spc="-5">
                <a:latin typeface="Arial"/>
                <a:cs typeface="Arial"/>
              </a:rPr>
              <a:t>from </a:t>
            </a:r>
            <a:r>
              <a:rPr dirty="0" sz="1350" spc="-10">
                <a:latin typeface="Arial"/>
                <a:cs typeface="Arial"/>
              </a:rPr>
              <a:t>node </a:t>
            </a:r>
            <a:r>
              <a:rPr dirty="0" sz="1050">
                <a:latin typeface="Consolas"/>
                <a:cs typeface="Consolas"/>
              </a:rPr>
              <a:t>S </a:t>
            </a:r>
            <a:r>
              <a:rPr dirty="0" sz="1350">
                <a:latin typeface="Arial"/>
                <a:cs typeface="Arial"/>
              </a:rPr>
              <a:t>to </a:t>
            </a:r>
            <a:r>
              <a:rPr dirty="0" sz="1350" spc="-10">
                <a:latin typeface="Arial"/>
                <a:cs typeface="Arial"/>
              </a:rPr>
              <a:t>node </a:t>
            </a:r>
            <a:r>
              <a:rPr dirty="0" sz="1050">
                <a:latin typeface="Consolas"/>
                <a:cs typeface="Consolas"/>
              </a:rPr>
              <a:t>G </a:t>
            </a:r>
            <a:r>
              <a:rPr dirty="0" sz="1350" spc="-10">
                <a:latin typeface="Arial"/>
                <a:cs typeface="Arial"/>
              </a:rPr>
              <a:t>if </a:t>
            </a:r>
            <a:r>
              <a:rPr dirty="0" sz="1350" spc="-5">
                <a:latin typeface="Arial"/>
                <a:cs typeface="Arial"/>
              </a:rPr>
              <a:t>run on the </a:t>
            </a:r>
            <a:r>
              <a:rPr dirty="0" sz="1350" spc="-10">
                <a:latin typeface="Arial"/>
                <a:cs typeface="Arial"/>
              </a:rPr>
              <a:t>graph</a:t>
            </a:r>
            <a:r>
              <a:rPr dirty="0" sz="1350" spc="-155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below?</a:t>
            </a:r>
            <a:endParaRPr sz="13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600" y="4657211"/>
            <a:ext cx="4305300" cy="184125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800" y="304799"/>
            <a:ext cx="9451975" cy="7165975"/>
          </a:xfrm>
          <a:custGeom>
            <a:avLst/>
            <a:gdLst/>
            <a:ahLst/>
            <a:cxnLst/>
            <a:rect l="l" t="t" r="r" b="b"/>
            <a:pathLst>
              <a:path w="9451975" h="7165975">
                <a:moveTo>
                  <a:pt x="9451581" y="7159765"/>
                </a:moveTo>
                <a:lnTo>
                  <a:pt x="9445498" y="7159765"/>
                </a:lnTo>
                <a:lnTo>
                  <a:pt x="6096" y="7159765"/>
                </a:lnTo>
                <a:lnTo>
                  <a:pt x="0" y="7159765"/>
                </a:lnTo>
                <a:lnTo>
                  <a:pt x="0" y="7165848"/>
                </a:lnTo>
                <a:lnTo>
                  <a:pt x="6096" y="7165848"/>
                </a:lnTo>
                <a:lnTo>
                  <a:pt x="9445498" y="7165848"/>
                </a:lnTo>
                <a:lnTo>
                  <a:pt x="9451581" y="7165848"/>
                </a:lnTo>
                <a:lnTo>
                  <a:pt x="9451581" y="7159765"/>
                </a:lnTo>
                <a:close/>
              </a:path>
              <a:path w="9451975" h="7165975">
                <a:moveTo>
                  <a:pt x="9451581" y="0"/>
                </a:moveTo>
                <a:lnTo>
                  <a:pt x="944549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7159752"/>
                </a:lnTo>
                <a:lnTo>
                  <a:pt x="6096" y="7159752"/>
                </a:lnTo>
                <a:lnTo>
                  <a:pt x="6096" y="6096"/>
                </a:lnTo>
                <a:lnTo>
                  <a:pt x="9445498" y="6096"/>
                </a:lnTo>
                <a:lnTo>
                  <a:pt x="9445498" y="7159752"/>
                </a:lnTo>
                <a:lnTo>
                  <a:pt x="9451581" y="7159752"/>
                </a:lnTo>
                <a:lnTo>
                  <a:pt x="9451581" y="6096"/>
                </a:lnTo>
                <a:lnTo>
                  <a:pt x="9451581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554607"/>
            <a:ext cx="8116570" cy="624205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12700" marR="5080">
              <a:lnSpc>
                <a:spcPct val="95600"/>
              </a:lnSpc>
              <a:spcBef>
                <a:spcPts val="165"/>
              </a:spcBef>
            </a:pPr>
            <a:r>
              <a:rPr dirty="0" sz="1350" spc="-10" b="1">
                <a:latin typeface="Arial"/>
                <a:cs typeface="Arial"/>
              </a:rPr>
              <a:t>Solution. </a:t>
            </a:r>
            <a:r>
              <a:rPr dirty="0" sz="1350" spc="-5">
                <a:latin typeface="Arial"/>
                <a:cs typeface="Arial"/>
              </a:rPr>
              <a:t>The </a:t>
            </a:r>
            <a:r>
              <a:rPr dirty="0" sz="1350" spc="-10">
                <a:latin typeface="Arial"/>
                <a:cs typeface="Arial"/>
              </a:rPr>
              <a:t>equivalent </a:t>
            </a:r>
            <a:r>
              <a:rPr dirty="0" sz="1350" spc="-5">
                <a:latin typeface="Arial"/>
                <a:cs typeface="Arial"/>
              </a:rPr>
              <a:t>search tree for the above </a:t>
            </a:r>
            <a:r>
              <a:rPr dirty="0" sz="1350" spc="-10">
                <a:latin typeface="Arial"/>
                <a:cs typeface="Arial"/>
              </a:rPr>
              <a:t>graph </a:t>
            </a:r>
            <a:r>
              <a:rPr dirty="0" sz="1350">
                <a:latin typeface="Arial"/>
                <a:cs typeface="Arial"/>
              </a:rPr>
              <a:t>is </a:t>
            </a:r>
            <a:r>
              <a:rPr dirty="0" sz="1350" spc="-10">
                <a:latin typeface="Arial"/>
                <a:cs typeface="Arial"/>
              </a:rPr>
              <a:t>as follows. As </a:t>
            </a:r>
            <a:r>
              <a:rPr dirty="0" sz="1350" spc="-5">
                <a:latin typeface="Arial"/>
                <a:cs typeface="Arial"/>
              </a:rPr>
              <a:t>DFS traverses the tree </a:t>
            </a:r>
            <a:r>
              <a:rPr dirty="0" sz="1350" spc="-10">
                <a:latin typeface="Arial"/>
                <a:cs typeface="Arial"/>
              </a:rPr>
              <a:t>“deepest  node </a:t>
            </a:r>
            <a:r>
              <a:rPr dirty="0" sz="1350">
                <a:latin typeface="Arial"/>
                <a:cs typeface="Arial"/>
              </a:rPr>
              <a:t>first”, </a:t>
            </a:r>
            <a:r>
              <a:rPr dirty="0" sz="1350" spc="-10">
                <a:latin typeface="Arial"/>
                <a:cs typeface="Arial"/>
              </a:rPr>
              <a:t>it </a:t>
            </a:r>
            <a:r>
              <a:rPr dirty="0" sz="1350" spc="-15">
                <a:latin typeface="Arial"/>
                <a:cs typeface="Arial"/>
              </a:rPr>
              <a:t>would </a:t>
            </a:r>
            <a:r>
              <a:rPr dirty="0" sz="1350" spc="-5">
                <a:latin typeface="Arial"/>
                <a:cs typeface="Arial"/>
              </a:rPr>
              <a:t>always </a:t>
            </a:r>
            <a:r>
              <a:rPr dirty="0" sz="1350">
                <a:latin typeface="Arial"/>
                <a:cs typeface="Arial"/>
              </a:rPr>
              <a:t>pick </a:t>
            </a:r>
            <a:r>
              <a:rPr dirty="0" sz="1350" spc="-5">
                <a:latin typeface="Arial"/>
                <a:cs typeface="Arial"/>
              </a:rPr>
              <a:t>the deeper branch until </a:t>
            </a:r>
            <a:r>
              <a:rPr dirty="0" sz="1350">
                <a:latin typeface="Arial"/>
                <a:cs typeface="Arial"/>
              </a:rPr>
              <a:t>it </a:t>
            </a:r>
            <a:r>
              <a:rPr dirty="0" sz="1350" spc="-10">
                <a:latin typeface="Arial"/>
                <a:cs typeface="Arial"/>
              </a:rPr>
              <a:t>reaches </a:t>
            </a:r>
            <a:r>
              <a:rPr dirty="0" sz="1350" spc="-5">
                <a:latin typeface="Arial"/>
                <a:cs typeface="Arial"/>
              </a:rPr>
              <a:t>the solution (or </a:t>
            </a:r>
            <a:r>
              <a:rPr dirty="0" sz="1350">
                <a:latin typeface="Arial"/>
                <a:cs typeface="Arial"/>
              </a:rPr>
              <a:t>it </a:t>
            </a:r>
            <a:r>
              <a:rPr dirty="0" sz="1350" spc="-5">
                <a:latin typeface="Arial"/>
                <a:cs typeface="Arial"/>
              </a:rPr>
              <a:t>runs </a:t>
            </a:r>
            <a:r>
              <a:rPr dirty="0" sz="1350" spc="-10">
                <a:latin typeface="Arial"/>
                <a:cs typeface="Arial"/>
              </a:rPr>
              <a:t>out </a:t>
            </a:r>
            <a:r>
              <a:rPr dirty="0" sz="1350" spc="-5">
                <a:latin typeface="Arial"/>
                <a:cs typeface="Arial"/>
              </a:rPr>
              <a:t>of </a:t>
            </a:r>
            <a:r>
              <a:rPr dirty="0" sz="1350" spc="-10">
                <a:latin typeface="Arial"/>
                <a:cs typeface="Arial"/>
              </a:rPr>
              <a:t>nodes, and  goes </a:t>
            </a:r>
            <a:r>
              <a:rPr dirty="0" sz="1350">
                <a:latin typeface="Arial"/>
                <a:cs typeface="Arial"/>
              </a:rPr>
              <a:t>to </a:t>
            </a:r>
            <a:r>
              <a:rPr dirty="0" sz="1350" spc="-5">
                <a:latin typeface="Arial"/>
                <a:cs typeface="Arial"/>
              </a:rPr>
              <a:t>the </a:t>
            </a:r>
            <a:r>
              <a:rPr dirty="0" sz="1350" spc="-10">
                <a:latin typeface="Arial"/>
                <a:cs typeface="Arial"/>
              </a:rPr>
              <a:t>next </a:t>
            </a:r>
            <a:r>
              <a:rPr dirty="0" sz="1350" spc="-5">
                <a:latin typeface="Arial"/>
                <a:cs typeface="Arial"/>
              </a:rPr>
              <a:t>branch). </a:t>
            </a:r>
            <a:r>
              <a:rPr dirty="0" sz="1350">
                <a:latin typeface="Arial"/>
                <a:cs typeface="Arial"/>
              </a:rPr>
              <a:t>The </a:t>
            </a:r>
            <a:r>
              <a:rPr dirty="0" sz="1350" spc="-5">
                <a:latin typeface="Arial"/>
                <a:cs typeface="Arial"/>
              </a:rPr>
              <a:t>traversal </a:t>
            </a:r>
            <a:r>
              <a:rPr dirty="0" sz="1350">
                <a:latin typeface="Arial"/>
                <a:cs typeface="Arial"/>
              </a:rPr>
              <a:t>is </a:t>
            </a:r>
            <a:r>
              <a:rPr dirty="0" sz="1350" spc="-10">
                <a:latin typeface="Arial"/>
                <a:cs typeface="Arial"/>
              </a:rPr>
              <a:t>shown </a:t>
            </a:r>
            <a:r>
              <a:rPr dirty="0" sz="1350">
                <a:latin typeface="Arial"/>
                <a:cs typeface="Arial"/>
              </a:rPr>
              <a:t>in </a:t>
            </a:r>
            <a:r>
              <a:rPr dirty="0" sz="1350" spc="-5">
                <a:latin typeface="Arial"/>
                <a:cs typeface="Arial"/>
              </a:rPr>
              <a:t>blue</a:t>
            </a:r>
            <a:r>
              <a:rPr dirty="0" sz="1350" spc="50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arrows.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9451975" cy="7165975"/>
          </a:xfrm>
          <a:custGeom>
            <a:avLst/>
            <a:gdLst/>
            <a:ahLst/>
            <a:cxnLst/>
            <a:rect l="l" t="t" r="r" b="b"/>
            <a:pathLst>
              <a:path w="9451975" h="7165975">
                <a:moveTo>
                  <a:pt x="9451581" y="7159765"/>
                </a:moveTo>
                <a:lnTo>
                  <a:pt x="9445498" y="7159765"/>
                </a:lnTo>
                <a:lnTo>
                  <a:pt x="6096" y="7159765"/>
                </a:lnTo>
                <a:lnTo>
                  <a:pt x="0" y="7159765"/>
                </a:lnTo>
                <a:lnTo>
                  <a:pt x="0" y="7165848"/>
                </a:lnTo>
                <a:lnTo>
                  <a:pt x="6096" y="7165848"/>
                </a:lnTo>
                <a:lnTo>
                  <a:pt x="9445498" y="7165848"/>
                </a:lnTo>
                <a:lnTo>
                  <a:pt x="9451581" y="7165848"/>
                </a:lnTo>
                <a:lnTo>
                  <a:pt x="9451581" y="7159765"/>
                </a:lnTo>
                <a:close/>
              </a:path>
              <a:path w="9451975" h="7165975">
                <a:moveTo>
                  <a:pt x="9451581" y="0"/>
                </a:moveTo>
                <a:lnTo>
                  <a:pt x="944549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7159752"/>
                </a:lnTo>
                <a:lnTo>
                  <a:pt x="6096" y="7159752"/>
                </a:lnTo>
                <a:lnTo>
                  <a:pt x="6096" y="6096"/>
                </a:lnTo>
                <a:lnTo>
                  <a:pt x="9445498" y="6096"/>
                </a:lnTo>
                <a:lnTo>
                  <a:pt x="9445498" y="7159752"/>
                </a:lnTo>
                <a:lnTo>
                  <a:pt x="9451581" y="7159752"/>
                </a:lnTo>
                <a:lnTo>
                  <a:pt x="9451581" y="6096"/>
                </a:lnTo>
                <a:lnTo>
                  <a:pt x="9451581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9" y="1277046"/>
            <a:ext cx="4963144" cy="474781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2004" y="6007074"/>
            <a:ext cx="454025" cy="45847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350" spc="-15" b="1">
                <a:latin typeface="Arial"/>
                <a:cs typeface="Arial"/>
              </a:rPr>
              <a:t>P</a:t>
            </a:r>
            <a:r>
              <a:rPr dirty="0" sz="1350" spc="-5" b="1">
                <a:latin typeface="Arial"/>
                <a:cs typeface="Arial"/>
              </a:rPr>
              <a:t>at</a:t>
            </a:r>
            <a:r>
              <a:rPr dirty="0" sz="1350" spc="10" b="1">
                <a:latin typeface="Arial"/>
                <a:cs typeface="Arial"/>
              </a:rPr>
              <a:t>h</a:t>
            </a:r>
            <a:r>
              <a:rPr dirty="0" sz="1350" spc="-5" b="1">
                <a:latin typeface="Arial"/>
                <a:cs typeface="Arial"/>
              </a:rPr>
              <a:t>: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350" spc="-10">
                <a:latin typeface="Arial"/>
                <a:cs typeface="Arial"/>
              </a:rPr>
              <a:t>Let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9153" y="6040384"/>
            <a:ext cx="5142230" cy="42545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250825">
              <a:lnSpc>
                <a:spcPct val="100000"/>
              </a:lnSpc>
              <a:spcBef>
                <a:spcPts val="220"/>
              </a:spcBef>
            </a:pPr>
            <a:r>
              <a:rPr dirty="0" sz="1050">
                <a:latin typeface="Consolas"/>
                <a:cs typeface="Consolas"/>
              </a:rPr>
              <a:t>S -&gt; A -&gt; B -&gt; C -&gt;</a:t>
            </a:r>
            <a:r>
              <a:rPr dirty="0" sz="1050" spc="-9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G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350" spc="-5">
                <a:latin typeface="Arial"/>
                <a:cs typeface="Arial"/>
              </a:rPr>
              <a:t>= the depth of the search tree = </a:t>
            </a:r>
            <a:r>
              <a:rPr dirty="0" sz="1350" spc="-15">
                <a:latin typeface="Arial"/>
                <a:cs typeface="Arial"/>
              </a:rPr>
              <a:t>number </a:t>
            </a:r>
            <a:r>
              <a:rPr dirty="0" sz="1350" spc="-5">
                <a:latin typeface="Arial"/>
                <a:cs typeface="Arial"/>
              </a:rPr>
              <a:t>of </a:t>
            </a:r>
            <a:r>
              <a:rPr dirty="0" sz="1350" spc="-10">
                <a:latin typeface="Arial"/>
                <a:cs typeface="Arial"/>
              </a:rPr>
              <a:t>levels </a:t>
            </a:r>
            <a:r>
              <a:rPr dirty="0" sz="1350" spc="-5">
                <a:latin typeface="Arial"/>
                <a:cs typeface="Arial"/>
              </a:rPr>
              <a:t>of the search</a:t>
            </a:r>
            <a:r>
              <a:rPr dirty="0" sz="1350" spc="155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tree.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0228" y="6500571"/>
            <a:ext cx="2210435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">
                <a:latin typeface="Arial"/>
                <a:cs typeface="Arial"/>
              </a:rPr>
              <a:t>= </a:t>
            </a:r>
            <a:r>
              <a:rPr dirty="0" sz="1350" spc="-10">
                <a:latin typeface="Arial"/>
                <a:cs typeface="Arial"/>
              </a:rPr>
              <a:t>number </a:t>
            </a:r>
            <a:r>
              <a:rPr dirty="0" sz="1350" spc="-5">
                <a:latin typeface="Arial"/>
                <a:cs typeface="Arial"/>
              </a:rPr>
              <a:t>of </a:t>
            </a:r>
            <a:r>
              <a:rPr dirty="0" sz="1350" spc="-10">
                <a:latin typeface="Arial"/>
                <a:cs typeface="Arial"/>
              </a:rPr>
              <a:t>nodes </a:t>
            </a:r>
            <a:r>
              <a:rPr dirty="0" sz="1350">
                <a:latin typeface="Arial"/>
                <a:cs typeface="Arial"/>
              </a:rPr>
              <a:t>in </a:t>
            </a:r>
            <a:r>
              <a:rPr dirty="0" sz="1350" spc="-5">
                <a:latin typeface="Arial"/>
                <a:cs typeface="Arial"/>
              </a:rPr>
              <a:t>level</a:t>
            </a:r>
            <a:r>
              <a:rPr dirty="0" sz="1350" spc="250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.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304799"/>
            <a:ext cx="9451975" cy="7165975"/>
          </a:xfrm>
          <a:custGeom>
            <a:avLst/>
            <a:gdLst/>
            <a:ahLst/>
            <a:cxnLst/>
            <a:rect l="l" t="t" r="r" b="b"/>
            <a:pathLst>
              <a:path w="9451975" h="7165975">
                <a:moveTo>
                  <a:pt x="9451581" y="7159765"/>
                </a:moveTo>
                <a:lnTo>
                  <a:pt x="9445498" y="7159765"/>
                </a:lnTo>
                <a:lnTo>
                  <a:pt x="6096" y="7159765"/>
                </a:lnTo>
                <a:lnTo>
                  <a:pt x="0" y="7159765"/>
                </a:lnTo>
                <a:lnTo>
                  <a:pt x="0" y="7165848"/>
                </a:lnTo>
                <a:lnTo>
                  <a:pt x="6096" y="7165848"/>
                </a:lnTo>
                <a:lnTo>
                  <a:pt x="9445498" y="7165848"/>
                </a:lnTo>
                <a:lnTo>
                  <a:pt x="9451581" y="7165848"/>
                </a:lnTo>
                <a:lnTo>
                  <a:pt x="9451581" y="7159765"/>
                </a:lnTo>
                <a:close/>
              </a:path>
              <a:path w="9451975" h="7165975">
                <a:moveTo>
                  <a:pt x="9451581" y="0"/>
                </a:moveTo>
                <a:lnTo>
                  <a:pt x="944549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7159752"/>
                </a:lnTo>
                <a:lnTo>
                  <a:pt x="6096" y="7159752"/>
                </a:lnTo>
                <a:lnTo>
                  <a:pt x="6096" y="6096"/>
                </a:lnTo>
                <a:lnTo>
                  <a:pt x="9445498" y="6096"/>
                </a:lnTo>
                <a:lnTo>
                  <a:pt x="9445498" y="7159752"/>
                </a:lnTo>
                <a:lnTo>
                  <a:pt x="9451581" y="7159752"/>
                </a:lnTo>
                <a:lnTo>
                  <a:pt x="9451581" y="6096"/>
                </a:lnTo>
                <a:lnTo>
                  <a:pt x="9451581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82751"/>
            <a:ext cx="8219440" cy="29381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 b="1">
                <a:latin typeface="Arial"/>
                <a:cs typeface="Arial"/>
              </a:rPr>
              <a:t>Time </a:t>
            </a:r>
            <a:r>
              <a:rPr dirty="0" sz="1350" spc="-10" b="1">
                <a:latin typeface="Arial"/>
                <a:cs typeface="Arial"/>
              </a:rPr>
              <a:t>complexity: </a:t>
            </a:r>
            <a:r>
              <a:rPr dirty="0" sz="1350" spc="-5">
                <a:latin typeface="Arial"/>
                <a:cs typeface="Arial"/>
              </a:rPr>
              <a:t>Equivalent </a:t>
            </a:r>
            <a:r>
              <a:rPr dirty="0" sz="1350">
                <a:latin typeface="Arial"/>
                <a:cs typeface="Arial"/>
              </a:rPr>
              <a:t>to </a:t>
            </a:r>
            <a:r>
              <a:rPr dirty="0" sz="1350" spc="-5">
                <a:latin typeface="Arial"/>
                <a:cs typeface="Arial"/>
              </a:rPr>
              <a:t>the </a:t>
            </a:r>
            <a:r>
              <a:rPr dirty="0" sz="1350" spc="-10">
                <a:latin typeface="Arial"/>
                <a:cs typeface="Arial"/>
              </a:rPr>
              <a:t>number </a:t>
            </a:r>
            <a:r>
              <a:rPr dirty="0" sz="1350" spc="-5">
                <a:latin typeface="Arial"/>
                <a:cs typeface="Arial"/>
              </a:rPr>
              <a:t>of nodes traversed</a:t>
            </a:r>
            <a:r>
              <a:rPr dirty="0" sz="1350" spc="110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in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dirty="0" sz="1350" spc="-15">
                <a:latin typeface="Arial"/>
                <a:cs typeface="Arial"/>
              </a:rPr>
              <a:t>DFS.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ts val="1580"/>
              </a:lnSpc>
              <a:spcBef>
                <a:spcPts val="690"/>
              </a:spcBef>
            </a:pPr>
            <a:r>
              <a:rPr dirty="0" sz="1350" spc="-5" b="1">
                <a:latin typeface="Arial"/>
                <a:cs typeface="Arial"/>
              </a:rPr>
              <a:t>Space complexity: </a:t>
            </a:r>
            <a:r>
              <a:rPr dirty="0" sz="1350" spc="-5">
                <a:latin typeface="Arial"/>
                <a:cs typeface="Arial"/>
              </a:rPr>
              <a:t>Equivalent </a:t>
            </a:r>
            <a:r>
              <a:rPr dirty="0" sz="1350">
                <a:latin typeface="Arial"/>
                <a:cs typeface="Arial"/>
              </a:rPr>
              <a:t>to </a:t>
            </a:r>
            <a:r>
              <a:rPr dirty="0" sz="1350" spc="-10">
                <a:latin typeface="Arial"/>
                <a:cs typeface="Arial"/>
              </a:rPr>
              <a:t>how </a:t>
            </a:r>
            <a:r>
              <a:rPr dirty="0" sz="1350" spc="-5">
                <a:latin typeface="Arial"/>
                <a:cs typeface="Arial"/>
              </a:rPr>
              <a:t>large can the fringe</a:t>
            </a:r>
            <a:r>
              <a:rPr dirty="0" sz="1350" spc="45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get.</a:t>
            </a:r>
            <a:endParaRPr sz="1350">
              <a:latin typeface="Arial"/>
              <a:cs typeface="Arial"/>
            </a:endParaRPr>
          </a:p>
          <a:p>
            <a:pPr marL="12700" marR="123825">
              <a:lnSpc>
                <a:spcPts val="1560"/>
              </a:lnSpc>
              <a:spcBef>
                <a:spcPts val="60"/>
              </a:spcBef>
            </a:pPr>
            <a:r>
              <a:rPr dirty="0" sz="1350" spc="-5" b="1">
                <a:latin typeface="Arial"/>
                <a:cs typeface="Arial"/>
              </a:rPr>
              <a:t>Completeness: </a:t>
            </a:r>
            <a:r>
              <a:rPr dirty="0" sz="1350" spc="-5">
                <a:latin typeface="Arial"/>
                <a:cs typeface="Arial"/>
              </a:rPr>
              <a:t>DFS </a:t>
            </a:r>
            <a:r>
              <a:rPr dirty="0" sz="1350">
                <a:latin typeface="Arial"/>
                <a:cs typeface="Arial"/>
              </a:rPr>
              <a:t>is </a:t>
            </a:r>
            <a:r>
              <a:rPr dirty="0" sz="1350" spc="-5">
                <a:latin typeface="Arial"/>
                <a:cs typeface="Arial"/>
              </a:rPr>
              <a:t>complete </a:t>
            </a:r>
            <a:r>
              <a:rPr dirty="0" sz="1350">
                <a:latin typeface="Arial"/>
                <a:cs typeface="Arial"/>
              </a:rPr>
              <a:t>if </a:t>
            </a:r>
            <a:r>
              <a:rPr dirty="0" sz="1350" spc="-5">
                <a:latin typeface="Arial"/>
                <a:cs typeface="Arial"/>
              </a:rPr>
              <a:t>the search tree </a:t>
            </a:r>
            <a:r>
              <a:rPr dirty="0" sz="1350">
                <a:latin typeface="Arial"/>
                <a:cs typeface="Arial"/>
              </a:rPr>
              <a:t>is </a:t>
            </a:r>
            <a:r>
              <a:rPr dirty="0" sz="1350" spc="-5">
                <a:latin typeface="Arial"/>
                <a:cs typeface="Arial"/>
              </a:rPr>
              <a:t>finite, meaning for a given finite search tree, </a:t>
            </a:r>
            <a:r>
              <a:rPr dirty="0" sz="1350" spc="-15">
                <a:latin typeface="Arial"/>
                <a:cs typeface="Arial"/>
              </a:rPr>
              <a:t>DFS </a:t>
            </a:r>
            <a:r>
              <a:rPr dirty="0" sz="1350" spc="-10">
                <a:latin typeface="Arial"/>
                <a:cs typeface="Arial"/>
              </a:rPr>
              <a:t>will  </a:t>
            </a:r>
            <a:r>
              <a:rPr dirty="0" sz="1350" spc="-5">
                <a:latin typeface="Arial"/>
                <a:cs typeface="Arial"/>
              </a:rPr>
              <a:t>come up </a:t>
            </a:r>
            <a:r>
              <a:rPr dirty="0" sz="1350" spc="-10">
                <a:latin typeface="Arial"/>
                <a:cs typeface="Arial"/>
              </a:rPr>
              <a:t>with </a:t>
            </a:r>
            <a:r>
              <a:rPr dirty="0" sz="1350" spc="-5">
                <a:latin typeface="Arial"/>
                <a:cs typeface="Arial"/>
              </a:rPr>
              <a:t>a solution </a:t>
            </a:r>
            <a:r>
              <a:rPr dirty="0" sz="1350">
                <a:latin typeface="Arial"/>
                <a:cs typeface="Arial"/>
              </a:rPr>
              <a:t>if </a:t>
            </a:r>
            <a:r>
              <a:rPr dirty="0" sz="1350" spc="-10">
                <a:latin typeface="Arial"/>
                <a:cs typeface="Arial"/>
              </a:rPr>
              <a:t>it</a:t>
            </a:r>
            <a:r>
              <a:rPr dirty="0" sz="1350" spc="100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exists.</a:t>
            </a:r>
            <a:endParaRPr sz="1350">
              <a:latin typeface="Arial"/>
              <a:cs typeface="Arial"/>
            </a:endParaRPr>
          </a:p>
          <a:p>
            <a:pPr marL="12700" marR="188595">
              <a:lnSpc>
                <a:spcPts val="1540"/>
              </a:lnSpc>
              <a:spcBef>
                <a:spcPts val="15"/>
              </a:spcBef>
            </a:pPr>
            <a:r>
              <a:rPr dirty="0" sz="1350" spc="-5" b="1">
                <a:latin typeface="Arial"/>
                <a:cs typeface="Arial"/>
              </a:rPr>
              <a:t>Optimality: </a:t>
            </a:r>
            <a:r>
              <a:rPr dirty="0" sz="1350" spc="-5">
                <a:latin typeface="Arial"/>
                <a:cs typeface="Arial"/>
              </a:rPr>
              <a:t>DFS </a:t>
            </a:r>
            <a:r>
              <a:rPr dirty="0" sz="1350">
                <a:latin typeface="Arial"/>
                <a:cs typeface="Arial"/>
              </a:rPr>
              <a:t>is </a:t>
            </a:r>
            <a:r>
              <a:rPr dirty="0" sz="1350" spc="-10">
                <a:latin typeface="Arial"/>
                <a:cs typeface="Arial"/>
              </a:rPr>
              <a:t>not optimal, </a:t>
            </a:r>
            <a:r>
              <a:rPr dirty="0" sz="1350" spc="-5">
                <a:latin typeface="Arial"/>
                <a:cs typeface="Arial"/>
              </a:rPr>
              <a:t>meaning the </a:t>
            </a:r>
            <a:r>
              <a:rPr dirty="0" sz="1350" spc="-10">
                <a:latin typeface="Arial"/>
                <a:cs typeface="Arial"/>
              </a:rPr>
              <a:t>number </a:t>
            </a:r>
            <a:r>
              <a:rPr dirty="0" sz="1350" spc="-5">
                <a:latin typeface="Arial"/>
                <a:cs typeface="Arial"/>
              </a:rPr>
              <a:t>of steps </a:t>
            </a:r>
            <a:r>
              <a:rPr dirty="0" sz="1350">
                <a:latin typeface="Arial"/>
                <a:cs typeface="Arial"/>
              </a:rPr>
              <a:t>in </a:t>
            </a:r>
            <a:r>
              <a:rPr dirty="0" sz="1350" spc="-5">
                <a:latin typeface="Arial"/>
                <a:cs typeface="Arial"/>
              </a:rPr>
              <a:t>reaching the solution, or the cost spent </a:t>
            </a:r>
            <a:r>
              <a:rPr dirty="0" sz="1350">
                <a:latin typeface="Arial"/>
                <a:cs typeface="Arial"/>
              </a:rPr>
              <a:t>in  </a:t>
            </a:r>
            <a:r>
              <a:rPr dirty="0" sz="1350" spc="-5">
                <a:latin typeface="Arial"/>
                <a:cs typeface="Arial"/>
              </a:rPr>
              <a:t>reaching </a:t>
            </a:r>
            <a:r>
              <a:rPr dirty="0" sz="1350">
                <a:latin typeface="Arial"/>
                <a:cs typeface="Arial"/>
              </a:rPr>
              <a:t>it is</a:t>
            </a:r>
            <a:r>
              <a:rPr dirty="0" sz="1350" spc="-5">
                <a:latin typeface="Arial"/>
                <a:cs typeface="Arial"/>
              </a:rPr>
              <a:t> high.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ts val="1490"/>
              </a:lnSpc>
            </a:pPr>
            <a:r>
              <a:rPr dirty="0" sz="1350" spc="-10" b="1">
                <a:solidFill>
                  <a:srgbClr val="EB4E1F"/>
                </a:solidFill>
                <a:latin typeface="Arial"/>
                <a:cs typeface="Arial"/>
                <a:hlinkClick r:id="rId2"/>
              </a:rPr>
              <a:t>Breadth </a:t>
            </a:r>
            <a:r>
              <a:rPr dirty="0" sz="1350" spc="-5" b="1">
                <a:solidFill>
                  <a:srgbClr val="EB4E1F"/>
                </a:solidFill>
                <a:latin typeface="Arial"/>
                <a:cs typeface="Arial"/>
                <a:hlinkClick r:id="rId2"/>
              </a:rPr>
              <a:t>First</a:t>
            </a:r>
            <a:r>
              <a:rPr dirty="0" sz="1350" spc="15" b="1">
                <a:solidFill>
                  <a:srgbClr val="EB4E1F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350" spc="-5" b="1">
                <a:solidFill>
                  <a:srgbClr val="EB4E1F"/>
                </a:solidFill>
                <a:latin typeface="Arial"/>
                <a:cs typeface="Arial"/>
                <a:hlinkClick r:id="rId2"/>
              </a:rPr>
              <a:t>Search</a:t>
            </a:r>
            <a:endParaRPr sz="1350">
              <a:latin typeface="Arial"/>
              <a:cs typeface="Arial"/>
            </a:endParaRPr>
          </a:p>
          <a:p>
            <a:pPr marL="12700" marR="5080">
              <a:lnSpc>
                <a:spcPct val="95600"/>
              </a:lnSpc>
              <a:spcBef>
                <a:spcPts val="40"/>
              </a:spcBef>
            </a:pPr>
            <a:r>
              <a:rPr dirty="0" sz="1350" spc="-5">
                <a:latin typeface="Arial"/>
                <a:cs typeface="Arial"/>
              </a:rPr>
              <a:t>Breadth-first search </a:t>
            </a:r>
            <a:r>
              <a:rPr dirty="0" sz="1350" spc="-10">
                <a:latin typeface="Arial"/>
                <a:cs typeface="Arial"/>
              </a:rPr>
              <a:t>(BFS) </a:t>
            </a:r>
            <a:r>
              <a:rPr dirty="0" sz="1350">
                <a:latin typeface="Arial"/>
                <a:cs typeface="Arial"/>
              </a:rPr>
              <a:t>is </a:t>
            </a:r>
            <a:r>
              <a:rPr dirty="0" sz="1350" spc="-5">
                <a:latin typeface="Arial"/>
                <a:cs typeface="Arial"/>
              </a:rPr>
              <a:t>an algorithm for traversing or searching tree or </a:t>
            </a:r>
            <a:r>
              <a:rPr dirty="0" sz="1350" spc="-15">
                <a:latin typeface="Arial"/>
                <a:cs typeface="Arial"/>
              </a:rPr>
              <a:t>graph </a:t>
            </a:r>
            <a:r>
              <a:rPr dirty="0" sz="1350" spc="-5">
                <a:latin typeface="Arial"/>
                <a:cs typeface="Arial"/>
              </a:rPr>
              <a:t>data structures. </a:t>
            </a:r>
            <a:r>
              <a:rPr dirty="0" sz="1350" spc="-10">
                <a:latin typeface="Arial"/>
                <a:cs typeface="Arial"/>
              </a:rPr>
              <a:t>It </a:t>
            </a:r>
            <a:r>
              <a:rPr dirty="0" sz="1350" spc="-5">
                <a:latin typeface="Arial"/>
                <a:cs typeface="Arial"/>
              </a:rPr>
              <a:t>starts  at the tree </a:t>
            </a:r>
            <a:r>
              <a:rPr dirty="0" sz="1350" spc="-10">
                <a:latin typeface="Arial"/>
                <a:cs typeface="Arial"/>
              </a:rPr>
              <a:t>root </a:t>
            </a:r>
            <a:r>
              <a:rPr dirty="0" sz="1350" spc="-5">
                <a:latin typeface="Arial"/>
                <a:cs typeface="Arial"/>
              </a:rPr>
              <a:t>(or some arbitrary </a:t>
            </a:r>
            <a:r>
              <a:rPr dirty="0" sz="1350" spc="-10">
                <a:latin typeface="Arial"/>
                <a:cs typeface="Arial"/>
              </a:rPr>
              <a:t>node </a:t>
            </a:r>
            <a:r>
              <a:rPr dirty="0" sz="1350" spc="5">
                <a:latin typeface="Arial"/>
                <a:cs typeface="Arial"/>
              </a:rPr>
              <a:t>of </a:t>
            </a:r>
            <a:r>
              <a:rPr dirty="0" sz="1350" spc="-5">
                <a:latin typeface="Arial"/>
                <a:cs typeface="Arial"/>
              </a:rPr>
              <a:t>a </a:t>
            </a:r>
            <a:r>
              <a:rPr dirty="0" sz="1350" spc="-10">
                <a:latin typeface="Arial"/>
                <a:cs typeface="Arial"/>
              </a:rPr>
              <a:t>graph, </a:t>
            </a:r>
            <a:r>
              <a:rPr dirty="0" sz="1350" spc="-5">
                <a:latin typeface="Arial"/>
                <a:cs typeface="Arial"/>
              </a:rPr>
              <a:t>sometimes </a:t>
            </a:r>
            <a:r>
              <a:rPr dirty="0" sz="1350" spc="-10">
                <a:latin typeface="Arial"/>
                <a:cs typeface="Arial"/>
              </a:rPr>
              <a:t>referred </a:t>
            </a:r>
            <a:r>
              <a:rPr dirty="0" sz="1350">
                <a:latin typeface="Arial"/>
                <a:cs typeface="Arial"/>
              </a:rPr>
              <a:t>to </a:t>
            </a:r>
            <a:r>
              <a:rPr dirty="0" sz="1350" spc="-10">
                <a:latin typeface="Arial"/>
                <a:cs typeface="Arial"/>
              </a:rPr>
              <a:t>as </a:t>
            </a:r>
            <a:r>
              <a:rPr dirty="0" sz="1350" spc="-5">
                <a:latin typeface="Arial"/>
                <a:cs typeface="Arial"/>
              </a:rPr>
              <a:t>a </a:t>
            </a:r>
            <a:r>
              <a:rPr dirty="0" sz="1350" spc="-10">
                <a:latin typeface="Arial"/>
                <a:cs typeface="Arial"/>
              </a:rPr>
              <a:t>‘search key’), and explores </a:t>
            </a:r>
            <a:r>
              <a:rPr dirty="0" sz="1350" spc="-5">
                <a:latin typeface="Arial"/>
                <a:cs typeface="Arial"/>
              </a:rPr>
              <a:t>all  of the </a:t>
            </a:r>
            <a:r>
              <a:rPr dirty="0" sz="1350" spc="-10">
                <a:latin typeface="Arial"/>
                <a:cs typeface="Arial"/>
              </a:rPr>
              <a:t>neighbor nodes </a:t>
            </a:r>
            <a:r>
              <a:rPr dirty="0" sz="1350" spc="-5">
                <a:latin typeface="Arial"/>
                <a:cs typeface="Arial"/>
              </a:rPr>
              <a:t>at the present </a:t>
            </a:r>
            <a:r>
              <a:rPr dirty="0" sz="1350">
                <a:latin typeface="Arial"/>
                <a:cs typeface="Arial"/>
              </a:rPr>
              <a:t>depth </a:t>
            </a:r>
            <a:r>
              <a:rPr dirty="0" sz="1350" spc="-5">
                <a:latin typeface="Arial"/>
                <a:cs typeface="Arial"/>
              </a:rPr>
              <a:t>prior </a:t>
            </a:r>
            <a:r>
              <a:rPr dirty="0" sz="1350">
                <a:latin typeface="Arial"/>
                <a:cs typeface="Arial"/>
              </a:rPr>
              <a:t>to </a:t>
            </a:r>
            <a:r>
              <a:rPr dirty="0" sz="1350" spc="-5">
                <a:latin typeface="Arial"/>
                <a:cs typeface="Arial"/>
              </a:rPr>
              <a:t>moving on </a:t>
            </a:r>
            <a:r>
              <a:rPr dirty="0" sz="1350">
                <a:latin typeface="Arial"/>
                <a:cs typeface="Arial"/>
              </a:rPr>
              <a:t>to </a:t>
            </a:r>
            <a:r>
              <a:rPr dirty="0" sz="1350" spc="-5">
                <a:latin typeface="Arial"/>
                <a:cs typeface="Arial"/>
              </a:rPr>
              <a:t>the </a:t>
            </a:r>
            <a:r>
              <a:rPr dirty="0" sz="1350" spc="-10">
                <a:latin typeface="Arial"/>
                <a:cs typeface="Arial"/>
              </a:rPr>
              <a:t>nodes </a:t>
            </a:r>
            <a:r>
              <a:rPr dirty="0" sz="1350" spc="-5">
                <a:latin typeface="Arial"/>
                <a:cs typeface="Arial"/>
              </a:rPr>
              <a:t>at the </a:t>
            </a:r>
            <a:r>
              <a:rPr dirty="0" sz="1350" spc="-10">
                <a:latin typeface="Arial"/>
                <a:cs typeface="Arial"/>
              </a:rPr>
              <a:t>next </a:t>
            </a:r>
            <a:r>
              <a:rPr dirty="0" sz="1350" spc="-5">
                <a:latin typeface="Arial"/>
                <a:cs typeface="Arial"/>
              </a:rPr>
              <a:t>depth</a:t>
            </a:r>
            <a:r>
              <a:rPr dirty="0" sz="1350" spc="220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level.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ts val="1590"/>
              </a:lnSpc>
              <a:spcBef>
                <a:spcPts val="780"/>
              </a:spcBef>
            </a:pPr>
            <a:r>
              <a:rPr dirty="0" sz="1350" spc="-5" b="1">
                <a:latin typeface="Arial"/>
                <a:cs typeface="Arial"/>
              </a:rPr>
              <a:t>Example: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ts val="1590"/>
              </a:lnSpc>
            </a:pPr>
            <a:r>
              <a:rPr dirty="0" sz="1350" spc="-10" b="1">
                <a:latin typeface="Arial"/>
                <a:cs typeface="Arial"/>
              </a:rPr>
              <a:t>Question. </a:t>
            </a:r>
            <a:r>
              <a:rPr dirty="0" sz="1350" spc="5">
                <a:latin typeface="Arial"/>
                <a:cs typeface="Arial"/>
              </a:rPr>
              <a:t>Which </a:t>
            </a:r>
            <a:r>
              <a:rPr dirty="0" sz="1350" spc="-10">
                <a:latin typeface="Arial"/>
                <a:cs typeface="Arial"/>
              </a:rPr>
              <a:t>solution </a:t>
            </a:r>
            <a:r>
              <a:rPr dirty="0" sz="1350" spc="-15">
                <a:latin typeface="Arial"/>
                <a:cs typeface="Arial"/>
              </a:rPr>
              <a:t>would </a:t>
            </a:r>
            <a:r>
              <a:rPr dirty="0" sz="1350" spc="-5">
                <a:latin typeface="Arial"/>
                <a:cs typeface="Arial"/>
              </a:rPr>
              <a:t>BFS </a:t>
            </a:r>
            <a:r>
              <a:rPr dirty="0" sz="1350">
                <a:latin typeface="Arial"/>
                <a:cs typeface="Arial"/>
              </a:rPr>
              <a:t>find to move </a:t>
            </a:r>
            <a:r>
              <a:rPr dirty="0" sz="1350" spc="-5">
                <a:latin typeface="Arial"/>
                <a:cs typeface="Arial"/>
              </a:rPr>
              <a:t>from </a:t>
            </a:r>
            <a:r>
              <a:rPr dirty="0" sz="1350" spc="-10">
                <a:latin typeface="Arial"/>
                <a:cs typeface="Arial"/>
              </a:rPr>
              <a:t>node </a:t>
            </a:r>
            <a:r>
              <a:rPr dirty="0" sz="1050">
                <a:latin typeface="Consolas"/>
                <a:cs typeface="Consolas"/>
              </a:rPr>
              <a:t>S </a:t>
            </a:r>
            <a:r>
              <a:rPr dirty="0" sz="1350">
                <a:latin typeface="Arial"/>
                <a:cs typeface="Arial"/>
              </a:rPr>
              <a:t>to </a:t>
            </a:r>
            <a:r>
              <a:rPr dirty="0" sz="1350" spc="-10">
                <a:latin typeface="Arial"/>
                <a:cs typeface="Arial"/>
              </a:rPr>
              <a:t>node </a:t>
            </a:r>
            <a:r>
              <a:rPr dirty="0" sz="1050">
                <a:latin typeface="Consolas"/>
                <a:cs typeface="Consolas"/>
              </a:rPr>
              <a:t>G </a:t>
            </a:r>
            <a:r>
              <a:rPr dirty="0" sz="1350" spc="-10">
                <a:latin typeface="Arial"/>
                <a:cs typeface="Arial"/>
              </a:rPr>
              <a:t>if </a:t>
            </a:r>
            <a:r>
              <a:rPr dirty="0" sz="1350" spc="-5">
                <a:latin typeface="Arial"/>
                <a:cs typeface="Arial"/>
              </a:rPr>
              <a:t>run on the </a:t>
            </a:r>
            <a:r>
              <a:rPr dirty="0" sz="1350" spc="-10">
                <a:latin typeface="Arial"/>
                <a:cs typeface="Arial"/>
              </a:rPr>
              <a:t>graph</a:t>
            </a:r>
            <a:r>
              <a:rPr dirty="0" sz="1350" spc="-195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below?</a:t>
            </a:r>
            <a:endParaRPr sz="13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600" y="4187922"/>
            <a:ext cx="4305300" cy="184067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004" y="6079616"/>
            <a:ext cx="8239125" cy="62738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2700" marR="5080">
              <a:lnSpc>
                <a:spcPct val="96400"/>
              </a:lnSpc>
              <a:spcBef>
                <a:spcPts val="150"/>
              </a:spcBef>
            </a:pPr>
            <a:r>
              <a:rPr dirty="0" sz="1350" spc="-10" b="1">
                <a:latin typeface="Arial"/>
                <a:cs typeface="Arial"/>
              </a:rPr>
              <a:t>Solution. </a:t>
            </a:r>
            <a:r>
              <a:rPr dirty="0" sz="1350">
                <a:latin typeface="Arial"/>
                <a:cs typeface="Arial"/>
              </a:rPr>
              <a:t>The </a:t>
            </a:r>
            <a:r>
              <a:rPr dirty="0" sz="1350" spc="-10">
                <a:latin typeface="Arial"/>
                <a:cs typeface="Arial"/>
              </a:rPr>
              <a:t>equivalent </a:t>
            </a:r>
            <a:r>
              <a:rPr dirty="0" sz="1350" spc="-5">
                <a:latin typeface="Arial"/>
                <a:cs typeface="Arial"/>
              </a:rPr>
              <a:t>search tree for the above </a:t>
            </a:r>
            <a:r>
              <a:rPr dirty="0" sz="1350" spc="-10">
                <a:latin typeface="Arial"/>
                <a:cs typeface="Arial"/>
              </a:rPr>
              <a:t>graph </a:t>
            </a:r>
            <a:r>
              <a:rPr dirty="0" sz="1350">
                <a:latin typeface="Arial"/>
                <a:cs typeface="Arial"/>
              </a:rPr>
              <a:t>is </a:t>
            </a:r>
            <a:r>
              <a:rPr dirty="0" sz="1350" spc="-5">
                <a:latin typeface="Arial"/>
                <a:cs typeface="Arial"/>
              </a:rPr>
              <a:t>as </a:t>
            </a:r>
            <a:r>
              <a:rPr dirty="0" sz="1350" spc="-10">
                <a:latin typeface="Arial"/>
                <a:cs typeface="Arial"/>
              </a:rPr>
              <a:t>follows. As </a:t>
            </a:r>
            <a:r>
              <a:rPr dirty="0" sz="1350" spc="-5">
                <a:latin typeface="Arial"/>
                <a:cs typeface="Arial"/>
              </a:rPr>
              <a:t>BFS </a:t>
            </a:r>
            <a:r>
              <a:rPr dirty="0" sz="1350" spc="5">
                <a:latin typeface="Arial"/>
                <a:cs typeface="Arial"/>
              </a:rPr>
              <a:t>traverses </a:t>
            </a:r>
            <a:r>
              <a:rPr dirty="0" sz="1350" spc="-5">
                <a:latin typeface="Arial"/>
                <a:cs typeface="Arial"/>
              </a:rPr>
              <a:t>the tree  “shallowest </a:t>
            </a:r>
            <a:r>
              <a:rPr dirty="0" sz="1350" spc="-10">
                <a:latin typeface="Arial"/>
                <a:cs typeface="Arial"/>
              </a:rPr>
              <a:t>node </a:t>
            </a:r>
            <a:r>
              <a:rPr dirty="0" sz="1350">
                <a:latin typeface="Arial"/>
                <a:cs typeface="Arial"/>
              </a:rPr>
              <a:t>first”, </a:t>
            </a:r>
            <a:r>
              <a:rPr dirty="0" sz="1350" spc="-10">
                <a:latin typeface="Arial"/>
                <a:cs typeface="Arial"/>
              </a:rPr>
              <a:t>it </a:t>
            </a:r>
            <a:r>
              <a:rPr dirty="0" sz="1350" spc="-15">
                <a:latin typeface="Arial"/>
                <a:cs typeface="Arial"/>
              </a:rPr>
              <a:t>would </a:t>
            </a:r>
            <a:r>
              <a:rPr dirty="0" sz="1350" spc="-10">
                <a:latin typeface="Arial"/>
                <a:cs typeface="Arial"/>
              </a:rPr>
              <a:t>always </a:t>
            </a:r>
            <a:r>
              <a:rPr dirty="0" sz="1350">
                <a:latin typeface="Arial"/>
                <a:cs typeface="Arial"/>
              </a:rPr>
              <a:t>pick </a:t>
            </a:r>
            <a:r>
              <a:rPr dirty="0" sz="1350" spc="-5">
                <a:latin typeface="Arial"/>
                <a:cs typeface="Arial"/>
              </a:rPr>
              <a:t>the shallower </a:t>
            </a:r>
            <a:r>
              <a:rPr dirty="0" sz="1350" spc="-10">
                <a:latin typeface="Arial"/>
                <a:cs typeface="Arial"/>
              </a:rPr>
              <a:t>branch </a:t>
            </a:r>
            <a:r>
              <a:rPr dirty="0" sz="1350">
                <a:latin typeface="Arial"/>
                <a:cs typeface="Arial"/>
              </a:rPr>
              <a:t>until it </a:t>
            </a:r>
            <a:r>
              <a:rPr dirty="0" sz="1350" spc="-10">
                <a:latin typeface="Arial"/>
                <a:cs typeface="Arial"/>
              </a:rPr>
              <a:t>reaches the solution </a:t>
            </a:r>
            <a:r>
              <a:rPr dirty="0" sz="1350" spc="-5">
                <a:latin typeface="Arial"/>
                <a:cs typeface="Arial"/>
              </a:rPr>
              <a:t>(or </a:t>
            </a:r>
            <a:r>
              <a:rPr dirty="0" sz="1350">
                <a:latin typeface="Arial"/>
                <a:cs typeface="Arial"/>
              </a:rPr>
              <a:t>it </a:t>
            </a:r>
            <a:r>
              <a:rPr dirty="0" sz="1350" spc="-10">
                <a:latin typeface="Arial"/>
                <a:cs typeface="Arial"/>
              </a:rPr>
              <a:t>runs out of  nodes, and </a:t>
            </a:r>
            <a:r>
              <a:rPr dirty="0" sz="1350" spc="-5">
                <a:latin typeface="Arial"/>
                <a:cs typeface="Arial"/>
              </a:rPr>
              <a:t>goes </a:t>
            </a:r>
            <a:r>
              <a:rPr dirty="0" sz="1350">
                <a:latin typeface="Arial"/>
                <a:cs typeface="Arial"/>
              </a:rPr>
              <a:t>to </a:t>
            </a:r>
            <a:r>
              <a:rPr dirty="0" sz="1350" spc="-5">
                <a:latin typeface="Arial"/>
                <a:cs typeface="Arial"/>
              </a:rPr>
              <a:t>the </a:t>
            </a:r>
            <a:r>
              <a:rPr dirty="0" sz="1350" spc="-10">
                <a:latin typeface="Arial"/>
                <a:cs typeface="Arial"/>
              </a:rPr>
              <a:t>next </a:t>
            </a:r>
            <a:r>
              <a:rPr dirty="0" sz="1350" spc="-5">
                <a:latin typeface="Arial"/>
                <a:cs typeface="Arial"/>
              </a:rPr>
              <a:t>branch). </a:t>
            </a:r>
            <a:r>
              <a:rPr dirty="0" sz="1350" spc="-10">
                <a:latin typeface="Arial"/>
                <a:cs typeface="Arial"/>
              </a:rPr>
              <a:t>The </a:t>
            </a:r>
            <a:r>
              <a:rPr dirty="0" sz="1350">
                <a:latin typeface="Arial"/>
                <a:cs typeface="Arial"/>
              </a:rPr>
              <a:t>traversal is </a:t>
            </a:r>
            <a:r>
              <a:rPr dirty="0" sz="1350" spc="-10">
                <a:latin typeface="Arial"/>
                <a:cs typeface="Arial"/>
              </a:rPr>
              <a:t>shown </a:t>
            </a:r>
            <a:r>
              <a:rPr dirty="0" sz="1350">
                <a:latin typeface="Arial"/>
                <a:cs typeface="Arial"/>
              </a:rPr>
              <a:t>in </a:t>
            </a:r>
            <a:r>
              <a:rPr dirty="0" sz="1350" spc="-10">
                <a:latin typeface="Arial"/>
                <a:cs typeface="Arial"/>
              </a:rPr>
              <a:t>blue</a:t>
            </a:r>
            <a:r>
              <a:rPr dirty="0" sz="1350" spc="95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arrows.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9451975" cy="7165975"/>
          </a:xfrm>
          <a:custGeom>
            <a:avLst/>
            <a:gdLst/>
            <a:ahLst/>
            <a:cxnLst/>
            <a:rect l="l" t="t" r="r" b="b"/>
            <a:pathLst>
              <a:path w="9451975" h="7165975">
                <a:moveTo>
                  <a:pt x="9451581" y="7159765"/>
                </a:moveTo>
                <a:lnTo>
                  <a:pt x="9445498" y="7159765"/>
                </a:lnTo>
                <a:lnTo>
                  <a:pt x="6096" y="7159765"/>
                </a:lnTo>
                <a:lnTo>
                  <a:pt x="0" y="7159765"/>
                </a:lnTo>
                <a:lnTo>
                  <a:pt x="0" y="7165848"/>
                </a:lnTo>
                <a:lnTo>
                  <a:pt x="6096" y="7165848"/>
                </a:lnTo>
                <a:lnTo>
                  <a:pt x="9445498" y="7165848"/>
                </a:lnTo>
                <a:lnTo>
                  <a:pt x="9451581" y="7165848"/>
                </a:lnTo>
                <a:lnTo>
                  <a:pt x="9451581" y="7159765"/>
                </a:lnTo>
                <a:close/>
              </a:path>
              <a:path w="9451975" h="7165975">
                <a:moveTo>
                  <a:pt x="9451581" y="0"/>
                </a:moveTo>
                <a:lnTo>
                  <a:pt x="944549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7159752"/>
                </a:lnTo>
                <a:lnTo>
                  <a:pt x="6096" y="7159752"/>
                </a:lnTo>
                <a:lnTo>
                  <a:pt x="6096" y="6096"/>
                </a:lnTo>
                <a:lnTo>
                  <a:pt x="9445498" y="6096"/>
                </a:lnTo>
                <a:lnTo>
                  <a:pt x="9445498" y="7159752"/>
                </a:lnTo>
                <a:lnTo>
                  <a:pt x="9451581" y="7159752"/>
                </a:lnTo>
                <a:lnTo>
                  <a:pt x="9451581" y="6096"/>
                </a:lnTo>
                <a:lnTo>
                  <a:pt x="9451581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557" y="1276976"/>
            <a:ext cx="4982187" cy="473330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97278" y="6107048"/>
            <a:ext cx="8312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Consolas"/>
                <a:cs typeface="Consolas"/>
              </a:rPr>
              <a:t>S -&gt; D -&gt;</a:t>
            </a:r>
            <a:r>
              <a:rPr dirty="0" sz="1050" spc="-1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G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070472"/>
            <a:ext cx="454025" cy="4260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580"/>
              </a:lnSpc>
              <a:spcBef>
                <a:spcPts val="90"/>
              </a:spcBef>
            </a:pPr>
            <a:r>
              <a:rPr dirty="0" sz="1350" spc="-15" b="1">
                <a:latin typeface="Arial"/>
                <a:cs typeface="Arial"/>
              </a:rPr>
              <a:t>P</a:t>
            </a:r>
            <a:r>
              <a:rPr dirty="0" sz="1350" spc="-5" b="1">
                <a:latin typeface="Arial"/>
                <a:cs typeface="Arial"/>
              </a:rPr>
              <a:t>at</a:t>
            </a:r>
            <a:r>
              <a:rPr dirty="0" sz="1350" spc="10" b="1">
                <a:latin typeface="Arial"/>
                <a:cs typeface="Arial"/>
              </a:rPr>
              <a:t>h</a:t>
            </a:r>
            <a:r>
              <a:rPr dirty="0" sz="1350" spc="-5" b="1">
                <a:latin typeface="Arial"/>
                <a:cs typeface="Arial"/>
              </a:rPr>
              <a:t>: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ts val="1580"/>
              </a:lnSpc>
            </a:pPr>
            <a:r>
              <a:rPr dirty="0" sz="1350" spc="-10">
                <a:latin typeface="Arial"/>
                <a:cs typeface="Arial"/>
              </a:rPr>
              <a:t>Let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0866" y="6265926"/>
            <a:ext cx="2892425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">
                <a:latin typeface="Arial"/>
                <a:cs typeface="Arial"/>
              </a:rPr>
              <a:t>= the depth of the </a:t>
            </a:r>
            <a:r>
              <a:rPr dirty="0" sz="1350" spc="-10">
                <a:latin typeface="Arial"/>
                <a:cs typeface="Arial"/>
              </a:rPr>
              <a:t>shallowest</a:t>
            </a:r>
            <a:r>
              <a:rPr dirty="0" sz="1350" spc="30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solution.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0228" y="6531050"/>
            <a:ext cx="2210435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">
                <a:latin typeface="Arial"/>
                <a:cs typeface="Arial"/>
              </a:rPr>
              <a:t>= </a:t>
            </a:r>
            <a:r>
              <a:rPr dirty="0" sz="1350" spc="-10">
                <a:latin typeface="Arial"/>
                <a:cs typeface="Arial"/>
              </a:rPr>
              <a:t>number </a:t>
            </a:r>
            <a:r>
              <a:rPr dirty="0" sz="1350" spc="-5">
                <a:latin typeface="Arial"/>
                <a:cs typeface="Arial"/>
              </a:rPr>
              <a:t>of </a:t>
            </a:r>
            <a:r>
              <a:rPr dirty="0" sz="1350" spc="-10">
                <a:latin typeface="Arial"/>
                <a:cs typeface="Arial"/>
              </a:rPr>
              <a:t>nodes </a:t>
            </a:r>
            <a:r>
              <a:rPr dirty="0" sz="1350">
                <a:latin typeface="Arial"/>
                <a:cs typeface="Arial"/>
              </a:rPr>
              <a:t>in </a:t>
            </a:r>
            <a:r>
              <a:rPr dirty="0" sz="1350" spc="-5">
                <a:latin typeface="Arial"/>
                <a:cs typeface="Arial"/>
              </a:rPr>
              <a:t>level</a:t>
            </a:r>
            <a:r>
              <a:rPr dirty="0" sz="1350" spc="250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.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800" y="304799"/>
            <a:ext cx="9451975" cy="7165975"/>
          </a:xfrm>
          <a:custGeom>
            <a:avLst/>
            <a:gdLst/>
            <a:ahLst/>
            <a:cxnLst/>
            <a:rect l="l" t="t" r="r" b="b"/>
            <a:pathLst>
              <a:path w="9451975" h="7165975">
                <a:moveTo>
                  <a:pt x="9451581" y="7159765"/>
                </a:moveTo>
                <a:lnTo>
                  <a:pt x="9445498" y="7159765"/>
                </a:lnTo>
                <a:lnTo>
                  <a:pt x="6096" y="7159765"/>
                </a:lnTo>
                <a:lnTo>
                  <a:pt x="0" y="7159765"/>
                </a:lnTo>
                <a:lnTo>
                  <a:pt x="0" y="7165848"/>
                </a:lnTo>
                <a:lnTo>
                  <a:pt x="6096" y="7165848"/>
                </a:lnTo>
                <a:lnTo>
                  <a:pt x="9445498" y="7165848"/>
                </a:lnTo>
                <a:lnTo>
                  <a:pt x="9451581" y="7165848"/>
                </a:lnTo>
                <a:lnTo>
                  <a:pt x="9451581" y="7159765"/>
                </a:lnTo>
                <a:close/>
              </a:path>
              <a:path w="9451975" h="7165975">
                <a:moveTo>
                  <a:pt x="9451581" y="0"/>
                </a:moveTo>
                <a:lnTo>
                  <a:pt x="944549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7159752"/>
                </a:lnTo>
                <a:lnTo>
                  <a:pt x="6096" y="7159752"/>
                </a:lnTo>
                <a:lnTo>
                  <a:pt x="6096" y="6096"/>
                </a:lnTo>
                <a:lnTo>
                  <a:pt x="9445498" y="6096"/>
                </a:lnTo>
                <a:lnTo>
                  <a:pt x="9445498" y="7159752"/>
                </a:lnTo>
                <a:lnTo>
                  <a:pt x="9451581" y="7159752"/>
                </a:lnTo>
                <a:lnTo>
                  <a:pt x="9451581" y="6096"/>
                </a:lnTo>
                <a:lnTo>
                  <a:pt x="9451581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82751"/>
            <a:ext cx="7875270" cy="1449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 b="1">
                <a:latin typeface="Arial"/>
                <a:cs typeface="Arial"/>
              </a:rPr>
              <a:t>Time </a:t>
            </a:r>
            <a:r>
              <a:rPr dirty="0" sz="1350" spc="-10" b="1">
                <a:latin typeface="Arial"/>
                <a:cs typeface="Arial"/>
              </a:rPr>
              <a:t>complexity: </a:t>
            </a:r>
            <a:r>
              <a:rPr dirty="0" sz="1350" spc="-5">
                <a:latin typeface="Arial"/>
                <a:cs typeface="Arial"/>
              </a:rPr>
              <a:t>Equivalent </a:t>
            </a:r>
            <a:r>
              <a:rPr dirty="0" sz="1350">
                <a:latin typeface="Arial"/>
                <a:cs typeface="Arial"/>
              </a:rPr>
              <a:t>to </a:t>
            </a:r>
            <a:r>
              <a:rPr dirty="0" sz="1350" spc="-5">
                <a:latin typeface="Arial"/>
                <a:cs typeface="Arial"/>
              </a:rPr>
              <a:t>the </a:t>
            </a:r>
            <a:r>
              <a:rPr dirty="0" sz="1350" spc="-10">
                <a:latin typeface="Arial"/>
                <a:cs typeface="Arial"/>
              </a:rPr>
              <a:t>number </a:t>
            </a:r>
            <a:r>
              <a:rPr dirty="0" sz="1350" spc="-5">
                <a:latin typeface="Arial"/>
                <a:cs typeface="Arial"/>
              </a:rPr>
              <a:t>of </a:t>
            </a:r>
            <a:r>
              <a:rPr dirty="0" sz="1350" spc="-10">
                <a:latin typeface="Arial"/>
                <a:cs typeface="Arial"/>
              </a:rPr>
              <a:t>nodes </a:t>
            </a:r>
            <a:r>
              <a:rPr dirty="0" sz="1350" spc="-5">
                <a:latin typeface="Arial"/>
                <a:cs typeface="Arial"/>
              </a:rPr>
              <a:t>traversed </a:t>
            </a:r>
            <a:r>
              <a:rPr dirty="0" sz="1350">
                <a:latin typeface="Arial"/>
                <a:cs typeface="Arial"/>
              </a:rPr>
              <a:t>in </a:t>
            </a:r>
            <a:r>
              <a:rPr dirty="0" sz="1350" spc="-15">
                <a:latin typeface="Arial"/>
                <a:cs typeface="Arial"/>
              </a:rPr>
              <a:t>BFS </a:t>
            </a:r>
            <a:r>
              <a:rPr dirty="0" sz="1350" spc="-5">
                <a:latin typeface="Arial"/>
                <a:cs typeface="Arial"/>
              </a:rPr>
              <a:t>until the</a:t>
            </a:r>
            <a:r>
              <a:rPr dirty="0" sz="1350" spc="135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shallowest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dirty="0" sz="1350" spc="-5">
                <a:latin typeface="Arial"/>
                <a:cs typeface="Arial"/>
              </a:rPr>
              <a:t>solution.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ts val="1580"/>
              </a:lnSpc>
              <a:spcBef>
                <a:spcPts val="690"/>
              </a:spcBef>
            </a:pPr>
            <a:r>
              <a:rPr dirty="0" sz="1350" spc="-5" b="1">
                <a:latin typeface="Arial"/>
                <a:cs typeface="Arial"/>
              </a:rPr>
              <a:t>Space complexity: </a:t>
            </a:r>
            <a:r>
              <a:rPr dirty="0" sz="1350" spc="-5">
                <a:latin typeface="Arial"/>
                <a:cs typeface="Arial"/>
              </a:rPr>
              <a:t>Equivalent </a:t>
            </a:r>
            <a:r>
              <a:rPr dirty="0" sz="1350">
                <a:latin typeface="Arial"/>
                <a:cs typeface="Arial"/>
              </a:rPr>
              <a:t>to </a:t>
            </a:r>
            <a:r>
              <a:rPr dirty="0" sz="1350" spc="-10">
                <a:latin typeface="Arial"/>
                <a:cs typeface="Arial"/>
              </a:rPr>
              <a:t>how </a:t>
            </a:r>
            <a:r>
              <a:rPr dirty="0" sz="1350" spc="-5">
                <a:latin typeface="Arial"/>
                <a:cs typeface="Arial"/>
              </a:rPr>
              <a:t>large can the fringe</a:t>
            </a:r>
            <a:r>
              <a:rPr dirty="0" sz="1350" spc="45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get.</a:t>
            </a:r>
            <a:endParaRPr sz="1350">
              <a:latin typeface="Arial"/>
              <a:cs typeface="Arial"/>
            </a:endParaRPr>
          </a:p>
          <a:p>
            <a:pPr marL="12700" marR="5080">
              <a:lnSpc>
                <a:spcPts val="1560"/>
              </a:lnSpc>
              <a:spcBef>
                <a:spcPts val="60"/>
              </a:spcBef>
            </a:pPr>
            <a:r>
              <a:rPr dirty="0" sz="1350" spc="-5" b="1">
                <a:latin typeface="Arial"/>
                <a:cs typeface="Arial"/>
              </a:rPr>
              <a:t>Completeness: </a:t>
            </a:r>
            <a:r>
              <a:rPr dirty="0" sz="1350" spc="-5">
                <a:latin typeface="Arial"/>
                <a:cs typeface="Arial"/>
              </a:rPr>
              <a:t>BFS </a:t>
            </a:r>
            <a:r>
              <a:rPr dirty="0" sz="1350">
                <a:latin typeface="Arial"/>
                <a:cs typeface="Arial"/>
              </a:rPr>
              <a:t>is </a:t>
            </a:r>
            <a:r>
              <a:rPr dirty="0" sz="1350" spc="-5">
                <a:latin typeface="Arial"/>
                <a:cs typeface="Arial"/>
              </a:rPr>
              <a:t>complete, </a:t>
            </a:r>
            <a:r>
              <a:rPr dirty="0" sz="1350">
                <a:latin typeface="Arial"/>
                <a:cs typeface="Arial"/>
              </a:rPr>
              <a:t>meaning </a:t>
            </a:r>
            <a:r>
              <a:rPr dirty="0" sz="1350" spc="-5">
                <a:latin typeface="Arial"/>
                <a:cs typeface="Arial"/>
              </a:rPr>
              <a:t>for a given search tree, </a:t>
            </a:r>
            <a:r>
              <a:rPr dirty="0" sz="1350" spc="-15">
                <a:latin typeface="Arial"/>
                <a:cs typeface="Arial"/>
              </a:rPr>
              <a:t>BFS </a:t>
            </a:r>
            <a:r>
              <a:rPr dirty="0" sz="1350" spc="-10">
                <a:latin typeface="Arial"/>
                <a:cs typeface="Arial"/>
              </a:rPr>
              <a:t>will </a:t>
            </a:r>
            <a:r>
              <a:rPr dirty="0" sz="1350">
                <a:latin typeface="Arial"/>
                <a:cs typeface="Arial"/>
              </a:rPr>
              <a:t>come </a:t>
            </a:r>
            <a:r>
              <a:rPr dirty="0" sz="1350" spc="-5">
                <a:latin typeface="Arial"/>
                <a:cs typeface="Arial"/>
              </a:rPr>
              <a:t>up </a:t>
            </a:r>
            <a:r>
              <a:rPr dirty="0" sz="1350" spc="-10">
                <a:latin typeface="Arial"/>
                <a:cs typeface="Arial"/>
              </a:rPr>
              <a:t>with </a:t>
            </a:r>
            <a:r>
              <a:rPr dirty="0" sz="1350" spc="-5">
                <a:latin typeface="Arial"/>
                <a:cs typeface="Arial"/>
              </a:rPr>
              <a:t>a solution </a:t>
            </a:r>
            <a:r>
              <a:rPr dirty="0" sz="1350">
                <a:latin typeface="Arial"/>
                <a:cs typeface="Arial"/>
              </a:rPr>
              <a:t>if it  </a:t>
            </a:r>
            <a:r>
              <a:rPr dirty="0" sz="1350" spc="-5">
                <a:latin typeface="Arial"/>
                <a:cs typeface="Arial"/>
              </a:rPr>
              <a:t>exists.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ts val="1520"/>
              </a:lnSpc>
            </a:pPr>
            <a:r>
              <a:rPr dirty="0" sz="1350" spc="-5" b="1">
                <a:latin typeface="Arial"/>
                <a:cs typeface="Arial"/>
              </a:rPr>
              <a:t>Optimality: </a:t>
            </a:r>
            <a:r>
              <a:rPr dirty="0" sz="1350" spc="-5">
                <a:latin typeface="Arial"/>
                <a:cs typeface="Arial"/>
              </a:rPr>
              <a:t>BFS </a:t>
            </a:r>
            <a:r>
              <a:rPr dirty="0" sz="1350">
                <a:latin typeface="Arial"/>
                <a:cs typeface="Arial"/>
              </a:rPr>
              <a:t>is </a:t>
            </a:r>
            <a:r>
              <a:rPr dirty="0" sz="1350" spc="-5">
                <a:latin typeface="Arial"/>
                <a:cs typeface="Arial"/>
              </a:rPr>
              <a:t>optimal as </a:t>
            </a:r>
            <a:r>
              <a:rPr dirty="0" sz="1350" spc="-10">
                <a:latin typeface="Arial"/>
                <a:cs typeface="Arial"/>
              </a:rPr>
              <a:t>long </a:t>
            </a:r>
            <a:r>
              <a:rPr dirty="0" sz="1350" spc="-5">
                <a:latin typeface="Arial"/>
                <a:cs typeface="Arial"/>
              </a:rPr>
              <a:t>as the costs of </a:t>
            </a:r>
            <a:r>
              <a:rPr dirty="0" sz="1350" spc="-10">
                <a:latin typeface="Arial"/>
                <a:cs typeface="Arial"/>
              </a:rPr>
              <a:t>all </a:t>
            </a:r>
            <a:r>
              <a:rPr dirty="0" sz="1350" spc="-5">
                <a:latin typeface="Arial"/>
                <a:cs typeface="Arial"/>
              </a:rPr>
              <a:t>edges are</a:t>
            </a:r>
            <a:r>
              <a:rPr dirty="0" sz="1350" spc="60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equal.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405632"/>
            <a:ext cx="8088630" cy="13919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10" b="1">
                <a:latin typeface="Arial"/>
                <a:cs typeface="Arial"/>
              </a:rPr>
              <a:t>Uniform Cost</a:t>
            </a:r>
            <a:r>
              <a:rPr dirty="0" sz="1350" spc="25" b="1">
                <a:latin typeface="Arial"/>
                <a:cs typeface="Arial"/>
              </a:rPr>
              <a:t> </a:t>
            </a:r>
            <a:r>
              <a:rPr dirty="0" sz="1350" spc="-5" b="1">
                <a:latin typeface="Arial"/>
                <a:cs typeface="Arial"/>
              </a:rPr>
              <a:t>Search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95600"/>
              </a:lnSpc>
              <a:spcBef>
                <a:spcPts val="5"/>
              </a:spcBef>
            </a:pPr>
            <a:r>
              <a:rPr dirty="0" sz="1350" spc="-10">
                <a:latin typeface="Arial"/>
                <a:cs typeface="Arial"/>
              </a:rPr>
              <a:t>UCS </a:t>
            </a:r>
            <a:r>
              <a:rPr dirty="0" sz="1350">
                <a:latin typeface="Arial"/>
                <a:cs typeface="Arial"/>
              </a:rPr>
              <a:t>is </a:t>
            </a:r>
            <a:r>
              <a:rPr dirty="0" sz="1350" spc="-5">
                <a:latin typeface="Arial"/>
                <a:cs typeface="Arial"/>
              </a:rPr>
              <a:t>different from </a:t>
            </a:r>
            <a:r>
              <a:rPr dirty="0" sz="1350" spc="-15">
                <a:latin typeface="Arial"/>
                <a:cs typeface="Arial"/>
              </a:rPr>
              <a:t>BFS </a:t>
            </a:r>
            <a:r>
              <a:rPr dirty="0" sz="1350" spc="-10">
                <a:latin typeface="Arial"/>
                <a:cs typeface="Arial"/>
              </a:rPr>
              <a:t>and </a:t>
            </a:r>
            <a:r>
              <a:rPr dirty="0" sz="1350" spc="-5">
                <a:latin typeface="Arial"/>
                <a:cs typeface="Arial"/>
              </a:rPr>
              <a:t>DFS because here the costs come </a:t>
            </a:r>
            <a:r>
              <a:rPr dirty="0" sz="1350">
                <a:latin typeface="Arial"/>
                <a:cs typeface="Arial"/>
              </a:rPr>
              <a:t>into </a:t>
            </a:r>
            <a:r>
              <a:rPr dirty="0" sz="1350" spc="-10">
                <a:latin typeface="Arial"/>
                <a:cs typeface="Arial"/>
              </a:rPr>
              <a:t>play. In </a:t>
            </a:r>
            <a:r>
              <a:rPr dirty="0" sz="1350">
                <a:latin typeface="Arial"/>
                <a:cs typeface="Arial"/>
              </a:rPr>
              <a:t>other </a:t>
            </a:r>
            <a:r>
              <a:rPr dirty="0" sz="1350" spc="-10">
                <a:latin typeface="Arial"/>
                <a:cs typeface="Arial"/>
              </a:rPr>
              <a:t>words, </a:t>
            </a:r>
            <a:r>
              <a:rPr dirty="0" sz="1350" spc="5">
                <a:latin typeface="Arial"/>
                <a:cs typeface="Arial"/>
              </a:rPr>
              <a:t>traversing </a:t>
            </a:r>
            <a:r>
              <a:rPr dirty="0" sz="1350">
                <a:latin typeface="Arial"/>
                <a:cs typeface="Arial"/>
              </a:rPr>
              <a:t>via  </a:t>
            </a:r>
            <a:r>
              <a:rPr dirty="0" sz="1350" spc="-5">
                <a:latin typeface="Arial"/>
                <a:cs typeface="Arial"/>
              </a:rPr>
              <a:t>different </a:t>
            </a:r>
            <a:r>
              <a:rPr dirty="0" sz="1350" spc="-10">
                <a:latin typeface="Arial"/>
                <a:cs typeface="Arial"/>
              </a:rPr>
              <a:t>edges </a:t>
            </a:r>
            <a:r>
              <a:rPr dirty="0" sz="1350" spc="-5">
                <a:latin typeface="Arial"/>
                <a:cs typeface="Arial"/>
              </a:rPr>
              <a:t>might </a:t>
            </a:r>
            <a:r>
              <a:rPr dirty="0" sz="1350" spc="-10">
                <a:latin typeface="Arial"/>
                <a:cs typeface="Arial"/>
              </a:rPr>
              <a:t>not have </a:t>
            </a:r>
            <a:r>
              <a:rPr dirty="0" sz="1350" spc="-5">
                <a:latin typeface="Arial"/>
                <a:cs typeface="Arial"/>
              </a:rPr>
              <a:t>the same cost. </a:t>
            </a:r>
            <a:r>
              <a:rPr dirty="0" sz="1350">
                <a:latin typeface="Arial"/>
                <a:cs typeface="Arial"/>
              </a:rPr>
              <a:t>The </a:t>
            </a:r>
            <a:r>
              <a:rPr dirty="0" sz="1350" spc="-10">
                <a:latin typeface="Arial"/>
                <a:cs typeface="Arial"/>
              </a:rPr>
              <a:t>goal </a:t>
            </a:r>
            <a:r>
              <a:rPr dirty="0" sz="1350">
                <a:latin typeface="Arial"/>
                <a:cs typeface="Arial"/>
              </a:rPr>
              <a:t>is to find </a:t>
            </a:r>
            <a:r>
              <a:rPr dirty="0" sz="1350" spc="-5">
                <a:latin typeface="Arial"/>
                <a:cs typeface="Arial"/>
              </a:rPr>
              <a:t>a path </a:t>
            </a:r>
            <a:r>
              <a:rPr dirty="0" sz="1350" spc="-15">
                <a:latin typeface="Arial"/>
                <a:cs typeface="Arial"/>
              </a:rPr>
              <a:t>where </a:t>
            </a:r>
            <a:r>
              <a:rPr dirty="0" sz="1350" spc="-5">
                <a:latin typeface="Arial"/>
                <a:cs typeface="Arial"/>
              </a:rPr>
              <a:t>the cumulative sum of costs  </a:t>
            </a:r>
            <a:r>
              <a:rPr dirty="0" sz="1350">
                <a:latin typeface="Arial"/>
                <a:cs typeface="Arial"/>
              </a:rPr>
              <a:t>is </a:t>
            </a:r>
            <a:r>
              <a:rPr dirty="0" sz="1350" spc="-10">
                <a:latin typeface="Arial"/>
                <a:cs typeface="Arial"/>
              </a:rPr>
              <a:t>least.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350" spc="-10" b="1">
                <a:latin typeface="Arial"/>
                <a:cs typeface="Arial"/>
              </a:rPr>
              <a:t>Cost of </a:t>
            </a:r>
            <a:r>
              <a:rPr dirty="0" sz="1350" spc="-5" b="1">
                <a:latin typeface="Arial"/>
                <a:cs typeface="Arial"/>
              </a:rPr>
              <a:t>a node </a:t>
            </a:r>
            <a:r>
              <a:rPr dirty="0" sz="1350">
                <a:latin typeface="Arial"/>
                <a:cs typeface="Arial"/>
              </a:rPr>
              <a:t>is </a:t>
            </a:r>
            <a:r>
              <a:rPr dirty="0" sz="1350" spc="-5">
                <a:latin typeface="Arial"/>
                <a:cs typeface="Arial"/>
              </a:rPr>
              <a:t>defined</a:t>
            </a:r>
            <a:r>
              <a:rPr dirty="0" sz="1350" spc="65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as: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416" y="4790262"/>
            <a:ext cx="8268970" cy="603885"/>
          </a:xfrm>
          <a:prstGeom prst="rect">
            <a:avLst/>
          </a:prstGeom>
          <a:solidFill>
            <a:srgbClr val="DFDFDF"/>
          </a:solidFill>
        </p:spPr>
        <p:txBody>
          <a:bodyPr wrap="square" lIns="0" tIns="0" rIns="0" bIns="0" rtlCol="0" vert="horz">
            <a:spAutoFit/>
          </a:bodyPr>
          <a:lstStyle/>
          <a:p>
            <a:pPr marL="200660">
              <a:lnSpc>
                <a:spcPts val="1440"/>
              </a:lnSpc>
            </a:pPr>
            <a:r>
              <a:rPr dirty="0" sz="1300" spc="-5">
                <a:latin typeface="Consolas"/>
                <a:cs typeface="Consolas"/>
              </a:rPr>
              <a:t>cost(node) = cumulative cost </a:t>
            </a:r>
            <a:r>
              <a:rPr dirty="0" sz="1300">
                <a:latin typeface="Consolas"/>
                <a:cs typeface="Consolas"/>
              </a:rPr>
              <a:t>of all </a:t>
            </a:r>
            <a:r>
              <a:rPr dirty="0" sz="1300" spc="-5">
                <a:latin typeface="Consolas"/>
                <a:cs typeface="Consolas"/>
              </a:rPr>
              <a:t>nodes from </a:t>
            </a:r>
            <a:r>
              <a:rPr dirty="0" sz="1300">
                <a:latin typeface="Consolas"/>
                <a:cs typeface="Consolas"/>
              </a:rPr>
              <a:t>root</a:t>
            </a:r>
            <a:endParaRPr sz="1300">
              <a:latin typeface="Consolas"/>
              <a:cs typeface="Consolas"/>
            </a:endParaRPr>
          </a:p>
          <a:p>
            <a:pPr marL="200660">
              <a:lnSpc>
                <a:spcPct val="100000"/>
              </a:lnSpc>
              <a:spcBef>
                <a:spcPts val="815"/>
              </a:spcBef>
            </a:pPr>
            <a:r>
              <a:rPr dirty="0" sz="1300" spc="-5">
                <a:latin typeface="Consolas"/>
                <a:cs typeface="Consolas"/>
              </a:rPr>
              <a:t>cost(root) = 0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366130"/>
            <a:ext cx="786130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15" b="1">
                <a:latin typeface="Arial"/>
                <a:cs typeface="Arial"/>
              </a:rPr>
              <a:t>E</a:t>
            </a:r>
            <a:r>
              <a:rPr dirty="0" sz="1350" spc="-5" b="1">
                <a:latin typeface="Arial"/>
                <a:cs typeface="Arial"/>
              </a:rPr>
              <a:t>x</a:t>
            </a:r>
            <a:r>
              <a:rPr dirty="0" sz="1350" spc="-15" b="1">
                <a:latin typeface="Arial"/>
                <a:cs typeface="Arial"/>
              </a:rPr>
              <a:t>a</a:t>
            </a:r>
            <a:r>
              <a:rPr dirty="0" sz="1350" spc="-10" b="1">
                <a:latin typeface="Arial"/>
                <a:cs typeface="Arial"/>
              </a:rPr>
              <a:t>m</a:t>
            </a:r>
            <a:r>
              <a:rPr dirty="0" sz="1350" spc="-15" b="1">
                <a:latin typeface="Arial"/>
                <a:cs typeface="Arial"/>
              </a:rPr>
              <a:t>p</a:t>
            </a:r>
            <a:r>
              <a:rPr dirty="0" sz="1350" b="1">
                <a:latin typeface="Arial"/>
                <a:cs typeface="Arial"/>
              </a:rPr>
              <a:t>l</a:t>
            </a:r>
            <a:r>
              <a:rPr dirty="0" sz="1350" spc="10" b="1">
                <a:latin typeface="Arial"/>
                <a:cs typeface="Arial"/>
              </a:rPr>
              <a:t>e</a:t>
            </a:r>
            <a:r>
              <a:rPr dirty="0" sz="1350" spc="-5" b="1">
                <a:latin typeface="Arial"/>
                <a:cs typeface="Arial"/>
              </a:rPr>
              <a:t>: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304799"/>
            <a:ext cx="9451975" cy="7165975"/>
          </a:xfrm>
          <a:custGeom>
            <a:avLst/>
            <a:gdLst/>
            <a:ahLst/>
            <a:cxnLst/>
            <a:rect l="l" t="t" r="r" b="b"/>
            <a:pathLst>
              <a:path w="9451975" h="7165975">
                <a:moveTo>
                  <a:pt x="9451581" y="7159765"/>
                </a:moveTo>
                <a:lnTo>
                  <a:pt x="9445498" y="7159765"/>
                </a:lnTo>
                <a:lnTo>
                  <a:pt x="6096" y="7159765"/>
                </a:lnTo>
                <a:lnTo>
                  <a:pt x="0" y="7159765"/>
                </a:lnTo>
                <a:lnTo>
                  <a:pt x="0" y="7165848"/>
                </a:lnTo>
                <a:lnTo>
                  <a:pt x="6096" y="7165848"/>
                </a:lnTo>
                <a:lnTo>
                  <a:pt x="9445498" y="7165848"/>
                </a:lnTo>
                <a:lnTo>
                  <a:pt x="9451581" y="7165848"/>
                </a:lnTo>
                <a:lnTo>
                  <a:pt x="9451581" y="7159765"/>
                </a:lnTo>
                <a:close/>
              </a:path>
              <a:path w="9451975" h="7165975">
                <a:moveTo>
                  <a:pt x="9451581" y="0"/>
                </a:moveTo>
                <a:lnTo>
                  <a:pt x="944549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7159752"/>
                </a:lnTo>
                <a:lnTo>
                  <a:pt x="6096" y="7159752"/>
                </a:lnTo>
                <a:lnTo>
                  <a:pt x="6096" y="6096"/>
                </a:lnTo>
                <a:lnTo>
                  <a:pt x="9445498" y="6096"/>
                </a:lnTo>
                <a:lnTo>
                  <a:pt x="9445498" y="7159752"/>
                </a:lnTo>
                <a:lnTo>
                  <a:pt x="9451581" y="7159752"/>
                </a:lnTo>
                <a:lnTo>
                  <a:pt x="9451581" y="6096"/>
                </a:lnTo>
                <a:lnTo>
                  <a:pt x="9451581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82751"/>
            <a:ext cx="7572375" cy="2305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 spc="-10" b="1">
                <a:latin typeface="Arial"/>
                <a:cs typeface="Arial"/>
              </a:rPr>
              <a:t>Question. </a:t>
            </a:r>
            <a:r>
              <a:rPr dirty="0" sz="1350" spc="5">
                <a:latin typeface="Arial"/>
                <a:cs typeface="Arial"/>
              </a:rPr>
              <a:t>Which </a:t>
            </a:r>
            <a:r>
              <a:rPr dirty="0" sz="1350" spc="-10">
                <a:latin typeface="Arial"/>
                <a:cs typeface="Arial"/>
              </a:rPr>
              <a:t>solution </a:t>
            </a:r>
            <a:r>
              <a:rPr dirty="0" sz="1350" spc="-15">
                <a:latin typeface="Arial"/>
                <a:cs typeface="Arial"/>
              </a:rPr>
              <a:t>would </a:t>
            </a:r>
            <a:r>
              <a:rPr dirty="0" sz="1350" spc="-10">
                <a:latin typeface="Arial"/>
                <a:cs typeface="Arial"/>
              </a:rPr>
              <a:t>UCS </a:t>
            </a:r>
            <a:r>
              <a:rPr dirty="0" sz="1350">
                <a:latin typeface="Arial"/>
                <a:cs typeface="Arial"/>
              </a:rPr>
              <a:t>find to move </a:t>
            </a:r>
            <a:r>
              <a:rPr dirty="0" sz="1350" spc="-5">
                <a:latin typeface="Arial"/>
                <a:cs typeface="Arial"/>
              </a:rPr>
              <a:t>from </a:t>
            </a:r>
            <a:r>
              <a:rPr dirty="0" sz="1350" spc="-10">
                <a:latin typeface="Arial"/>
                <a:cs typeface="Arial"/>
              </a:rPr>
              <a:t>node </a:t>
            </a:r>
            <a:r>
              <a:rPr dirty="0" sz="1050">
                <a:latin typeface="Consolas"/>
                <a:cs typeface="Consolas"/>
              </a:rPr>
              <a:t>S </a:t>
            </a:r>
            <a:r>
              <a:rPr dirty="0" sz="1350">
                <a:latin typeface="Arial"/>
                <a:cs typeface="Arial"/>
              </a:rPr>
              <a:t>to </a:t>
            </a:r>
            <a:r>
              <a:rPr dirty="0" sz="1350" spc="-10">
                <a:latin typeface="Arial"/>
                <a:cs typeface="Arial"/>
              </a:rPr>
              <a:t>node </a:t>
            </a:r>
            <a:r>
              <a:rPr dirty="0" sz="1050">
                <a:latin typeface="Consolas"/>
                <a:cs typeface="Consolas"/>
              </a:rPr>
              <a:t>G </a:t>
            </a:r>
            <a:r>
              <a:rPr dirty="0" sz="1350" spc="-10">
                <a:latin typeface="Arial"/>
                <a:cs typeface="Arial"/>
              </a:rPr>
              <a:t>if </a:t>
            </a:r>
            <a:r>
              <a:rPr dirty="0" sz="1350" spc="-5">
                <a:latin typeface="Arial"/>
                <a:cs typeface="Arial"/>
              </a:rPr>
              <a:t>run on the </a:t>
            </a:r>
            <a:r>
              <a:rPr dirty="0" sz="1350" spc="-10">
                <a:latin typeface="Arial"/>
                <a:cs typeface="Arial"/>
              </a:rPr>
              <a:t>graph</a:t>
            </a:r>
            <a:r>
              <a:rPr dirty="0" sz="1350" spc="-105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below?</a:t>
            </a:r>
            <a:endParaRPr sz="13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513" y="1531835"/>
            <a:ext cx="4252833" cy="204093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004" y="3622040"/>
            <a:ext cx="8209280" cy="1020444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>
              <a:lnSpc>
                <a:spcPct val="96000"/>
              </a:lnSpc>
              <a:spcBef>
                <a:spcPts val="155"/>
              </a:spcBef>
            </a:pPr>
            <a:r>
              <a:rPr dirty="0" sz="1350" spc="-10" b="1">
                <a:latin typeface="Arial"/>
                <a:cs typeface="Arial"/>
              </a:rPr>
              <a:t>Solution. </a:t>
            </a:r>
            <a:r>
              <a:rPr dirty="0" sz="1350">
                <a:latin typeface="Arial"/>
                <a:cs typeface="Arial"/>
              </a:rPr>
              <a:t>The </a:t>
            </a:r>
            <a:r>
              <a:rPr dirty="0" sz="1350" spc="-10">
                <a:latin typeface="Arial"/>
                <a:cs typeface="Arial"/>
              </a:rPr>
              <a:t>equivalent </a:t>
            </a:r>
            <a:r>
              <a:rPr dirty="0" sz="1350" spc="-5">
                <a:latin typeface="Arial"/>
                <a:cs typeface="Arial"/>
              </a:rPr>
              <a:t>search tree for the above </a:t>
            </a:r>
            <a:r>
              <a:rPr dirty="0" sz="1350" spc="-10">
                <a:latin typeface="Arial"/>
                <a:cs typeface="Arial"/>
              </a:rPr>
              <a:t>graph </a:t>
            </a:r>
            <a:r>
              <a:rPr dirty="0" sz="1350">
                <a:latin typeface="Arial"/>
                <a:cs typeface="Arial"/>
              </a:rPr>
              <a:t>is </a:t>
            </a:r>
            <a:r>
              <a:rPr dirty="0" sz="1350" spc="-5">
                <a:latin typeface="Arial"/>
                <a:cs typeface="Arial"/>
              </a:rPr>
              <a:t>as </a:t>
            </a:r>
            <a:r>
              <a:rPr dirty="0" sz="1350" spc="-10">
                <a:latin typeface="Arial"/>
                <a:cs typeface="Arial"/>
              </a:rPr>
              <a:t>follows. </a:t>
            </a:r>
            <a:r>
              <a:rPr dirty="0" sz="1350" spc="-5">
                <a:latin typeface="Arial"/>
                <a:cs typeface="Arial"/>
              </a:rPr>
              <a:t>Cost of </a:t>
            </a:r>
            <a:r>
              <a:rPr dirty="0" sz="1350" spc="-10">
                <a:latin typeface="Arial"/>
                <a:cs typeface="Arial"/>
              </a:rPr>
              <a:t>each node </a:t>
            </a:r>
            <a:r>
              <a:rPr dirty="0" sz="1350">
                <a:latin typeface="Arial"/>
                <a:cs typeface="Arial"/>
              </a:rPr>
              <a:t>is </a:t>
            </a:r>
            <a:r>
              <a:rPr dirty="0" sz="1350" spc="-5">
                <a:latin typeface="Arial"/>
                <a:cs typeface="Arial"/>
              </a:rPr>
              <a:t>the cumulative  cost of reaching that </a:t>
            </a:r>
            <a:r>
              <a:rPr dirty="0" sz="1350" spc="-10">
                <a:latin typeface="Arial"/>
                <a:cs typeface="Arial"/>
              </a:rPr>
              <a:t>node </a:t>
            </a:r>
            <a:r>
              <a:rPr dirty="0" sz="1350" spc="-5">
                <a:latin typeface="Arial"/>
                <a:cs typeface="Arial"/>
              </a:rPr>
              <a:t>from the root. </a:t>
            </a:r>
            <a:r>
              <a:rPr dirty="0" sz="1350" spc="-10">
                <a:latin typeface="Arial"/>
                <a:cs typeface="Arial"/>
              </a:rPr>
              <a:t>Based </a:t>
            </a:r>
            <a:r>
              <a:rPr dirty="0" sz="1350">
                <a:latin typeface="Arial"/>
                <a:cs typeface="Arial"/>
              </a:rPr>
              <a:t>on </a:t>
            </a:r>
            <a:r>
              <a:rPr dirty="0" sz="1350" spc="-10">
                <a:latin typeface="Arial"/>
                <a:cs typeface="Arial"/>
              </a:rPr>
              <a:t>UCS </a:t>
            </a:r>
            <a:r>
              <a:rPr dirty="0" sz="1350" spc="-5">
                <a:latin typeface="Arial"/>
                <a:cs typeface="Arial"/>
              </a:rPr>
              <a:t>strategy, </a:t>
            </a:r>
            <a:r>
              <a:rPr dirty="0" sz="1350" spc="15">
                <a:latin typeface="Arial"/>
                <a:cs typeface="Arial"/>
              </a:rPr>
              <a:t>the </a:t>
            </a:r>
            <a:r>
              <a:rPr dirty="0" sz="1350" spc="-5">
                <a:latin typeface="Arial"/>
                <a:cs typeface="Arial"/>
              </a:rPr>
              <a:t>path </a:t>
            </a:r>
            <a:r>
              <a:rPr dirty="0" sz="1350" spc="-10">
                <a:latin typeface="Arial"/>
                <a:cs typeface="Arial"/>
              </a:rPr>
              <a:t>with least </a:t>
            </a:r>
            <a:r>
              <a:rPr dirty="0" sz="1350" spc="-5">
                <a:latin typeface="Arial"/>
                <a:cs typeface="Arial"/>
              </a:rPr>
              <a:t>cumulative cost </a:t>
            </a:r>
            <a:r>
              <a:rPr dirty="0" sz="1350">
                <a:latin typeface="Arial"/>
                <a:cs typeface="Arial"/>
              </a:rPr>
              <a:t>is  </a:t>
            </a:r>
            <a:r>
              <a:rPr dirty="0" sz="1350" spc="-10">
                <a:latin typeface="Arial"/>
                <a:cs typeface="Arial"/>
              </a:rPr>
              <a:t>chosen. </a:t>
            </a:r>
            <a:r>
              <a:rPr dirty="0" sz="1350">
                <a:latin typeface="Arial"/>
                <a:cs typeface="Arial"/>
              </a:rPr>
              <a:t>Note </a:t>
            </a:r>
            <a:r>
              <a:rPr dirty="0" sz="1350" spc="-5">
                <a:latin typeface="Arial"/>
                <a:cs typeface="Arial"/>
              </a:rPr>
              <a:t>that </a:t>
            </a:r>
            <a:r>
              <a:rPr dirty="0" sz="1350" spc="-10">
                <a:latin typeface="Arial"/>
                <a:cs typeface="Arial"/>
              </a:rPr>
              <a:t>due </a:t>
            </a:r>
            <a:r>
              <a:rPr dirty="0" sz="1350">
                <a:latin typeface="Arial"/>
                <a:cs typeface="Arial"/>
              </a:rPr>
              <a:t>to </a:t>
            </a:r>
            <a:r>
              <a:rPr dirty="0" sz="1350" spc="-5">
                <a:latin typeface="Arial"/>
                <a:cs typeface="Arial"/>
              </a:rPr>
              <a:t>the many options </a:t>
            </a:r>
            <a:r>
              <a:rPr dirty="0" sz="1350">
                <a:latin typeface="Arial"/>
                <a:cs typeface="Arial"/>
              </a:rPr>
              <a:t>in </a:t>
            </a:r>
            <a:r>
              <a:rPr dirty="0" sz="1350" spc="-5">
                <a:latin typeface="Arial"/>
                <a:cs typeface="Arial"/>
              </a:rPr>
              <a:t>the fringe, the </a:t>
            </a:r>
            <a:r>
              <a:rPr dirty="0" sz="1350" spc="-10">
                <a:latin typeface="Arial"/>
                <a:cs typeface="Arial"/>
              </a:rPr>
              <a:t>algorithm explores </a:t>
            </a:r>
            <a:r>
              <a:rPr dirty="0" sz="1350">
                <a:latin typeface="Arial"/>
                <a:cs typeface="Arial"/>
              </a:rPr>
              <a:t>most </a:t>
            </a:r>
            <a:r>
              <a:rPr dirty="0" sz="1350" spc="-5">
                <a:latin typeface="Arial"/>
                <a:cs typeface="Arial"/>
              </a:rPr>
              <a:t>of them so </a:t>
            </a:r>
            <a:r>
              <a:rPr dirty="0" sz="1350" spc="-15">
                <a:latin typeface="Arial"/>
                <a:cs typeface="Arial"/>
              </a:rPr>
              <a:t>long </a:t>
            </a:r>
            <a:r>
              <a:rPr dirty="0" sz="1350" spc="-5">
                <a:latin typeface="Arial"/>
                <a:cs typeface="Arial"/>
              </a:rPr>
              <a:t>as their  cost </a:t>
            </a:r>
            <a:r>
              <a:rPr dirty="0" sz="1350">
                <a:latin typeface="Arial"/>
                <a:cs typeface="Arial"/>
              </a:rPr>
              <a:t>is </a:t>
            </a:r>
            <a:r>
              <a:rPr dirty="0" sz="1350" spc="-20">
                <a:latin typeface="Arial"/>
                <a:cs typeface="Arial"/>
              </a:rPr>
              <a:t>low, </a:t>
            </a:r>
            <a:r>
              <a:rPr dirty="0" sz="1350" spc="-10">
                <a:latin typeface="Arial"/>
                <a:cs typeface="Arial"/>
              </a:rPr>
              <a:t>and </a:t>
            </a:r>
            <a:r>
              <a:rPr dirty="0" sz="1350" spc="-5">
                <a:latin typeface="Arial"/>
                <a:cs typeface="Arial"/>
              </a:rPr>
              <a:t>discards them </a:t>
            </a:r>
            <a:r>
              <a:rPr dirty="0" sz="1350" spc="-10">
                <a:latin typeface="Arial"/>
                <a:cs typeface="Arial"/>
              </a:rPr>
              <a:t>when </a:t>
            </a:r>
            <a:r>
              <a:rPr dirty="0" sz="1350" spc="-5">
                <a:latin typeface="Arial"/>
                <a:cs typeface="Arial"/>
              </a:rPr>
              <a:t>a </a:t>
            </a:r>
            <a:r>
              <a:rPr dirty="0" sz="1350" spc="-10">
                <a:latin typeface="Arial"/>
                <a:cs typeface="Arial"/>
              </a:rPr>
              <a:t>lower </a:t>
            </a:r>
            <a:r>
              <a:rPr dirty="0" sz="1350" spc="-5">
                <a:latin typeface="Arial"/>
                <a:cs typeface="Arial"/>
              </a:rPr>
              <a:t>cost path </a:t>
            </a:r>
            <a:r>
              <a:rPr dirty="0" sz="1350">
                <a:latin typeface="Arial"/>
                <a:cs typeface="Arial"/>
              </a:rPr>
              <a:t>is </a:t>
            </a:r>
            <a:r>
              <a:rPr dirty="0" sz="1350" spc="-10">
                <a:latin typeface="Arial"/>
                <a:cs typeface="Arial"/>
              </a:rPr>
              <a:t>found; </a:t>
            </a:r>
            <a:r>
              <a:rPr dirty="0" sz="1350" spc="-5">
                <a:latin typeface="Arial"/>
                <a:cs typeface="Arial"/>
              </a:rPr>
              <a:t>these discarded traversals are </a:t>
            </a:r>
            <a:r>
              <a:rPr dirty="0" sz="1350" spc="-10">
                <a:latin typeface="Arial"/>
                <a:cs typeface="Arial"/>
              </a:rPr>
              <a:t>not </a:t>
            </a:r>
            <a:r>
              <a:rPr dirty="0" sz="1350" spc="-5">
                <a:latin typeface="Arial"/>
                <a:cs typeface="Arial"/>
              </a:rPr>
              <a:t>shown  </a:t>
            </a:r>
            <a:r>
              <a:rPr dirty="0" sz="1350" spc="-10">
                <a:latin typeface="Arial"/>
                <a:cs typeface="Arial"/>
              </a:rPr>
              <a:t>below. </a:t>
            </a:r>
            <a:r>
              <a:rPr dirty="0" sz="1350">
                <a:latin typeface="Arial"/>
                <a:cs typeface="Arial"/>
              </a:rPr>
              <a:t>The actual traversal is </a:t>
            </a:r>
            <a:r>
              <a:rPr dirty="0" sz="1350" spc="-5">
                <a:latin typeface="Arial"/>
                <a:cs typeface="Arial"/>
              </a:rPr>
              <a:t>shown </a:t>
            </a:r>
            <a:r>
              <a:rPr dirty="0" sz="1350">
                <a:latin typeface="Arial"/>
                <a:cs typeface="Arial"/>
              </a:rPr>
              <a:t>in</a:t>
            </a:r>
            <a:r>
              <a:rPr dirty="0" sz="1350" spc="-30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blue.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9451975" cy="7165975"/>
          </a:xfrm>
          <a:custGeom>
            <a:avLst/>
            <a:gdLst/>
            <a:ahLst/>
            <a:cxnLst/>
            <a:rect l="l" t="t" r="r" b="b"/>
            <a:pathLst>
              <a:path w="9451975" h="7165975">
                <a:moveTo>
                  <a:pt x="9451581" y="7159765"/>
                </a:moveTo>
                <a:lnTo>
                  <a:pt x="9445498" y="7159765"/>
                </a:lnTo>
                <a:lnTo>
                  <a:pt x="6096" y="7159765"/>
                </a:lnTo>
                <a:lnTo>
                  <a:pt x="0" y="7159765"/>
                </a:lnTo>
                <a:lnTo>
                  <a:pt x="0" y="7165848"/>
                </a:lnTo>
                <a:lnTo>
                  <a:pt x="6096" y="7165848"/>
                </a:lnTo>
                <a:lnTo>
                  <a:pt x="9445498" y="7165848"/>
                </a:lnTo>
                <a:lnTo>
                  <a:pt x="9451581" y="7165848"/>
                </a:lnTo>
                <a:lnTo>
                  <a:pt x="9451581" y="7159765"/>
                </a:lnTo>
                <a:close/>
              </a:path>
              <a:path w="9451975" h="7165975">
                <a:moveTo>
                  <a:pt x="9451581" y="0"/>
                </a:moveTo>
                <a:lnTo>
                  <a:pt x="944549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7159752"/>
                </a:lnTo>
                <a:lnTo>
                  <a:pt x="6096" y="7159752"/>
                </a:lnTo>
                <a:lnTo>
                  <a:pt x="6096" y="6096"/>
                </a:lnTo>
                <a:lnTo>
                  <a:pt x="9445498" y="6096"/>
                </a:lnTo>
                <a:lnTo>
                  <a:pt x="9445498" y="7159752"/>
                </a:lnTo>
                <a:lnTo>
                  <a:pt x="9451581" y="7159752"/>
                </a:lnTo>
                <a:lnTo>
                  <a:pt x="9451581" y="6096"/>
                </a:lnTo>
                <a:lnTo>
                  <a:pt x="9451581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B4E1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2020-05-21T01:00:50Z</dcterms:created>
  <dcterms:modified xsi:type="dcterms:W3CDTF">2020-05-21T01:00:50Z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