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772400" cy="10058400"/>
  <p:notesSz cx="7772400" cy="10058400"/>
  <p:embeddedFontLst>
    <p:embeddedFont>
      <p:font typeface="Arial" panose="00000000000000000000" pitchFamily="34" charset="1"/>
      <p:regular r:id="rId18"/>
      <p:bold r:id="rId19"/>
      <p:italic r:id="rId20"/>
    </p:embeddedFont>
    <p:embeddedFont>
      <p:font typeface="Courier New" panose="00000000000000000000" pitchFamily="49" charset="1"/>
      <p:regular r:id="rId22"/>
      <p:italic r:id="rId25"/>
    </p:embeddedFont>
    <p:embeddedFont>
      <p:font typeface="Symbol" panose="00000000000000000000" pitchFamily="18" charset="2"/>
      <p:regular r:id="rId24"/>
    </p:embeddedFont>
    <p:embeddedFont>
      <p:font typeface="Times New Roman" panose="00000000000000000000" pitchFamily="18" charset="1"/>
      <p:regular r:id="rId17"/>
    </p:embeddedFont>
    <p:embeddedFont>
      <p:font typeface="Verdana" panose="00000000000000000000" pitchFamily="34" charset="1"/>
      <p:regular r:id="rId21"/>
      <p:bold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Relationship Id="rId25" Type="http://schemas.openxmlformats.org/officeDocument/2006/relationships/font" Target="fonts/font9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600A3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600A3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600A3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650" y="381000"/>
            <a:ext cx="6555740" cy="8274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1179322"/>
            <a:ext cx="5968390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600A3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395" y="1688719"/>
            <a:ext cx="5969609" cy="3700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499742"/>
            <a:ext cx="580707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/>
              <a:t>Search Algorithms in Artificial</a:t>
            </a:r>
            <a:r>
              <a:rPr dirty="0" sz="2500" spc="-240"/>
              <a:t> </a:t>
            </a:r>
            <a:r>
              <a:rPr dirty="0" sz="2500" spc="-5"/>
              <a:t>Intelligence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902004" y="2063623"/>
            <a:ext cx="5974715" cy="20053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15875">
              <a:lnSpc>
                <a:spcPct val="103600"/>
              </a:lnSpc>
              <a:spcBef>
                <a:spcPts val="55"/>
              </a:spcBef>
            </a:pPr>
            <a:r>
              <a:rPr dirty="0" sz="1100" spc="-5">
                <a:latin typeface="Verdana"/>
                <a:cs typeface="Verdana"/>
              </a:rPr>
              <a:t>Search algorithms are </a:t>
            </a:r>
            <a:r>
              <a:rPr dirty="0" sz="1100">
                <a:latin typeface="Verdana"/>
                <a:cs typeface="Verdana"/>
              </a:rPr>
              <a:t>one of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most important </a:t>
            </a:r>
            <a:r>
              <a:rPr dirty="0" sz="1100" spc="-5">
                <a:latin typeface="Verdana"/>
                <a:cs typeface="Verdana"/>
              </a:rPr>
              <a:t>areas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Artificial Intelligence. </a:t>
            </a:r>
            <a:r>
              <a:rPr dirty="0" sz="1100" spc="-10">
                <a:latin typeface="Verdana"/>
                <a:cs typeface="Verdana"/>
              </a:rPr>
              <a:t>This  </a:t>
            </a:r>
            <a:r>
              <a:rPr dirty="0" sz="1100" spc="-5">
                <a:latin typeface="Verdana"/>
                <a:cs typeface="Verdana"/>
              </a:rPr>
              <a:t>topic will explain </a:t>
            </a:r>
            <a:r>
              <a:rPr dirty="0" sz="1100">
                <a:latin typeface="Verdana"/>
                <a:cs typeface="Verdana"/>
              </a:rPr>
              <a:t>all about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search </a:t>
            </a:r>
            <a:r>
              <a:rPr dirty="0" sz="1100" spc="-5">
                <a:latin typeface="Verdana"/>
                <a:cs typeface="Verdana"/>
              </a:rPr>
              <a:t>algorithms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AI.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>
                <a:solidFill>
                  <a:srgbClr val="600A4A"/>
                </a:solidFill>
                <a:latin typeface="Arial"/>
                <a:cs typeface="Arial"/>
              </a:rPr>
              <a:t>Problem-solving</a:t>
            </a:r>
            <a:r>
              <a:rPr dirty="0" sz="1800" spc="-25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00A4A"/>
                </a:solidFill>
                <a:latin typeface="Arial"/>
                <a:cs typeface="Arial"/>
              </a:rPr>
              <a:t>agents: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1899"/>
              </a:lnSpc>
              <a:spcBef>
                <a:spcPts val="1395"/>
              </a:spcBef>
            </a:pPr>
            <a:r>
              <a:rPr dirty="0" sz="1100" spc="-2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Artificial Intelligence, Search techniques </a:t>
            </a:r>
            <a:r>
              <a:rPr dirty="0" sz="1100" spc="5">
                <a:latin typeface="Verdana"/>
                <a:cs typeface="Verdana"/>
              </a:rPr>
              <a:t>are  </a:t>
            </a:r>
            <a:r>
              <a:rPr dirty="0" sz="1100" spc="-5">
                <a:latin typeface="Verdana"/>
                <a:cs typeface="Verdana"/>
              </a:rPr>
              <a:t>universal problem-solving  </a:t>
            </a:r>
            <a:r>
              <a:rPr dirty="0" sz="1100">
                <a:latin typeface="Verdana"/>
                <a:cs typeface="Verdana"/>
              </a:rPr>
              <a:t>methods. </a:t>
            </a:r>
            <a:r>
              <a:rPr dirty="0" sz="1100" spc="-5" b="1">
                <a:latin typeface="Verdana"/>
                <a:cs typeface="Verdana"/>
              </a:rPr>
              <a:t>Rational </a:t>
            </a:r>
            <a:r>
              <a:rPr dirty="0" sz="1100" b="1">
                <a:latin typeface="Verdana"/>
                <a:cs typeface="Verdana"/>
              </a:rPr>
              <a:t>agents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5" b="1">
                <a:latin typeface="Verdana"/>
                <a:cs typeface="Verdana"/>
              </a:rPr>
              <a:t>Problem-solving agents </a:t>
            </a:r>
            <a:r>
              <a:rPr dirty="0" sz="1100" spc="-10">
                <a:latin typeface="Verdana"/>
                <a:cs typeface="Verdana"/>
              </a:rPr>
              <a:t>in AI </a:t>
            </a:r>
            <a:r>
              <a:rPr dirty="0" sz="1100" spc="-5">
                <a:latin typeface="Verdana"/>
                <a:cs typeface="Verdana"/>
              </a:rPr>
              <a:t>mostly used these  </a:t>
            </a:r>
            <a:r>
              <a:rPr dirty="0" sz="1100">
                <a:latin typeface="Verdana"/>
                <a:cs typeface="Verdana"/>
              </a:rPr>
              <a:t>search </a:t>
            </a:r>
            <a:r>
              <a:rPr dirty="0" sz="1100" spc="-5">
                <a:latin typeface="Verdana"/>
                <a:cs typeface="Verdana"/>
              </a:rPr>
              <a:t>strategies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5">
                <a:latin typeface="Verdana"/>
                <a:cs typeface="Verdana"/>
              </a:rPr>
              <a:t>algorithms to solve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specific </a:t>
            </a:r>
            <a:r>
              <a:rPr dirty="0" sz="1100">
                <a:latin typeface="Verdana"/>
                <a:cs typeface="Verdana"/>
              </a:rPr>
              <a:t>problem and </a:t>
            </a:r>
            <a:r>
              <a:rPr dirty="0" sz="1100" spc="-5">
                <a:latin typeface="Verdana"/>
                <a:cs typeface="Verdana"/>
              </a:rPr>
              <a:t>provide the </a:t>
            </a:r>
            <a:r>
              <a:rPr dirty="0" sz="1100">
                <a:latin typeface="Verdana"/>
                <a:cs typeface="Verdana"/>
              </a:rPr>
              <a:t>best  </a:t>
            </a:r>
            <a:r>
              <a:rPr dirty="0" sz="1100" spc="-5">
                <a:latin typeface="Verdana"/>
                <a:cs typeface="Verdana"/>
              </a:rPr>
              <a:t>result. Problem-solving </a:t>
            </a:r>
            <a:r>
              <a:rPr dirty="0" sz="1100">
                <a:latin typeface="Verdana"/>
                <a:cs typeface="Verdana"/>
              </a:rPr>
              <a:t>agents </a:t>
            </a:r>
            <a:r>
              <a:rPr dirty="0" sz="1100" spc="5">
                <a:latin typeface="Verdana"/>
                <a:cs typeface="Verdana"/>
              </a:rPr>
              <a:t>are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goal-based agents and use </a:t>
            </a:r>
            <a:r>
              <a:rPr dirty="0" sz="1100" spc="-5">
                <a:latin typeface="Verdana"/>
                <a:cs typeface="Verdana"/>
              </a:rPr>
              <a:t>atomic  representation. </a:t>
            </a:r>
            <a:r>
              <a:rPr dirty="0" sz="1100" spc="-20">
                <a:latin typeface="Verdana"/>
                <a:cs typeface="Verdana"/>
              </a:rPr>
              <a:t>In  </a:t>
            </a:r>
            <a:r>
              <a:rPr dirty="0" sz="1100" spc="-5">
                <a:latin typeface="Verdana"/>
                <a:cs typeface="Verdana"/>
              </a:rPr>
              <a:t>this </a:t>
            </a:r>
            <a:r>
              <a:rPr dirty="0" sz="1100">
                <a:latin typeface="Verdana"/>
                <a:cs typeface="Verdana"/>
              </a:rPr>
              <a:t>topic, </a:t>
            </a:r>
            <a:r>
              <a:rPr dirty="0" sz="1100" spc="5">
                <a:latin typeface="Verdana"/>
                <a:cs typeface="Verdana"/>
              </a:rPr>
              <a:t>we </a:t>
            </a:r>
            <a:r>
              <a:rPr dirty="0" sz="1100" spc="-5">
                <a:latin typeface="Verdana"/>
                <a:cs typeface="Verdana"/>
              </a:rPr>
              <a:t>will learn various </a:t>
            </a:r>
            <a:r>
              <a:rPr dirty="0" sz="1100">
                <a:latin typeface="Verdana"/>
                <a:cs typeface="Verdana"/>
              </a:rPr>
              <a:t>problem-solving search  </a:t>
            </a:r>
            <a:r>
              <a:rPr dirty="0" sz="1100" spc="-5">
                <a:latin typeface="Verdana"/>
                <a:cs typeface="Verdana"/>
              </a:rPr>
              <a:t>algorithms.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200905"/>
            <a:ext cx="399097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solidFill>
                  <a:srgbClr val="600A38"/>
                </a:solidFill>
                <a:latin typeface="Arial"/>
                <a:cs typeface="Arial"/>
              </a:rPr>
              <a:t>Search </a:t>
            </a:r>
            <a:r>
              <a:rPr dirty="0" sz="2150" spc="-5">
                <a:solidFill>
                  <a:srgbClr val="600A38"/>
                </a:solidFill>
                <a:latin typeface="Arial"/>
                <a:cs typeface="Arial"/>
              </a:rPr>
              <a:t>Algorithm</a:t>
            </a:r>
            <a:r>
              <a:rPr dirty="0" sz="2150" spc="-70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600A38"/>
                </a:solidFill>
                <a:latin typeface="Arial"/>
                <a:cs typeface="Arial"/>
              </a:rPr>
              <a:t>Terminologies: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909" y="4710785"/>
            <a:ext cx="5741035" cy="4305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1300" marR="8255" indent="-229235">
              <a:lnSpc>
                <a:spcPct val="1364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241935" algn="l"/>
              </a:tabLst>
            </a:pPr>
            <a:r>
              <a:rPr dirty="0" sz="1100" spc="-5" b="1">
                <a:latin typeface="Verdana"/>
                <a:cs typeface="Verdana"/>
              </a:rPr>
              <a:t>Search: </a:t>
            </a:r>
            <a:r>
              <a:rPr dirty="0" sz="1100" spc="-5">
                <a:latin typeface="Verdana"/>
                <a:cs typeface="Verdana"/>
              </a:rPr>
              <a:t>Searchingis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step </a:t>
            </a:r>
            <a:r>
              <a:rPr dirty="0" sz="1100">
                <a:latin typeface="Verdana"/>
                <a:cs typeface="Verdana"/>
              </a:rPr>
              <a:t>by </a:t>
            </a:r>
            <a:r>
              <a:rPr dirty="0" sz="1100" spc="-5">
                <a:latin typeface="Verdana"/>
                <a:cs typeface="Verdana"/>
              </a:rPr>
              <a:t>step </a:t>
            </a:r>
            <a:r>
              <a:rPr dirty="0" sz="1100">
                <a:latin typeface="Verdana"/>
                <a:cs typeface="Verdana"/>
              </a:rPr>
              <a:t>procedure </a:t>
            </a:r>
            <a:r>
              <a:rPr dirty="0" sz="1100" spc="-5">
                <a:latin typeface="Verdana"/>
                <a:cs typeface="Verdana"/>
              </a:rPr>
              <a:t>to solve </a:t>
            </a:r>
            <a:r>
              <a:rPr dirty="0" sz="1100">
                <a:latin typeface="Verdana"/>
                <a:cs typeface="Verdana"/>
              </a:rPr>
              <a:t>a search-problem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a  </a:t>
            </a:r>
            <a:r>
              <a:rPr dirty="0" sz="1100" spc="-5">
                <a:latin typeface="Verdana"/>
                <a:cs typeface="Verdana"/>
              </a:rPr>
              <a:t>given </a:t>
            </a:r>
            <a:r>
              <a:rPr dirty="0" sz="1100">
                <a:latin typeface="Verdana"/>
                <a:cs typeface="Verdana"/>
              </a:rPr>
              <a:t>search space. A </a:t>
            </a:r>
            <a:r>
              <a:rPr dirty="0" sz="1100" spc="-5">
                <a:latin typeface="Verdana"/>
                <a:cs typeface="Verdana"/>
              </a:rPr>
              <a:t>search problem </a:t>
            </a:r>
            <a:r>
              <a:rPr dirty="0" sz="1100">
                <a:latin typeface="Verdana"/>
                <a:cs typeface="Verdana"/>
              </a:rPr>
              <a:t>can </a:t>
            </a:r>
            <a:r>
              <a:rPr dirty="0" sz="1100" spc="-10">
                <a:latin typeface="Verdana"/>
                <a:cs typeface="Verdana"/>
              </a:rPr>
              <a:t>have </a:t>
            </a:r>
            <a:r>
              <a:rPr dirty="0" sz="1100" spc="-5">
                <a:latin typeface="Verdana"/>
                <a:cs typeface="Verdana"/>
              </a:rPr>
              <a:t>three </a:t>
            </a:r>
            <a:r>
              <a:rPr dirty="0" sz="1100" spc="5">
                <a:latin typeface="Verdana"/>
                <a:cs typeface="Verdana"/>
              </a:rPr>
              <a:t>main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factors:</a:t>
            </a:r>
            <a:endParaRPr sz="1100">
              <a:latin typeface="Verdana"/>
              <a:cs typeface="Verdana"/>
            </a:endParaRPr>
          </a:p>
          <a:p>
            <a:pPr algn="just" lvl="1" marL="698500" marR="6985" indent="-228600">
              <a:lnSpc>
                <a:spcPct val="138200"/>
              </a:lnSpc>
              <a:spcBef>
                <a:spcPts val="315"/>
              </a:spcBef>
              <a:buFont typeface="Verdana"/>
              <a:buAutoNum type="alphaLcPeriod"/>
              <a:tabLst>
                <a:tab pos="699135" algn="l"/>
              </a:tabLst>
            </a:pPr>
            <a:r>
              <a:rPr dirty="0" sz="1100" spc="-5" b="1">
                <a:latin typeface="Verdana"/>
                <a:cs typeface="Verdana"/>
              </a:rPr>
              <a:t>Search Space: </a:t>
            </a:r>
            <a:r>
              <a:rPr dirty="0" sz="1100" spc="-5">
                <a:latin typeface="Verdana"/>
                <a:cs typeface="Verdana"/>
              </a:rPr>
              <a:t>Search space represents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set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possible solutions,  which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system </a:t>
            </a:r>
            <a:r>
              <a:rPr dirty="0" sz="1100">
                <a:latin typeface="Verdana"/>
                <a:cs typeface="Verdana"/>
              </a:rPr>
              <a:t>may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have.</a:t>
            </a:r>
            <a:endParaRPr sz="1100">
              <a:latin typeface="Verdana"/>
              <a:cs typeface="Verdana"/>
            </a:endParaRPr>
          </a:p>
          <a:p>
            <a:pPr algn="just" lvl="1" marL="698500" indent="-229235">
              <a:lnSpc>
                <a:spcPct val="100000"/>
              </a:lnSpc>
              <a:spcBef>
                <a:spcPts val="815"/>
              </a:spcBef>
              <a:buFont typeface="Verdana"/>
              <a:buAutoNum type="alphaLcPeriod"/>
              <a:tabLst>
                <a:tab pos="699135" algn="l"/>
              </a:tabLst>
            </a:pPr>
            <a:r>
              <a:rPr dirty="0" sz="1100" b="1">
                <a:latin typeface="Verdana"/>
                <a:cs typeface="Verdana"/>
              </a:rPr>
              <a:t>Start </a:t>
            </a:r>
            <a:r>
              <a:rPr dirty="0" sz="1100" spc="-5" b="1">
                <a:latin typeface="Verdana"/>
                <a:cs typeface="Verdana"/>
              </a:rPr>
              <a:t>State: </a:t>
            </a:r>
            <a:r>
              <a:rPr dirty="0" sz="1100" spc="-2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state from where agent </a:t>
            </a:r>
            <a:r>
              <a:rPr dirty="0" sz="1100" spc="-5">
                <a:latin typeface="Verdana"/>
                <a:cs typeface="Verdana"/>
              </a:rPr>
              <a:t>begins </a:t>
            </a:r>
            <a:r>
              <a:rPr dirty="0" sz="1100" b="1">
                <a:latin typeface="Verdana"/>
                <a:cs typeface="Verdana"/>
              </a:rPr>
              <a:t>the</a:t>
            </a:r>
            <a:r>
              <a:rPr dirty="0" sz="1100" spc="1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search</a:t>
            </a:r>
            <a:r>
              <a:rPr dirty="0" sz="1100" spc="-5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 algn="just" lvl="1" marL="698500" marR="6985" indent="-228600">
              <a:lnSpc>
                <a:spcPct val="136400"/>
              </a:lnSpc>
              <a:spcBef>
                <a:spcPts val="335"/>
              </a:spcBef>
              <a:buFont typeface="Verdana"/>
              <a:buAutoNum type="alphaLcPeriod"/>
              <a:tabLst>
                <a:tab pos="699135" algn="l"/>
              </a:tabLst>
            </a:pPr>
            <a:r>
              <a:rPr dirty="0" sz="1100" b="1">
                <a:latin typeface="Verdana"/>
                <a:cs typeface="Verdana"/>
              </a:rPr>
              <a:t>Goal </a:t>
            </a:r>
            <a:r>
              <a:rPr dirty="0" sz="1100" spc="-5" b="1">
                <a:latin typeface="Verdana"/>
                <a:cs typeface="Verdana"/>
              </a:rPr>
              <a:t>test: </a:t>
            </a:r>
            <a:r>
              <a:rPr dirty="0" sz="1100" spc="-2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function which observe </a:t>
            </a:r>
            <a:r>
              <a:rPr dirty="0" sz="1100" spc="-10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current </a:t>
            </a:r>
            <a:r>
              <a:rPr dirty="0" sz="1100" spc="-5">
                <a:latin typeface="Verdana"/>
                <a:cs typeface="Verdana"/>
              </a:rPr>
              <a:t>state </a:t>
            </a:r>
            <a:r>
              <a:rPr dirty="0" sz="1100" spc="-1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returns  whether the </a:t>
            </a:r>
            <a:r>
              <a:rPr dirty="0" sz="1100">
                <a:latin typeface="Verdana"/>
                <a:cs typeface="Verdana"/>
              </a:rPr>
              <a:t>goal state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achieved </a:t>
            </a:r>
            <a:r>
              <a:rPr dirty="0" sz="1100">
                <a:latin typeface="Verdana"/>
                <a:cs typeface="Verdana"/>
              </a:rPr>
              <a:t>or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not.</a:t>
            </a:r>
            <a:endParaRPr sz="1100">
              <a:latin typeface="Verdana"/>
              <a:cs typeface="Verdana"/>
            </a:endParaRPr>
          </a:p>
          <a:p>
            <a:pPr algn="just" marL="241300" marR="5080" indent="-229235">
              <a:lnSpc>
                <a:spcPct val="137400"/>
              </a:lnSpc>
              <a:spcBef>
                <a:spcPts val="325"/>
              </a:spcBef>
              <a:buSzPct val="90909"/>
              <a:buFont typeface="Courier New"/>
              <a:buChar char="o"/>
              <a:tabLst>
                <a:tab pos="241935" algn="l"/>
              </a:tabLst>
            </a:pPr>
            <a:r>
              <a:rPr dirty="0" sz="1100" spc="-5" b="1">
                <a:latin typeface="Verdana"/>
                <a:cs typeface="Verdana"/>
              </a:rPr>
              <a:t>Search tree: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tree representation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search problem </a:t>
            </a:r>
            <a:r>
              <a:rPr dirty="0" sz="1100" spc="-10">
                <a:latin typeface="Verdana"/>
                <a:cs typeface="Verdana"/>
              </a:rPr>
              <a:t>is called </a:t>
            </a:r>
            <a:r>
              <a:rPr dirty="0" sz="1100" spc="-5">
                <a:latin typeface="Verdana"/>
                <a:cs typeface="Verdana"/>
              </a:rPr>
              <a:t>Search tree.  The </a:t>
            </a:r>
            <a:r>
              <a:rPr dirty="0" sz="1100">
                <a:latin typeface="Verdana"/>
                <a:cs typeface="Verdana"/>
              </a:rPr>
              <a:t>root of </a:t>
            </a:r>
            <a:r>
              <a:rPr dirty="0" sz="1100" spc="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search </a:t>
            </a:r>
            <a:r>
              <a:rPr dirty="0" sz="1100" spc="-5">
                <a:latin typeface="Verdana"/>
                <a:cs typeface="Verdana"/>
              </a:rPr>
              <a:t>tree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root </a:t>
            </a:r>
            <a:r>
              <a:rPr dirty="0" sz="1100" spc="5">
                <a:latin typeface="Verdana"/>
                <a:cs typeface="Verdana"/>
              </a:rPr>
              <a:t>node </a:t>
            </a:r>
            <a:r>
              <a:rPr dirty="0" sz="1100" spc="-5">
                <a:latin typeface="Verdana"/>
                <a:cs typeface="Verdana"/>
              </a:rPr>
              <a:t>which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corresponding </a:t>
            </a:r>
            <a:r>
              <a:rPr dirty="0" sz="1100" spc="-5">
                <a:latin typeface="Verdana"/>
                <a:cs typeface="Verdana"/>
              </a:rPr>
              <a:t>to the  initial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state.</a:t>
            </a:r>
            <a:endParaRPr sz="1100">
              <a:latin typeface="Verdana"/>
              <a:cs typeface="Verdana"/>
            </a:endParaRPr>
          </a:p>
          <a:p>
            <a:pPr algn="just" marL="241300" indent="-229235">
              <a:lnSpc>
                <a:spcPct val="100000"/>
              </a:lnSpc>
              <a:spcBef>
                <a:spcPts val="815"/>
              </a:spcBef>
              <a:buSzPct val="90909"/>
              <a:buFont typeface="Courier New"/>
              <a:buChar char="o"/>
              <a:tabLst>
                <a:tab pos="241935" algn="l"/>
              </a:tabLst>
            </a:pPr>
            <a:r>
              <a:rPr dirty="0" sz="1100" spc="-5" b="1">
                <a:latin typeface="Verdana"/>
                <a:cs typeface="Verdana"/>
              </a:rPr>
              <a:t>Actions: </a:t>
            </a:r>
            <a:r>
              <a:rPr dirty="0" sz="1100" spc="-20">
                <a:latin typeface="Verdana"/>
                <a:cs typeface="Verdana"/>
              </a:rPr>
              <a:t>It </a:t>
            </a:r>
            <a:r>
              <a:rPr dirty="0" sz="1100" spc="-5">
                <a:latin typeface="Verdana"/>
                <a:cs typeface="Verdana"/>
              </a:rPr>
              <a:t>gives the description </a:t>
            </a:r>
            <a:r>
              <a:rPr dirty="0" sz="1100">
                <a:latin typeface="Verdana"/>
                <a:cs typeface="Verdana"/>
              </a:rPr>
              <a:t>of all </a:t>
            </a:r>
            <a:r>
              <a:rPr dirty="0" sz="1100" spc="-5">
                <a:latin typeface="Verdana"/>
                <a:cs typeface="Verdana"/>
              </a:rPr>
              <a:t>the available </a:t>
            </a:r>
            <a:r>
              <a:rPr dirty="0" sz="1100">
                <a:latin typeface="Verdana"/>
                <a:cs typeface="Verdana"/>
              </a:rPr>
              <a:t>actions </a:t>
            </a:r>
            <a:r>
              <a:rPr dirty="0" sz="1100" spc="-5">
                <a:latin typeface="Verdana"/>
                <a:cs typeface="Verdana"/>
              </a:rPr>
              <a:t>to the</a:t>
            </a:r>
            <a:r>
              <a:rPr dirty="0" sz="1100" spc="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agent.</a:t>
            </a:r>
            <a:endParaRPr sz="1100">
              <a:latin typeface="Verdana"/>
              <a:cs typeface="Verdana"/>
            </a:endParaRPr>
          </a:p>
          <a:p>
            <a:pPr algn="just" marL="241300" marR="7620" indent="-229235">
              <a:lnSpc>
                <a:spcPct val="136400"/>
              </a:lnSpc>
              <a:spcBef>
                <a:spcPts val="335"/>
              </a:spcBef>
              <a:buSzPct val="90909"/>
              <a:buFont typeface="Courier New"/>
              <a:buChar char="o"/>
              <a:tabLst>
                <a:tab pos="241935" algn="l"/>
              </a:tabLst>
            </a:pPr>
            <a:r>
              <a:rPr dirty="0" sz="1100" spc="-5" b="1">
                <a:latin typeface="Verdana"/>
                <a:cs typeface="Verdana"/>
              </a:rPr>
              <a:t>Transition model: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description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what </a:t>
            </a:r>
            <a:r>
              <a:rPr dirty="0" sz="1100" spc="-10">
                <a:latin typeface="Verdana"/>
                <a:cs typeface="Verdana"/>
              </a:rPr>
              <a:t>each </a:t>
            </a:r>
            <a:r>
              <a:rPr dirty="0" sz="1100">
                <a:latin typeface="Verdana"/>
                <a:cs typeface="Verdana"/>
              </a:rPr>
              <a:t>action </a:t>
            </a:r>
            <a:r>
              <a:rPr dirty="0" sz="1100" spc="-5">
                <a:latin typeface="Verdana"/>
                <a:cs typeface="Verdana"/>
              </a:rPr>
              <a:t>do, can </a:t>
            </a:r>
            <a:r>
              <a:rPr dirty="0" sz="1100">
                <a:latin typeface="Verdana"/>
                <a:cs typeface="Verdana"/>
              </a:rPr>
              <a:t>be </a:t>
            </a:r>
            <a:r>
              <a:rPr dirty="0" sz="1100" spc="-5">
                <a:latin typeface="Verdana"/>
                <a:cs typeface="Verdana"/>
              </a:rPr>
              <a:t>represented  </a:t>
            </a:r>
            <a:r>
              <a:rPr dirty="0" sz="1100">
                <a:latin typeface="Verdana"/>
                <a:cs typeface="Verdana"/>
              </a:rPr>
              <a:t>as a </a:t>
            </a:r>
            <a:r>
              <a:rPr dirty="0" sz="1100" spc="-5">
                <a:latin typeface="Verdana"/>
                <a:cs typeface="Verdana"/>
              </a:rPr>
              <a:t>transition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model.</a:t>
            </a:r>
            <a:endParaRPr sz="1100">
              <a:latin typeface="Verdana"/>
              <a:cs typeface="Verdana"/>
            </a:endParaRPr>
          </a:p>
          <a:p>
            <a:pPr algn="just" marL="241300" indent="-229235">
              <a:lnSpc>
                <a:spcPct val="100000"/>
              </a:lnSpc>
              <a:spcBef>
                <a:spcPts val="819"/>
              </a:spcBef>
              <a:buSzPct val="90909"/>
              <a:buFont typeface="Courier New"/>
              <a:buChar char="o"/>
              <a:tabLst>
                <a:tab pos="241935" algn="l"/>
              </a:tabLst>
            </a:pPr>
            <a:r>
              <a:rPr dirty="0" sz="1100" spc="5" b="1">
                <a:latin typeface="Verdana"/>
                <a:cs typeface="Verdana"/>
              </a:rPr>
              <a:t>Path </a:t>
            </a:r>
            <a:r>
              <a:rPr dirty="0" sz="1100" spc="-5" b="1">
                <a:latin typeface="Verdana"/>
                <a:cs typeface="Verdana"/>
              </a:rPr>
              <a:t>Cost: </a:t>
            </a:r>
            <a:r>
              <a:rPr dirty="0" sz="1100" spc="-2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function which </a:t>
            </a:r>
            <a:r>
              <a:rPr dirty="0" sz="1100">
                <a:latin typeface="Verdana"/>
                <a:cs typeface="Verdana"/>
              </a:rPr>
              <a:t>assigns a </a:t>
            </a:r>
            <a:r>
              <a:rPr dirty="0" sz="1100" spc="-5">
                <a:latin typeface="Verdana"/>
                <a:cs typeface="Verdana"/>
              </a:rPr>
              <a:t>numeric </a:t>
            </a:r>
            <a:r>
              <a:rPr dirty="0" sz="1100">
                <a:latin typeface="Verdana"/>
                <a:cs typeface="Verdana"/>
              </a:rPr>
              <a:t>cost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each</a:t>
            </a:r>
            <a:r>
              <a:rPr dirty="0" sz="1100" spc="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path.</a:t>
            </a:r>
            <a:endParaRPr sz="1100">
              <a:latin typeface="Verdana"/>
              <a:cs typeface="Verdana"/>
            </a:endParaRPr>
          </a:p>
          <a:p>
            <a:pPr algn="just" marL="241300" marR="8890" indent="-229235">
              <a:lnSpc>
                <a:spcPct val="136400"/>
              </a:lnSpc>
              <a:spcBef>
                <a:spcPts val="360"/>
              </a:spcBef>
              <a:buSzPct val="90909"/>
              <a:buFont typeface="Courier New"/>
              <a:buChar char="o"/>
              <a:tabLst>
                <a:tab pos="241935" algn="l"/>
              </a:tabLst>
            </a:pPr>
            <a:r>
              <a:rPr dirty="0" sz="1100" spc="-5" b="1">
                <a:latin typeface="Verdana"/>
                <a:cs typeface="Verdana"/>
              </a:rPr>
              <a:t>Solution: </a:t>
            </a:r>
            <a:r>
              <a:rPr dirty="0" sz="1100" spc="-2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5">
                <a:latin typeface="Verdana"/>
                <a:cs typeface="Verdana"/>
              </a:rPr>
              <a:t>an </a:t>
            </a:r>
            <a:r>
              <a:rPr dirty="0" sz="1100">
                <a:latin typeface="Verdana"/>
                <a:cs typeface="Verdana"/>
              </a:rPr>
              <a:t>action </a:t>
            </a:r>
            <a:r>
              <a:rPr dirty="0" sz="1100" spc="-5">
                <a:latin typeface="Verdana"/>
                <a:cs typeface="Verdana"/>
              </a:rPr>
              <a:t>sequence which leads </a:t>
            </a:r>
            <a:r>
              <a:rPr dirty="0" sz="1100">
                <a:latin typeface="Verdana"/>
                <a:cs typeface="Verdana"/>
              </a:rPr>
              <a:t>from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start node </a:t>
            </a:r>
            <a:r>
              <a:rPr dirty="0" sz="1100" spc="-5">
                <a:latin typeface="Verdana"/>
                <a:cs typeface="Verdana"/>
              </a:rPr>
              <a:t>to the  </a:t>
            </a:r>
            <a:r>
              <a:rPr dirty="0" sz="1100">
                <a:latin typeface="Verdana"/>
                <a:cs typeface="Verdana"/>
              </a:rPr>
              <a:t>goal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node.</a:t>
            </a:r>
            <a:endParaRPr sz="1100">
              <a:latin typeface="Verdana"/>
              <a:cs typeface="Verdana"/>
            </a:endParaRPr>
          </a:p>
          <a:p>
            <a:pPr algn="just" marL="241300" indent="-229235">
              <a:lnSpc>
                <a:spcPct val="100000"/>
              </a:lnSpc>
              <a:spcBef>
                <a:spcPts val="815"/>
              </a:spcBef>
              <a:buSzPct val="90909"/>
              <a:buFont typeface="Courier New"/>
              <a:buChar char="o"/>
              <a:tabLst>
                <a:tab pos="241935" algn="l"/>
              </a:tabLst>
            </a:pPr>
            <a:r>
              <a:rPr dirty="0" sz="1100" spc="-5" b="1">
                <a:latin typeface="Verdana"/>
                <a:cs typeface="Verdana"/>
              </a:rPr>
              <a:t>Optimal </a:t>
            </a:r>
            <a:r>
              <a:rPr dirty="0" sz="1100" spc="-10" b="1">
                <a:latin typeface="Verdana"/>
                <a:cs typeface="Verdana"/>
              </a:rPr>
              <a:t>Solution: </a:t>
            </a:r>
            <a:r>
              <a:rPr dirty="0" sz="1100" spc="-20">
                <a:latin typeface="Verdana"/>
                <a:cs typeface="Verdana"/>
              </a:rPr>
              <a:t>If </a:t>
            </a:r>
            <a:r>
              <a:rPr dirty="0" sz="1100">
                <a:latin typeface="Verdana"/>
                <a:cs typeface="Verdana"/>
              </a:rPr>
              <a:t>a solution has </a:t>
            </a:r>
            <a:r>
              <a:rPr dirty="0" sz="1100" spc="-5">
                <a:latin typeface="Verdana"/>
                <a:cs typeface="Verdana"/>
              </a:rPr>
              <a:t>the lowest </a:t>
            </a:r>
            <a:r>
              <a:rPr dirty="0" sz="1100">
                <a:latin typeface="Verdana"/>
                <a:cs typeface="Verdana"/>
              </a:rPr>
              <a:t>cost among </a:t>
            </a:r>
            <a:r>
              <a:rPr dirty="0" sz="1100" spc="-5">
                <a:latin typeface="Verdana"/>
                <a:cs typeface="Verdana"/>
              </a:rPr>
              <a:t>all</a:t>
            </a:r>
            <a:r>
              <a:rPr dirty="0" sz="1100" spc="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solutions.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8"/>
            <a:ext cx="5938520" cy="517715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43180" marR="8890">
              <a:lnSpc>
                <a:spcPts val="1370"/>
              </a:lnSpc>
              <a:spcBef>
                <a:spcPts val="200"/>
              </a:spcBef>
            </a:pPr>
            <a:r>
              <a:rPr dirty="0" sz="1200" spc="-5">
                <a:latin typeface="Arial"/>
                <a:cs typeface="Arial"/>
              </a:rPr>
              <a:t>and the </a:t>
            </a:r>
            <a:r>
              <a:rPr dirty="0" sz="1200" spc="-10">
                <a:latin typeface="Arial"/>
                <a:cs typeface="Arial"/>
              </a:rPr>
              <a:t>metal </a:t>
            </a:r>
            <a:r>
              <a:rPr dirty="0" sz="1200" spc="-5">
                <a:latin typeface="Arial"/>
                <a:cs typeface="Arial"/>
              </a:rPr>
              <a:t>retains </a:t>
            </a:r>
            <a:r>
              <a:rPr dirty="0" sz="1200" spc="5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newly obtained properties. </a:t>
            </a: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simulated annealing process, </a:t>
            </a:r>
            <a:r>
              <a:rPr dirty="0" sz="1200" spc="-10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temperature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kept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variable.</a:t>
            </a:r>
            <a:endParaRPr sz="1200">
              <a:latin typeface="Arial"/>
              <a:cs typeface="Arial"/>
            </a:endParaRPr>
          </a:p>
          <a:p>
            <a:pPr algn="just" marL="43180" marR="10160">
              <a:lnSpc>
                <a:spcPct val="95800"/>
              </a:lnSpc>
              <a:spcBef>
                <a:spcPts val="700"/>
              </a:spcBef>
            </a:pPr>
            <a:r>
              <a:rPr dirty="0" sz="1200" spc="20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initially </a:t>
            </a:r>
            <a:r>
              <a:rPr dirty="0" sz="1200" spc="-10">
                <a:latin typeface="Arial"/>
                <a:cs typeface="Arial"/>
              </a:rPr>
              <a:t>set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temperature high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then allow </a:t>
            </a:r>
            <a:r>
              <a:rPr dirty="0" sz="1200" spc="10">
                <a:latin typeface="Arial"/>
                <a:cs typeface="Arial"/>
              </a:rPr>
              <a:t>it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‘cool' </a:t>
            </a:r>
            <a:r>
              <a:rPr dirty="0" sz="1200" spc="-5">
                <a:latin typeface="Arial"/>
                <a:cs typeface="Arial"/>
              </a:rPr>
              <a:t>slowly </a:t>
            </a:r>
            <a:r>
              <a:rPr dirty="0" sz="1200">
                <a:latin typeface="Arial"/>
                <a:cs typeface="Arial"/>
              </a:rPr>
              <a:t>as the </a:t>
            </a:r>
            <a:r>
              <a:rPr dirty="0" sz="1200" spc="-5">
                <a:latin typeface="Arial"/>
                <a:cs typeface="Arial"/>
              </a:rPr>
              <a:t>algorithm  </a:t>
            </a:r>
            <a:r>
              <a:rPr dirty="0" sz="1200">
                <a:latin typeface="Arial"/>
                <a:cs typeface="Arial"/>
              </a:rPr>
              <a:t>proceeds. </a:t>
            </a:r>
            <a:r>
              <a:rPr dirty="0" sz="1200" spc="5">
                <a:latin typeface="Arial"/>
                <a:cs typeface="Arial"/>
              </a:rPr>
              <a:t>When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temperature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high,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algorithm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allowed to </a:t>
            </a:r>
            <a:r>
              <a:rPr dirty="0" sz="1200" spc="-5">
                <a:latin typeface="Arial"/>
                <a:cs typeface="Arial"/>
              </a:rPr>
              <a:t>accept </a:t>
            </a:r>
            <a:r>
              <a:rPr dirty="0" sz="1200" spc="-10">
                <a:latin typeface="Arial"/>
                <a:cs typeface="Arial"/>
              </a:rPr>
              <a:t>worse  </a:t>
            </a:r>
            <a:r>
              <a:rPr dirty="0" sz="1200" spc="-5">
                <a:latin typeface="Arial"/>
                <a:cs typeface="Arial"/>
              </a:rPr>
              <a:t>solutions with high frequency.</a:t>
            </a:r>
            <a:endParaRPr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latin typeface="Arial"/>
                <a:cs typeface="Arial"/>
              </a:rPr>
              <a:t>Start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latin typeface="Arial"/>
                <a:cs typeface="Arial"/>
              </a:rPr>
              <a:t>Initialize k = 0; </a:t>
            </a:r>
            <a:r>
              <a:rPr dirty="0" sz="1200" spc="-5">
                <a:latin typeface="Arial"/>
                <a:cs typeface="Arial"/>
              </a:rPr>
              <a:t>L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integer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variables;</a:t>
            </a:r>
            <a:endParaRPr sz="12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310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latin typeface="Arial"/>
                <a:cs typeface="Arial"/>
              </a:rPr>
              <a:t>From i → </a:t>
            </a:r>
            <a:r>
              <a:rPr dirty="0" sz="1200" spc="-15">
                <a:latin typeface="Arial"/>
                <a:cs typeface="Arial"/>
              </a:rPr>
              <a:t>j, </a:t>
            </a:r>
            <a:r>
              <a:rPr dirty="0" sz="1200">
                <a:latin typeface="Arial"/>
                <a:cs typeface="Arial"/>
              </a:rPr>
              <a:t>search the </a:t>
            </a:r>
            <a:r>
              <a:rPr dirty="0" sz="1200" spc="-5">
                <a:latin typeface="Arial"/>
                <a:cs typeface="Arial"/>
              </a:rPr>
              <a:t>performance </a:t>
            </a:r>
            <a:r>
              <a:rPr dirty="0" sz="1200">
                <a:latin typeface="Arial"/>
                <a:cs typeface="Arial"/>
              </a:rPr>
              <a:t>difference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Δ.</a:t>
            </a:r>
            <a:endParaRPr sz="12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31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latin typeface="Arial"/>
                <a:cs typeface="Arial"/>
              </a:rPr>
              <a:t>If Δ &lt;= 0 then </a:t>
            </a:r>
            <a:r>
              <a:rPr dirty="0" sz="1200" spc="-5">
                <a:latin typeface="Arial"/>
                <a:cs typeface="Arial"/>
              </a:rPr>
              <a:t>accept </a:t>
            </a:r>
            <a:r>
              <a:rPr dirty="0" sz="1200">
                <a:latin typeface="Arial"/>
                <a:cs typeface="Arial"/>
              </a:rPr>
              <a:t>else </a:t>
            </a:r>
            <a:r>
              <a:rPr dirty="0" sz="1200" spc="1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exp(-Δ/T(k)) </a:t>
            </a:r>
            <a:r>
              <a:rPr dirty="0" sz="1200">
                <a:latin typeface="Arial"/>
                <a:cs typeface="Arial"/>
              </a:rPr>
              <a:t>&gt; </a:t>
            </a:r>
            <a:r>
              <a:rPr dirty="0" sz="1200" spc="-5">
                <a:latin typeface="Arial"/>
                <a:cs typeface="Arial"/>
              </a:rPr>
              <a:t>random(0,1) </a:t>
            </a:r>
            <a:r>
              <a:rPr dirty="0" sz="1200">
                <a:latin typeface="Arial"/>
                <a:cs typeface="Arial"/>
              </a:rPr>
              <a:t>then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accept;</a:t>
            </a:r>
            <a:endParaRPr sz="12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33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latin typeface="Arial"/>
                <a:cs typeface="Arial"/>
              </a:rPr>
              <a:t>Repeat steps </a:t>
            </a:r>
            <a:r>
              <a:rPr dirty="0" sz="1200" spc="-5">
                <a:latin typeface="Arial"/>
                <a:cs typeface="Arial"/>
              </a:rPr>
              <a:t>1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2 </a:t>
            </a:r>
            <a:r>
              <a:rPr dirty="0" sz="1200" spc="-1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L(k)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steps.</a:t>
            </a:r>
            <a:endParaRPr sz="12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310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latin typeface="Arial"/>
                <a:cs typeface="Arial"/>
              </a:rPr>
              <a:t>k = k +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1;</a:t>
            </a:r>
            <a:endParaRPr sz="1200">
              <a:latin typeface="Arial"/>
              <a:cs typeface="Arial"/>
            </a:endParaRPr>
          </a:p>
          <a:p>
            <a:pPr marL="43180" marR="2748280">
              <a:lnSpc>
                <a:spcPts val="2110"/>
              </a:lnSpc>
              <a:spcBef>
                <a:spcPts val="45"/>
              </a:spcBef>
            </a:pPr>
            <a:r>
              <a:rPr dirty="0" sz="1200">
                <a:latin typeface="Arial"/>
                <a:cs typeface="Arial"/>
              </a:rPr>
              <a:t>Repeat steps </a:t>
            </a:r>
            <a:r>
              <a:rPr dirty="0" sz="1200" spc="-5">
                <a:latin typeface="Arial"/>
                <a:cs typeface="Arial"/>
              </a:rPr>
              <a:t>1 through 4 till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criteria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met.  </a:t>
            </a:r>
            <a:r>
              <a:rPr dirty="0" sz="1200" spc="-5">
                <a:latin typeface="Arial"/>
                <a:cs typeface="Arial"/>
              </a:rPr>
              <a:t>End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350" spc="-5">
                <a:latin typeface="Arial"/>
                <a:cs typeface="Arial"/>
              </a:rPr>
              <a:t>Travelling Salesman</a:t>
            </a:r>
            <a:r>
              <a:rPr dirty="0" sz="135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Problem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3180" marR="5080">
              <a:lnSpc>
                <a:spcPts val="1390"/>
              </a:lnSpc>
            </a:pPr>
            <a:r>
              <a:rPr dirty="0" sz="1200">
                <a:latin typeface="Arial"/>
                <a:cs typeface="Arial"/>
              </a:rPr>
              <a:t>In this </a:t>
            </a:r>
            <a:r>
              <a:rPr dirty="0" sz="1200" spc="-10">
                <a:latin typeface="Arial"/>
                <a:cs typeface="Arial"/>
              </a:rPr>
              <a:t>algorithm,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objective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find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low-cost </a:t>
            </a:r>
            <a:r>
              <a:rPr dirty="0" sz="1200" spc="-5">
                <a:latin typeface="Arial"/>
                <a:cs typeface="Arial"/>
              </a:rPr>
              <a:t>tour that starts from a </a:t>
            </a:r>
            <a:r>
              <a:rPr dirty="0" sz="1200">
                <a:latin typeface="Arial"/>
                <a:cs typeface="Arial"/>
              </a:rPr>
              <a:t>city, </a:t>
            </a:r>
            <a:r>
              <a:rPr dirty="0" sz="1200" spc="-5">
                <a:latin typeface="Arial"/>
                <a:cs typeface="Arial"/>
              </a:rPr>
              <a:t>visits </a:t>
            </a:r>
            <a:r>
              <a:rPr dirty="0" sz="1200" spc="-10">
                <a:latin typeface="Arial"/>
                <a:cs typeface="Arial"/>
              </a:rPr>
              <a:t>all  </a:t>
            </a:r>
            <a:r>
              <a:rPr dirty="0" sz="1200">
                <a:latin typeface="Arial"/>
                <a:cs typeface="Arial"/>
              </a:rPr>
              <a:t>cities </a:t>
            </a:r>
            <a:r>
              <a:rPr dirty="0" sz="1200" spc="-5">
                <a:latin typeface="Arial"/>
                <a:cs typeface="Arial"/>
              </a:rPr>
              <a:t>en-route exactly </a:t>
            </a:r>
            <a:r>
              <a:rPr dirty="0" sz="1200">
                <a:latin typeface="Arial"/>
                <a:cs typeface="Arial"/>
              </a:rPr>
              <a:t>once </a:t>
            </a:r>
            <a:r>
              <a:rPr dirty="0" sz="1200" spc="-5">
                <a:latin typeface="Arial"/>
                <a:cs typeface="Arial"/>
              </a:rPr>
              <a:t>and ends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20">
                <a:latin typeface="Arial"/>
                <a:cs typeface="Arial"/>
              </a:rPr>
              <a:t>same </a:t>
            </a:r>
            <a:r>
              <a:rPr dirty="0" sz="1200">
                <a:latin typeface="Arial"/>
                <a:cs typeface="Arial"/>
              </a:rPr>
              <a:t>starting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city.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  <a:spcBef>
                <a:spcPts val="545"/>
              </a:spcBef>
            </a:pPr>
            <a:r>
              <a:rPr dirty="0" sz="1150">
                <a:latin typeface="Courier New"/>
                <a:cs typeface="Courier New"/>
              </a:rPr>
              <a:t>Start</a:t>
            </a:r>
            <a:endParaRPr sz="1150">
              <a:latin typeface="Courier New"/>
              <a:cs typeface="Courier New"/>
            </a:endParaRPr>
          </a:p>
          <a:p>
            <a:pPr marL="12700" marR="311785" indent="265430">
              <a:lnSpc>
                <a:spcPts val="1300"/>
              </a:lnSpc>
              <a:spcBef>
                <a:spcPts val="80"/>
              </a:spcBef>
            </a:pPr>
            <a:r>
              <a:rPr dirty="0" sz="1150" spc="-5">
                <a:latin typeface="Courier New"/>
                <a:cs typeface="Courier New"/>
              </a:rPr>
              <a:t>Find </a:t>
            </a:r>
            <a:r>
              <a:rPr dirty="0" sz="1150" spc="-10">
                <a:latin typeface="Courier New"/>
                <a:cs typeface="Courier New"/>
              </a:rPr>
              <a:t>out all </a:t>
            </a:r>
            <a:r>
              <a:rPr dirty="0" sz="1150">
                <a:latin typeface="Courier New"/>
                <a:cs typeface="Courier New"/>
              </a:rPr>
              <a:t>(n </a:t>
            </a:r>
            <a:r>
              <a:rPr dirty="0" sz="1150" spc="-5">
                <a:latin typeface="Courier New"/>
                <a:cs typeface="Courier New"/>
              </a:rPr>
              <a:t>-1)! Possible solutions, where </a:t>
            </a:r>
            <a:r>
              <a:rPr dirty="0" sz="1150">
                <a:latin typeface="Courier New"/>
                <a:cs typeface="Courier New"/>
              </a:rPr>
              <a:t>n </a:t>
            </a:r>
            <a:r>
              <a:rPr dirty="0" sz="1150" spc="-10">
                <a:latin typeface="Courier New"/>
                <a:cs typeface="Courier New"/>
              </a:rPr>
              <a:t>is the </a:t>
            </a:r>
            <a:r>
              <a:rPr dirty="0" sz="1150" spc="-5">
                <a:latin typeface="Courier New"/>
                <a:cs typeface="Courier New"/>
              </a:rPr>
              <a:t>total  </a:t>
            </a:r>
            <a:r>
              <a:rPr dirty="0" sz="1150">
                <a:latin typeface="Courier New"/>
                <a:cs typeface="Courier New"/>
              </a:rPr>
              <a:t>number of</a:t>
            </a:r>
            <a:r>
              <a:rPr dirty="0" sz="1150" spc="-45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cities.</a:t>
            </a:r>
            <a:endParaRPr sz="1150">
              <a:latin typeface="Courier New"/>
              <a:cs typeface="Courier New"/>
            </a:endParaRPr>
          </a:p>
          <a:p>
            <a:pPr marL="278130">
              <a:lnSpc>
                <a:spcPts val="1235"/>
              </a:lnSpc>
            </a:pPr>
            <a:r>
              <a:rPr dirty="0" sz="1150" spc="-5">
                <a:latin typeface="Courier New"/>
                <a:cs typeface="Courier New"/>
              </a:rPr>
              <a:t>Determine </a:t>
            </a:r>
            <a:r>
              <a:rPr dirty="0" sz="1150" spc="-10">
                <a:latin typeface="Courier New"/>
                <a:cs typeface="Courier New"/>
              </a:rPr>
              <a:t>the </a:t>
            </a:r>
            <a:r>
              <a:rPr dirty="0" sz="1150" spc="-5">
                <a:latin typeface="Courier New"/>
                <a:cs typeface="Courier New"/>
              </a:rPr>
              <a:t>minimum cost </a:t>
            </a:r>
            <a:r>
              <a:rPr dirty="0" sz="1150">
                <a:latin typeface="Courier New"/>
                <a:cs typeface="Courier New"/>
              </a:rPr>
              <a:t>by </a:t>
            </a:r>
            <a:r>
              <a:rPr dirty="0" sz="1150" spc="-5">
                <a:latin typeface="Courier New"/>
                <a:cs typeface="Courier New"/>
              </a:rPr>
              <a:t>finding </a:t>
            </a:r>
            <a:r>
              <a:rPr dirty="0" sz="1150">
                <a:latin typeface="Courier New"/>
                <a:cs typeface="Courier New"/>
              </a:rPr>
              <a:t>out the cost of each</a:t>
            </a:r>
            <a:r>
              <a:rPr dirty="0" sz="1150" spc="-40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of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10"/>
              </a:lnSpc>
            </a:pPr>
            <a:r>
              <a:rPr dirty="0" sz="1150">
                <a:latin typeface="Courier New"/>
                <a:cs typeface="Courier New"/>
              </a:rPr>
              <a:t>these (n </a:t>
            </a:r>
            <a:r>
              <a:rPr dirty="0" sz="1150" spc="-5">
                <a:latin typeface="Courier New"/>
                <a:cs typeface="Courier New"/>
              </a:rPr>
              <a:t>-1)!</a:t>
            </a:r>
            <a:r>
              <a:rPr dirty="0" sz="1150" spc="-25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solutions.</a:t>
            </a:r>
            <a:endParaRPr sz="1150">
              <a:latin typeface="Courier New"/>
              <a:cs typeface="Courier New"/>
            </a:endParaRPr>
          </a:p>
          <a:p>
            <a:pPr marL="278130">
              <a:lnSpc>
                <a:spcPts val="1295"/>
              </a:lnSpc>
            </a:pPr>
            <a:r>
              <a:rPr dirty="0" sz="1150" spc="-5">
                <a:latin typeface="Courier New"/>
                <a:cs typeface="Courier New"/>
              </a:rPr>
              <a:t>Finally, keep </a:t>
            </a:r>
            <a:r>
              <a:rPr dirty="0" sz="1150" spc="-10">
                <a:latin typeface="Courier New"/>
                <a:cs typeface="Courier New"/>
              </a:rPr>
              <a:t>the one </a:t>
            </a:r>
            <a:r>
              <a:rPr dirty="0" sz="1150" spc="-5">
                <a:latin typeface="Courier New"/>
                <a:cs typeface="Courier New"/>
              </a:rPr>
              <a:t>with </a:t>
            </a:r>
            <a:r>
              <a:rPr dirty="0" sz="1150">
                <a:latin typeface="Courier New"/>
                <a:cs typeface="Courier New"/>
              </a:rPr>
              <a:t>the </a:t>
            </a:r>
            <a:r>
              <a:rPr dirty="0" sz="1150" spc="-5">
                <a:latin typeface="Courier New"/>
                <a:cs typeface="Courier New"/>
              </a:rPr>
              <a:t>minimum</a:t>
            </a:r>
            <a:r>
              <a:rPr dirty="0" sz="1150" spc="-10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cost.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40"/>
              </a:lnSpc>
            </a:pPr>
            <a:r>
              <a:rPr dirty="0" sz="1150">
                <a:latin typeface="Courier New"/>
                <a:cs typeface="Courier New"/>
              </a:rPr>
              <a:t>end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358254"/>
            <a:ext cx="5715000" cy="27336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9322"/>
            <a:ext cx="3960495" cy="3549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Properties </a:t>
            </a:r>
            <a:r>
              <a:rPr dirty="0" spc="-15"/>
              <a:t>of </a:t>
            </a:r>
            <a:r>
              <a:rPr dirty="0"/>
              <a:t>Search</a:t>
            </a:r>
            <a:r>
              <a:rPr dirty="0" spc="-45"/>
              <a:t> </a:t>
            </a:r>
            <a:r>
              <a:rPr dirty="0"/>
              <a:t>Algorithms: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8719"/>
            <a:ext cx="5969000" cy="370077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6985">
              <a:lnSpc>
                <a:spcPct val="103600"/>
              </a:lnSpc>
              <a:spcBef>
                <a:spcPts val="55"/>
              </a:spcBef>
            </a:pPr>
            <a:r>
              <a:rPr dirty="0" sz="1100" spc="-5">
                <a:latin typeface="Verdana"/>
                <a:cs typeface="Verdana"/>
              </a:rPr>
              <a:t>Following </a:t>
            </a:r>
            <a:r>
              <a:rPr dirty="0" sz="1100" spc="5">
                <a:latin typeface="Verdana"/>
                <a:cs typeface="Verdana"/>
              </a:rPr>
              <a:t>are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four essential properties of search </a:t>
            </a:r>
            <a:r>
              <a:rPr dirty="0" sz="1100" spc="-5">
                <a:latin typeface="Verdana"/>
                <a:cs typeface="Verdana"/>
              </a:rPr>
              <a:t>algorithms to compare the  efficiency </a:t>
            </a:r>
            <a:r>
              <a:rPr dirty="0" sz="1100">
                <a:latin typeface="Verdana"/>
                <a:cs typeface="Verdana"/>
              </a:rPr>
              <a:t>of these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algorithms: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Verdana"/>
              <a:cs typeface="Verdana"/>
            </a:endParaRPr>
          </a:p>
          <a:p>
            <a:pPr algn="just" marL="12700" marR="6350">
              <a:lnSpc>
                <a:spcPct val="103600"/>
              </a:lnSpc>
              <a:spcBef>
                <a:spcPts val="5"/>
              </a:spcBef>
            </a:pPr>
            <a:r>
              <a:rPr dirty="0" sz="1100" spc="-5" b="1">
                <a:latin typeface="Verdana"/>
                <a:cs typeface="Verdana"/>
              </a:rPr>
              <a:t>Completeness: </a:t>
            </a:r>
            <a:r>
              <a:rPr dirty="0" sz="1100">
                <a:latin typeface="Verdana"/>
                <a:cs typeface="Verdana"/>
              </a:rPr>
              <a:t>A search </a:t>
            </a:r>
            <a:r>
              <a:rPr dirty="0" sz="1100" spc="-5">
                <a:latin typeface="Verdana"/>
                <a:cs typeface="Verdana"/>
              </a:rPr>
              <a:t>algorithm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said to </a:t>
            </a:r>
            <a:r>
              <a:rPr dirty="0" sz="1100">
                <a:latin typeface="Verdana"/>
                <a:cs typeface="Verdana"/>
              </a:rPr>
              <a:t>be complete </a:t>
            </a:r>
            <a:r>
              <a:rPr dirty="0" sz="1100" spc="-10">
                <a:latin typeface="Verdana"/>
                <a:cs typeface="Verdana"/>
              </a:rPr>
              <a:t>if it </a:t>
            </a:r>
            <a:r>
              <a:rPr dirty="0" sz="1100">
                <a:latin typeface="Verdana"/>
                <a:cs typeface="Verdana"/>
              </a:rPr>
              <a:t>guarantees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return  a </a:t>
            </a:r>
            <a:r>
              <a:rPr dirty="0" sz="1100" spc="-5">
                <a:latin typeface="Verdana"/>
                <a:cs typeface="Verdana"/>
              </a:rPr>
              <a:t>solution </a:t>
            </a:r>
            <a:r>
              <a:rPr dirty="0" sz="1100" spc="-10">
                <a:latin typeface="Verdana"/>
                <a:cs typeface="Verdana"/>
              </a:rPr>
              <a:t>if </a:t>
            </a:r>
            <a:r>
              <a:rPr dirty="0" sz="1100">
                <a:latin typeface="Verdana"/>
                <a:cs typeface="Verdana"/>
              </a:rPr>
              <a:t>at </a:t>
            </a:r>
            <a:r>
              <a:rPr dirty="0" sz="1100" spc="-5">
                <a:latin typeface="Verdana"/>
                <a:cs typeface="Verdana"/>
              </a:rPr>
              <a:t>least </a:t>
            </a:r>
            <a:r>
              <a:rPr dirty="0" sz="1100">
                <a:latin typeface="Verdana"/>
                <a:cs typeface="Verdana"/>
              </a:rPr>
              <a:t>any </a:t>
            </a:r>
            <a:r>
              <a:rPr dirty="0" sz="1100" spc="-5">
                <a:latin typeface="Verdana"/>
                <a:cs typeface="Verdana"/>
              </a:rPr>
              <a:t>solution </a:t>
            </a:r>
            <a:r>
              <a:rPr dirty="0" sz="1100">
                <a:latin typeface="Verdana"/>
                <a:cs typeface="Verdana"/>
              </a:rPr>
              <a:t>exists for any random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input.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Verdana"/>
              <a:cs typeface="Verdana"/>
            </a:endParaRPr>
          </a:p>
          <a:p>
            <a:pPr algn="just" marL="12700" marR="6350">
              <a:lnSpc>
                <a:spcPct val="101800"/>
              </a:lnSpc>
            </a:pPr>
            <a:r>
              <a:rPr dirty="0" sz="1100" spc="-5" b="1">
                <a:latin typeface="Verdana"/>
                <a:cs typeface="Verdana"/>
              </a:rPr>
              <a:t>Optimality: </a:t>
            </a:r>
            <a:r>
              <a:rPr dirty="0" sz="1100" spc="-20">
                <a:latin typeface="Verdana"/>
                <a:cs typeface="Verdana"/>
              </a:rPr>
              <a:t>If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solution </a:t>
            </a:r>
            <a:r>
              <a:rPr dirty="0" sz="1100">
                <a:latin typeface="Verdana"/>
                <a:cs typeface="Verdana"/>
              </a:rPr>
              <a:t>found for </a:t>
            </a:r>
            <a:r>
              <a:rPr dirty="0" sz="1100" spc="5">
                <a:latin typeface="Verdana"/>
                <a:cs typeface="Verdana"/>
              </a:rPr>
              <a:t>an </a:t>
            </a:r>
            <a:r>
              <a:rPr dirty="0" sz="1100" spc="-5">
                <a:latin typeface="Verdana"/>
                <a:cs typeface="Verdana"/>
              </a:rPr>
              <a:t>algorithm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guaranteed to </a:t>
            </a:r>
            <a:r>
              <a:rPr dirty="0" sz="1100">
                <a:latin typeface="Verdana"/>
                <a:cs typeface="Verdana"/>
              </a:rPr>
              <a:t>be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best  </a:t>
            </a:r>
            <a:r>
              <a:rPr dirty="0" sz="1100" spc="-5">
                <a:latin typeface="Verdana"/>
                <a:cs typeface="Verdana"/>
              </a:rPr>
              <a:t>solution </a:t>
            </a:r>
            <a:r>
              <a:rPr dirty="0" sz="1100">
                <a:latin typeface="Verdana"/>
                <a:cs typeface="Verdana"/>
              </a:rPr>
              <a:t>(lowest path cost) </a:t>
            </a:r>
            <a:r>
              <a:rPr dirty="0" sz="1100" spc="-5">
                <a:latin typeface="Verdana"/>
                <a:cs typeface="Verdana"/>
              </a:rPr>
              <a:t>among all other solutions, </a:t>
            </a:r>
            <a:r>
              <a:rPr dirty="0" sz="1100">
                <a:latin typeface="Verdana"/>
                <a:cs typeface="Verdana"/>
              </a:rPr>
              <a:t>then such a </a:t>
            </a:r>
            <a:r>
              <a:rPr dirty="0" sz="1100" spc="-5">
                <a:latin typeface="Verdana"/>
                <a:cs typeface="Verdana"/>
              </a:rPr>
              <a:t>solution </a:t>
            </a:r>
            <a:r>
              <a:rPr dirty="0" sz="1100">
                <a:latin typeface="Verdana"/>
                <a:cs typeface="Verdana"/>
              </a:rPr>
              <a:t>for </a:t>
            </a:r>
            <a:r>
              <a:rPr dirty="0" sz="1100" spc="-10">
                <a:latin typeface="Verdana"/>
                <a:cs typeface="Verdana"/>
              </a:rPr>
              <a:t>is  </a:t>
            </a:r>
            <a:r>
              <a:rPr dirty="0" sz="1100" spc="-5">
                <a:latin typeface="Verdana"/>
                <a:cs typeface="Verdana"/>
              </a:rPr>
              <a:t>said to </a:t>
            </a:r>
            <a:r>
              <a:rPr dirty="0" sz="1100">
                <a:latin typeface="Verdana"/>
                <a:cs typeface="Verdana"/>
              </a:rPr>
              <a:t>be </a:t>
            </a:r>
            <a:r>
              <a:rPr dirty="0" sz="1100" spc="5">
                <a:latin typeface="Verdana"/>
                <a:cs typeface="Verdana"/>
              </a:rPr>
              <a:t>an </a:t>
            </a:r>
            <a:r>
              <a:rPr dirty="0" sz="1100" spc="-5">
                <a:latin typeface="Verdana"/>
                <a:cs typeface="Verdana"/>
              </a:rPr>
              <a:t>optimal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solution.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Verdana"/>
              <a:cs typeface="Verdana"/>
            </a:endParaRPr>
          </a:p>
          <a:p>
            <a:pPr algn="just" marL="12700" marR="6985">
              <a:lnSpc>
                <a:spcPct val="103899"/>
              </a:lnSpc>
            </a:pPr>
            <a:r>
              <a:rPr dirty="0" sz="1100" b="1">
                <a:latin typeface="Verdana"/>
                <a:cs typeface="Verdana"/>
              </a:rPr>
              <a:t>Time </a:t>
            </a:r>
            <a:r>
              <a:rPr dirty="0" sz="1100" spc="-10" b="1">
                <a:latin typeface="Verdana"/>
                <a:cs typeface="Verdana"/>
              </a:rPr>
              <a:t>Complexity: </a:t>
            </a:r>
            <a:r>
              <a:rPr dirty="0" sz="1100" spc="-5">
                <a:latin typeface="Verdana"/>
                <a:cs typeface="Verdana"/>
              </a:rPr>
              <a:t>Time complexity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measure of </a:t>
            </a:r>
            <a:r>
              <a:rPr dirty="0" sz="1100" spc="-5">
                <a:latin typeface="Verdana"/>
                <a:cs typeface="Verdana"/>
              </a:rPr>
              <a:t>time </a:t>
            </a:r>
            <a:r>
              <a:rPr dirty="0" sz="1100">
                <a:latin typeface="Verdana"/>
                <a:cs typeface="Verdana"/>
              </a:rPr>
              <a:t>for </a:t>
            </a:r>
            <a:r>
              <a:rPr dirty="0" sz="1100" spc="5">
                <a:latin typeface="Verdana"/>
                <a:cs typeface="Verdana"/>
              </a:rPr>
              <a:t>an </a:t>
            </a:r>
            <a:r>
              <a:rPr dirty="0" sz="1100" spc="-5">
                <a:latin typeface="Verdana"/>
                <a:cs typeface="Verdana"/>
              </a:rPr>
              <a:t>algorithm to  </a:t>
            </a:r>
            <a:r>
              <a:rPr dirty="0" sz="1100">
                <a:latin typeface="Verdana"/>
                <a:cs typeface="Verdana"/>
              </a:rPr>
              <a:t>complete </a:t>
            </a:r>
            <a:r>
              <a:rPr dirty="0" sz="1100" spc="-10">
                <a:latin typeface="Verdana"/>
                <a:cs typeface="Verdana"/>
              </a:rPr>
              <a:t>its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task.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Verdana"/>
              <a:cs typeface="Verdana"/>
            </a:endParaRPr>
          </a:p>
          <a:p>
            <a:pPr algn="just" marL="12700" marR="7620">
              <a:lnSpc>
                <a:spcPct val="103600"/>
              </a:lnSpc>
            </a:pPr>
            <a:r>
              <a:rPr dirty="0" sz="1100" b="1">
                <a:latin typeface="Verdana"/>
                <a:cs typeface="Verdana"/>
              </a:rPr>
              <a:t>Space </a:t>
            </a:r>
            <a:r>
              <a:rPr dirty="0" sz="1100" spc="-5" b="1">
                <a:latin typeface="Verdana"/>
                <a:cs typeface="Verdana"/>
              </a:rPr>
              <a:t>Complexity: </a:t>
            </a:r>
            <a:r>
              <a:rPr dirty="0" sz="1100" spc="-2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maximum storage </a:t>
            </a:r>
            <a:r>
              <a:rPr dirty="0" sz="1100" spc="-5">
                <a:latin typeface="Verdana"/>
                <a:cs typeface="Verdana"/>
              </a:rPr>
              <a:t>space required </a:t>
            </a:r>
            <a:r>
              <a:rPr dirty="0" sz="1100">
                <a:latin typeface="Verdana"/>
                <a:cs typeface="Verdana"/>
              </a:rPr>
              <a:t>at any point </a:t>
            </a:r>
            <a:r>
              <a:rPr dirty="0" sz="1100" spc="-5">
                <a:latin typeface="Verdana"/>
                <a:cs typeface="Verdana"/>
              </a:rPr>
              <a:t>during  the </a:t>
            </a:r>
            <a:r>
              <a:rPr dirty="0" sz="1100">
                <a:latin typeface="Verdana"/>
                <a:cs typeface="Verdana"/>
              </a:rPr>
              <a:t>search, as </a:t>
            </a:r>
            <a:r>
              <a:rPr dirty="0" sz="1100" spc="-5">
                <a:latin typeface="Verdana"/>
                <a:cs typeface="Verdana"/>
              </a:rPr>
              <a:t>the complexity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problem.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</a:pPr>
            <a:r>
              <a:rPr dirty="0" sz="1900" spc="-10">
                <a:solidFill>
                  <a:srgbClr val="600A38"/>
                </a:solidFill>
                <a:latin typeface="Arial"/>
                <a:cs typeface="Arial"/>
              </a:rPr>
              <a:t>Types </a:t>
            </a:r>
            <a:r>
              <a:rPr dirty="0" sz="1900" spc="-5">
                <a:solidFill>
                  <a:srgbClr val="600A38"/>
                </a:solidFill>
                <a:latin typeface="Arial"/>
                <a:cs typeface="Arial"/>
              </a:rPr>
              <a:t>of </a:t>
            </a:r>
            <a:r>
              <a:rPr dirty="0" sz="1900">
                <a:solidFill>
                  <a:srgbClr val="600A38"/>
                </a:solidFill>
                <a:latin typeface="Arial"/>
                <a:cs typeface="Arial"/>
              </a:rPr>
              <a:t>search</a:t>
            </a:r>
            <a:r>
              <a:rPr dirty="0" sz="1900" spc="40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600A38"/>
                </a:solidFill>
                <a:latin typeface="Arial"/>
                <a:cs typeface="Arial"/>
              </a:rPr>
              <a:t>algorithms</a:t>
            </a:r>
            <a:endParaRPr sz="1900">
              <a:latin typeface="Arial"/>
              <a:cs typeface="Arial"/>
            </a:endParaRPr>
          </a:p>
          <a:p>
            <a:pPr algn="just" marL="12700" marR="5080">
              <a:lnSpc>
                <a:spcPct val="101000"/>
              </a:lnSpc>
              <a:spcBef>
                <a:spcPts val="1420"/>
              </a:spcBef>
            </a:pPr>
            <a:r>
              <a:rPr dirty="0" sz="1000" spc="5" b="1">
                <a:latin typeface="Verdana"/>
                <a:cs typeface="Verdana"/>
              </a:rPr>
              <a:t>Based on </a:t>
            </a:r>
            <a:r>
              <a:rPr dirty="0" sz="1000" spc="-10" b="1">
                <a:latin typeface="Verdana"/>
                <a:cs typeface="Verdana"/>
              </a:rPr>
              <a:t>the </a:t>
            </a:r>
            <a:r>
              <a:rPr dirty="0" sz="1000" b="1">
                <a:latin typeface="Verdana"/>
                <a:cs typeface="Verdana"/>
              </a:rPr>
              <a:t>search </a:t>
            </a:r>
            <a:r>
              <a:rPr dirty="0" sz="1000" spc="-5" b="1">
                <a:latin typeface="Verdana"/>
                <a:cs typeface="Verdana"/>
              </a:rPr>
              <a:t>problems </a:t>
            </a:r>
            <a:r>
              <a:rPr dirty="0" sz="1000" spc="-10" b="1">
                <a:latin typeface="Verdana"/>
                <a:cs typeface="Verdana"/>
              </a:rPr>
              <a:t>we </a:t>
            </a:r>
            <a:r>
              <a:rPr dirty="0" sz="1000" spc="5" b="1">
                <a:latin typeface="Verdana"/>
                <a:cs typeface="Verdana"/>
              </a:rPr>
              <a:t>can </a:t>
            </a:r>
            <a:r>
              <a:rPr dirty="0" sz="1000" b="1">
                <a:latin typeface="Verdana"/>
                <a:cs typeface="Verdana"/>
              </a:rPr>
              <a:t>classify the </a:t>
            </a:r>
            <a:r>
              <a:rPr dirty="0" sz="1000" spc="-5" b="1">
                <a:latin typeface="Verdana"/>
                <a:cs typeface="Verdana"/>
              </a:rPr>
              <a:t>search algorithms into  uninformed </a:t>
            </a:r>
            <a:r>
              <a:rPr dirty="0" sz="1000" b="1">
                <a:latin typeface="Verdana"/>
                <a:cs typeface="Verdana"/>
              </a:rPr>
              <a:t>(Blind </a:t>
            </a:r>
            <a:r>
              <a:rPr dirty="0" sz="1000" spc="-5" b="1">
                <a:latin typeface="Verdana"/>
                <a:cs typeface="Verdana"/>
              </a:rPr>
              <a:t>search) search </a:t>
            </a:r>
            <a:r>
              <a:rPr dirty="0" sz="1000" spc="-10" b="1">
                <a:latin typeface="Verdana"/>
                <a:cs typeface="Verdana"/>
              </a:rPr>
              <a:t>and </a:t>
            </a:r>
            <a:r>
              <a:rPr dirty="0" sz="1000" spc="-5" b="1">
                <a:latin typeface="Verdana"/>
                <a:cs typeface="Verdana"/>
              </a:rPr>
              <a:t>informed search (Heuristic search)  algorithms.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10310"/>
            <a:ext cx="5715000" cy="444373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25321" y="8119236"/>
            <a:ext cx="5753735" cy="716915"/>
          </a:xfrm>
          <a:custGeom>
            <a:avLst/>
            <a:gdLst/>
            <a:ahLst/>
            <a:cxnLst/>
            <a:rect l="l" t="t" r="r" b="b"/>
            <a:pathLst>
              <a:path w="5753734" h="716915">
                <a:moveTo>
                  <a:pt x="5753735" y="475526"/>
                </a:moveTo>
                <a:lnTo>
                  <a:pt x="0" y="475526"/>
                </a:lnTo>
                <a:lnTo>
                  <a:pt x="0" y="716305"/>
                </a:lnTo>
                <a:lnTo>
                  <a:pt x="5753735" y="716305"/>
                </a:lnTo>
                <a:lnTo>
                  <a:pt x="5753735" y="475526"/>
                </a:lnTo>
                <a:close/>
              </a:path>
              <a:path w="5753734" h="716915">
                <a:moveTo>
                  <a:pt x="5753735" y="0"/>
                </a:moveTo>
                <a:lnTo>
                  <a:pt x="0" y="0"/>
                </a:lnTo>
                <a:lnTo>
                  <a:pt x="0" y="237744"/>
                </a:lnTo>
                <a:lnTo>
                  <a:pt x="0" y="475488"/>
                </a:lnTo>
                <a:lnTo>
                  <a:pt x="5753735" y="475488"/>
                </a:lnTo>
                <a:lnTo>
                  <a:pt x="5753735" y="237744"/>
                </a:lnTo>
                <a:lnTo>
                  <a:pt x="5753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5804662"/>
            <a:ext cx="5969635" cy="3042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600A4A"/>
                </a:solidFill>
                <a:latin typeface="Arial"/>
                <a:cs typeface="Arial"/>
              </a:rPr>
              <a:t>Uninformed/Blind</a:t>
            </a:r>
            <a:r>
              <a:rPr dirty="0" sz="1600" spc="-25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600A4A"/>
                </a:solidFill>
                <a:latin typeface="Arial"/>
                <a:cs typeface="Arial"/>
              </a:rPr>
              <a:t>Search: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01299"/>
              </a:lnSpc>
              <a:spcBef>
                <a:spcPts val="1425"/>
              </a:spcBef>
            </a:pPr>
            <a:r>
              <a:rPr dirty="0" sz="1000" spc="5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uninformed search </a:t>
            </a:r>
            <a:r>
              <a:rPr dirty="0" sz="1000">
                <a:latin typeface="Verdana"/>
                <a:cs typeface="Verdana"/>
              </a:rPr>
              <a:t>does not </a:t>
            </a:r>
            <a:r>
              <a:rPr dirty="0" sz="1000" spc="-5">
                <a:latin typeface="Verdana"/>
                <a:cs typeface="Verdana"/>
              </a:rPr>
              <a:t>contain any </a:t>
            </a:r>
            <a:r>
              <a:rPr dirty="0" sz="1000">
                <a:latin typeface="Verdana"/>
                <a:cs typeface="Verdana"/>
              </a:rPr>
              <a:t>domain </a:t>
            </a:r>
            <a:r>
              <a:rPr dirty="0" sz="1000" spc="-5">
                <a:latin typeface="Verdana"/>
                <a:cs typeface="Verdana"/>
              </a:rPr>
              <a:t>knowledge </a:t>
            </a:r>
            <a:r>
              <a:rPr dirty="0" sz="1000">
                <a:latin typeface="Verdana"/>
                <a:cs typeface="Verdana"/>
              </a:rPr>
              <a:t>such </a:t>
            </a:r>
            <a:r>
              <a:rPr dirty="0" sz="1000" spc="-15">
                <a:latin typeface="Verdana"/>
                <a:cs typeface="Verdana"/>
              </a:rPr>
              <a:t>as </a:t>
            </a:r>
            <a:r>
              <a:rPr dirty="0" sz="1000" spc="-5">
                <a:latin typeface="Verdana"/>
                <a:cs typeface="Verdana"/>
              </a:rPr>
              <a:t>closeness, </a:t>
            </a:r>
            <a:r>
              <a:rPr dirty="0" sz="1000">
                <a:latin typeface="Verdana"/>
                <a:cs typeface="Verdana"/>
              </a:rPr>
              <a:t>the  location </a:t>
            </a:r>
            <a:r>
              <a:rPr dirty="0" sz="1000" spc="-5">
                <a:latin typeface="Verdana"/>
                <a:cs typeface="Verdana"/>
              </a:rPr>
              <a:t>of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goal. </a:t>
            </a:r>
            <a:r>
              <a:rPr dirty="0" sz="1000" spc="-10">
                <a:latin typeface="Verdana"/>
                <a:cs typeface="Verdana"/>
              </a:rPr>
              <a:t>It </a:t>
            </a:r>
            <a:r>
              <a:rPr dirty="0" sz="1000" spc="-5">
                <a:latin typeface="Verdana"/>
                <a:cs typeface="Verdana"/>
              </a:rPr>
              <a:t>operates in </a:t>
            </a:r>
            <a:r>
              <a:rPr dirty="0" sz="1000">
                <a:latin typeface="Verdana"/>
                <a:cs typeface="Verdana"/>
              </a:rPr>
              <a:t>a </a:t>
            </a:r>
            <a:r>
              <a:rPr dirty="0" sz="1000" spc="-5">
                <a:latin typeface="Verdana"/>
                <a:cs typeface="Verdana"/>
              </a:rPr>
              <a:t>brute-force way as </a:t>
            </a:r>
            <a:r>
              <a:rPr dirty="0" sz="1000" spc="5">
                <a:latin typeface="Verdana"/>
                <a:cs typeface="Verdana"/>
              </a:rPr>
              <a:t>it </a:t>
            </a:r>
            <a:r>
              <a:rPr dirty="0" sz="1000" spc="-5">
                <a:latin typeface="Verdana"/>
                <a:cs typeface="Verdana"/>
              </a:rPr>
              <a:t>only </a:t>
            </a:r>
            <a:r>
              <a:rPr dirty="0" sz="1000">
                <a:latin typeface="Verdana"/>
                <a:cs typeface="Verdana"/>
              </a:rPr>
              <a:t>includes </a:t>
            </a:r>
            <a:r>
              <a:rPr dirty="0" sz="1000" spc="-5">
                <a:latin typeface="Verdana"/>
                <a:cs typeface="Verdana"/>
              </a:rPr>
              <a:t>information about  </a:t>
            </a:r>
            <a:r>
              <a:rPr dirty="0" sz="1000">
                <a:latin typeface="Verdana"/>
                <a:cs typeface="Verdana"/>
              </a:rPr>
              <a:t>how </a:t>
            </a:r>
            <a:r>
              <a:rPr dirty="0" sz="1000" spc="5">
                <a:latin typeface="Verdana"/>
                <a:cs typeface="Verdana"/>
              </a:rPr>
              <a:t>to </a:t>
            </a:r>
            <a:r>
              <a:rPr dirty="0" sz="1000">
                <a:latin typeface="Verdana"/>
                <a:cs typeface="Verdana"/>
              </a:rPr>
              <a:t>traverse the tree and how </a:t>
            </a:r>
            <a:r>
              <a:rPr dirty="0" sz="1000" spc="5">
                <a:latin typeface="Verdana"/>
                <a:cs typeface="Verdana"/>
              </a:rPr>
              <a:t>to </a:t>
            </a:r>
            <a:r>
              <a:rPr dirty="0" sz="1000">
                <a:latin typeface="Verdana"/>
                <a:cs typeface="Verdana"/>
              </a:rPr>
              <a:t>identify </a:t>
            </a:r>
            <a:r>
              <a:rPr dirty="0" sz="1000" spc="-10">
                <a:latin typeface="Verdana"/>
                <a:cs typeface="Verdana"/>
              </a:rPr>
              <a:t>leaf </a:t>
            </a:r>
            <a:r>
              <a:rPr dirty="0" sz="1000">
                <a:latin typeface="Verdana"/>
                <a:cs typeface="Verdana"/>
              </a:rPr>
              <a:t>and </a:t>
            </a:r>
            <a:r>
              <a:rPr dirty="0" sz="1000" spc="-5">
                <a:latin typeface="Verdana"/>
                <a:cs typeface="Verdana"/>
              </a:rPr>
              <a:t>goal </a:t>
            </a:r>
            <a:r>
              <a:rPr dirty="0" sz="1000">
                <a:latin typeface="Verdana"/>
                <a:cs typeface="Verdana"/>
              </a:rPr>
              <a:t>nodes. </a:t>
            </a:r>
            <a:r>
              <a:rPr dirty="0" sz="1000" spc="-5">
                <a:latin typeface="Verdana"/>
                <a:cs typeface="Verdana"/>
              </a:rPr>
              <a:t>Uninformed search applies  </a:t>
            </a:r>
            <a:r>
              <a:rPr dirty="0" sz="1000">
                <a:latin typeface="Verdana"/>
                <a:cs typeface="Verdana"/>
              </a:rPr>
              <a:t>a </a:t>
            </a:r>
            <a:r>
              <a:rPr dirty="0" sz="1000" spc="-5">
                <a:latin typeface="Verdana"/>
                <a:cs typeface="Verdana"/>
              </a:rPr>
              <a:t>way in which </a:t>
            </a:r>
            <a:r>
              <a:rPr dirty="0" sz="1000">
                <a:latin typeface="Verdana"/>
                <a:cs typeface="Verdana"/>
              </a:rPr>
              <a:t>search </a:t>
            </a:r>
            <a:r>
              <a:rPr dirty="0" sz="1000" spc="5">
                <a:latin typeface="Verdana"/>
                <a:cs typeface="Verdana"/>
              </a:rPr>
              <a:t>tree is </a:t>
            </a:r>
            <a:r>
              <a:rPr dirty="0" sz="1000">
                <a:latin typeface="Verdana"/>
                <a:cs typeface="Verdana"/>
              </a:rPr>
              <a:t>searched </a:t>
            </a:r>
            <a:r>
              <a:rPr dirty="0" sz="1000" spc="-10">
                <a:latin typeface="Verdana"/>
                <a:cs typeface="Verdana"/>
              </a:rPr>
              <a:t>without </a:t>
            </a:r>
            <a:r>
              <a:rPr dirty="0" sz="1000">
                <a:latin typeface="Verdana"/>
                <a:cs typeface="Verdana"/>
              </a:rPr>
              <a:t>any </a:t>
            </a:r>
            <a:r>
              <a:rPr dirty="0" sz="1000" spc="-5">
                <a:latin typeface="Verdana"/>
                <a:cs typeface="Verdana"/>
              </a:rPr>
              <a:t>information about </a:t>
            </a:r>
            <a:r>
              <a:rPr dirty="0" sz="1000" spc="5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search </a:t>
            </a:r>
            <a:r>
              <a:rPr dirty="0" sz="1000">
                <a:latin typeface="Verdana"/>
                <a:cs typeface="Verdana"/>
              </a:rPr>
              <a:t>space like  initial state </a:t>
            </a:r>
            <a:r>
              <a:rPr dirty="0" sz="1000" spc="-5">
                <a:latin typeface="Verdana"/>
                <a:cs typeface="Verdana"/>
              </a:rPr>
              <a:t>operators and </a:t>
            </a:r>
            <a:r>
              <a:rPr dirty="0" sz="1000">
                <a:latin typeface="Verdana"/>
                <a:cs typeface="Verdana"/>
              </a:rPr>
              <a:t>test </a:t>
            </a:r>
            <a:r>
              <a:rPr dirty="0" sz="1000" spc="-5">
                <a:latin typeface="Verdana"/>
                <a:cs typeface="Verdana"/>
              </a:rPr>
              <a:t>for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goal, </a:t>
            </a:r>
            <a:r>
              <a:rPr dirty="0" sz="1000">
                <a:latin typeface="Verdana"/>
                <a:cs typeface="Verdana"/>
              </a:rPr>
              <a:t>so </a:t>
            </a:r>
            <a:r>
              <a:rPr dirty="0" sz="1000" spc="-5">
                <a:latin typeface="Verdana"/>
                <a:cs typeface="Verdana"/>
              </a:rPr>
              <a:t>it </a:t>
            </a:r>
            <a:r>
              <a:rPr dirty="0" sz="1000" spc="5">
                <a:latin typeface="Verdana"/>
                <a:cs typeface="Verdana"/>
              </a:rPr>
              <a:t>is </a:t>
            </a:r>
            <a:r>
              <a:rPr dirty="0" sz="1000">
                <a:latin typeface="Verdana"/>
                <a:cs typeface="Verdana"/>
              </a:rPr>
              <a:t>also called blind </a:t>
            </a:r>
            <a:r>
              <a:rPr dirty="0" sz="1000" spc="-5">
                <a:latin typeface="Verdana"/>
                <a:cs typeface="Verdana"/>
              </a:rPr>
              <a:t>search.It examines each  </a:t>
            </a:r>
            <a:r>
              <a:rPr dirty="0" sz="1000">
                <a:latin typeface="Verdana"/>
                <a:cs typeface="Verdana"/>
              </a:rPr>
              <a:t>node </a:t>
            </a:r>
            <a:r>
              <a:rPr dirty="0" sz="1000" spc="-5">
                <a:latin typeface="Verdana"/>
                <a:cs typeface="Verdana"/>
              </a:rPr>
              <a:t>of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5">
                <a:latin typeface="Verdana"/>
                <a:cs typeface="Verdana"/>
              </a:rPr>
              <a:t>tree </a:t>
            </a:r>
            <a:r>
              <a:rPr dirty="0" sz="1000" spc="-5">
                <a:latin typeface="Verdana"/>
                <a:cs typeface="Verdana"/>
              </a:rPr>
              <a:t>until </a:t>
            </a:r>
            <a:r>
              <a:rPr dirty="0" sz="1000" spc="5">
                <a:latin typeface="Verdana"/>
                <a:cs typeface="Verdana"/>
              </a:rPr>
              <a:t>it </a:t>
            </a:r>
            <a:r>
              <a:rPr dirty="0" sz="1000" spc="-5">
                <a:latin typeface="Verdana"/>
                <a:cs typeface="Verdana"/>
              </a:rPr>
              <a:t>achieves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goal</a:t>
            </a:r>
            <a:r>
              <a:rPr dirty="0" sz="1000" spc="-7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node.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</a:pPr>
            <a:r>
              <a:rPr dirty="0" sz="1000" b="1">
                <a:latin typeface="Verdana"/>
                <a:cs typeface="Verdana"/>
              </a:rPr>
              <a:t>It </a:t>
            </a:r>
            <a:r>
              <a:rPr dirty="0" sz="1000" spc="5" b="1">
                <a:latin typeface="Verdana"/>
                <a:cs typeface="Verdana"/>
              </a:rPr>
              <a:t>can </a:t>
            </a:r>
            <a:r>
              <a:rPr dirty="0" sz="1000" b="1">
                <a:latin typeface="Verdana"/>
                <a:cs typeface="Verdana"/>
              </a:rPr>
              <a:t>be </a:t>
            </a:r>
            <a:r>
              <a:rPr dirty="0" sz="1000" spc="-5" b="1">
                <a:latin typeface="Verdana"/>
                <a:cs typeface="Verdana"/>
              </a:rPr>
              <a:t>divided into </a:t>
            </a:r>
            <a:r>
              <a:rPr dirty="0" sz="1000" b="1">
                <a:latin typeface="Verdana"/>
                <a:cs typeface="Verdana"/>
              </a:rPr>
              <a:t>five main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types: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Verdana"/>
              <a:cs typeface="Verdana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dirty="0" sz="1000" spc="-5">
                <a:latin typeface="Verdana"/>
                <a:cs typeface="Verdana"/>
              </a:rPr>
              <a:t>Breadth-first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search</a:t>
            </a:r>
            <a:endParaRPr sz="1000">
              <a:latin typeface="Verdana"/>
              <a:cs typeface="Verdana"/>
            </a:endParaRPr>
          </a:p>
          <a:p>
            <a:pPr marL="469900" indent="-229235">
              <a:lnSpc>
                <a:spcPct val="100000"/>
              </a:lnSpc>
              <a:spcBef>
                <a:spcPts val="69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dirty="0" sz="1000">
                <a:latin typeface="Verdana"/>
                <a:cs typeface="Verdana"/>
              </a:rPr>
              <a:t>Uniform </a:t>
            </a:r>
            <a:r>
              <a:rPr dirty="0" sz="1000" spc="-5">
                <a:latin typeface="Verdana"/>
                <a:cs typeface="Verdana"/>
              </a:rPr>
              <a:t>cost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search</a:t>
            </a:r>
            <a:endParaRPr sz="1000">
              <a:latin typeface="Verdana"/>
              <a:cs typeface="Verdana"/>
            </a:endParaRPr>
          </a:p>
          <a:p>
            <a:pPr marL="469900" indent="-229235">
              <a:lnSpc>
                <a:spcPct val="100000"/>
              </a:lnSpc>
              <a:spcBef>
                <a:spcPts val="67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dirty="0" sz="1000">
                <a:latin typeface="Verdana"/>
                <a:cs typeface="Verdana"/>
              </a:rPr>
              <a:t>Depth-first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search</a:t>
            </a:r>
            <a:endParaRPr sz="1000">
              <a:latin typeface="Verdana"/>
              <a:cs typeface="Verdana"/>
            </a:endParaRPr>
          </a:p>
          <a:p>
            <a:pPr marL="469900" indent="-229235">
              <a:lnSpc>
                <a:spcPct val="100000"/>
              </a:lnSpc>
              <a:spcBef>
                <a:spcPts val="670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dirty="0" sz="1000">
                <a:latin typeface="Verdana"/>
                <a:cs typeface="Verdana"/>
              </a:rPr>
              <a:t>Iterative deepening </a:t>
            </a:r>
            <a:r>
              <a:rPr dirty="0" sz="1000" spc="-5">
                <a:latin typeface="Verdana"/>
                <a:cs typeface="Verdana"/>
              </a:rPr>
              <a:t>depth-first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search</a:t>
            </a:r>
            <a:endParaRPr sz="1000">
              <a:latin typeface="Verdana"/>
              <a:cs typeface="Verdana"/>
            </a:endParaRPr>
          </a:p>
          <a:p>
            <a:pPr marL="469900" indent="-229235">
              <a:lnSpc>
                <a:spcPct val="100000"/>
              </a:lnSpc>
              <a:spcBef>
                <a:spcPts val="670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dirty="0" sz="1000" spc="-5">
                <a:latin typeface="Verdana"/>
                <a:cs typeface="Verdana"/>
              </a:rPr>
              <a:t>Bidirectional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Search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79322"/>
            <a:ext cx="5972175" cy="2996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600A4A"/>
                </a:solidFill>
                <a:latin typeface="Arial"/>
                <a:cs typeface="Arial"/>
              </a:rPr>
              <a:t>Informed</a:t>
            </a:r>
            <a:r>
              <a:rPr dirty="0" sz="1600" spc="-25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600A4A"/>
                </a:solidFill>
                <a:latin typeface="Arial"/>
                <a:cs typeface="Arial"/>
              </a:rPr>
              <a:t>Search</a:t>
            </a:r>
            <a:endParaRPr sz="1600">
              <a:latin typeface="Arial"/>
              <a:cs typeface="Arial"/>
            </a:endParaRPr>
          </a:p>
          <a:p>
            <a:pPr algn="just" marL="12700" marR="8255">
              <a:lnSpc>
                <a:spcPct val="101299"/>
              </a:lnSpc>
              <a:spcBef>
                <a:spcPts val="1455"/>
              </a:spcBef>
            </a:pPr>
            <a:r>
              <a:rPr dirty="0" sz="1000">
                <a:latin typeface="Verdana"/>
                <a:cs typeface="Verdana"/>
              </a:rPr>
              <a:t>Informed </a:t>
            </a:r>
            <a:r>
              <a:rPr dirty="0" sz="1000" spc="-5">
                <a:latin typeface="Verdana"/>
                <a:cs typeface="Verdana"/>
              </a:rPr>
              <a:t>search algorithms </a:t>
            </a:r>
            <a:r>
              <a:rPr dirty="0" sz="1000" spc="5">
                <a:latin typeface="Verdana"/>
                <a:cs typeface="Verdana"/>
              </a:rPr>
              <a:t>use </a:t>
            </a:r>
            <a:r>
              <a:rPr dirty="0" sz="1000" spc="-5">
                <a:latin typeface="Verdana"/>
                <a:cs typeface="Verdana"/>
              </a:rPr>
              <a:t>domain </a:t>
            </a:r>
            <a:r>
              <a:rPr dirty="0" sz="1000">
                <a:latin typeface="Verdana"/>
                <a:cs typeface="Verdana"/>
              </a:rPr>
              <a:t>knowledge. </a:t>
            </a:r>
            <a:r>
              <a:rPr dirty="0" sz="1000" spc="5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an </a:t>
            </a:r>
            <a:r>
              <a:rPr dirty="0" sz="1000">
                <a:latin typeface="Verdana"/>
                <a:cs typeface="Verdana"/>
              </a:rPr>
              <a:t>informed search, </a:t>
            </a:r>
            <a:r>
              <a:rPr dirty="0" sz="1000" spc="-5">
                <a:latin typeface="Verdana"/>
                <a:cs typeface="Verdana"/>
              </a:rPr>
              <a:t>problem  </a:t>
            </a:r>
            <a:r>
              <a:rPr dirty="0" sz="1000">
                <a:latin typeface="Verdana"/>
                <a:cs typeface="Verdana"/>
              </a:rPr>
              <a:t>information </a:t>
            </a:r>
            <a:r>
              <a:rPr dirty="0" sz="1000" spc="5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available which </a:t>
            </a:r>
            <a:r>
              <a:rPr dirty="0" sz="1000">
                <a:latin typeface="Verdana"/>
                <a:cs typeface="Verdana"/>
              </a:rPr>
              <a:t>can </a:t>
            </a:r>
            <a:r>
              <a:rPr dirty="0" sz="1000" spc="-5">
                <a:latin typeface="Verdana"/>
                <a:cs typeface="Verdana"/>
              </a:rPr>
              <a:t>guide </a:t>
            </a:r>
            <a:r>
              <a:rPr dirty="0" sz="1000">
                <a:latin typeface="Verdana"/>
                <a:cs typeface="Verdana"/>
              </a:rPr>
              <a:t>the </a:t>
            </a:r>
            <a:r>
              <a:rPr dirty="0" sz="1000" spc="-5">
                <a:latin typeface="Verdana"/>
                <a:cs typeface="Verdana"/>
              </a:rPr>
              <a:t>search. Informed </a:t>
            </a:r>
            <a:r>
              <a:rPr dirty="0" sz="1000">
                <a:latin typeface="Verdana"/>
                <a:cs typeface="Verdana"/>
              </a:rPr>
              <a:t>search </a:t>
            </a:r>
            <a:r>
              <a:rPr dirty="0" sz="1000" spc="-5">
                <a:latin typeface="Verdana"/>
                <a:cs typeface="Verdana"/>
              </a:rPr>
              <a:t>strategies </a:t>
            </a:r>
            <a:r>
              <a:rPr dirty="0" sz="1000">
                <a:latin typeface="Verdana"/>
                <a:cs typeface="Verdana"/>
              </a:rPr>
              <a:t>can </a:t>
            </a:r>
            <a:r>
              <a:rPr dirty="0" sz="1000" spc="-5">
                <a:latin typeface="Verdana"/>
                <a:cs typeface="Verdana"/>
              </a:rPr>
              <a:t>find </a:t>
            </a:r>
            <a:r>
              <a:rPr dirty="0" sz="1000">
                <a:latin typeface="Verdana"/>
                <a:cs typeface="Verdana"/>
              </a:rPr>
              <a:t>a  </a:t>
            </a:r>
            <a:r>
              <a:rPr dirty="0" sz="1000" spc="-5">
                <a:latin typeface="Verdana"/>
                <a:cs typeface="Verdana"/>
              </a:rPr>
              <a:t>solution </a:t>
            </a:r>
            <a:r>
              <a:rPr dirty="0" sz="1000">
                <a:latin typeface="Verdana"/>
                <a:cs typeface="Verdana"/>
              </a:rPr>
              <a:t>more </a:t>
            </a:r>
            <a:r>
              <a:rPr dirty="0" sz="1000" spc="-5">
                <a:latin typeface="Verdana"/>
                <a:cs typeface="Verdana"/>
              </a:rPr>
              <a:t>efficiently </a:t>
            </a:r>
            <a:r>
              <a:rPr dirty="0" sz="1000" spc="-10">
                <a:latin typeface="Verdana"/>
                <a:cs typeface="Verdana"/>
              </a:rPr>
              <a:t>than </a:t>
            </a:r>
            <a:r>
              <a:rPr dirty="0" sz="1000" spc="-5">
                <a:latin typeface="Verdana"/>
                <a:cs typeface="Verdana"/>
              </a:rPr>
              <a:t>an uninformed search strategy. </a:t>
            </a:r>
            <a:r>
              <a:rPr dirty="0" sz="1000">
                <a:latin typeface="Verdana"/>
                <a:cs typeface="Verdana"/>
              </a:rPr>
              <a:t>Informed </a:t>
            </a:r>
            <a:r>
              <a:rPr dirty="0" sz="1000" spc="-5">
                <a:latin typeface="Verdana"/>
                <a:cs typeface="Verdana"/>
              </a:rPr>
              <a:t>search </a:t>
            </a:r>
            <a:r>
              <a:rPr dirty="0" sz="1000" spc="5">
                <a:latin typeface="Verdana"/>
                <a:cs typeface="Verdana"/>
              </a:rPr>
              <a:t>is </a:t>
            </a:r>
            <a:r>
              <a:rPr dirty="0" sz="1000" spc="-5">
                <a:latin typeface="Verdana"/>
                <a:cs typeface="Verdana"/>
              </a:rPr>
              <a:t>also </a:t>
            </a:r>
            <a:r>
              <a:rPr dirty="0" sz="1000" spc="5">
                <a:latin typeface="Verdana"/>
                <a:cs typeface="Verdana"/>
              </a:rPr>
              <a:t>called  </a:t>
            </a:r>
            <a:r>
              <a:rPr dirty="0" sz="1000">
                <a:latin typeface="Verdana"/>
                <a:cs typeface="Verdana"/>
              </a:rPr>
              <a:t>a Heuristic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search.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Verdana"/>
              <a:cs typeface="Verdana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000" spc="5">
                <a:latin typeface="Verdana"/>
                <a:cs typeface="Verdana"/>
              </a:rPr>
              <a:t>A </a:t>
            </a:r>
            <a:r>
              <a:rPr dirty="0" sz="1000" spc="-5">
                <a:latin typeface="Verdana"/>
                <a:cs typeface="Verdana"/>
              </a:rPr>
              <a:t>heuristic </a:t>
            </a:r>
            <a:r>
              <a:rPr dirty="0" sz="1000" spc="5">
                <a:latin typeface="Verdana"/>
                <a:cs typeface="Verdana"/>
              </a:rPr>
              <a:t>is </a:t>
            </a:r>
            <a:r>
              <a:rPr dirty="0" sz="1000">
                <a:latin typeface="Verdana"/>
                <a:cs typeface="Verdana"/>
              </a:rPr>
              <a:t>a </a:t>
            </a:r>
            <a:r>
              <a:rPr dirty="0" sz="1000" spc="-10">
                <a:latin typeface="Verdana"/>
                <a:cs typeface="Verdana"/>
              </a:rPr>
              <a:t>way </a:t>
            </a:r>
            <a:r>
              <a:rPr dirty="0" sz="1000" spc="-5">
                <a:latin typeface="Verdana"/>
                <a:cs typeface="Verdana"/>
              </a:rPr>
              <a:t>which might </a:t>
            </a:r>
            <a:r>
              <a:rPr dirty="0" sz="1000">
                <a:latin typeface="Verdana"/>
                <a:cs typeface="Verdana"/>
              </a:rPr>
              <a:t>not </a:t>
            </a:r>
            <a:r>
              <a:rPr dirty="0" sz="1000" spc="-5">
                <a:latin typeface="Verdana"/>
                <a:cs typeface="Verdana"/>
              </a:rPr>
              <a:t>always </a:t>
            </a:r>
            <a:r>
              <a:rPr dirty="0" sz="1000">
                <a:latin typeface="Verdana"/>
                <a:cs typeface="Verdana"/>
              </a:rPr>
              <a:t>be guaranteed </a:t>
            </a:r>
            <a:r>
              <a:rPr dirty="0" sz="1000" spc="-5">
                <a:latin typeface="Verdana"/>
                <a:cs typeface="Verdana"/>
              </a:rPr>
              <a:t>for best solutions but </a:t>
            </a:r>
            <a:r>
              <a:rPr dirty="0" sz="1000">
                <a:latin typeface="Verdana"/>
                <a:cs typeface="Verdana"/>
              </a:rPr>
              <a:t>guaranteed  </a:t>
            </a:r>
            <a:r>
              <a:rPr dirty="0" sz="1000" spc="5">
                <a:latin typeface="Verdana"/>
                <a:cs typeface="Verdana"/>
              </a:rPr>
              <a:t>to </a:t>
            </a:r>
            <a:r>
              <a:rPr dirty="0" sz="1000">
                <a:latin typeface="Verdana"/>
                <a:cs typeface="Verdana"/>
              </a:rPr>
              <a:t>find a </a:t>
            </a:r>
            <a:r>
              <a:rPr dirty="0" sz="1000" spc="-5">
                <a:latin typeface="Verdana"/>
                <a:cs typeface="Verdana"/>
              </a:rPr>
              <a:t>good solution in </a:t>
            </a:r>
            <a:r>
              <a:rPr dirty="0" sz="1000">
                <a:latin typeface="Verdana"/>
                <a:cs typeface="Verdana"/>
              </a:rPr>
              <a:t>reasonable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time.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Verdana"/>
              <a:cs typeface="Verdana"/>
            </a:endParaRPr>
          </a:p>
          <a:p>
            <a:pPr algn="just" marL="12700" marR="11430">
              <a:lnSpc>
                <a:spcPct val="102000"/>
              </a:lnSpc>
              <a:spcBef>
                <a:spcPts val="5"/>
              </a:spcBef>
            </a:pPr>
            <a:r>
              <a:rPr dirty="0" sz="1000">
                <a:latin typeface="Verdana"/>
                <a:cs typeface="Verdana"/>
              </a:rPr>
              <a:t>Informed search can </a:t>
            </a:r>
            <a:r>
              <a:rPr dirty="0" sz="1000" spc="-5">
                <a:latin typeface="Verdana"/>
                <a:cs typeface="Verdana"/>
              </a:rPr>
              <a:t>solve </a:t>
            </a:r>
            <a:r>
              <a:rPr dirty="0" sz="1000">
                <a:latin typeface="Verdana"/>
                <a:cs typeface="Verdana"/>
              </a:rPr>
              <a:t>much complex </a:t>
            </a:r>
            <a:r>
              <a:rPr dirty="0" sz="1000" spc="-5">
                <a:latin typeface="Verdana"/>
                <a:cs typeface="Verdana"/>
              </a:rPr>
              <a:t>problem which </a:t>
            </a:r>
            <a:r>
              <a:rPr dirty="0" sz="1000">
                <a:latin typeface="Verdana"/>
                <a:cs typeface="Verdana"/>
              </a:rPr>
              <a:t>could </a:t>
            </a:r>
            <a:r>
              <a:rPr dirty="0" sz="1000" spc="-10">
                <a:latin typeface="Verdana"/>
                <a:cs typeface="Verdana"/>
              </a:rPr>
              <a:t>not </a:t>
            </a:r>
            <a:r>
              <a:rPr dirty="0" sz="1000">
                <a:latin typeface="Verdana"/>
                <a:cs typeface="Verdana"/>
              </a:rPr>
              <a:t>be solved </a:t>
            </a:r>
            <a:r>
              <a:rPr dirty="0" sz="1000" spc="5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another  way.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</a:pPr>
            <a:r>
              <a:rPr dirty="0" sz="1000" spc="5">
                <a:latin typeface="Verdana"/>
                <a:cs typeface="Verdana"/>
              </a:rPr>
              <a:t>An </a:t>
            </a:r>
            <a:r>
              <a:rPr dirty="0" sz="1000">
                <a:latin typeface="Verdana"/>
                <a:cs typeface="Verdana"/>
              </a:rPr>
              <a:t>example </a:t>
            </a:r>
            <a:r>
              <a:rPr dirty="0" sz="1000" spc="-5">
                <a:latin typeface="Verdana"/>
                <a:cs typeface="Verdana"/>
              </a:rPr>
              <a:t>of </a:t>
            </a:r>
            <a:r>
              <a:rPr dirty="0" sz="1000">
                <a:latin typeface="Verdana"/>
                <a:cs typeface="Verdana"/>
              </a:rPr>
              <a:t>informed </a:t>
            </a:r>
            <a:r>
              <a:rPr dirty="0" sz="1000" spc="-5">
                <a:latin typeface="Verdana"/>
                <a:cs typeface="Verdana"/>
              </a:rPr>
              <a:t>search algorithms </a:t>
            </a:r>
            <a:r>
              <a:rPr dirty="0" sz="1000" spc="5">
                <a:latin typeface="Verdana"/>
                <a:cs typeface="Verdana"/>
              </a:rPr>
              <a:t>is </a:t>
            </a:r>
            <a:r>
              <a:rPr dirty="0" sz="1000">
                <a:latin typeface="Verdana"/>
                <a:cs typeface="Verdana"/>
              </a:rPr>
              <a:t>a </a:t>
            </a:r>
            <a:r>
              <a:rPr dirty="0" sz="1000" spc="-5">
                <a:latin typeface="Verdana"/>
                <a:cs typeface="Verdana"/>
              </a:rPr>
              <a:t>traveling salesman</a:t>
            </a:r>
            <a:r>
              <a:rPr dirty="0" sz="1000" spc="-9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problem.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Verdana"/>
              <a:cs typeface="Verdana"/>
            </a:endParaRPr>
          </a:p>
          <a:p>
            <a:pPr marL="469900" indent="-229235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dirty="0" sz="1000">
                <a:latin typeface="Verdana"/>
                <a:cs typeface="Verdana"/>
              </a:rPr>
              <a:t>Greedy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Search</a:t>
            </a:r>
            <a:endParaRPr sz="1000">
              <a:latin typeface="Verdana"/>
              <a:cs typeface="Verdana"/>
            </a:endParaRPr>
          </a:p>
          <a:p>
            <a:pPr marL="469900" indent="-2292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70534" algn="l"/>
              </a:tabLst>
            </a:pPr>
            <a:r>
              <a:rPr dirty="0" sz="1000" spc="5">
                <a:latin typeface="Verdana"/>
                <a:cs typeface="Verdana"/>
              </a:rPr>
              <a:t>A*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Search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4471670"/>
            <a:ext cx="5943600" cy="8890"/>
          </a:xfrm>
          <a:custGeom>
            <a:avLst/>
            <a:gdLst/>
            <a:ahLst/>
            <a:cxnLst/>
            <a:rect l="l" t="t" r="r" b="b"/>
            <a:pathLst>
              <a:path w="5943600" h="8889">
                <a:moveTo>
                  <a:pt x="5943600" y="0"/>
                </a:moveTo>
                <a:lnTo>
                  <a:pt x="0" y="0"/>
                </a:lnTo>
                <a:lnTo>
                  <a:pt x="0" y="8889"/>
                </a:lnTo>
                <a:lnTo>
                  <a:pt x="5943600" y="8889"/>
                </a:lnTo>
                <a:lnTo>
                  <a:pt x="594360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64455"/>
            <a:ext cx="5938520" cy="443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latin typeface="Arial"/>
                <a:cs typeface="Arial"/>
              </a:rPr>
              <a:t>Single </a:t>
            </a:r>
            <a:r>
              <a:rPr dirty="0" sz="1750" spc="-5">
                <a:latin typeface="Arial"/>
                <a:cs typeface="Arial"/>
              </a:rPr>
              <a:t>Agent Pathfinding</a:t>
            </a:r>
            <a:r>
              <a:rPr dirty="0" sz="1750" spc="-2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Problems</a:t>
            </a:r>
            <a:endParaRPr sz="1750">
              <a:latin typeface="Arial"/>
              <a:cs typeface="Arial"/>
            </a:endParaRPr>
          </a:p>
          <a:p>
            <a:pPr algn="just" marL="43180" marR="5080">
              <a:lnSpc>
                <a:spcPct val="96100"/>
              </a:lnSpc>
              <a:spcBef>
                <a:spcPts val="1385"/>
              </a:spcBef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games </a:t>
            </a:r>
            <a:r>
              <a:rPr dirty="0" sz="1200" spc="-5">
                <a:latin typeface="Arial"/>
                <a:cs typeface="Arial"/>
              </a:rPr>
              <a:t>such as 3X3 </a:t>
            </a:r>
            <a:r>
              <a:rPr dirty="0" sz="1200">
                <a:latin typeface="Arial"/>
                <a:cs typeface="Arial"/>
              </a:rPr>
              <a:t>eight-tile, </a:t>
            </a:r>
            <a:r>
              <a:rPr dirty="0" sz="1200" spc="-5">
                <a:latin typeface="Arial"/>
                <a:cs typeface="Arial"/>
              </a:rPr>
              <a:t>4X4 fifteen-tile, and 5X5 twenty </a:t>
            </a:r>
            <a:r>
              <a:rPr dirty="0" sz="1200">
                <a:latin typeface="Arial"/>
                <a:cs typeface="Arial"/>
              </a:rPr>
              <a:t>four tile </a:t>
            </a:r>
            <a:r>
              <a:rPr dirty="0" sz="1200" spc="-5">
                <a:latin typeface="Arial"/>
                <a:cs typeface="Arial"/>
              </a:rPr>
              <a:t>puzzles </a:t>
            </a:r>
            <a:r>
              <a:rPr dirty="0" sz="1200">
                <a:latin typeface="Arial"/>
                <a:cs typeface="Arial"/>
              </a:rPr>
              <a:t>are  </a:t>
            </a:r>
            <a:r>
              <a:rPr dirty="0" sz="1200" spc="-5">
                <a:latin typeface="Arial"/>
                <a:cs typeface="Arial"/>
              </a:rPr>
              <a:t>single-agent-path-finding </a:t>
            </a:r>
            <a:r>
              <a:rPr dirty="0" sz="1200">
                <a:latin typeface="Arial"/>
                <a:cs typeface="Arial"/>
              </a:rPr>
              <a:t>challenges. </a:t>
            </a:r>
            <a:r>
              <a:rPr dirty="0" sz="1200" spc="-5">
                <a:latin typeface="Arial"/>
                <a:cs typeface="Arial"/>
              </a:rPr>
              <a:t>They </a:t>
            </a:r>
            <a:r>
              <a:rPr dirty="0" sz="1200">
                <a:latin typeface="Arial"/>
                <a:cs typeface="Arial"/>
              </a:rPr>
              <a:t>consist of </a:t>
            </a:r>
            <a:r>
              <a:rPr dirty="0" sz="1200" spc="-5">
                <a:latin typeface="Arial"/>
                <a:cs typeface="Arial"/>
              </a:rPr>
              <a:t>a matrix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5">
                <a:latin typeface="Arial"/>
                <a:cs typeface="Arial"/>
              </a:rPr>
              <a:t>tiles </a:t>
            </a:r>
            <a:r>
              <a:rPr dirty="0" sz="1200" spc="-5">
                <a:latin typeface="Arial"/>
                <a:cs typeface="Arial"/>
              </a:rPr>
              <a:t>with a </a:t>
            </a:r>
            <a:r>
              <a:rPr dirty="0" sz="1200">
                <a:latin typeface="Arial"/>
                <a:cs typeface="Arial"/>
              </a:rPr>
              <a:t>blank </a:t>
            </a:r>
            <a:r>
              <a:rPr dirty="0" sz="1200" spc="-5">
                <a:latin typeface="Arial"/>
                <a:cs typeface="Arial"/>
              </a:rPr>
              <a:t>tile.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player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required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arrange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tiles by sliding a tile either vertically </a:t>
            </a:r>
            <a:r>
              <a:rPr dirty="0" sz="1200" spc="-15">
                <a:latin typeface="Arial"/>
                <a:cs typeface="Arial"/>
              </a:rPr>
              <a:t>or </a:t>
            </a:r>
            <a:r>
              <a:rPr dirty="0" sz="1200" spc="-5">
                <a:latin typeface="Arial"/>
                <a:cs typeface="Arial"/>
              </a:rPr>
              <a:t>horizontally  </a:t>
            </a:r>
            <a:r>
              <a:rPr dirty="0" sz="1200">
                <a:latin typeface="Arial"/>
                <a:cs typeface="Arial"/>
              </a:rPr>
              <a:t>into </a:t>
            </a:r>
            <a:r>
              <a:rPr dirty="0" sz="1200" spc="-5">
                <a:latin typeface="Arial"/>
                <a:cs typeface="Arial"/>
              </a:rPr>
              <a:t>a blank </a:t>
            </a:r>
            <a:r>
              <a:rPr dirty="0" sz="1200" spc="-10">
                <a:latin typeface="Arial"/>
                <a:cs typeface="Arial"/>
              </a:rPr>
              <a:t>space </a:t>
            </a:r>
            <a:r>
              <a:rPr dirty="0" sz="1200" spc="-5">
                <a:latin typeface="Arial"/>
                <a:cs typeface="Arial"/>
              </a:rPr>
              <a:t>with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aim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accomplishing </a:t>
            </a:r>
            <a:r>
              <a:rPr dirty="0" sz="1200" spc="-10">
                <a:latin typeface="Arial"/>
                <a:cs typeface="Arial"/>
              </a:rPr>
              <a:t>some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objective.</a:t>
            </a:r>
            <a:endParaRPr sz="1200">
              <a:latin typeface="Arial"/>
              <a:cs typeface="Arial"/>
            </a:endParaRPr>
          </a:p>
          <a:p>
            <a:pPr algn="just" marL="43180" marR="13335">
              <a:lnSpc>
                <a:spcPts val="1390"/>
              </a:lnSpc>
              <a:spcBef>
                <a:spcPts val="740"/>
              </a:spcBef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other </a:t>
            </a:r>
            <a:r>
              <a:rPr dirty="0" sz="1200" spc="-5">
                <a:latin typeface="Arial"/>
                <a:cs typeface="Arial"/>
              </a:rPr>
              <a:t>examples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single agent pathfinding </a:t>
            </a:r>
            <a:r>
              <a:rPr dirty="0" sz="1200" spc="-10">
                <a:latin typeface="Arial"/>
                <a:cs typeface="Arial"/>
              </a:rPr>
              <a:t>problems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Travelling </a:t>
            </a:r>
            <a:r>
              <a:rPr dirty="0" sz="1200" spc="-10">
                <a:latin typeface="Arial"/>
                <a:cs typeface="Arial"/>
              </a:rPr>
              <a:t>Salesman  </a:t>
            </a:r>
            <a:r>
              <a:rPr dirty="0" sz="1200" spc="-5">
                <a:latin typeface="Arial"/>
                <a:cs typeface="Arial"/>
              </a:rPr>
              <a:t>Problem, </a:t>
            </a:r>
            <a:r>
              <a:rPr dirty="0" sz="1200">
                <a:latin typeface="Arial"/>
                <a:cs typeface="Arial"/>
              </a:rPr>
              <a:t>Rubik’s </a:t>
            </a:r>
            <a:r>
              <a:rPr dirty="0" sz="1200" spc="-10">
                <a:latin typeface="Arial"/>
                <a:cs typeface="Arial"/>
              </a:rPr>
              <a:t>Cube, and </a:t>
            </a:r>
            <a:r>
              <a:rPr dirty="0" sz="1200" spc="-5">
                <a:latin typeface="Arial"/>
                <a:cs typeface="Arial"/>
              </a:rPr>
              <a:t>Theorem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Proving.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750" spc="-5">
                <a:latin typeface="Arial"/>
                <a:cs typeface="Arial"/>
              </a:rPr>
              <a:t>Search Terminology</a:t>
            </a:r>
            <a:endParaRPr sz="1750">
              <a:latin typeface="Arial"/>
              <a:cs typeface="Arial"/>
            </a:endParaRPr>
          </a:p>
          <a:p>
            <a:pPr marL="500380" marR="10160" indent="-229235">
              <a:lnSpc>
                <a:spcPts val="1390"/>
              </a:lnSpc>
              <a:spcBef>
                <a:spcPts val="1420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latin typeface="Arial"/>
                <a:cs typeface="Arial"/>
              </a:rPr>
              <a:t>Problem Space </a:t>
            </a:r>
            <a:r>
              <a:rPr dirty="0" sz="1200">
                <a:latin typeface="Arial"/>
                <a:cs typeface="Arial"/>
              </a:rPr>
              <a:t>− It </a:t>
            </a:r>
            <a:r>
              <a:rPr dirty="0" sz="1200" spc="10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environment </a:t>
            </a:r>
            <a:r>
              <a:rPr dirty="0" sz="1200" spc="1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which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search </a:t>
            </a:r>
            <a:r>
              <a:rPr dirty="0" sz="1200">
                <a:latin typeface="Arial"/>
                <a:cs typeface="Arial"/>
              </a:rPr>
              <a:t>takes </a:t>
            </a:r>
            <a:r>
              <a:rPr dirty="0" sz="1200" spc="-5">
                <a:latin typeface="Arial"/>
                <a:cs typeface="Arial"/>
              </a:rPr>
              <a:t>place. </a:t>
            </a:r>
            <a:r>
              <a:rPr dirty="0" sz="1200">
                <a:latin typeface="Arial"/>
                <a:cs typeface="Arial"/>
              </a:rPr>
              <a:t>(A set  of states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set </a:t>
            </a:r>
            <a:r>
              <a:rPr dirty="0" sz="1200" spc="-1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operators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change those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states)</a:t>
            </a:r>
            <a:endParaRPr sz="1200">
              <a:latin typeface="Arial"/>
              <a:cs typeface="Arial"/>
            </a:endParaRPr>
          </a:p>
          <a:p>
            <a:pPr marL="469900" indent="-198755">
              <a:lnSpc>
                <a:spcPct val="100000"/>
              </a:lnSpc>
              <a:spcBef>
                <a:spcPts val="610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latin typeface="Arial"/>
                <a:cs typeface="Arial"/>
              </a:rPr>
              <a:t>Problem </a:t>
            </a:r>
            <a:r>
              <a:rPr dirty="0" sz="1200" spc="-10" b="1">
                <a:latin typeface="Arial"/>
                <a:cs typeface="Arial"/>
              </a:rPr>
              <a:t>Instance </a:t>
            </a:r>
            <a:r>
              <a:rPr dirty="0" sz="1200">
                <a:latin typeface="Arial"/>
                <a:cs typeface="Arial"/>
              </a:rPr>
              <a:t>− It </a:t>
            </a:r>
            <a:r>
              <a:rPr dirty="0" sz="1200" spc="10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Initial state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>
                <a:latin typeface="Arial"/>
                <a:cs typeface="Arial"/>
              </a:rPr>
              <a:t>Goal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state.</a:t>
            </a:r>
            <a:endParaRPr sz="1200">
              <a:latin typeface="Arial"/>
              <a:cs typeface="Arial"/>
            </a:endParaRPr>
          </a:p>
          <a:p>
            <a:pPr marL="500380" marR="11430" indent="-229235">
              <a:lnSpc>
                <a:spcPts val="1420"/>
              </a:lnSpc>
              <a:spcBef>
                <a:spcPts val="71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latin typeface="Arial"/>
                <a:cs typeface="Arial"/>
              </a:rPr>
              <a:t>Problem Space Graph </a:t>
            </a:r>
            <a:r>
              <a:rPr dirty="0" sz="1200">
                <a:latin typeface="Arial"/>
                <a:cs typeface="Arial"/>
              </a:rPr>
              <a:t>− It represents problem state. States are </a:t>
            </a:r>
            <a:r>
              <a:rPr dirty="0" sz="1200" spc="-10">
                <a:latin typeface="Arial"/>
                <a:cs typeface="Arial"/>
              </a:rPr>
              <a:t>shown </a:t>
            </a:r>
            <a:r>
              <a:rPr dirty="0" sz="1200">
                <a:latin typeface="Arial"/>
                <a:cs typeface="Arial"/>
              </a:rPr>
              <a:t>by  </a:t>
            </a:r>
            <a:r>
              <a:rPr dirty="0" sz="1200" spc="-5">
                <a:latin typeface="Arial"/>
                <a:cs typeface="Arial"/>
              </a:rPr>
              <a:t>nodes </a:t>
            </a:r>
            <a:r>
              <a:rPr dirty="0" sz="1200">
                <a:latin typeface="Arial"/>
                <a:cs typeface="Arial"/>
              </a:rPr>
              <a:t>and operators are </a:t>
            </a:r>
            <a:r>
              <a:rPr dirty="0" sz="1200" spc="-15">
                <a:latin typeface="Arial"/>
                <a:cs typeface="Arial"/>
              </a:rPr>
              <a:t>shown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edges.</a:t>
            </a:r>
            <a:endParaRPr sz="1200">
              <a:latin typeface="Arial"/>
              <a:cs typeface="Arial"/>
            </a:endParaRPr>
          </a:p>
          <a:p>
            <a:pPr marL="500380" marR="7620" indent="-229235">
              <a:lnSpc>
                <a:spcPts val="1390"/>
              </a:lnSpc>
              <a:spcBef>
                <a:spcPts val="66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b="1">
                <a:latin typeface="Arial"/>
                <a:cs typeface="Arial"/>
              </a:rPr>
              <a:t>Depth </a:t>
            </a:r>
            <a:r>
              <a:rPr dirty="0" sz="1200" spc="-10" b="1">
                <a:latin typeface="Arial"/>
                <a:cs typeface="Arial"/>
              </a:rPr>
              <a:t>of </a:t>
            </a:r>
            <a:r>
              <a:rPr dirty="0" sz="1200" spc="-5" b="1">
                <a:latin typeface="Arial"/>
                <a:cs typeface="Arial"/>
              </a:rPr>
              <a:t>a problem </a:t>
            </a:r>
            <a:r>
              <a:rPr dirty="0" sz="1200">
                <a:latin typeface="Arial"/>
                <a:cs typeface="Arial"/>
              </a:rPr>
              <a:t>− </a:t>
            </a:r>
            <a:r>
              <a:rPr dirty="0" sz="1200" spc="-5">
                <a:latin typeface="Arial"/>
                <a:cs typeface="Arial"/>
              </a:rPr>
              <a:t>Length </a:t>
            </a:r>
            <a:r>
              <a:rPr dirty="0" sz="1200">
                <a:latin typeface="Arial"/>
                <a:cs typeface="Arial"/>
              </a:rPr>
              <a:t>of a </a:t>
            </a:r>
            <a:r>
              <a:rPr dirty="0" sz="1200" spc="-5">
                <a:latin typeface="Arial"/>
                <a:cs typeface="Arial"/>
              </a:rPr>
              <a:t>shortest </a:t>
            </a:r>
            <a:r>
              <a:rPr dirty="0" sz="1200">
                <a:latin typeface="Arial"/>
                <a:cs typeface="Arial"/>
              </a:rPr>
              <a:t>path or </a:t>
            </a:r>
            <a:r>
              <a:rPr dirty="0" sz="1200" spc="-5">
                <a:latin typeface="Arial"/>
                <a:cs typeface="Arial"/>
              </a:rPr>
              <a:t>shortest sequence </a:t>
            </a:r>
            <a:r>
              <a:rPr dirty="0" sz="1200" spc="-10">
                <a:latin typeface="Arial"/>
                <a:cs typeface="Arial"/>
              </a:rPr>
              <a:t>of  </a:t>
            </a:r>
            <a:r>
              <a:rPr dirty="0" sz="1200" spc="-5">
                <a:latin typeface="Arial"/>
                <a:cs typeface="Arial"/>
              </a:rPr>
              <a:t>operators from </a:t>
            </a:r>
            <a:r>
              <a:rPr dirty="0" sz="1200">
                <a:latin typeface="Arial"/>
                <a:cs typeface="Arial"/>
              </a:rPr>
              <a:t>Initial </a:t>
            </a:r>
            <a:r>
              <a:rPr dirty="0" sz="1200" spc="-10">
                <a:latin typeface="Arial"/>
                <a:cs typeface="Arial"/>
              </a:rPr>
              <a:t>State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5">
                <a:latin typeface="Arial"/>
                <a:cs typeface="Arial"/>
              </a:rPr>
              <a:t>goal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state.</a:t>
            </a:r>
            <a:endParaRPr sz="1200">
              <a:latin typeface="Arial"/>
              <a:cs typeface="Arial"/>
            </a:endParaRPr>
          </a:p>
          <a:p>
            <a:pPr marL="500380" marR="8255" indent="-229235">
              <a:lnSpc>
                <a:spcPts val="1390"/>
              </a:lnSpc>
              <a:spcBef>
                <a:spcPts val="700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latin typeface="Arial"/>
                <a:cs typeface="Arial"/>
              </a:rPr>
              <a:t>Space Complexity </a:t>
            </a:r>
            <a:r>
              <a:rPr dirty="0" sz="1200">
                <a:latin typeface="Arial"/>
                <a:cs typeface="Arial"/>
              </a:rPr>
              <a:t>−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maximum </a:t>
            </a:r>
            <a:r>
              <a:rPr dirty="0" sz="1200">
                <a:latin typeface="Arial"/>
                <a:cs typeface="Arial"/>
              </a:rPr>
              <a:t>number of </a:t>
            </a:r>
            <a:r>
              <a:rPr dirty="0" sz="1200" spc="-5">
                <a:latin typeface="Arial"/>
                <a:cs typeface="Arial"/>
              </a:rPr>
              <a:t>nodes that are stored in  memory.</a:t>
            </a:r>
            <a:endParaRPr sz="1200">
              <a:latin typeface="Arial"/>
              <a:cs typeface="Arial"/>
            </a:endParaRPr>
          </a:p>
          <a:p>
            <a:pPr marL="469900" indent="-198755">
              <a:lnSpc>
                <a:spcPct val="100000"/>
              </a:lnSpc>
              <a:spcBef>
                <a:spcPts val="61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latin typeface="Arial"/>
                <a:cs typeface="Arial"/>
              </a:rPr>
              <a:t>Time Complexity </a:t>
            </a:r>
            <a:r>
              <a:rPr dirty="0" sz="1200">
                <a:latin typeface="Arial"/>
                <a:cs typeface="Arial"/>
              </a:rPr>
              <a:t>− The </a:t>
            </a:r>
            <a:r>
              <a:rPr dirty="0" sz="1200" spc="-10">
                <a:latin typeface="Arial"/>
                <a:cs typeface="Arial"/>
              </a:rPr>
              <a:t>maximum </a:t>
            </a:r>
            <a:r>
              <a:rPr dirty="0" sz="1200" spc="-5">
                <a:latin typeface="Arial"/>
                <a:cs typeface="Arial"/>
              </a:rPr>
              <a:t>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nodes that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created.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304" y="1099692"/>
            <a:ext cx="5993130" cy="592582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482600" indent="-198755">
              <a:lnSpc>
                <a:spcPct val="100000"/>
              </a:lnSpc>
              <a:spcBef>
                <a:spcPts val="750"/>
              </a:spcBef>
              <a:buSzPct val="83333"/>
              <a:buFont typeface="Symbol"/>
              <a:buChar char=""/>
              <a:tabLst>
                <a:tab pos="482600" algn="l"/>
                <a:tab pos="483234" algn="l"/>
              </a:tabLst>
            </a:pPr>
            <a:r>
              <a:rPr dirty="0" sz="1200" spc="-5" b="1">
                <a:latin typeface="Arial"/>
                <a:cs typeface="Arial"/>
              </a:rPr>
              <a:t>Admissibility </a:t>
            </a:r>
            <a:r>
              <a:rPr dirty="0" sz="1200">
                <a:latin typeface="Arial"/>
                <a:cs typeface="Arial"/>
              </a:rPr>
              <a:t>− A property of an </a:t>
            </a:r>
            <a:r>
              <a:rPr dirty="0" sz="1200" spc="-5">
                <a:latin typeface="Arial"/>
                <a:cs typeface="Arial"/>
              </a:rPr>
              <a:t>algorithm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always find </a:t>
            </a:r>
            <a:r>
              <a:rPr dirty="0" sz="1200">
                <a:latin typeface="Arial"/>
                <a:cs typeface="Arial"/>
              </a:rPr>
              <a:t>an </a:t>
            </a:r>
            <a:r>
              <a:rPr dirty="0" sz="1200" spc="-10">
                <a:latin typeface="Arial"/>
                <a:cs typeface="Arial"/>
              </a:rPr>
              <a:t>optimal </a:t>
            </a:r>
            <a:r>
              <a:rPr dirty="0" sz="1200" spc="-5">
                <a:latin typeface="Arial"/>
                <a:cs typeface="Arial"/>
              </a:rPr>
              <a:t>solution.</a:t>
            </a:r>
            <a:endParaRPr sz="1200">
              <a:latin typeface="Arial"/>
              <a:cs typeface="Arial"/>
            </a:endParaRPr>
          </a:p>
          <a:p>
            <a:pPr marL="513080" marR="52069" indent="-229235">
              <a:lnSpc>
                <a:spcPts val="1420"/>
              </a:lnSpc>
              <a:spcBef>
                <a:spcPts val="715"/>
              </a:spcBef>
              <a:buSzPct val="83333"/>
              <a:buFont typeface="Symbol"/>
              <a:buChar char=""/>
              <a:tabLst>
                <a:tab pos="482600" algn="l"/>
                <a:tab pos="483234" algn="l"/>
              </a:tabLst>
            </a:pPr>
            <a:r>
              <a:rPr dirty="0" sz="1200" spc="-5" b="1">
                <a:latin typeface="Arial"/>
                <a:cs typeface="Arial"/>
              </a:rPr>
              <a:t>Branching Factor </a:t>
            </a:r>
            <a:r>
              <a:rPr dirty="0" sz="1200">
                <a:latin typeface="Arial"/>
                <a:cs typeface="Arial"/>
              </a:rPr>
              <a:t>− The </a:t>
            </a:r>
            <a:r>
              <a:rPr dirty="0" sz="1200" spc="-10">
                <a:latin typeface="Arial"/>
                <a:cs typeface="Arial"/>
              </a:rPr>
              <a:t>average number </a:t>
            </a:r>
            <a:r>
              <a:rPr dirty="0" sz="1200">
                <a:latin typeface="Arial"/>
                <a:cs typeface="Arial"/>
              </a:rPr>
              <a:t>of child nodes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problem space  graph.</a:t>
            </a:r>
            <a:endParaRPr sz="1200">
              <a:latin typeface="Arial"/>
              <a:cs typeface="Arial"/>
            </a:endParaRPr>
          </a:p>
          <a:p>
            <a:pPr marL="482600" indent="-198755">
              <a:lnSpc>
                <a:spcPct val="100000"/>
              </a:lnSpc>
              <a:spcBef>
                <a:spcPts val="575"/>
              </a:spcBef>
              <a:buSzPct val="83333"/>
              <a:buFont typeface="Symbol"/>
              <a:buChar char=""/>
              <a:tabLst>
                <a:tab pos="482600" algn="l"/>
                <a:tab pos="483234" algn="l"/>
              </a:tabLst>
            </a:pPr>
            <a:r>
              <a:rPr dirty="0" sz="1200" b="1">
                <a:latin typeface="Arial"/>
                <a:cs typeface="Arial"/>
              </a:rPr>
              <a:t>Depth </a:t>
            </a:r>
            <a:r>
              <a:rPr dirty="0" sz="1200">
                <a:latin typeface="Arial"/>
                <a:cs typeface="Arial"/>
              </a:rPr>
              <a:t>− Length of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shortest </a:t>
            </a:r>
            <a:r>
              <a:rPr dirty="0" sz="1200" spc="-10">
                <a:latin typeface="Arial"/>
                <a:cs typeface="Arial"/>
              </a:rPr>
              <a:t>path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initial state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goal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150">
              <a:latin typeface="Arial"/>
              <a:cs typeface="Arial"/>
            </a:endParaRPr>
          </a:p>
          <a:p>
            <a:pPr algn="just" marL="25400">
              <a:lnSpc>
                <a:spcPct val="100000"/>
              </a:lnSpc>
            </a:pPr>
            <a:r>
              <a:rPr dirty="0" sz="1750" spc="-5">
                <a:latin typeface="Arial"/>
                <a:cs typeface="Arial"/>
              </a:rPr>
              <a:t>Brute-Force Search</a:t>
            </a:r>
            <a:r>
              <a:rPr dirty="0" sz="1750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Strategies</a:t>
            </a:r>
            <a:endParaRPr sz="1750">
              <a:latin typeface="Arial"/>
              <a:cs typeface="Arial"/>
            </a:endParaRPr>
          </a:p>
          <a:p>
            <a:pPr algn="just" marL="55880" marR="47625">
              <a:lnSpc>
                <a:spcPts val="1390"/>
              </a:lnSpc>
              <a:spcBef>
                <a:spcPts val="1420"/>
              </a:spcBef>
            </a:pPr>
            <a:r>
              <a:rPr dirty="0" sz="1200">
                <a:latin typeface="Arial"/>
                <a:cs typeface="Arial"/>
              </a:rPr>
              <a:t>They are </a:t>
            </a:r>
            <a:r>
              <a:rPr dirty="0" sz="1200" spc="-10">
                <a:latin typeface="Arial"/>
                <a:cs typeface="Arial"/>
              </a:rPr>
              <a:t>most </a:t>
            </a:r>
            <a:r>
              <a:rPr dirty="0" sz="1200" spc="-5">
                <a:latin typeface="Arial"/>
                <a:cs typeface="Arial"/>
              </a:rPr>
              <a:t>simple, as </a:t>
            </a:r>
            <a:r>
              <a:rPr dirty="0" sz="1200">
                <a:latin typeface="Arial"/>
                <a:cs typeface="Arial"/>
              </a:rPr>
              <a:t>they </a:t>
            </a:r>
            <a:r>
              <a:rPr dirty="0" sz="1200" spc="-5">
                <a:latin typeface="Arial"/>
                <a:cs typeface="Arial"/>
              </a:rPr>
              <a:t>do not need </a:t>
            </a:r>
            <a:r>
              <a:rPr dirty="0" sz="1200" spc="-10">
                <a:latin typeface="Arial"/>
                <a:cs typeface="Arial"/>
              </a:rPr>
              <a:t>any </a:t>
            </a:r>
            <a:r>
              <a:rPr dirty="0" sz="1200">
                <a:latin typeface="Arial"/>
                <a:cs typeface="Arial"/>
              </a:rPr>
              <a:t>domain-specific </a:t>
            </a:r>
            <a:r>
              <a:rPr dirty="0" sz="1200" spc="-5">
                <a:latin typeface="Arial"/>
                <a:cs typeface="Arial"/>
              </a:rPr>
              <a:t>knowledge. </a:t>
            </a:r>
            <a:r>
              <a:rPr dirty="0" sz="1200">
                <a:latin typeface="Arial"/>
                <a:cs typeface="Arial"/>
              </a:rPr>
              <a:t>They </a:t>
            </a:r>
            <a:r>
              <a:rPr dirty="0" sz="1200" spc="-10">
                <a:latin typeface="Arial"/>
                <a:cs typeface="Arial"/>
              </a:rPr>
              <a:t>work  </a:t>
            </a:r>
            <a:r>
              <a:rPr dirty="0" sz="1200">
                <a:latin typeface="Arial"/>
                <a:cs typeface="Arial"/>
              </a:rPr>
              <a:t>fine </a:t>
            </a:r>
            <a:r>
              <a:rPr dirty="0" sz="1200" spc="-5">
                <a:latin typeface="Arial"/>
                <a:cs typeface="Arial"/>
              </a:rPr>
              <a:t>with small </a:t>
            </a:r>
            <a:r>
              <a:rPr dirty="0" sz="1200" spc="-15">
                <a:latin typeface="Arial"/>
                <a:cs typeface="Arial"/>
              </a:rPr>
              <a:t>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possible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states.</a:t>
            </a:r>
            <a:endParaRPr sz="1200">
              <a:latin typeface="Arial"/>
              <a:cs typeface="Arial"/>
            </a:endParaRPr>
          </a:p>
          <a:p>
            <a:pPr algn="just" marL="55880">
              <a:lnSpc>
                <a:spcPct val="100000"/>
              </a:lnSpc>
              <a:spcBef>
                <a:spcPts val="610"/>
              </a:spcBef>
            </a:pPr>
            <a:r>
              <a:rPr dirty="0" sz="1200" spc="-5">
                <a:latin typeface="Arial"/>
                <a:cs typeface="Arial"/>
              </a:rPr>
              <a:t>Requirements </a:t>
            </a:r>
            <a:r>
              <a:rPr dirty="0" sz="1200">
                <a:latin typeface="Arial"/>
                <a:cs typeface="Arial"/>
              </a:rPr>
              <a:t>−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482600" indent="-229235">
              <a:lnSpc>
                <a:spcPct val="10000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82600" algn="l"/>
                <a:tab pos="483234" algn="l"/>
              </a:tabLst>
            </a:pPr>
            <a:r>
              <a:rPr dirty="0" sz="1200" spc="-5">
                <a:latin typeface="Arial"/>
                <a:cs typeface="Arial"/>
              </a:rPr>
              <a:t>State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description</a:t>
            </a:r>
            <a:endParaRPr sz="1200">
              <a:latin typeface="Arial"/>
              <a:cs typeface="Arial"/>
            </a:endParaRPr>
          </a:p>
          <a:p>
            <a:pPr marL="482600" indent="-229235">
              <a:lnSpc>
                <a:spcPct val="100000"/>
              </a:lnSpc>
              <a:spcBef>
                <a:spcPts val="315"/>
              </a:spcBef>
              <a:buSzPct val="83333"/>
              <a:buFont typeface="Symbol"/>
              <a:buChar char=""/>
              <a:tabLst>
                <a:tab pos="482600" algn="l"/>
                <a:tab pos="483234" algn="l"/>
              </a:tabLst>
            </a:pPr>
            <a:r>
              <a:rPr dirty="0" sz="1200">
                <a:latin typeface="Arial"/>
                <a:cs typeface="Arial"/>
              </a:rPr>
              <a:t>A set of </a:t>
            </a:r>
            <a:r>
              <a:rPr dirty="0" sz="1200" spc="-5">
                <a:latin typeface="Arial"/>
                <a:cs typeface="Arial"/>
              </a:rPr>
              <a:t>valid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operators</a:t>
            </a:r>
            <a:endParaRPr sz="1200">
              <a:latin typeface="Arial"/>
              <a:cs typeface="Arial"/>
            </a:endParaRPr>
          </a:p>
          <a:p>
            <a:pPr marL="482600" indent="-229235">
              <a:lnSpc>
                <a:spcPct val="100000"/>
              </a:lnSpc>
              <a:spcBef>
                <a:spcPts val="310"/>
              </a:spcBef>
              <a:buSzPct val="83333"/>
              <a:buFont typeface="Symbol"/>
              <a:buChar char=""/>
              <a:tabLst>
                <a:tab pos="482600" algn="l"/>
                <a:tab pos="483234" algn="l"/>
              </a:tabLst>
            </a:pPr>
            <a:r>
              <a:rPr dirty="0" sz="1200" spc="-5">
                <a:latin typeface="Arial"/>
                <a:cs typeface="Arial"/>
              </a:rPr>
              <a:t>Initial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</a:t>
            </a:r>
            <a:endParaRPr sz="1200">
              <a:latin typeface="Arial"/>
              <a:cs typeface="Arial"/>
            </a:endParaRPr>
          </a:p>
          <a:p>
            <a:pPr marL="482600" indent="-229235">
              <a:lnSpc>
                <a:spcPct val="100000"/>
              </a:lnSpc>
              <a:spcBef>
                <a:spcPts val="335"/>
              </a:spcBef>
              <a:buSzPct val="83333"/>
              <a:buFont typeface="Symbol"/>
              <a:buChar char=""/>
              <a:tabLst>
                <a:tab pos="482600" algn="l"/>
                <a:tab pos="483234" algn="l"/>
              </a:tabLst>
            </a:pPr>
            <a:r>
              <a:rPr dirty="0" sz="1200">
                <a:latin typeface="Arial"/>
                <a:cs typeface="Arial"/>
              </a:rPr>
              <a:t>Goal state </a:t>
            </a:r>
            <a:r>
              <a:rPr dirty="0" sz="1200" spc="-5">
                <a:latin typeface="Arial"/>
                <a:cs typeface="Arial"/>
              </a:rPr>
              <a:t>description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algn="just" marL="25400">
              <a:lnSpc>
                <a:spcPct val="100000"/>
              </a:lnSpc>
            </a:pPr>
            <a:r>
              <a:rPr dirty="0" sz="1350" spc="-5">
                <a:latin typeface="Arial"/>
                <a:cs typeface="Arial"/>
              </a:rPr>
              <a:t>Breadth-First</a:t>
            </a:r>
            <a:r>
              <a:rPr dirty="0" sz="1350" spc="1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algn="just" marL="55880" marR="43180">
              <a:lnSpc>
                <a:spcPct val="96100"/>
              </a:lnSpc>
            </a:pPr>
            <a:r>
              <a:rPr dirty="0" sz="1200">
                <a:latin typeface="Arial"/>
                <a:cs typeface="Arial"/>
              </a:rPr>
              <a:t>It starts from the root </a:t>
            </a:r>
            <a:r>
              <a:rPr dirty="0" sz="1200" spc="-5">
                <a:latin typeface="Arial"/>
                <a:cs typeface="Arial"/>
              </a:rPr>
              <a:t>node, explores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neighboring nodes </a:t>
            </a:r>
            <a:r>
              <a:rPr dirty="0" sz="1200">
                <a:latin typeface="Arial"/>
                <a:cs typeface="Arial"/>
              </a:rPr>
              <a:t>first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spc="-10">
                <a:latin typeface="Arial"/>
                <a:cs typeface="Arial"/>
              </a:rPr>
              <a:t>moves </a:t>
            </a:r>
            <a:r>
              <a:rPr dirty="0" sz="1200" spc="-5">
                <a:latin typeface="Arial"/>
                <a:cs typeface="Arial"/>
              </a:rPr>
              <a:t>towards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next </a:t>
            </a:r>
            <a:r>
              <a:rPr dirty="0" sz="1200" spc="-5">
                <a:latin typeface="Arial"/>
                <a:cs typeface="Arial"/>
              </a:rPr>
              <a:t>level neighbors.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generates one tree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a time </a:t>
            </a:r>
            <a:r>
              <a:rPr dirty="0" sz="1200">
                <a:latin typeface="Arial"/>
                <a:cs typeface="Arial"/>
              </a:rPr>
              <a:t>until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solution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found. </a:t>
            </a:r>
            <a:r>
              <a:rPr dirty="0" sz="1200">
                <a:latin typeface="Arial"/>
                <a:cs typeface="Arial"/>
              </a:rPr>
              <a:t>It  </a:t>
            </a:r>
            <a:r>
              <a:rPr dirty="0" sz="1200" spc="-5">
                <a:latin typeface="Arial"/>
                <a:cs typeface="Arial"/>
              </a:rPr>
              <a:t>can be implemented </a:t>
            </a:r>
            <a:r>
              <a:rPr dirty="0" sz="120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FIFO queue data structure. </a:t>
            </a: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10">
                <a:latin typeface="Arial"/>
                <a:cs typeface="Arial"/>
              </a:rPr>
              <a:t>method </a:t>
            </a:r>
            <a:r>
              <a:rPr dirty="0" sz="1200" spc="5">
                <a:latin typeface="Arial"/>
                <a:cs typeface="Arial"/>
              </a:rPr>
              <a:t>provides </a:t>
            </a:r>
            <a:r>
              <a:rPr dirty="0" sz="1200">
                <a:latin typeface="Arial"/>
                <a:cs typeface="Arial"/>
              </a:rPr>
              <a:t>shortest  </a:t>
            </a:r>
            <a:r>
              <a:rPr dirty="0" sz="1200" spc="-5">
                <a:latin typeface="Arial"/>
                <a:cs typeface="Arial"/>
              </a:rPr>
              <a:t>path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solution.</a:t>
            </a:r>
            <a:endParaRPr sz="1200">
              <a:latin typeface="Arial"/>
              <a:cs typeface="Arial"/>
            </a:endParaRPr>
          </a:p>
          <a:p>
            <a:pPr algn="just" marL="55880" marR="48895">
              <a:lnSpc>
                <a:spcPts val="1420"/>
              </a:lnSpc>
              <a:spcBef>
                <a:spcPts val="690"/>
              </a:spcBef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10" b="1">
                <a:latin typeface="Arial"/>
                <a:cs typeface="Arial"/>
              </a:rPr>
              <a:t>branching </a:t>
            </a:r>
            <a:r>
              <a:rPr dirty="0" sz="1200" spc="-5" b="1">
                <a:latin typeface="Arial"/>
                <a:cs typeface="Arial"/>
              </a:rPr>
              <a:t>factor </a:t>
            </a:r>
            <a:r>
              <a:rPr dirty="0" sz="1200" spc="-5">
                <a:latin typeface="Arial"/>
                <a:cs typeface="Arial"/>
              </a:rPr>
              <a:t>(average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child nodes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a given node)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b and depth </a:t>
            </a:r>
            <a:r>
              <a:rPr dirty="0" sz="1200">
                <a:latin typeface="Arial"/>
                <a:cs typeface="Arial"/>
              </a:rPr>
              <a:t>=  d, then </a:t>
            </a:r>
            <a:r>
              <a:rPr dirty="0" sz="1200" spc="-15">
                <a:latin typeface="Arial"/>
                <a:cs typeface="Arial"/>
              </a:rPr>
              <a:t>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nodes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level d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b</a:t>
            </a:r>
            <a:r>
              <a:rPr dirty="0" baseline="27777" sz="900" spc="15">
                <a:latin typeface="Arial"/>
                <a:cs typeface="Arial"/>
              </a:rPr>
              <a:t>d</a:t>
            </a:r>
            <a:r>
              <a:rPr dirty="0" sz="1200" spc="1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just" marL="55880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total no </a:t>
            </a:r>
            <a:r>
              <a:rPr dirty="0" sz="1200">
                <a:latin typeface="Arial"/>
                <a:cs typeface="Arial"/>
              </a:rPr>
              <a:t>of nodes </a:t>
            </a:r>
            <a:r>
              <a:rPr dirty="0" sz="1200" spc="-10">
                <a:latin typeface="Arial"/>
                <a:cs typeface="Arial"/>
              </a:rPr>
              <a:t>created </a:t>
            </a:r>
            <a:r>
              <a:rPr dirty="0" sz="1200" spc="5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worst case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b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20">
                <a:latin typeface="Arial"/>
                <a:cs typeface="Arial"/>
              </a:rPr>
              <a:t>b</a:t>
            </a:r>
            <a:r>
              <a:rPr dirty="0" baseline="27777" sz="900" spc="30">
                <a:latin typeface="Arial"/>
                <a:cs typeface="Arial"/>
              </a:rPr>
              <a:t>2 </a:t>
            </a:r>
            <a:r>
              <a:rPr dirty="0" sz="1200">
                <a:latin typeface="Arial"/>
                <a:cs typeface="Arial"/>
              </a:rPr>
              <a:t>+ b</a:t>
            </a:r>
            <a:r>
              <a:rPr dirty="0" baseline="27777" sz="900">
                <a:latin typeface="Arial"/>
                <a:cs typeface="Arial"/>
              </a:rPr>
              <a:t>3 </a:t>
            </a:r>
            <a:r>
              <a:rPr dirty="0" sz="1200">
                <a:latin typeface="Arial"/>
                <a:cs typeface="Arial"/>
              </a:rPr>
              <a:t>+ … +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</a:t>
            </a:r>
            <a:r>
              <a:rPr dirty="0" baseline="27777" sz="90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just" marL="55880" marR="55244">
              <a:lnSpc>
                <a:spcPts val="1390"/>
              </a:lnSpc>
              <a:spcBef>
                <a:spcPts val="735"/>
              </a:spcBef>
            </a:pPr>
            <a:r>
              <a:rPr dirty="0" sz="1200" spc="-5" b="1">
                <a:latin typeface="Arial"/>
                <a:cs typeface="Arial"/>
              </a:rPr>
              <a:t>Disadvantage </a:t>
            </a:r>
            <a:r>
              <a:rPr dirty="0" sz="1200">
                <a:latin typeface="Arial"/>
                <a:cs typeface="Arial"/>
              </a:rPr>
              <a:t>− </a:t>
            </a:r>
            <a:r>
              <a:rPr dirty="0" sz="1200" spc="-5">
                <a:latin typeface="Arial"/>
                <a:cs typeface="Arial"/>
              </a:rPr>
              <a:t>Since </a:t>
            </a:r>
            <a:r>
              <a:rPr dirty="0" sz="1200">
                <a:latin typeface="Arial"/>
                <a:cs typeface="Arial"/>
              </a:rPr>
              <a:t>each level of </a:t>
            </a:r>
            <a:r>
              <a:rPr dirty="0" sz="1200" spc="-5">
                <a:latin typeface="Arial"/>
                <a:cs typeface="Arial"/>
              </a:rPr>
              <a:t>nodes </a:t>
            </a:r>
            <a:r>
              <a:rPr dirty="0" sz="1200" spc="10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saved for </a:t>
            </a:r>
            <a:r>
              <a:rPr dirty="0" sz="1200" spc="-5">
                <a:latin typeface="Arial"/>
                <a:cs typeface="Arial"/>
              </a:rPr>
              <a:t>creating </a:t>
            </a:r>
            <a:r>
              <a:rPr dirty="0" sz="1200" spc="-10">
                <a:latin typeface="Arial"/>
                <a:cs typeface="Arial"/>
              </a:rPr>
              <a:t>next </a:t>
            </a:r>
            <a:r>
              <a:rPr dirty="0" sz="1200">
                <a:latin typeface="Arial"/>
                <a:cs typeface="Arial"/>
              </a:rPr>
              <a:t>one, </a:t>
            </a:r>
            <a:r>
              <a:rPr dirty="0" sz="1200" spc="1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consumes  a lot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memory </a:t>
            </a:r>
            <a:r>
              <a:rPr dirty="0" sz="1200">
                <a:latin typeface="Arial"/>
                <a:cs typeface="Arial"/>
              </a:rPr>
              <a:t>space. </a:t>
            </a:r>
            <a:r>
              <a:rPr dirty="0" sz="1200" spc="-5">
                <a:latin typeface="Arial"/>
                <a:cs typeface="Arial"/>
              </a:rPr>
              <a:t>Space requirement </a:t>
            </a:r>
            <a:r>
              <a:rPr dirty="0" sz="1200">
                <a:latin typeface="Arial"/>
                <a:cs typeface="Arial"/>
              </a:rPr>
              <a:t>to store </a:t>
            </a:r>
            <a:r>
              <a:rPr dirty="0" sz="1200" spc="-5">
                <a:latin typeface="Arial"/>
                <a:cs typeface="Arial"/>
              </a:rPr>
              <a:t>nodes </a:t>
            </a:r>
            <a:r>
              <a:rPr dirty="0" sz="1200" spc="5">
                <a:latin typeface="Arial"/>
                <a:cs typeface="Arial"/>
              </a:rPr>
              <a:t>is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exponential.</a:t>
            </a:r>
            <a:endParaRPr sz="1200">
              <a:latin typeface="Arial"/>
              <a:cs typeface="Arial"/>
            </a:endParaRPr>
          </a:p>
          <a:p>
            <a:pPr algn="just" marL="5588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complexity depends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10">
                <a:latin typeface="Arial"/>
                <a:cs typeface="Arial"/>
              </a:rPr>
              <a:t>the 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nodes. </a:t>
            </a:r>
            <a:r>
              <a:rPr dirty="0" sz="1200">
                <a:latin typeface="Arial"/>
                <a:cs typeface="Arial"/>
              </a:rPr>
              <a:t>It can </a:t>
            </a:r>
            <a:r>
              <a:rPr dirty="0" sz="1200" spc="-5">
                <a:latin typeface="Arial"/>
                <a:cs typeface="Arial"/>
              </a:rPr>
              <a:t>check duplicate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nodes.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063" y="7181112"/>
            <a:ext cx="2493346" cy="181683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62202"/>
            <a:ext cx="5943600" cy="2437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350" spc="-5">
                <a:latin typeface="Arial"/>
                <a:cs typeface="Arial"/>
              </a:rPr>
              <a:t>Depth-First</a:t>
            </a:r>
            <a:r>
              <a:rPr dirty="0" sz="1350" spc="1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just" marL="43180" marR="15875">
              <a:lnSpc>
                <a:spcPts val="1390"/>
              </a:lnSpc>
            </a:pP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implemented </a:t>
            </a:r>
            <a:r>
              <a:rPr dirty="0" sz="1200" spc="5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recursion with LIFO stack data structure.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creates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5">
                <a:latin typeface="Arial"/>
                <a:cs typeface="Arial"/>
              </a:rPr>
              <a:t>same </a:t>
            </a:r>
            <a:r>
              <a:rPr dirty="0" sz="1200">
                <a:latin typeface="Arial"/>
                <a:cs typeface="Arial"/>
              </a:rPr>
              <a:t>set of  </a:t>
            </a:r>
            <a:r>
              <a:rPr dirty="0" sz="1200" spc="-5">
                <a:latin typeface="Arial"/>
                <a:cs typeface="Arial"/>
              </a:rPr>
              <a:t>nodes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Breadth-First method, only </a:t>
            </a:r>
            <a:r>
              <a:rPr dirty="0" sz="1200" spc="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different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order.</a:t>
            </a:r>
            <a:endParaRPr sz="1200">
              <a:latin typeface="Arial"/>
              <a:cs typeface="Arial"/>
            </a:endParaRPr>
          </a:p>
          <a:p>
            <a:pPr algn="just" marL="43180" marR="5080">
              <a:lnSpc>
                <a:spcPct val="95900"/>
              </a:lnSpc>
              <a:spcBef>
                <a:spcPts val="675"/>
              </a:spcBef>
            </a:pPr>
            <a:r>
              <a:rPr dirty="0" sz="1200" spc="-5">
                <a:latin typeface="Arial"/>
                <a:cs typeface="Arial"/>
              </a:rPr>
              <a:t>As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nodes on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single path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stored </a:t>
            </a:r>
            <a:r>
              <a:rPr dirty="0" sz="1200" spc="5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each iteration </a:t>
            </a:r>
            <a:r>
              <a:rPr dirty="0" sz="1200">
                <a:latin typeface="Arial"/>
                <a:cs typeface="Arial"/>
              </a:rPr>
              <a:t>from root to leaf </a:t>
            </a:r>
            <a:r>
              <a:rPr dirty="0" sz="1200" spc="-5">
                <a:latin typeface="Arial"/>
                <a:cs typeface="Arial"/>
              </a:rPr>
              <a:t>node, </a:t>
            </a:r>
            <a:r>
              <a:rPr dirty="0" sz="1200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space </a:t>
            </a:r>
            <a:r>
              <a:rPr dirty="0" sz="1200" spc="-10">
                <a:latin typeface="Arial"/>
                <a:cs typeface="Arial"/>
              </a:rPr>
              <a:t>requirement </a:t>
            </a:r>
            <a:r>
              <a:rPr dirty="0" sz="1200">
                <a:latin typeface="Arial"/>
                <a:cs typeface="Arial"/>
              </a:rPr>
              <a:t>to store nodes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linear. </a:t>
            </a:r>
            <a:r>
              <a:rPr dirty="0" sz="120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branching factor </a:t>
            </a:r>
            <a:r>
              <a:rPr dirty="0" sz="1200" spc="-5" i="1">
                <a:latin typeface="Arial"/>
                <a:cs typeface="Arial"/>
              </a:rPr>
              <a:t>b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depth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5" i="1">
                <a:latin typeface="Arial"/>
                <a:cs typeface="Arial"/>
              </a:rPr>
              <a:t>m</a:t>
            </a:r>
            <a:r>
              <a:rPr dirty="0" sz="1200" spc="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the  storage </a:t>
            </a:r>
            <a:r>
              <a:rPr dirty="0" sz="1200" spc="-10">
                <a:latin typeface="Arial"/>
                <a:cs typeface="Arial"/>
              </a:rPr>
              <a:t>space </a:t>
            </a:r>
            <a:r>
              <a:rPr dirty="0" sz="1200" spc="5">
                <a:latin typeface="Arial"/>
                <a:cs typeface="Arial"/>
              </a:rPr>
              <a:t>is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 i="1">
                <a:latin typeface="Arial"/>
                <a:cs typeface="Arial"/>
              </a:rPr>
              <a:t>bm.</a:t>
            </a:r>
            <a:endParaRPr sz="1200">
              <a:latin typeface="Arial"/>
              <a:cs typeface="Arial"/>
            </a:endParaRPr>
          </a:p>
          <a:p>
            <a:pPr algn="just" marL="43180" marR="5715">
              <a:lnSpc>
                <a:spcPct val="96100"/>
              </a:lnSpc>
              <a:spcBef>
                <a:spcPts val="700"/>
              </a:spcBef>
            </a:pPr>
            <a:r>
              <a:rPr dirty="0" sz="1200" spc="-5" b="1">
                <a:latin typeface="Arial"/>
                <a:cs typeface="Arial"/>
              </a:rPr>
              <a:t>Disadvantage </a:t>
            </a:r>
            <a:r>
              <a:rPr dirty="0" sz="1200">
                <a:latin typeface="Arial"/>
                <a:cs typeface="Arial"/>
              </a:rPr>
              <a:t>− This algorithm </a:t>
            </a:r>
            <a:r>
              <a:rPr dirty="0" sz="1200" spc="-15">
                <a:latin typeface="Arial"/>
                <a:cs typeface="Arial"/>
              </a:rPr>
              <a:t>may </a:t>
            </a:r>
            <a:r>
              <a:rPr dirty="0" sz="120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terminate </a:t>
            </a:r>
            <a:r>
              <a:rPr dirty="0" sz="1200">
                <a:latin typeface="Arial"/>
                <a:cs typeface="Arial"/>
              </a:rPr>
              <a:t>and go on </a:t>
            </a:r>
            <a:r>
              <a:rPr dirty="0" sz="1200" spc="-5">
                <a:latin typeface="Arial"/>
                <a:cs typeface="Arial"/>
              </a:rPr>
              <a:t>infinitely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10">
                <a:latin typeface="Arial"/>
                <a:cs typeface="Arial"/>
              </a:rPr>
              <a:t>one </a:t>
            </a:r>
            <a:r>
              <a:rPr dirty="0" sz="1200" spc="-5">
                <a:latin typeface="Arial"/>
                <a:cs typeface="Arial"/>
              </a:rPr>
              <a:t>path.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solution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this </a:t>
            </a:r>
            <a:r>
              <a:rPr dirty="0" sz="1200">
                <a:latin typeface="Arial"/>
                <a:cs typeface="Arial"/>
              </a:rPr>
              <a:t>issue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choose a </a:t>
            </a:r>
            <a:r>
              <a:rPr dirty="0" sz="1200" spc="5">
                <a:latin typeface="Arial"/>
                <a:cs typeface="Arial"/>
              </a:rPr>
              <a:t>cut-off </a:t>
            </a:r>
            <a:r>
              <a:rPr dirty="0" sz="1200">
                <a:latin typeface="Arial"/>
                <a:cs typeface="Arial"/>
              </a:rPr>
              <a:t>depth. If the </a:t>
            </a:r>
            <a:r>
              <a:rPr dirty="0" sz="1200" spc="-5">
                <a:latin typeface="Arial"/>
                <a:cs typeface="Arial"/>
              </a:rPr>
              <a:t>ideal </a:t>
            </a:r>
            <a:r>
              <a:rPr dirty="0" sz="1200">
                <a:latin typeface="Arial"/>
                <a:cs typeface="Arial"/>
              </a:rPr>
              <a:t>cut-off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i="1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spc="10">
                <a:latin typeface="Arial"/>
                <a:cs typeface="Arial"/>
              </a:rPr>
              <a:t>if  </a:t>
            </a:r>
            <a:r>
              <a:rPr dirty="0" sz="1200" spc="-5">
                <a:latin typeface="Arial"/>
                <a:cs typeface="Arial"/>
              </a:rPr>
              <a:t>chosen cut-off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lesser than </a:t>
            </a:r>
            <a:r>
              <a:rPr dirty="0" sz="1200" spc="-10" i="1">
                <a:latin typeface="Arial"/>
                <a:cs typeface="Arial"/>
              </a:rPr>
              <a:t>d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then this algorithm </a:t>
            </a:r>
            <a:r>
              <a:rPr dirty="0" sz="1200" spc="-15">
                <a:latin typeface="Arial"/>
                <a:cs typeface="Arial"/>
              </a:rPr>
              <a:t>may </a:t>
            </a:r>
            <a:r>
              <a:rPr dirty="0" sz="1200" spc="5">
                <a:latin typeface="Arial"/>
                <a:cs typeface="Arial"/>
              </a:rPr>
              <a:t>fail. </a:t>
            </a: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chosen </a:t>
            </a:r>
            <a:r>
              <a:rPr dirty="0" sz="1200">
                <a:latin typeface="Arial"/>
                <a:cs typeface="Arial"/>
              </a:rPr>
              <a:t>cut-off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more  </a:t>
            </a:r>
            <a:r>
              <a:rPr dirty="0" sz="1200">
                <a:latin typeface="Arial"/>
                <a:cs typeface="Arial"/>
              </a:rPr>
              <a:t>than </a:t>
            </a:r>
            <a:r>
              <a:rPr dirty="0" sz="1200" i="1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10">
                <a:latin typeface="Arial"/>
                <a:cs typeface="Arial"/>
              </a:rPr>
              <a:t>then </a:t>
            </a:r>
            <a:r>
              <a:rPr dirty="0" sz="1200" spc="-5">
                <a:latin typeface="Arial"/>
                <a:cs typeface="Arial"/>
              </a:rPr>
              <a:t>execution </a:t>
            </a:r>
            <a:r>
              <a:rPr dirty="0" sz="1200" spc="-10">
                <a:latin typeface="Arial"/>
                <a:cs typeface="Arial"/>
              </a:rPr>
              <a:t>time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increases.</a:t>
            </a:r>
            <a:endParaRPr sz="1200">
              <a:latin typeface="Arial"/>
              <a:cs typeface="Arial"/>
            </a:endParaRPr>
          </a:p>
          <a:p>
            <a:pPr algn="just" marL="43180">
              <a:lnSpc>
                <a:spcPct val="100000"/>
              </a:lnSpc>
              <a:spcBef>
                <a:spcPts val="675"/>
              </a:spcBef>
            </a:pPr>
            <a:r>
              <a:rPr dirty="0" sz="1200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complexity depends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10">
                <a:latin typeface="Arial"/>
                <a:cs typeface="Arial"/>
              </a:rPr>
              <a:t>the 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paths. </a:t>
            </a:r>
            <a:r>
              <a:rPr dirty="0" sz="1200">
                <a:latin typeface="Arial"/>
                <a:cs typeface="Arial"/>
              </a:rPr>
              <a:t>It cannot check </a:t>
            </a:r>
            <a:r>
              <a:rPr dirty="0" sz="1200" spc="-5">
                <a:latin typeface="Arial"/>
                <a:cs typeface="Arial"/>
              </a:rPr>
              <a:t>duplicate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nodes.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146" y="3955948"/>
            <a:ext cx="2484373" cy="18168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926582"/>
            <a:ext cx="5933440" cy="3190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Bidirectional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"/>
              <a:cs typeface="Arial"/>
            </a:endParaRPr>
          </a:p>
          <a:p>
            <a:pPr marL="43180" marR="11430">
              <a:lnSpc>
                <a:spcPts val="1370"/>
              </a:lnSpc>
            </a:pPr>
            <a:r>
              <a:rPr dirty="0" sz="1200">
                <a:latin typeface="Arial"/>
                <a:cs typeface="Arial"/>
              </a:rPr>
              <a:t>It searches </a:t>
            </a:r>
            <a:r>
              <a:rPr dirty="0" sz="1200" spc="-5">
                <a:latin typeface="Arial"/>
                <a:cs typeface="Arial"/>
              </a:rPr>
              <a:t>forward </a:t>
            </a:r>
            <a:r>
              <a:rPr dirty="0" sz="1200">
                <a:latin typeface="Arial"/>
                <a:cs typeface="Arial"/>
              </a:rPr>
              <a:t>from initial </a:t>
            </a:r>
            <a:r>
              <a:rPr dirty="0" sz="1200" spc="-5">
                <a:latin typeface="Arial"/>
                <a:cs typeface="Arial"/>
              </a:rPr>
              <a:t>state and </a:t>
            </a:r>
            <a:r>
              <a:rPr dirty="0" sz="1200" spc="-10">
                <a:latin typeface="Arial"/>
                <a:cs typeface="Arial"/>
              </a:rPr>
              <a:t>backward </a:t>
            </a:r>
            <a:r>
              <a:rPr dirty="0" sz="1200" spc="5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goal </a:t>
            </a:r>
            <a:r>
              <a:rPr dirty="0" sz="1200">
                <a:latin typeface="Arial"/>
                <a:cs typeface="Arial"/>
              </a:rPr>
              <a:t>state </a:t>
            </a:r>
            <a:r>
              <a:rPr dirty="0" sz="1200" spc="-5">
                <a:latin typeface="Arial"/>
                <a:cs typeface="Arial"/>
              </a:rPr>
              <a:t>till </a:t>
            </a:r>
            <a:r>
              <a:rPr dirty="0" sz="1200" spc="-10">
                <a:latin typeface="Arial"/>
                <a:cs typeface="Arial"/>
              </a:rPr>
              <a:t>both meet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identify a </a:t>
            </a:r>
            <a:r>
              <a:rPr dirty="0" sz="1200" spc="-10">
                <a:latin typeface="Arial"/>
                <a:cs typeface="Arial"/>
              </a:rPr>
              <a:t>common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state.</a:t>
            </a:r>
            <a:endParaRPr sz="1200">
              <a:latin typeface="Arial"/>
              <a:cs typeface="Arial"/>
            </a:endParaRPr>
          </a:p>
          <a:p>
            <a:pPr marL="43180" marR="6985">
              <a:lnSpc>
                <a:spcPts val="1370"/>
              </a:lnSpc>
              <a:spcBef>
                <a:spcPts val="745"/>
              </a:spcBef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path from </a:t>
            </a:r>
            <a:r>
              <a:rPr dirty="0" sz="1200">
                <a:latin typeface="Arial"/>
                <a:cs typeface="Arial"/>
              </a:rPr>
              <a:t>initial state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concatenated with </a:t>
            </a:r>
            <a:r>
              <a:rPr dirty="0" sz="1200">
                <a:latin typeface="Arial"/>
                <a:cs typeface="Arial"/>
              </a:rPr>
              <a:t>the inverse </a:t>
            </a:r>
            <a:r>
              <a:rPr dirty="0" sz="1200" spc="-5">
                <a:latin typeface="Arial"/>
                <a:cs typeface="Arial"/>
              </a:rPr>
              <a:t>path from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goal </a:t>
            </a:r>
            <a:r>
              <a:rPr dirty="0" sz="1200">
                <a:latin typeface="Arial"/>
                <a:cs typeface="Arial"/>
              </a:rPr>
              <a:t>state.  </a:t>
            </a:r>
            <a:r>
              <a:rPr dirty="0" sz="1200" spc="-5">
                <a:latin typeface="Arial"/>
                <a:cs typeface="Arial"/>
              </a:rPr>
              <a:t>Each </a:t>
            </a:r>
            <a:r>
              <a:rPr dirty="0" sz="1200">
                <a:latin typeface="Arial"/>
                <a:cs typeface="Arial"/>
              </a:rPr>
              <a:t>search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done </a:t>
            </a:r>
            <a:r>
              <a:rPr dirty="0" sz="1200" spc="-5">
                <a:latin typeface="Arial"/>
                <a:cs typeface="Arial"/>
              </a:rPr>
              <a:t>only </a:t>
            </a:r>
            <a:r>
              <a:rPr dirty="0" sz="1200">
                <a:latin typeface="Arial"/>
                <a:cs typeface="Arial"/>
              </a:rPr>
              <a:t>up to </a:t>
            </a:r>
            <a:r>
              <a:rPr dirty="0" sz="1200" spc="-5">
                <a:latin typeface="Arial"/>
                <a:cs typeface="Arial"/>
              </a:rPr>
              <a:t>half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the total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path.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spc="-5">
                <a:latin typeface="Arial"/>
                <a:cs typeface="Arial"/>
              </a:rPr>
              <a:t>Uniform </a:t>
            </a:r>
            <a:r>
              <a:rPr dirty="0" sz="1350" spc="-10">
                <a:latin typeface="Arial"/>
                <a:cs typeface="Arial"/>
              </a:rPr>
              <a:t>Cost</a:t>
            </a:r>
            <a:r>
              <a:rPr dirty="0" sz="1350" spc="2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3180" marR="5080">
              <a:lnSpc>
                <a:spcPts val="1390"/>
              </a:lnSpc>
            </a:pPr>
            <a:r>
              <a:rPr dirty="0" sz="1200" spc="-5">
                <a:latin typeface="Arial"/>
                <a:cs typeface="Arial"/>
              </a:rPr>
              <a:t>Sorting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done </a:t>
            </a:r>
            <a:r>
              <a:rPr dirty="0" sz="1200" spc="5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increasing </a:t>
            </a:r>
            <a:r>
              <a:rPr dirty="0" sz="1200" spc="-10">
                <a:latin typeface="Arial"/>
                <a:cs typeface="Arial"/>
              </a:rPr>
              <a:t>cost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the path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 node.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10">
                <a:latin typeface="Arial"/>
                <a:cs typeface="Arial"/>
              </a:rPr>
              <a:t>always </a:t>
            </a:r>
            <a:r>
              <a:rPr dirty="0" sz="1200" spc="-5">
                <a:latin typeface="Arial"/>
                <a:cs typeface="Arial"/>
              </a:rPr>
              <a:t>expands </a:t>
            </a:r>
            <a:r>
              <a:rPr dirty="0" sz="1200">
                <a:latin typeface="Arial"/>
                <a:cs typeface="Arial"/>
              </a:rPr>
              <a:t>the least  cost </a:t>
            </a:r>
            <a:r>
              <a:rPr dirty="0" sz="1200" spc="-5">
                <a:latin typeface="Arial"/>
                <a:cs typeface="Arial"/>
              </a:rPr>
              <a:t>node.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identical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Breadth First </a:t>
            </a:r>
            <a:r>
              <a:rPr dirty="0" sz="1200" spc="-10">
                <a:latin typeface="Arial"/>
                <a:cs typeface="Arial"/>
              </a:rPr>
              <a:t>search </a:t>
            </a:r>
            <a:r>
              <a:rPr dirty="0" sz="1200" spc="1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each transition has the </a:t>
            </a:r>
            <a:r>
              <a:rPr dirty="0" sz="1200" spc="-10">
                <a:latin typeface="Arial"/>
                <a:cs typeface="Arial"/>
              </a:rPr>
              <a:t>same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cost.</a:t>
            </a:r>
            <a:endParaRPr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615"/>
              </a:spcBef>
            </a:pPr>
            <a:r>
              <a:rPr dirty="0" sz="1200">
                <a:latin typeface="Arial"/>
                <a:cs typeface="Arial"/>
              </a:rPr>
              <a:t>It explores paths </a:t>
            </a:r>
            <a:r>
              <a:rPr dirty="0" sz="1200" spc="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increasing order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cost.</a:t>
            </a:r>
            <a:endParaRPr sz="1200">
              <a:latin typeface="Arial"/>
              <a:cs typeface="Arial"/>
            </a:endParaRPr>
          </a:p>
          <a:p>
            <a:pPr marL="43180" marR="5080">
              <a:lnSpc>
                <a:spcPts val="1390"/>
              </a:lnSpc>
              <a:spcBef>
                <a:spcPts val="735"/>
              </a:spcBef>
            </a:pPr>
            <a:r>
              <a:rPr dirty="0" sz="1200" spc="-5" b="1">
                <a:latin typeface="Arial"/>
                <a:cs typeface="Arial"/>
              </a:rPr>
              <a:t>Disadvantage </a:t>
            </a:r>
            <a:r>
              <a:rPr dirty="0" sz="1200">
                <a:latin typeface="Arial"/>
                <a:cs typeface="Arial"/>
              </a:rPr>
              <a:t>− </a:t>
            </a: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>
                <a:latin typeface="Arial"/>
                <a:cs typeface="Arial"/>
              </a:rPr>
              <a:t>can be multiple </a:t>
            </a:r>
            <a:r>
              <a:rPr dirty="0" sz="1200" spc="5">
                <a:latin typeface="Arial"/>
                <a:cs typeface="Arial"/>
              </a:rPr>
              <a:t>long </a:t>
            </a:r>
            <a:r>
              <a:rPr dirty="0" sz="1200">
                <a:latin typeface="Arial"/>
                <a:cs typeface="Arial"/>
              </a:rPr>
              <a:t>paths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the cost ≤ </a:t>
            </a:r>
            <a:r>
              <a:rPr dirty="0" sz="1200" spc="-10">
                <a:latin typeface="Arial"/>
                <a:cs typeface="Arial"/>
              </a:rPr>
              <a:t>C*. </a:t>
            </a:r>
            <a:r>
              <a:rPr dirty="0" sz="1200" spc="-5">
                <a:latin typeface="Arial"/>
                <a:cs typeface="Arial"/>
              </a:rPr>
              <a:t>Uniform Cost  </a:t>
            </a:r>
            <a:r>
              <a:rPr dirty="0" sz="1200">
                <a:latin typeface="Arial"/>
                <a:cs typeface="Arial"/>
              </a:rPr>
              <a:t>search </a:t>
            </a:r>
            <a:r>
              <a:rPr dirty="0" sz="1200" spc="-10">
                <a:latin typeface="Arial"/>
                <a:cs typeface="Arial"/>
              </a:rPr>
              <a:t>must </a:t>
            </a:r>
            <a:r>
              <a:rPr dirty="0" sz="1200" spc="-5">
                <a:latin typeface="Arial"/>
                <a:cs typeface="Arial"/>
              </a:rPr>
              <a:t>explore </a:t>
            </a:r>
            <a:r>
              <a:rPr dirty="0" sz="1200">
                <a:latin typeface="Arial"/>
                <a:cs typeface="Arial"/>
              </a:rPr>
              <a:t>them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>
                <a:latin typeface="Arial"/>
                <a:cs typeface="Arial"/>
              </a:rPr>
              <a:t>Iterative </a:t>
            </a:r>
            <a:r>
              <a:rPr dirty="0" sz="1350" spc="-10">
                <a:latin typeface="Arial"/>
                <a:cs typeface="Arial"/>
              </a:rPr>
              <a:t>Deepening </a:t>
            </a:r>
            <a:r>
              <a:rPr dirty="0" sz="1350">
                <a:latin typeface="Arial"/>
                <a:cs typeface="Arial"/>
              </a:rPr>
              <a:t>Depth-First</a:t>
            </a:r>
            <a:r>
              <a:rPr dirty="0" sz="1350" spc="2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084" y="1185418"/>
            <a:ext cx="5963285" cy="1001394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38100" marR="32384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10">
                <a:latin typeface="Arial"/>
                <a:cs typeface="Arial"/>
              </a:rPr>
              <a:t>performs </a:t>
            </a:r>
            <a:r>
              <a:rPr dirty="0" sz="1200">
                <a:latin typeface="Arial"/>
                <a:cs typeface="Arial"/>
              </a:rPr>
              <a:t>depth-first </a:t>
            </a:r>
            <a:r>
              <a:rPr dirty="0" sz="1200" spc="-5">
                <a:latin typeface="Arial"/>
                <a:cs typeface="Arial"/>
              </a:rPr>
              <a:t>search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level </a:t>
            </a:r>
            <a:r>
              <a:rPr dirty="0" sz="1200" spc="-10">
                <a:latin typeface="Arial"/>
                <a:cs typeface="Arial"/>
              </a:rPr>
              <a:t>1, starts </a:t>
            </a:r>
            <a:r>
              <a:rPr dirty="0" sz="1200">
                <a:latin typeface="Arial"/>
                <a:cs typeface="Arial"/>
              </a:rPr>
              <a:t>over, </a:t>
            </a:r>
            <a:r>
              <a:rPr dirty="0" sz="1200" spc="-5">
                <a:latin typeface="Arial"/>
                <a:cs typeface="Arial"/>
              </a:rPr>
              <a:t>executes a </a:t>
            </a:r>
            <a:r>
              <a:rPr dirty="0" sz="1200" spc="-10">
                <a:latin typeface="Arial"/>
                <a:cs typeface="Arial"/>
              </a:rPr>
              <a:t>complete </a:t>
            </a:r>
            <a:r>
              <a:rPr dirty="0" sz="1200">
                <a:latin typeface="Arial"/>
                <a:cs typeface="Arial"/>
              </a:rPr>
              <a:t>depth-first  search to </a:t>
            </a:r>
            <a:r>
              <a:rPr dirty="0" sz="1200" spc="-5">
                <a:latin typeface="Arial"/>
                <a:cs typeface="Arial"/>
              </a:rPr>
              <a:t>level </a:t>
            </a:r>
            <a:r>
              <a:rPr dirty="0" sz="1200">
                <a:latin typeface="Arial"/>
                <a:cs typeface="Arial"/>
              </a:rPr>
              <a:t>2,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continues </a:t>
            </a:r>
            <a:r>
              <a:rPr dirty="0" sz="1200" spc="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such way </a:t>
            </a:r>
            <a:r>
              <a:rPr dirty="0" sz="1200" spc="-5">
                <a:latin typeface="Arial"/>
                <a:cs typeface="Arial"/>
              </a:rPr>
              <a:t>till the solution </a:t>
            </a:r>
            <a:r>
              <a:rPr dirty="0" sz="1200" spc="5">
                <a:latin typeface="Arial"/>
                <a:cs typeface="Arial"/>
              </a:rPr>
              <a:t>is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found.</a:t>
            </a:r>
            <a:endParaRPr sz="1200">
              <a:latin typeface="Arial"/>
              <a:cs typeface="Arial"/>
            </a:endParaRPr>
          </a:p>
          <a:p>
            <a:pPr algn="just" marL="38100" marR="30480">
              <a:lnSpc>
                <a:spcPct val="95800"/>
              </a:lnSpc>
              <a:spcBef>
                <a:spcPts val="700"/>
              </a:spcBef>
            </a:pP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never creates a </a:t>
            </a:r>
            <a:r>
              <a:rPr dirty="0" sz="1200" spc="-10">
                <a:latin typeface="Arial"/>
                <a:cs typeface="Arial"/>
              </a:rPr>
              <a:t>node until all lower </a:t>
            </a:r>
            <a:r>
              <a:rPr dirty="0" sz="1200" spc="-5">
                <a:latin typeface="Arial"/>
                <a:cs typeface="Arial"/>
              </a:rPr>
              <a:t>nodes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generated.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only </a:t>
            </a:r>
            <a:r>
              <a:rPr dirty="0" sz="1200" spc="-10">
                <a:latin typeface="Arial"/>
                <a:cs typeface="Arial"/>
              </a:rPr>
              <a:t>saves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15">
                <a:latin typeface="Arial"/>
                <a:cs typeface="Arial"/>
              </a:rPr>
              <a:t>stack </a:t>
            </a:r>
            <a:r>
              <a:rPr dirty="0" sz="1200">
                <a:latin typeface="Arial"/>
                <a:cs typeface="Arial"/>
              </a:rPr>
              <a:t>of  </a:t>
            </a:r>
            <a:r>
              <a:rPr dirty="0" sz="1200" spc="-5">
                <a:latin typeface="Arial"/>
                <a:cs typeface="Arial"/>
              </a:rPr>
              <a:t>nodes.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algorithm ends </a:t>
            </a:r>
            <a:r>
              <a:rPr dirty="0" sz="1200" spc="-10">
                <a:latin typeface="Arial"/>
                <a:cs typeface="Arial"/>
              </a:rPr>
              <a:t>when </a:t>
            </a:r>
            <a:r>
              <a:rPr dirty="0" sz="1200" spc="10">
                <a:latin typeface="Arial"/>
                <a:cs typeface="Arial"/>
              </a:rPr>
              <a:t>it </a:t>
            </a:r>
            <a:r>
              <a:rPr dirty="0" sz="1200" spc="-10">
                <a:latin typeface="Arial"/>
                <a:cs typeface="Arial"/>
              </a:rPr>
              <a:t>finds </a:t>
            </a:r>
            <a:r>
              <a:rPr dirty="0" sz="1200" spc="-5">
                <a:latin typeface="Arial"/>
                <a:cs typeface="Arial"/>
              </a:rPr>
              <a:t>a solution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depth </a:t>
            </a:r>
            <a:r>
              <a:rPr dirty="0" sz="1200" i="1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. </a:t>
            </a:r>
            <a:r>
              <a:rPr dirty="0" sz="1200" spc="-10">
                <a:latin typeface="Arial"/>
                <a:cs typeface="Arial"/>
              </a:rPr>
              <a:t>The 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nodes  </a:t>
            </a:r>
            <a:r>
              <a:rPr dirty="0" sz="1200">
                <a:latin typeface="Arial"/>
                <a:cs typeface="Arial"/>
              </a:rPr>
              <a:t>created at </a:t>
            </a:r>
            <a:r>
              <a:rPr dirty="0" sz="1200" spc="-10">
                <a:latin typeface="Arial"/>
                <a:cs typeface="Arial"/>
              </a:rPr>
              <a:t>depth </a:t>
            </a:r>
            <a:r>
              <a:rPr dirty="0" sz="1200" spc="-5" i="1">
                <a:latin typeface="Arial"/>
                <a:cs typeface="Arial"/>
              </a:rPr>
              <a:t>d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b</a:t>
            </a:r>
            <a:r>
              <a:rPr dirty="0" baseline="27777" sz="900">
                <a:latin typeface="Arial"/>
                <a:cs typeface="Arial"/>
              </a:rPr>
              <a:t>d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spc="-10">
                <a:latin typeface="Arial"/>
                <a:cs typeface="Arial"/>
              </a:rPr>
              <a:t>at depth </a:t>
            </a:r>
            <a:r>
              <a:rPr dirty="0" sz="1200" i="1">
                <a:latin typeface="Arial"/>
                <a:cs typeface="Arial"/>
              </a:rPr>
              <a:t>d-1 </a:t>
            </a:r>
            <a:r>
              <a:rPr dirty="0" sz="1200" spc="5">
                <a:latin typeface="Arial"/>
                <a:cs typeface="Arial"/>
              </a:rPr>
              <a:t>is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</a:t>
            </a:r>
            <a:r>
              <a:rPr dirty="0" baseline="27777" sz="900" spc="-7">
                <a:latin typeface="Arial"/>
                <a:cs typeface="Arial"/>
              </a:rPr>
              <a:t>d-1.</a:t>
            </a:r>
            <a:endParaRPr baseline="27777"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937" y="2343859"/>
            <a:ext cx="4766807" cy="25170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033264"/>
            <a:ext cx="4664075" cy="5867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Arial"/>
                <a:cs typeface="Arial"/>
              </a:rPr>
              <a:t>Comparison of Various Algorithms</a:t>
            </a:r>
            <a:r>
              <a:rPr dirty="0" sz="1350" spc="3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Complexities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Let us </a:t>
            </a:r>
            <a:r>
              <a:rPr dirty="0" sz="1200">
                <a:latin typeface="Arial"/>
                <a:cs typeface="Arial"/>
              </a:rPr>
              <a:t>see the </a:t>
            </a:r>
            <a:r>
              <a:rPr dirty="0" sz="1200" spc="-5">
                <a:latin typeface="Arial"/>
                <a:cs typeface="Arial"/>
              </a:rPr>
              <a:t>performance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algorithms </a:t>
            </a:r>
            <a:r>
              <a:rPr dirty="0" sz="1200">
                <a:latin typeface="Arial"/>
                <a:cs typeface="Arial"/>
              </a:rPr>
              <a:t>based on </a:t>
            </a:r>
            <a:r>
              <a:rPr dirty="0" sz="1200" spc="-5">
                <a:latin typeface="Arial"/>
                <a:cs typeface="Arial"/>
              </a:rPr>
              <a:t>various criteria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−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2408" y="5701284"/>
          <a:ext cx="5868670" cy="282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737869"/>
                <a:gridCol w="658494"/>
                <a:gridCol w="1076324"/>
                <a:gridCol w="753110"/>
                <a:gridCol w="1499869"/>
              </a:tblGrid>
              <a:tr h="704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Criterion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05104" marR="72390" indent="-125095">
                        <a:lnSpc>
                          <a:spcPts val="1370"/>
                        </a:lnSpc>
                        <a:spcBef>
                          <a:spcPts val="62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ea</a:t>
                      </a:r>
                      <a:r>
                        <a:rPr dirty="0" sz="1200" spc="5" b="1">
                          <a:latin typeface="Arial"/>
                          <a:cs typeface="Arial"/>
                        </a:rPr>
                        <a:t>dt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h 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First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5735" marR="102235" indent="-52069">
                        <a:lnSpc>
                          <a:spcPts val="1370"/>
                        </a:lnSpc>
                        <a:spcBef>
                          <a:spcPts val="62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200" spc="1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h 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First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Bidirectional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08279" marR="74930" indent="-121920">
                        <a:lnSpc>
                          <a:spcPts val="1370"/>
                        </a:lnSpc>
                        <a:spcBef>
                          <a:spcPts val="62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5" b="1">
                          <a:latin typeface="Arial"/>
                          <a:cs typeface="Arial"/>
                        </a:rPr>
                        <a:t>fo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m 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Cost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60680" marR="353695" indent="12065">
                        <a:lnSpc>
                          <a:spcPts val="1370"/>
                        </a:lnSpc>
                        <a:spcBef>
                          <a:spcPts val="62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Interactive 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2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2768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Time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baseline="-13888" sz="1800" spc="-7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baseline="-13888" sz="1800" spc="-7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m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baseline="-13888" sz="1800" spc="-7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d/2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baseline="-13888" sz="1800" spc="-7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baseline="-13888" sz="1800" spc="-7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27303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Space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baseline="-13888" sz="1800" spc="-7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baseline="-13888" sz="1800" spc="-7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m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baseline="-13888" sz="1800" spc="-7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d/2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baseline="-13888" sz="1800" spc="-7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baseline="-13888" sz="1800" spc="-7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2755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Optimality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3035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Completeness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8676538"/>
            <a:ext cx="380428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5">
                <a:latin typeface="Arial"/>
                <a:cs typeface="Arial"/>
              </a:rPr>
              <a:t>Informed (Heuristic) Search Strategies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8"/>
            <a:ext cx="5943600" cy="7611109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43180" marR="508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solve </a:t>
            </a:r>
            <a:r>
              <a:rPr dirty="0" sz="1200">
                <a:latin typeface="Arial"/>
                <a:cs typeface="Arial"/>
              </a:rPr>
              <a:t>large </a:t>
            </a:r>
            <a:r>
              <a:rPr dirty="0" sz="1200" spc="-5">
                <a:latin typeface="Arial"/>
                <a:cs typeface="Arial"/>
              </a:rPr>
              <a:t>problems with </a:t>
            </a:r>
            <a:r>
              <a:rPr dirty="0" sz="1200">
                <a:latin typeface="Arial"/>
                <a:cs typeface="Arial"/>
              </a:rPr>
              <a:t>large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possible states, </a:t>
            </a:r>
            <a:r>
              <a:rPr dirty="0" sz="1200">
                <a:latin typeface="Arial"/>
                <a:cs typeface="Arial"/>
              </a:rPr>
              <a:t>problem-specific  </a:t>
            </a:r>
            <a:r>
              <a:rPr dirty="0" sz="1200" spc="-5">
                <a:latin typeface="Arial"/>
                <a:cs typeface="Arial"/>
              </a:rPr>
              <a:t>knowledge needs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 added </a:t>
            </a:r>
            <a:r>
              <a:rPr dirty="0" sz="1200">
                <a:latin typeface="Arial"/>
                <a:cs typeface="Arial"/>
              </a:rPr>
              <a:t>to increase </a:t>
            </a:r>
            <a:r>
              <a:rPr dirty="0" sz="1200" spc="-5">
                <a:latin typeface="Arial"/>
                <a:cs typeface="Arial"/>
              </a:rPr>
              <a:t>the efficiency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search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algorithms.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 spc="-5">
                <a:latin typeface="Arial"/>
                <a:cs typeface="Arial"/>
              </a:rPr>
              <a:t>Heuristic </a:t>
            </a:r>
            <a:r>
              <a:rPr dirty="0" sz="1350" spc="-10">
                <a:latin typeface="Arial"/>
                <a:cs typeface="Arial"/>
              </a:rPr>
              <a:t>Evaluation</a:t>
            </a:r>
            <a:r>
              <a:rPr dirty="0" sz="1350" spc="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Functions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algn="just" marL="43180" marR="15240">
              <a:lnSpc>
                <a:spcPct val="95800"/>
              </a:lnSpc>
            </a:pPr>
            <a:r>
              <a:rPr dirty="0" sz="1200">
                <a:latin typeface="Arial"/>
                <a:cs typeface="Arial"/>
              </a:rPr>
              <a:t>They </a:t>
            </a:r>
            <a:r>
              <a:rPr dirty="0" sz="1200" spc="-5">
                <a:latin typeface="Arial"/>
                <a:cs typeface="Arial"/>
              </a:rPr>
              <a:t>calculate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cost of optimal </a:t>
            </a:r>
            <a:r>
              <a:rPr dirty="0" sz="1200" spc="-5">
                <a:latin typeface="Arial"/>
                <a:cs typeface="Arial"/>
              </a:rPr>
              <a:t>path </a:t>
            </a:r>
            <a:r>
              <a:rPr dirty="0" sz="1200" spc="-10">
                <a:latin typeface="Arial"/>
                <a:cs typeface="Arial"/>
              </a:rPr>
              <a:t>between two </a:t>
            </a:r>
            <a:r>
              <a:rPr dirty="0" sz="1200">
                <a:latin typeface="Arial"/>
                <a:cs typeface="Arial"/>
              </a:rPr>
              <a:t>states. A </a:t>
            </a:r>
            <a:r>
              <a:rPr dirty="0" sz="1200" spc="-5">
                <a:latin typeface="Arial"/>
                <a:cs typeface="Arial"/>
              </a:rPr>
              <a:t>heuristic function </a:t>
            </a:r>
            <a:r>
              <a:rPr dirty="0" sz="1200">
                <a:latin typeface="Arial"/>
                <a:cs typeface="Arial"/>
              </a:rPr>
              <a:t>for  </a:t>
            </a:r>
            <a:r>
              <a:rPr dirty="0" sz="1200" spc="-5">
                <a:latin typeface="Arial"/>
                <a:cs typeface="Arial"/>
              </a:rPr>
              <a:t>sliding-tiles </a:t>
            </a:r>
            <a:r>
              <a:rPr dirty="0" sz="1200" spc="-10">
                <a:latin typeface="Arial"/>
                <a:cs typeface="Arial"/>
              </a:rPr>
              <a:t>games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computed by counting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moves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each tile </a:t>
            </a:r>
            <a:r>
              <a:rPr dirty="0" sz="1200" spc="-10">
                <a:latin typeface="Arial"/>
                <a:cs typeface="Arial"/>
              </a:rPr>
              <a:t>makes 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5">
                <a:latin typeface="Arial"/>
                <a:cs typeface="Arial"/>
              </a:rPr>
              <a:t>its </a:t>
            </a:r>
            <a:r>
              <a:rPr dirty="0" sz="1200" spc="-10">
                <a:latin typeface="Arial"/>
                <a:cs typeface="Arial"/>
              </a:rPr>
              <a:t>goal </a:t>
            </a:r>
            <a:r>
              <a:rPr dirty="0" sz="1200">
                <a:latin typeface="Arial"/>
                <a:cs typeface="Arial"/>
              </a:rPr>
              <a:t>state and </a:t>
            </a:r>
            <a:r>
              <a:rPr dirty="0" sz="1200" spc="-5">
                <a:latin typeface="Arial"/>
                <a:cs typeface="Arial"/>
              </a:rPr>
              <a:t>adding these </a:t>
            </a:r>
            <a:r>
              <a:rPr dirty="0" sz="1200" spc="-10">
                <a:latin typeface="Arial"/>
                <a:cs typeface="Arial"/>
              </a:rPr>
              <a:t>number of moves </a:t>
            </a:r>
            <a:r>
              <a:rPr dirty="0" sz="1200">
                <a:latin typeface="Arial"/>
                <a:cs typeface="Arial"/>
              </a:rPr>
              <a:t>for all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tiles.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spc="-10">
                <a:latin typeface="Arial"/>
                <a:cs typeface="Arial"/>
              </a:rPr>
              <a:t>Pure </a:t>
            </a:r>
            <a:r>
              <a:rPr dirty="0" sz="1350">
                <a:latin typeface="Arial"/>
                <a:cs typeface="Arial"/>
              </a:rPr>
              <a:t>Heuristic</a:t>
            </a:r>
            <a:r>
              <a:rPr dirty="0" sz="1350" spc="1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algn="just" marL="43180" marR="5080">
              <a:lnSpc>
                <a:spcPct val="95800"/>
              </a:lnSpc>
            </a:pP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expands nodes </a:t>
            </a:r>
            <a:r>
              <a:rPr dirty="0" sz="1200" spc="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order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their heuristic values.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creates </a:t>
            </a:r>
            <a:r>
              <a:rPr dirty="0" sz="1200" spc="-10">
                <a:latin typeface="Arial"/>
                <a:cs typeface="Arial"/>
              </a:rPr>
              <a:t>two </a:t>
            </a:r>
            <a:r>
              <a:rPr dirty="0" sz="1200">
                <a:latin typeface="Arial"/>
                <a:cs typeface="Arial"/>
              </a:rPr>
              <a:t>lists,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5">
                <a:latin typeface="Arial"/>
                <a:cs typeface="Arial"/>
              </a:rPr>
              <a:t>closed </a:t>
            </a:r>
            <a:r>
              <a:rPr dirty="0" sz="1200">
                <a:latin typeface="Arial"/>
                <a:cs typeface="Arial"/>
              </a:rPr>
              <a:t>list  for the </a:t>
            </a:r>
            <a:r>
              <a:rPr dirty="0" sz="1200" spc="-5">
                <a:latin typeface="Arial"/>
                <a:cs typeface="Arial"/>
              </a:rPr>
              <a:t>already expanded nodes and an </a:t>
            </a:r>
            <a:r>
              <a:rPr dirty="0" sz="1200" spc="-10">
                <a:latin typeface="Arial"/>
                <a:cs typeface="Arial"/>
              </a:rPr>
              <a:t>open </a:t>
            </a:r>
            <a:r>
              <a:rPr dirty="0" sz="1200">
                <a:latin typeface="Arial"/>
                <a:cs typeface="Arial"/>
              </a:rPr>
              <a:t>list for the </a:t>
            </a:r>
            <a:r>
              <a:rPr dirty="0" sz="1200" spc="-5">
                <a:latin typeface="Arial"/>
                <a:cs typeface="Arial"/>
              </a:rPr>
              <a:t>created but unexpanded  nodes.</a:t>
            </a:r>
            <a:endParaRPr sz="1200">
              <a:latin typeface="Arial"/>
              <a:cs typeface="Arial"/>
            </a:endParaRPr>
          </a:p>
          <a:p>
            <a:pPr algn="just" marL="43180" marR="9525">
              <a:lnSpc>
                <a:spcPct val="95600"/>
              </a:lnSpc>
              <a:spcBef>
                <a:spcPts val="740"/>
              </a:spcBef>
            </a:pPr>
            <a:r>
              <a:rPr dirty="0" sz="1200">
                <a:latin typeface="Arial"/>
                <a:cs typeface="Arial"/>
              </a:rPr>
              <a:t>In each </a:t>
            </a:r>
            <a:r>
              <a:rPr dirty="0" sz="1200" spc="-5">
                <a:latin typeface="Arial"/>
                <a:cs typeface="Arial"/>
              </a:rPr>
              <a:t>iteration, a node with a minimum </a:t>
            </a:r>
            <a:r>
              <a:rPr dirty="0" sz="1200">
                <a:latin typeface="Arial"/>
                <a:cs typeface="Arial"/>
              </a:rPr>
              <a:t>heuristic </a:t>
            </a:r>
            <a:r>
              <a:rPr dirty="0" sz="1200" spc="-5">
                <a:latin typeface="Arial"/>
                <a:cs typeface="Arial"/>
              </a:rPr>
              <a:t>value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expanded, all </a:t>
            </a:r>
            <a:r>
              <a:rPr dirty="0" sz="1200" spc="5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child </a:t>
            </a:r>
            <a:r>
              <a:rPr dirty="0" sz="1200">
                <a:latin typeface="Arial"/>
                <a:cs typeface="Arial"/>
              </a:rPr>
              <a:t>nodes  are </a:t>
            </a:r>
            <a:r>
              <a:rPr dirty="0" sz="1200" spc="-5">
                <a:latin typeface="Arial"/>
                <a:cs typeface="Arial"/>
              </a:rPr>
              <a:t>created and placed </a:t>
            </a:r>
            <a:r>
              <a:rPr dirty="0" sz="1200" spc="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closed </a:t>
            </a:r>
            <a:r>
              <a:rPr dirty="0" sz="1200">
                <a:latin typeface="Arial"/>
                <a:cs typeface="Arial"/>
              </a:rPr>
              <a:t>list. </a:t>
            </a:r>
            <a:r>
              <a:rPr dirty="0" sz="1200" spc="-5">
                <a:latin typeface="Arial"/>
                <a:cs typeface="Arial"/>
              </a:rPr>
              <a:t>Then,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heuristic function </a:t>
            </a:r>
            <a:r>
              <a:rPr dirty="0" sz="1200" spc="40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applied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the  </a:t>
            </a:r>
            <a:r>
              <a:rPr dirty="0" sz="1200">
                <a:latin typeface="Arial"/>
                <a:cs typeface="Arial"/>
              </a:rPr>
              <a:t>child </a:t>
            </a:r>
            <a:r>
              <a:rPr dirty="0" sz="1200" spc="-5">
                <a:latin typeface="Arial"/>
                <a:cs typeface="Arial"/>
              </a:rPr>
              <a:t>nodes and </a:t>
            </a:r>
            <a:r>
              <a:rPr dirty="0" sz="1200" spc="-10">
                <a:latin typeface="Arial"/>
                <a:cs typeface="Arial"/>
              </a:rPr>
              <a:t>they are </a:t>
            </a:r>
            <a:r>
              <a:rPr dirty="0" sz="1200" spc="-5">
                <a:latin typeface="Arial"/>
                <a:cs typeface="Arial"/>
              </a:rPr>
              <a:t>placed </a:t>
            </a:r>
            <a:r>
              <a:rPr dirty="0" sz="1200" spc="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open </a:t>
            </a:r>
            <a:r>
              <a:rPr dirty="0" sz="1200">
                <a:latin typeface="Arial"/>
                <a:cs typeface="Arial"/>
              </a:rPr>
              <a:t>list </a:t>
            </a:r>
            <a:r>
              <a:rPr dirty="0" sz="1200" spc="-5">
                <a:latin typeface="Arial"/>
                <a:cs typeface="Arial"/>
              </a:rPr>
              <a:t>according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their </a:t>
            </a:r>
            <a:r>
              <a:rPr dirty="0" sz="1200" spc="-5">
                <a:latin typeface="Arial"/>
                <a:cs typeface="Arial"/>
              </a:rPr>
              <a:t>heuristic value. </a:t>
            </a:r>
            <a:r>
              <a:rPr dirty="0" sz="1200">
                <a:latin typeface="Arial"/>
                <a:cs typeface="Arial"/>
              </a:rPr>
              <a:t>The  shorter paths are </a:t>
            </a:r>
            <a:r>
              <a:rPr dirty="0" sz="1200" spc="-5">
                <a:latin typeface="Arial"/>
                <a:cs typeface="Arial"/>
              </a:rPr>
              <a:t>saved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the longer ones </a:t>
            </a:r>
            <a:r>
              <a:rPr dirty="0" sz="1200" spc="-10">
                <a:latin typeface="Arial"/>
                <a:cs typeface="Arial"/>
              </a:rPr>
              <a:t>are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disposed.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 spc="-5">
                <a:latin typeface="Arial"/>
                <a:cs typeface="Arial"/>
              </a:rPr>
              <a:t>A *</a:t>
            </a:r>
            <a:r>
              <a:rPr dirty="0" sz="1350" spc="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43180" marR="5080">
              <a:lnSpc>
                <a:spcPts val="1370"/>
              </a:lnSpc>
              <a:spcBef>
                <a:spcPts val="5"/>
              </a:spcBef>
            </a:pP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best-known </a:t>
            </a:r>
            <a:r>
              <a:rPr dirty="0" sz="1200">
                <a:latin typeface="Arial"/>
                <a:cs typeface="Arial"/>
              </a:rPr>
              <a:t>form of </a:t>
            </a:r>
            <a:r>
              <a:rPr dirty="0" sz="1200" spc="-5">
                <a:latin typeface="Arial"/>
                <a:cs typeface="Arial"/>
              </a:rPr>
              <a:t>Best </a:t>
            </a:r>
            <a:r>
              <a:rPr dirty="0" sz="1200">
                <a:latin typeface="Arial"/>
                <a:cs typeface="Arial"/>
              </a:rPr>
              <a:t>First </a:t>
            </a:r>
            <a:r>
              <a:rPr dirty="0" sz="1200" spc="-5">
                <a:latin typeface="Arial"/>
                <a:cs typeface="Arial"/>
              </a:rPr>
              <a:t>search. </a:t>
            </a:r>
            <a:r>
              <a:rPr dirty="0" sz="1200">
                <a:latin typeface="Arial"/>
                <a:cs typeface="Arial"/>
              </a:rPr>
              <a:t>It avoids </a:t>
            </a:r>
            <a:r>
              <a:rPr dirty="0" sz="1200" spc="-5">
                <a:latin typeface="Arial"/>
                <a:cs typeface="Arial"/>
              </a:rPr>
              <a:t>expanding paths </a:t>
            </a:r>
            <a:r>
              <a:rPr dirty="0" sz="1200" spc="-10">
                <a:latin typeface="Arial"/>
                <a:cs typeface="Arial"/>
              </a:rPr>
              <a:t>that are </a:t>
            </a:r>
            <a:r>
              <a:rPr dirty="0" sz="1200" spc="5">
                <a:latin typeface="Arial"/>
                <a:cs typeface="Arial"/>
              </a:rPr>
              <a:t>already  </a:t>
            </a:r>
            <a:r>
              <a:rPr dirty="0" sz="1200" spc="-5">
                <a:latin typeface="Arial"/>
                <a:cs typeface="Arial"/>
              </a:rPr>
              <a:t>expensive, </a:t>
            </a:r>
            <a:r>
              <a:rPr dirty="0" sz="1200" spc="-10">
                <a:latin typeface="Arial"/>
                <a:cs typeface="Arial"/>
              </a:rPr>
              <a:t>but </a:t>
            </a:r>
            <a:r>
              <a:rPr dirty="0" sz="1200" spc="-5">
                <a:latin typeface="Arial"/>
                <a:cs typeface="Arial"/>
              </a:rPr>
              <a:t>expands </a:t>
            </a:r>
            <a:r>
              <a:rPr dirty="0" sz="1200" spc="-10">
                <a:latin typeface="Arial"/>
                <a:cs typeface="Arial"/>
              </a:rPr>
              <a:t>most </a:t>
            </a:r>
            <a:r>
              <a:rPr dirty="0" sz="1200">
                <a:latin typeface="Arial"/>
                <a:cs typeface="Arial"/>
              </a:rPr>
              <a:t>promising </a:t>
            </a:r>
            <a:r>
              <a:rPr dirty="0" sz="1200" spc="-5">
                <a:latin typeface="Arial"/>
                <a:cs typeface="Arial"/>
              </a:rPr>
              <a:t>paths</a:t>
            </a:r>
            <a:r>
              <a:rPr dirty="0" sz="1200">
                <a:latin typeface="Arial"/>
                <a:cs typeface="Arial"/>
              </a:rPr>
              <a:t> first.</a:t>
            </a:r>
            <a:endParaRPr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Arial"/>
                <a:cs typeface="Arial"/>
              </a:rPr>
              <a:t>f(n) = </a:t>
            </a:r>
            <a:r>
              <a:rPr dirty="0" sz="1200" spc="-5">
                <a:latin typeface="Arial"/>
                <a:cs typeface="Arial"/>
              </a:rPr>
              <a:t>g(n)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>
                <a:latin typeface="Arial"/>
                <a:cs typeface="Arial"/>
              </a:rPr>
              <a:t>h(n),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where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latin typeface="Arial"/>
                <a:cs typeface="Arial"/>
              </a:rPr>
              <a:t>g(n)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cost (so </a:t>
            </a:r>
            <a:r>
              <a:rPr dirty="0" sz="1200" spc="-5">
                <a:latin typeface="Arial"/>
                <a:cs typeface="Arial"/>
              </a:rPr>
              <a:t>far) </a:t>
            </a:r>
            <a:r>
              <a:rPr dirty="0" sz="1200">
                <a:latin typeface="Arial"/>
                <a:cs typeface="Arial"/>
              </a:rPr>
              <a:t>to reach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33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latin typeface="Arial"/>
                <a:cs typeface="Arial"/>
              </a:rPr>
              <a:t>h(n) </a:t>
            </a:r>
            <a:r>
              <a:rPr dirty="0" sz="1200" spc="-5">
                <a:latin typeface="Arial"/>
                <a:cs typeface="Arial"/>
              </a:rPr>
              <a:t>estimated </a:t>
            </a:r>
            <a:r>
              <a:rPr dirty="0" sz="1200">
                <a:latin typeface="Arial"/>
                <a:cs typeface="Arial"/>
              </a:rPr>
              <a:t>cost to </a:t>
            </a:r>
            <a:r>
              <a:rPr dirty="0" sz="1200" spc="-5">
                <a:latin typeface="Arial"/>
                <a:cs typeface="Arial"/>
              </a:rPr>
              <a:t>get from the </a:t>
            </a:r>
            <a:r>
              <a:rPr dirty="0" sz="1200">
                <a:latin typeface="Arial"/>
                <a:cs typeface="Arial"/>
              </a:rPr>
              <a:t>node to </a:t>
            </a:r>
            <a:r>
              <a:rPr dirty="0" sz="1200" spc="-10">
                <a:latin typeface="Arial"/>
                <a:cs typeface="Arial"/>
              </a:rPr>
              <a:t>the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goal</a:t>
            </a:r>
            <a:endParaRPr sz="1200">
              <a:latin typeface="Arial"/>
              <a:cs typeface="Arial"/>
            </a:endParaRPr>
          </a:p>
          <a:p>
            <a:pPr marL="469900" marR="38735" indent="-229235">
              <a:lnSpc>
                <a:spcPts val="1370"/>
              </a:lnSpc>
              <a:spcBef>
                <a:spcPts val="41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latin typeface="Arial"/>
                <a:cs typeface="Arial"/>
              </a:rPr>
              <a:t>f(n) </a:t>
            </a:r>
            <a:r>
              <a:rPr dirty="0" sz="1200" spc="-5">
                <a:latin typeface="Arial"/>
                <a:cs typeface="Arial"/>
              </a:rPr>
              <a:t>estimated total </a:t>
            </a:r>
            <a:r>
              <a:rPr dirty="0" sz="1200">
                <a:latin typeface="Arial"/>
                <a:cs typeface="Arial"/>
              </a:rPr>
              <a:t>cost of </a:t>
            </a:r>
            <a:r>
              <a:rPr dirty="0" sz="1200" spc="-10">
                <a:latin typeface="Arial"/>
                <a:cs typeface="Arial"/>
              </a:rPr>
              <a:t>path </a:t>
            </a:r>
            <a:r>
              <a:rPr dirty="0" sz="1200" spc="-5">
                <a:latin typeface="Arial"/>
                <a:cs typeface="Arial"/>
              </a:rPr>
              <a:t>through n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goal.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implemented </a:t>
            </a:r>
            <a:r>
              <a:rPr dirty="0" sz="1200">
                <a:latin typeface="Arial"/>
                <a:cs typeface="Arial"/>
              </a:rPr>
              <a:t>using </a:t>
            </a:r>
            <a:r>
              <a:rPr dirty="0" sz="1200" spc="5">
                <a:latin typeface="Arial"/>
                <a:cs typeface="Arial"/>
              </a:rPr>
              <a:t>priority  </a:t>
            </a:r>
            <a:r>
              <a:rPr dirty="0" sz="1200" spc="-5">
                <a:latin typeface="Arial"/>
                <a:cs typeface="Arial"/>
              </a:rPr>
              <a:t>queue </a:t>
            </a:r>
            <a:r>
              <a:rPr dirty="0" sz="1200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</a:rPr>
              <a:t>increasing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f(n).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spc="-5">
                <a:latin typeface="Arial"/>
                <a:cs typeface="Arial"/>
              </a:rPr>
              <a:t>Greedy </a:t>
            </a:r>
            <a:r>
              <a:rPr dirty="0" sz="1350" spc="-10">
                <a:latin typeface="Arial"/>
                <a:cs typeface="Arial"/>
              </a:rPr>
              <a:t>Best </a:t>
            </a:r>
            <a:r>
              <a:rPr dirty="0" sz="1350" spc="-5">
                <a:latin typeface="Arial"/>
                <a:cs typeface="Arial"/>
              </a:rPr>
              <a:t>First</a:t>
            </a:r>
            <a:r>
              <a:rPr dirty="0" sz="1350" spc="4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3180" marR="15240">
              <a:lnSpc>
                <a:spcPts val="1390"/>
              </a:lnSpc>
            </a:pP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expands </a:t>
            </a:r>
            <a:r>
              <a:rPr dirty="0" sz="1200" spc="-10">
                <a:latin typeface="Arial"/>
                <a:cs typeface="Arial"/>
              </a:rPr>
              <a:t>the node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estimated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 closest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goal.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expands nodes based on  </a:t>
            </a:r>
            <a:r>
              <a:rPr dirty="0" sz="1200">
                <a:latin typeface="Arial"/>
                <a:cs typeface="Arial"/>
              </a:rPr>
              <a:t>f(n) = </a:t>
            </a:r>
            <a:r>
              <a:rPr dirty="0" sz="1200" spc="-5">
                <a:latin typeface="Arial"/>
                <a:cs typeface="Arial"/>
              </a:rPr>
              <a:t>h(n). </a:t>
            </a:r>
            <a:r>
              <a:rPr dirty="0" sz="1200" spc="-15">
                <a:latin typeface="Arial"/>
                <a:cs typeface="Arial"/>
              </a:rPr>
              <a:t>It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implemented </a:t>
            </a:r>
            <a:r>
              <a:rPr dirty="0" sz="120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priority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queue.</a:t>
            </a:r>
            <a:endParaRPr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590"/>
              </a:spcBef>
            </a:pPr>
            <a:r>
              <a:rPr dirty="0" sz="1200" spc="-5" b="1">
                <a:latin typeface="Arial"/>
                <a:cs typeface="Arial"/>
              </a:rPr>
              <a:t>Disadvantage </a:t>
            </a:r>
            <a:r>
              <a:rPr dirty="0" sz="1200">
                <a:latin typeface="Arial"/>
                <a:cs typeface="Arial"/>
              </a:rPr>
              <a:t>− It </a:t>
            </a:r>
            <a:r>
              <a:rPr dirty="0" sz="1200" spc="-10">
                <a:latin typeface="Arial"/>
                <a:cs typeface="Arial"/>
              </a:rPr>
              <a:t>can </a:t>
            </a:r>
            <a:r>
              <a:rPr dirty="0" sz="1200">
                <a:latin typeface="Arial"/>
                <a:cs typeface="Arial"/>
              </a:rPr>
              <a:t>get </a:t>
            </a:r>
            <a:r>
              <a:rPr dirty="0" sz="1200" spc="-5">
                <a:latin typeface="Arial"/>
                <a:cs typeface="Arial"/>
              </a:rPr>
              <a:t>stuck </a:t>
            </a:r>
            <a:r>
              <a:rPr dirty="0" sz="1200" spc="10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loops. It </a:t>
            </a:r>
            <a:r>
              <a:rPr dirty="0" sz="1200" spc="10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not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optimal.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750">
                <a:latin typeface="Arial"/>
                <a:cs typeface="Arial"/>
              </a:rPr>
              <a:t>Local Search</a:t>
            </a:r>
            <a:r>
              <a:rPr dirty="0" sz="1750" spc="-4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Algorithms</a:t>
            </a:r>
            <a:endParaRPr sz="1750">
              <a:latin typeface="Arial"/>
              <a:cs typeface="Arial"/>
            </a:endParaRPr>
          </a:p>
          <a:p>
            <a:pPr marL="43180" marR="17780">
              <a:lnSpc>
                <a:spcPts val="1390"/>
              </a:lnSpc>
              <a:spcBef>
                <a:spcPts val="1420"/>
              </a:spcBef>
            </a:pPr>
            <a:r>
              <a:rPr dirty="0" sz="1200">
                <a:latin typeface="Arial"/>
                <a:cs typeface="Arial"/>
              </a:rPr>
              <a:t>They </a:t>
            </a:r>
            <a:r>
              <a:rPr dirty="0" sz="1200" spc="-5">
                <a:latin typeface="Arial"/>
                <a:cs typeface="Arial"/>
              </a:rPr>
              <a:t>start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a prospective solution and </a:t>
            </a:r>
            <a:r>
              <a:rPr dirty="0" sz="1200" spc="-15">
                <a:latin typeface="Arial"/>
                <a:cs typeface="Arial"/>
              </a:rPr>
              <a:t>then move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 neighboring solution. They  can return a </a:t>
            </a:r>
            <a:r>
              <a:rPr dirty="0" sz="1200" spc="-10">
                <a:latin typeface="Arial"/>
                <a:cs typeface="Arial"/>
              </a:rPr>
              <a:t>valid </a:t>
            </a:r>
            <a:r>
              <a:rPr dirty="0" sz="1200" spc="-5">
                <a:latin typeface="Arial"/>
                <a:cs typeface="Arial"/>
              </a:rPr>
              <a:t>solution even </a:t>
            </a:r>
            <a:r>
              <a:rPr dirty="0" sz="1200" spc="10">
                <a:latin typeface="Arial"/>
                <a:cs typeface="Arial"/>
              </a:rPr>
              <a:t>if it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interrupted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any time </a:t>
            </a:r>
            <a:r>
              <a:rPr dirty="0" sz="1200">
                <a:latin typeface="Arial"/>
                <a:cs typeface="Arial"/>
              </a:rPr>
              <a:t>before they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70761"/>
            <a:ext cx="5943600" cy="766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350" spc="-5">
                <a:latin typeface="Arial"/>
                <a:cs typeface="Arial"/>
              </a:rPr>
              <a:t>Hill-Climbing Search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algn="just" marL="43180" marR="5080">
              <a:lnSpc>
                <a:spcPct val="96100"/>
              </a:lnSpc>
            </a:pP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an iterative algorithm </a:t>
            </a:r>
            <a:r>
              <a:rPr dirty="0" sz="1200">
                <a:latin typeface="Arial"/>
                <a:cs typeface="Arial"/>
              </a:rPr>
              <a:t>that starts </a:t>
            </a:r>
            <a:r>
              <a:rPr dirty="0" sz="1200" spc="-5">
                <a:latin typeface="Arial"/>
                <a:cs typeface="Arial"/>
              </a:rPr>
              <a:t>with an arbitrary solution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 problem and  attempts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find a better solution by </a:t>
            </a:r>
            <a:r>
              <a:rPr dirty="0" sz="1200" spc="-10">
                <a:latin typeface="Arial"/>
                <a:cs typeface="Arial"/>
              </a:rPr>
              <a:t>changing </a:t>
            </a:r>
            <a:r>
              <a:rPr dirty="0" sz="1200" spc="-5">
                <a:latin typeface="Arial"/>
                <a:cs typeface="Arial"/>
              </a:rPr>
              <a:t>a single </a:t>
            </a:r>
            <a:r>
              <a:rPr dirty="0" sz="1200" spc="-10">
                <a:latin typeface="Arial"/>
                <a:cs typeface="Arial"/>
              </a:rPr>
              <a:t>element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solution  incrementally. </a:t>
            </a: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the change produces a better solution, an incremental change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15">
                <a:latin typeface="Arial"/>
                <a:cs typeface="Arial"/>
              </a:rPr>
              <a:t>taken  </a:t>
            </a:r>
            <a:r>
              <a:rPr dirty="0" sz="1200" spc="-5">
                <a:latin typeface="Arial"/>
                <a:cs typeface="Arial"/>
              </a:rPr>
              <a:t>as a </a:t>
            </a:r>
            <a:r>
              <a:rPr dirty="0" sz="1200">
                <a:latin typeface="Arial"/>
                <a:cs typeface="Arial"/>
              </a:rPr>
              <a:t>new solution. This </a:t>
            </a:r>
            <a:r>
              <a:rPr dirty="0" sz="1200" spc="-5">
                <a:latin typeface="Arial"/>
                <a:cs typeface="Arial"/>
              </a:rPr>
              <a:t>process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repeated until there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15">
                <a:latin typeface="Arial"/>
                <a:cs typeface="Arial"/>
              </a:rPr>
              <a:t>no </a:t>
            </a:r>
            <a:r>
              <a:rPr dirty="0" sz="1200" spc="-5">
                <a:latin typeface="Arial"/>
                <a:cs typeface="Arial"/>
              </a:rPr>
              <a:t>further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improvements.</a:t>
            </a:r>
            <a:endParaRPr sz="1200">
              <a:latin typeface="Arial"/>
              <a:cs typeface="Arial"/>
            </a:endParaRPr>
          </a:p>
          <a:p>
            <a:pPr algn="just" marL="43180">
              <a:lnSpc>
                <a:spcPct val="100000"/>
              </a:lnSpc>
              <a:spcBef>
                <a:spcPts val="650"/>
              </a:spcBef>
            </a:pPr>
            <a:r>
              <a:rPr dirty="0" sz="1200" spc="-5">
                <a:latin typeface="Arial"/>
                <a:cs typeface="Arial"/>
              </a:rPr>
              <a:t>function Hill-Climbing </a:t>
            </a:r>
            <a:r>
              <a:rPr dirty="0" sz="1200" spc="-10">
                <a:latin typeface="Arial"/>
                <a:cs typeface="Arial"/>
              </a:rPr>
              <a:t>(problem), </a:t>
            </a:r>
            <a:r>
              <a:rPr dirty="0" sz="1200">
                <a:latin typeface="Arial"/>
                <a:cs typeface="Arial"/>
              </a:rPr>
              <a:t>returns </a:t>
            </a:r>
            <a:r>
              <a:rPr dirty="0" sz="1200" spc="-5">
                <a:latin typeface="Arial"/>
                <a:cs typeface="Arial"/>
              </a:rPr>
              <a:t>a state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local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maximum.</a:t>
            </a:r>
            <a:endParaRPr sz="1200">
              <a:latin typeface="Arial"/>
              <a:cs typeface="Arial"/>
            </a:endParaRPr>
          </a:p>
          <a:p>
            <a:pPr marL="12700" marR="3120390">
              <a:lnSpc>
                <a:spcPts val="1300"/>
              </a:lnSpc>
              <a:spcBef>
                <a:spcPts val="710"/>
              </a:spcBef>
            </a:pPr>
            <a:r>
              <a:rPr dirty="0" sz="1150" spc="-5">
                <a:latin typeface="Courier New"/>
                <a:cs typeface="Courier New"/>
              </a:rPr>
              <a:t>inputs: problem, </a:t>
            </a:r>
            <a:r>
              <a:rPr dirty="0" sz="1150">
                <a:latin typeface="Courier New"/>
                <a:cs typeface="Courier New"/>
              </a:rPr>
              <a:t>a </a:t>
            </a:r>
            <a:r>
              <a:rPr dirty="0" sz="1150" spc="-5">
                <a:latin typeface="Courier New"/>
                <a:cs typeface="Courier New"/>
              </a:rPr>
              <a:t>problem  </a:t>
            </a:r>
            <a:r>
              <a:rPr dirty="0" sz="1150">
                <a:latin typeface="Courier New"/>
                <a:cs typeface="Courier New"/>
              </a:rPr>
              <a:t>local </a:t>
            </a:r>
            <a:r>
              <a:rPr dirty="0" sz="1150" spc="-5">
                <a:latin typeface="Courier New"/>
                <a:cs typeface="Courier New"/>
              </a:rPr>
              <a:t>variables: current, </a:t>
            </a:r>
            <a:r>
              <a:rPr dirty="0" sz="1150">
                <a:latin typeface="Courier New"/>
                <a:cs typeface="Courier New"/>
              </a:rPr>
              <a:t>a</a:t>
            </a:r>
            <a:r>
              <a:rPr dirty="0" sz="1150" spc="-75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node</a:t>
            </a:r>
            <a:endParaRPr sz="1150">
              <a:latin typeface="Courier New"/>
              <a:cs typeface="Courier New"/>
            </a:endParaRPr>
          </a:p>
          <a:p>
            <a:pPr marL="1506220">
              <a:lnSpc>
                <a:spcPts val="1230"/>
              </a:lnSpc>
            </a:pPr>
            <a:r>
              <a:rPr dirty="0" sz="1150" spc="-5">
                <a:latin typeface="Courier New"/>
                <a:cs typeface="Courier New"/>
              </a:rPr>
              <a:t>neighbor, </a:t>
            </a:r>
            <a:r>
              <a:rPr dirty="0" sz="1150">
                <a:latin typeface="Courier New"/>
                <a:cs typeface="Courier New"/>
              </a:rPr>
              <a:t>a</a:t>
            </a:r>
            <a:r>
              <a:rPr dirty="0" sz="1150" spc="-15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node</a:t>
            </a:r>
            <a:endParaRPr sz="1150">
              <a:latin typeface="Courier New"/>
              <a:cs typeface="Courier New"/>
            </a:endParaRPr>
          </a:p>
          <a:p>
            <a:pPr marL="12700" marR="2153920">
              <a:lnSpc>
                <a:spcPts val="1300"/>
              </a:lnSpc>
              <a:spcBef>
                <a:spcPts val="80"/>
              </a:spcBef>
            </a:pPr>
            <a:r>
              <a:rPr dirty="0" sz="1150" spc="-5">
                <a:latin typeface="Courier New"/>
                <a:cs typeface="Courier New"/>
              </a:rPr>
              <a:t>current &lt;-Make_Node(Initial-State[problem])  </a:t>
            </a:r>
            <a:r>
              <a:rPr dirty="0" sz="1150">
                <a:latin typeface="Courier New"/>
                <a:cs typeface="Courier New"/>
              </a:rPr>
              <a:t>loop</a:t>
            </a:r>
            <a:endParaRPr sz="1150">
              <a:latin typeface="Courier New"/>
              <a:cs typeface="Courier New"/>
            </a:endParaRPr>
          </a:p>
          <a:p>
            <a:pPr marL="278130">
              <a:lnSpc>
                <a:spcPts val="1220"/>
              </a:lnSpc>
            </a:pPr>
            <a:r>
              <a:rPr dirty="0" sz="1150">
                <a:latin typeface="Courier New"/>
                <a:cs typeface="Courier New"/>
              </a:rPr>
              <a:t>do </a:t>
            </a:r>
            <a:r>
              <a:rPr dirty="0" sz="1150" spc="-5">
                <a:latin typeface="Courier New"/>
                <a:cs typeface="Courier New"/>
              </a:rPr>
              <a:t>neighbor </a:t>
            </a:r>
            <a:r>
              <a:rPr dirty="0" sz="1150" spc="10">
                <a:latin typeface="Courier New"/>
                <a:cs typeface="Courier New"/>
              </a:rPr>
              <a:t>&lt;- </a:t>
            </a:r>
            <a:r>
              <a:rPr dirty="0" sz="1150">
                <a:latin typeface="Courier New"/>
                <a:cs typeface="Courier New"/>
              </a:rPr>
              <a:t>a </a:t>
            </a:r>
            <a:r>
              <a:rPr dirty="0" sz="1150" spc="-5">
                <a:latin typeface="Courier New"/>
                <a:cs typeface="Courier New"/>
              </a:rPr>
              <a:t>highest_valued successor </a:t>
            </a:r>
            <a:r>
              <a:rPr dirty="0" sz="1150">
                <a:latin typeface="Courier New"/>
                <a:cs typeface="Courier New"/>
              </a:rPr>
              <a:t>of</a:t>
            </a:r>
            <a:r>
              <a:rPr dirty="0" sz="1150" spc="-55">
                <a:latin typeface="Courier New"/>
                <a:cs typeface="Courier New"/>
              </a:rPr>
              <a:t> </a:t>
            </a:r>
            <a:r>
              <a:rPr dirty="0" sz="1150" spc="-5" i="1">
                <a:latin typeface="Courier New"/>
                <a:cs typeface="Courier New"/>
              </a:rPr>
              <a:t>current</a:t>
            </a:r>
            <a:endParaRPr sz="1150">
              <a:latin typeface="Courier New"/>
              <a:cs typeface="Courier New"/>
            </a:endParaRPr>
          </a:p>
          <a:p>
            <a:pPr marL="539750" marR="1896110">
              <a:lnSpc>
                <a:spcPts val="1320"/>
              </a:lnSpc>
              <a:spcBef>
                <a:spcPts val="55"/>
              </a:spcBef>
            </a:pPr>
            <a:r>
              <a:rPr dirty="0" sz="1150">
                <a:latin typeface="Courier New"/>
                <a:cs typeface="Courier New"/>
              </a:rPr>
              <a:t>if </a:t>
            </a:r>
            <a:r>
              <a:rPr dirty="0" sz="1150" spc="-5">
                <a:latin typeface="Courier New"/>
                <a:cs typeface="Courier New"/>
              </a:rPr>
              <a:t>Value[neighbor] </a:t>
            </a:r>
            <a:r>
              <a:rPr dirty="0" sz="1150">
                <a:latin typeface="Courier New"/>
                <a:cs typeface="Courier New"/>
              </a:rPr>
              <a:t>≤ </a:t>
            </a:r>
            <a:r>
              <a:rPr dirty="0" sz="1150" spc="-5">
                <a:latin typeface="Courier New"/>
                <a:cs typeface="Courier New"/>
              </a:rPr>
              <a:t>Value[current] then  return</a:t>
            </a:r>
            <a:r>
              <a:rPr dirty="0" sz="1150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State[current]</a:t>
            </a:r>
            <a:endParaRPr sz="1150">
              <a:latin typeface="Courier New"/>
              <a:cs typeface="Courier New"/>
            </a:endParaRPr>
          </a:p>
          <a:p>
            <a:pPr marL="539750">
              <a:lnSpc>
                <a:spcPts val="1260"/>
              </a:lnSpc>
            </a:pPr>
            <a:r>
              <a:rPr dirty="0" sz="1150" spc="-5">
                <a:latin typeface="Courier New"/>
                <a:cs typeface="Courier New"/>
              </a:rPr>
              <a:t>current </a:t>
            </a:r>
            <a:r>
              <a:rPr dirty="0" sz="1150" spc="5">
                <a:latin typeface="Courier New"/>
                <a:cs typeface="Courier New"/>
              </a:rPr>
              <a:t>&lt;-</a:t>
            </a:r>
            <a:r>
              <a:rPr dirty="0" sz="1150" spc="-10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neighbor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50">
                <a:latin typeface="Courier New"/>
                <a:cs typeface="Courier New"/>
              </a:rPr>
              <a:t>end</a:t>
            </a:r>
            <a:endParaRPr sz="1150">
              <a:latin typeface="Courier New"/>
              <a:cs typeface="Courier New"/>
            </a:endParaRPr>
          </a:p>
          <a:p>
            <a:pPr algn="just" marL="43180">
              <a:lnSpc>
                <a:spcPct val="100000"/>
              </a:lnSpc>
              <a:spcBef>
                <a:spcPts val="565"/>
              </a:spcBef>
            </a:pPr>
            <a:r>
              <a:rPr dirty="0" sz="1200" spc="-5" b="1">
                <a:latin typeface="Arial"/>
                <a:cs typeface="Arial"/>
              </a:rPr>
              <a:t>Disadvantage </a:t>
            </a:r>
            <a:r>
              <a:rPr dirty="0" sz="1200">
                <a:latin typeface="Arial"/>
                <a:cs typeface="Arial"/>
              </a:rPr>
              <a:t>− </a:t>
            </a:r>
            <a:r>
              <a:rPr dirty="0" sz="1200" spc="-5">
                <a:latin typeface="Arial"/>
                <a:cs typeface="Arial"/>
              </a:rPr>
              <a:t>This algorithm </a:t>
            </a:r>
            <a:r>
              <a:rPr dirty="0" sz="1200" spc="10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neither </a:t>
            </a:r>
            <a:r>
              <a:rPr dirty="0" sz="1200" spc="-10">
                <a:latin typeface="Arial"/>
                <a:cs typeface="Arial"/>
              </a:rPr>
              <a:t>complete, nor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optimal.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350" spc="-5">
                <a:latin typeface="Arial"/>
                <a:cs typeface="Arial"/>
              </a:rPr>
              <a:t>Local </a:t>
            </a:r>
            <a:r>
              <a:rPr dirty="0" sz="1350" spc="-10">
                <a:latin typeface="Arial"/>
                <a:cs typeface="Arial"/>
              </a:rPr>
              <a:t>Beam</a:t>
            </a:r>
            <a:r>
              <a:rPr dirty="0" sz="1350" spc="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just" marL="43180" marR="13970">
              <a:lnSpc>
                <a:spcPct val="95600"/>
              </a:lnSpc>
            </a:pP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5">
                <a:latin typeface="Arial"/>
                <a:cs typeface="Arial"/>
              </a:rPr>
              <a:t>this </a:t>
            </a:r>
            <a:r>
              <a:rPr dirty="0" sz="1200" spc="-10">
                <a:latin typeface="Arial"/>
                <a:cs typeface="Arial"/>
              </a:rPr>
              <a:t>algorithm, </a:t>
            </a:r>
            <a:r>
              <a:rPr dirty="0" sz="1200" spc="10">
                <a:latin typeface="Arial"/>
                <a:cs typeface="Arial"/>
              </a:rPr>
              <a:t>it </a:t>
            </a:r>
            <a:r>
              <a:rPr dirty="0" sz="1200">
                <a:latin typeface="Arial"/>
                <a:cs typeface="Arial"/>
              </a:rPr>
              <a:t>holds k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>
                <a:latin typeface="Arial"/>
                <a:cs typeface="Arial"/>
              </a:rPr>
              <a:t>of states at any given </a:t>
            </a:r>
            <a:r>
              <a:rPr dirty="0" sz="1200" spc="-10">
                <a:latin typeface="Arial"/>
                <a:cs typeface="Arial"/>
              </a:rPr>
              <a:t>time. </a:t>
            </a:r>
            <a:r>
              <a:rPr dirty="0" sz="1200" spc="-5">
                <a:latin typeface="Arial"/>
                <a:cs typeface="Arial"/>
              </a:rPr>
              <a:t>At </a:t>
            </a:r>
            <a:r>
              <a:rPr dirty="0" sz="1200">
                <a:latin typeface="Arial"/>
                <a:cs typeface="Arial"/>
              </a:rPr>
              <a:t>the start, </a:t>
            </a:r>
            <a:r>
              <a:rPr dirty="0" sz="1200" spc="-5">
                <a:latin typeface="Arial"/>
                <a:cs typeface="Arial"/>
              </a:rPr>
              <a:t>these </a:t>
            </a:r>
            <a:r>
              <a:rPr dirty="0" sz="1200">
                <a:latin typeface="Arial"/>
                <a:cs typeface="Arial"/>
              </a:rPr>
              <a:t>states  are </a:t>
            </a:r>
            <a:r>
              <a:rPr dirty="0" sz="1200" spc="-5">
                <a:latin typeface="Arial"/>
                <a:cs typeface="Arial"/>
              </a:rPr>
              <a:t>generated randomly.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successors of </a:t>
            </a:r>
            <a:r>
              <a:rPr dirty="0" sz="1200" spc="-10">
                <a:latin typeface="Arial"/>
                <a:cs typeface="Arial"/>
              </a:rPr>
              <a:t>these </a:t>
            </a:r>
            <a:r>
              <a:rPr dirty="0" sz="1200">
                <a:latin typeface="Arial"/>
                <a:cs typeface="Arial"/>
              </a:rPr>
              <a:t>k states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computed with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help 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objective </a:t>
            </a:r>
            <a:r>
              <a:rPr dirty="0" sz="1200">
                <a:latin typeface="Arial"/>
                <a:cs typeface="Arial"/>
              </a:rPr>
              <a:t>function. If </a:t>
            </a:r>
            <a:r>
              <a:rPr dirty="0" sz="1200" spc="-5">
                <a:latin typeface="Arial"/>
                <a:cs typeface="Arial"/>
              </a:rPr>
              <a:t>any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5">
                <a:latin typeface="Arial"/>
                <a:cs typeface="Arial"/>
              </a:rPr>
              <a:t>these </a:t>
            </a:r>
            <a:r>
              <a:rPr dirty="0" sz="1200" spc="-5">
                <a:latin typeface="Arial"/>
                <a:cs typeface="Arial"/>
              </a:rPr>
              <a:t>successors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maximum </a:t>
            </a:r>
            <a:r>
              <a:rPr dirty="0" sz="1200">
                <a:latin typeface="Arial"/>
                <a:cs typeface="Arial"/>
              </a:rPr>
              <a:t>value of the </a:t>
            </a:r>
            <a:r>
              <a:rPr dirty="0" sz="1200" spc="-5">
                <a:latin typeface="Arial"/>
                <a:cs typeface="Arial"/>
              </a:rPr>
              <a:t>objective  </a:t>
            </a:r>
            <a:r>
              <a:rPr dirty="0" sz="1200">
                <a:latin typeface="Arial"/>
                <a:cs typeface="Arial"/>
              </a:rPr>
              <a:t>function, </a:t>
            </a:r>
            <a:r>
              <a:rPr dirty="0" sz="1200" spc="-10">
                <a:latin typeface="Arial"/>
                <a:cs typeface="Arial"/>
              </a:rPr>
              <a:t>then </a:t>
            </a:r>
            <a:r>
              <a:rPr dirty="0" sz="1200" spc="-5">
                <a:latin typeface="Arial"/>
                <a:cs typeface="Arial"/>
              </a:rPr>
              <a:t>the algorithm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stops.</a:t>
            </a:r>
            <a:endParaRPr sz="1200">
              <a:latin typeface="Arial"/>
              <a:cs typeface="Arial"/>
            </a:endParaRPr>
          </a:p>
          <a:p>
            <a:pPr algn="just" marL="43180" marR="5715">
              <a:lnSpc>
                <a:spcPct val="95800"/>
              </a:lnSpc>
              <a:spcBef>
                <a:spcPts val="735"/>
              </a:spcBef>
            </a:pPr>
            <a:r>
              <a:rPr dirty="0" sz="1200" spc="-5">
                <a:latin typeface="Arial"/>
                <a:cs typeface="Arial"/>
              </a:rPr>
              <a:t>Otherwise the (initial </a:t>
            </a:r>
            <a:r>
              <a:rPr dirty="0" sz="1200">
                <a:latin typeface="Arial"/>
                <a:cs typeface="Arial"/>
              </a:rPr>
              <a:t>k </a:t>
            </a:r>
            <a:r>
              <a:rPr dirty="0" sz="1200" spc="-5">
                <a:latin typeface="Arial"/>
                <a:cs typeface="Arial"/>
              </a:rPr>
              <a:t>states </a:t>
            </a:r>
            <a:r>
              <a:rPr dirty="0" sz="1200">
                <a:latin typeface="Arial"/>
                <a:cs typeface="Arial"/>
              </a:rPr>
              <a:t>and k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>
                <a:latin typeface="Arial"/>
                <a:cs typeface="Arial"/>
              </a:rPr>
              <a:t>of successors of the states = </a:t>
            </a:r>
            <a:r>
              <a:rPr dirty="0" sz="1200" spc="-5">
                <a:latin typeface="Arial"/>
                <a:cs typeface="Arial"/>
              </a:rPr>
              <a:t>2k) states </a:t>
            </a:r>
            <a:r>
              <a:rPr dirty="0" sz="1200">
                <a:latin typeface="Arial"/>
                <a:cs typeface="Arial"/>
              </a:rPr>
              <a:t>are  </a:t>
            </a:r>
            <a:r>
              <a:rPr dirty="0" sz="1200" spc="-5">
                <a:latin typeface="Arial"/>
                <a:cs typeface="Arial"/>
              </a:rPr>
              <a:t>placed </a:t>
            </a:r>
            <a:r>
              <a:rPr dirty="0" sz="1200" spc="5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a pool. </a:t>
            </a:r>
            <a:r>
              <a:rPr dirty="0" sz="1200" spc="-10">
                <a:latin typeface="Arial"/>
                <a:cs typeface="Arial"/>
              </a:rPr>
              <a:t>The pool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then </a:t>
            </a:r>
            <a:r>
              <a:rPr dirty="0" sz="1200" spc="-5">
                <a:latin typeface="Arial"/>
                <a:cs typeface="Arial"/>
              </a:rPr>
              <a:t>sorted numerically.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highest </a:t>
            </a:r>
            <a:r>
              <a:rPr dirty="0" sz="1200">
                <a:latin typeface="Arial"/>
                <a:cs typeface="Arial"/>
              </a:rPr>
              <a:t>k states are </a:t>
            </a:r>
            <a:r>
              <a:rPr dirty="0" sz="1200" spc="-5">
                <a:latin typeface="Arial"/>
                <a:cs typeface="Arial"/>
              </a:rPr>
              <a:t>selected  as </a:t>
            </a:r>
            <a:r>
              <a:rPr dirty="0" sz="1200">
                <a:latin typeface="Arial"/>
                <a:cs typeface="Arial"/>
              </a:rPr>
              <a:t>new </a:t>
            </a:r>
            <a:r>
              <a:rPr dirty="0" sz="1200" spc="-5">
                <a:latin typeface="Arial"/>
                <a:cs typeface="Arial"/>
              </a:rPr>
              <a:t>initial states. </a:t>
            </a:r>
            <a:r>
              <a:rPr dirty="0" sz="1200">
                <a:latin typeface="Arial"/>
                <a:cs typeface="Arial"/>
              </a:rPr>
              <a:t>This process </a:t>
            </a:r>
            <a:r>
              <a:rPr dirty="0" sz="1200" spc="-5">
                <a:latin typeface="Arial"/>
                <a:cs typeface="Arial"/>
              </a:rPr>
              <a:t>continues until a maximum </a:t>
            </a:r>
            <a:r>
              <a:rPr dirty="0" sz="1200">
                <a:latin typeface="Arial"/>
                <a:cs typeface="Arial"/>
              </a:rPr>
              <a:t>value </a:t>
            </a:r>
            <a:r>
              <a:rPr dirty="0" sz="1200" spc="5">
                <a:latin typeface="Arial"/>
                <a:cs typeface="Arial"/>
              </a:rPr>
              <a:t>is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reached.</a:t>
            </a:r>
            <a:endParaRPr sz="1200">
              <a:latin typeface="Arial"/>
              <a:cs typeface="Arial"/>
            </a:endParaRPr>
          </a:p>
          <a:p>
            <a:pPr algn="just" marL="43180">
              <a:lnSpc>
                <a:spcPct val="100000"/>
              </a:lnSpc>
              <a:spcBef>
                <a:spcPts val="650"/>
              </a:spcBef>
            </a:pPr>
            <a:r>
              <a:rPr dirty="0" sz="1200" spc="-5">
                <a:latin typeface="Arial"/>
                <a:cs typeface="Arial"/>
              </a:rPr>
              <a:t>function </a:t>
            </a:r>
            <a:r>
              <a:rPr dirty="0" sz="1200" spc="-10">
                <a:latin typeface="Arial"/>
                <a:cs typeface="Arial"/>
              </a:rPr>
              <a:t>BeamSearch( </a:t>
            </a:r>
            <a:r>
              <a:rPr dirty="0" sz="1200" spc="-5" i="1">
                <a:latin typeface="Arial"/>
                <a:cs typeface="Arial"/>
              </a:rPr>
              <a:t>problem, k</a:t>
            </a:r>
            <a:r>
              <a:rPr dirty="0" sz="1200" spc="-5">
                <a:latin typeface="Arial"/>
                <a:cs typeface="Arial"/>
              </a:rPr>
              <a:t>), returns a solution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state.</a:t>
            </a:r>
            <a:endParaRPr sz="1200">
              <a:latin typeface="Arial"/>
              <a:cs typeface="Arial"/>
            </a:endParaRPr>
          </a:p>
          <a:p>
            <a:pPr marL="12700" marR="2597150">
              <a:lnSpc>
                <a:spcPts val="1300"/>
              </a:lnSpc>
              <a:spcBef>
                <a:spcPts val="710"/>
              </a:spcBef>
            </a:pPr>
            <a:r>
              <a:rPr dirty="0" sz="1150">
                <a:latin typeface="Courier New"/>
                <a:cs typeface="Courier New"/>
              </a:rPr>
              <a:t>start with k </a:t>
            </a:r>
            <a:r>
              <a:rPr dirty="0" sz="1150" spc="-5">
                <a:latin typeface="Courier New"/>
                <a:cs typeface="Courier New"/>
              </a:rPr>
              <a:t>randomly generated </a:t>
            </a:r>
            <a:r>
              <a:rPr dirty="0" sz="1150" spc="-10">
                <a:latin typeface="Courier New"/>
                <a:cs typeface="Courier New"/>
              </a:rPr>
              <a:t>states  </a:t>
            </a:r>
            <a:r>
              <a:rPr dirty="0" sz="1150">
                <a:latin typeface="Courier New"/>
                <a:cs typeface="Courier New"/>
              </a:rPr>
              <a:t>loop</a:t>
            </a:r>
            <a:endParaRPr sz="1150">
              <a:latin typeface="Courier New"/>
              <a:cs typeface="Courier New"/>
            </a:endParaRPr>
          </a:p>
          <a:p>
            <a:pPr marL="278130">
              <a:lnSpc>
                <a:spcPts val="1220"/>
              </a:lnSpc>
            </a:pPr>
            <a:r>
              <a:rPr dirty="0" sz="1150" spc="-5">
                <a:latin typeface="Courier New"/>
                <a:cs typeface="Courier New"/>
              </a:rPr>
              <a:t>generate </a:t>
            </a:r>
            <a:r>
              <a:rPr dirty="0" sz="1150" spc="-10">
                <a:latin typeface="Courier New"/>
                <a:cs typeface="Courier New"/>
              </a:rPr>
              <a:t>all </a:t>
            </a:r>
            <a:r>
              <a:rPr dirty="0" sz="1150" spc="-5">
                <a:latin typeface="Courier New"/>
                <a:cs typeface="Courier New"/>
              </a:rPr>
              <a:t>successors </a:t>
            </a:r>
            <a:r>
              <a:rPr dirty="0" sz="1150">
                <a:latin typeface="Courier New"/>
                <a:cs typeface="Courier New"/>
              </a:rPr>
              <a:t>of all k</a:t>
            </a:r>
            <a:r>
              <a:rPr dirty="0" sz="1150" spc="-60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states</a:t>
            </a:r>
            <a:endParaRPr sz="1150">
              <a:latin typeface="Courier New"/>
              <a:cs typeface="Courier New"/>
            </a:endParaRPr>
          </a:p>
          <a:p>
            <a:pPr marL="278130" marR="929640">
              <a:lnSpc>
                <a:spcPts val="1320"/>
              </a:lnSpc>
              <a:spcBef>
                <a:spcPts val="55"/>
              </a:spcBef>
            </a:pPr>
            <a:r>
              <a:rPr dirty="0" sz="1150">
                <a:latin typeface="Courier New"/>
                <a:cs typeface="Courier New"/>
              </a:rPr>
              <a:t>if any of </a:t>
            </a:r>
            <a:r>
              <a:rPr dirty="0" sz="1150" spc="-10">
                <a:latin typeface="Courier New"/>
                <a:cs typeface="Courier New"/>
              </a:rPr>
              <a:t>the states </a:t>
            </a:r>
            <a:r>
              <a:rPr dirty="0" sz="1150">
                <a:latin typeface="Courier New"/>
                <a:cs typeface="Courier New"/>
              </a:rPr>
              <a:t>= </a:t>
            </a:r>
            <a:r>
              <a:rPr dirty="0" sz="1150" spc="-5">
                <a:latin typeface="Courier New"/>
                <a:cs typeface="Courier New"/>
              </a:rPr>
              <a:t>solution, </a:t>
            </a:r>
            <a:r>
              <a:rPr dirty="0" sz="1150">
                <a:latin typeface="Courier New"/>
                <a:cs typeface="Courier New"/>
              </a:rPr>
              <a:t>then </a:t>
            </a:r>
            <a:r>
              <a:rPr dirty="0" sz="1150" spc="-5">
                <a:latin typeface="Courier New"/>
                <a:cs typeface="Courier New"/>
              </a:rPr>
              <a:t>return </a:t>
            </a:r>
            <a:r>
              <a:rPr dirty="0" sz="1150" spc="-10">
                <a:latin typeface="Courier New"/>
                <a:cs typeface="Courier New"/>
              </a:rPr>
              <a:t>the </a:t>
            </a:r>
            <a:r>
              <a:rPr dirty="0" sz="1150" spc="-5">
                <a:latin typeface="Courier New"/>
                <a:cs typeface="Courier New"/>
              </a:rPr>
              <a:t>state  else select </a:t>
            </a:r>
            <a:r>
              <a:rPr dirty="0" sz="1150">
                <a:latin typeface="Courier New"/>
                <a:cs typeface="Courier New"/>
              </a:rPr>
              <a:t>the k </a:t>
            </a:r>
            <a:r>
              <a:rPr dirty="0" sz="1150" spc="-5">
                <a:latin typeface="Courier New"/>
                <a:cs typeface="Courier New"/>
              </a:rPr>
              <a:t>best</a:t>
            </a:r>
            <a:r>
              <a:rPr dirty="0" sz="1150" spc="-55">
                <a:latin typeface="Courier New"/>
                <a:cs typeface="Courier New"/>
              </a:rPr>
              <a:t> </a:t>
            </a:r>
            <a:r>
              <a:rPr dirty="0" sz="1150" spc="-5">
                <a:latin typeface="Courier New"/>
                <a:cs typeface="Courier New"/>
              </a:rPr>
              <a:t>successors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265"/>
              </a:lnSpc>
            </a:pPr>
            <a:r>
              <a:rPr dirty="0" sz="1150">
                <a:latin typeface="Courier New"/>
                <a:cs typeface="Courier New"/>
              </a:rPr>
              <a:t>end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</a:pPr>
            <a:r>
              <a:rPr dirty="0" sz="1350" spc="-5">
                <a:latin typeface="Arial"/>
                <a:cs typeface="Arial"/>
              </a:rPr>
              <a:t>Simulated Annealing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"/>
              <a:cs typeface="Arial"/>
            </a:endParaRPr>
          </a:p>
          <a:p>
            <a:pPr algn="just" marL="43180" marR="6985">
              <a:lnSpc>
                <a:spcPts val="1370"/>
              </a:lnSpc>
            </a:pPr>
            <a:r>
              <a:rPr dirty="0" sz="1200" spc="-5">
                <a:latin typeface="Arial"/>
                <a:cs typeface="Arial"/>
              </a:rPr>
              <a:t>Annealing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process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heating and cooling a </a:t>
            </a:r>
            <a:r>
              <a:rPr dirty="0" sz="1200" spc="-10">
                <a:latin typeface="Arial"/>
                <a:cs typeface="Arial"/>
              </a:rPr>
              <a:t>metal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change </a:t>
            </a:r>
            <a:r>
              <a:rPr dirty="0" sz="1200" spc="5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internal structure 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modifying </a:t>
            </a:r>
            <a:r>
              <a:rPr dirty="0" sz="1200" spc="5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physical properties. </a:t>
            </a:r>
            <a:r>
              <a:rPr dirty="0" sz="1200">
                <a:latin typeface="Arial"/>
                <a:cs typeface="Arial"/>
              </a:rPr>
              <a:t>When </a:t>
            </a:r>
            <a:r>
              <a:rPr dirty="0" sz="1200" spc="-10">
                <a:latin typeface="Arial"/>
                <a:cs typeface="Arial"/>
              </a:rPr>
              <a:t>the metal </a:t>
            </a:r>
            <a:r>
              <a:rPr dirty="0" sz="1200" spc="-5">
                <a:latin typeface="Arial"/>
                <a:cs typeface="Arial"/>
              </a:rPr>
              <a:t>cools,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new structure </a:t>
            </a:r>
            <a:r>
              <a:rPr dirty="0" sz="1200" spc="5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seized,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2020-06-18T18:40:37Z</dcterms:created>
  <dcterms:modified xsi:type="dcterms:W3CDTF">2020-06-18T18:40:37Z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