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  <p:embeddedFontLst>
    <p:embeddedFont>
      <p:font typeface="Arial" panose="00000000000000000000" pitchFamily="34" charset="1"/>
      <p:regular r:id="rId16"/>
    </p:embeddedFont>
    <p:embeddedFont>
      <p:font typeface="Courier New" panose="00000000000000000000" pitchFamily="49" charset="1"/>
      <p:regular r:id="rId18"/>
    </p:embeddedFont>
    <p:embeddedFont>
      <p:font typeface="Symbol" panose="00000000000000000000" pitchFamily="18" charset="2"/>
      <p:regular r:id="rId19"/>
    </p:embeddedFont>
    <p:embeddedFont>
      <p:font typeface="Times New Roman" panose="00000000000000000000" pitchFamily="18" charset="1"/>
      <p:regular r:id="rId15"/>
      <p:italic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tag/backtracking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43914"/>
            <a:ext cx="5970905" cy="325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Minimax Algorithm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Game </a:t>
            </a:r>
            <a:r>
              <a:rPr dirty="0" sz="1200">
                <a:latin typeface="Times New Roman"/>
                <a:cs typeface="Times New Roman"/>
              </a:rPr>
              <a:t>Theory </a:t>
            </a:r>
            <a:r>
              <a:rPr dirty="0" sz="1200" spc="-5">
                <a:latin typeface="Times New Roman"/>
                <a:cs typeface="Times New Roman"/>
              </a:rPr>
              <a:t>| Set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(Introduction)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96100"/>
              </a:lnSpc>
              <a:spcBef>
                <a:spcPts val="1115"/>
              </a:spcBef>
            </a:pPr>
            <a:r>
              <a:rPr dirty="0" sz="1200" spc="-5">
                <a:latin typeface="Times New Roman"/>
                <a:cs typeface="Times New Roman"/>
              </a:rPr>
              <a:t>Minimax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kind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u="sng" sz="1200" spc="-5">
                <a:solidFill>
                  <a:srgbClr val="EB4E1F"/>
                </a:solidFill>
                <a:uFill>
                  <a:solidFill>
                    <a:srgbClr val="EB4E1F"/>
                  </a:solidFill>
                </a:uFill>
                <a:latin typeface="Times New Roman"/>
                <a:cs typeface="Times New Roman"/>
                <a:hlinkClick r:id="rId2"/>
              </a:rPr>
              <a:t>backtracking</a:t>
            </a:r>
            <a:r>
              <a:rPr dirty="0" sz="1200" spc="-5">
                <a:solidFill>
                  <a:srgbClr val="EB4E1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 spc="5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decision </a:t>
            </a:r>
            <a:r>
              <a:rPr dirty="0" sz="1200" spc="-10">
                <a:latin typeface="Times New Roman"/>
                <a:cs typeface="Times New Roman"/>
              </a:rPr>
              <a:t>making </a:t>
            </a:r>
            <a:r>
              <a:rPr dirty="0" sz="1200" spc="-5">
                <a:latin typeface="Times New Roman"/>
                <a:cs typeface="Times New Roman"/>
              </a:rPr>
              <a:t>and game </a:t>
            </a:r>
            <a:r>
              <a:rPr dirty="0" sz="1200" spc="5">
                <a:latin typeface="Times New Roman"/>
                <a:cs typeface="Times New Roman"/>
              </a:rPr>
              <a:t>theory </a:t>
            </a:r>
            <a:r>
              <a:rPr dirty="0" sz="1200" spc="1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optimal </a:t>
            </a:r>
            <a:r>
              <a:rPr dirty="0" sz="1200" spc="-10">
                <a:latin typeface="Times New Roman"/>
                <a:cs typeface="Times New Roman"/>
              </a:rPr>
              <a:t>move 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player, </a:t>
            </a:r>
            <a:r>
              <a:rPr dirty="0" sz="1200">
                <a:latin typeface="Times New Roman"/>
                <a:cs typeface="Times New Roman"/>
              </a:rPr>
              <a:t>assuming </a:t>
            </a:r>
            <a:r>
              <a:rPr dirty="0" sz="1200" spc="-10">
                <a:latin typeface="Times New Roman"/>
                <a:cs typeface="Times New Roman"/>
              </a:rPr>
              <a:t>that your </a:t>
            </a:r>
            <a:r>
              <a:rPr dirty="0" sz="1200" spc="-5">
                <a:latin typeface="Times New Roman"/>
                <a:cs typeface="Times New Roman"/>
              </a:rPr>
              <a:t>opponent </a:t>
            </a:r>
            <a:r>
              <a:rPr dirty="0" sz="1200" spc="-15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plays optimally.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 </a:t>
            </a:r>
            <a:r>
              <a:rPr dirty="0" sz="1200" spc="-5">
                <a:latin typeface="Times New Roman"/>
                <a:cs typeface="Times New Roman"/>
              </a:rPr>
              <a:t>widely 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5">
                <a:latin typeface="Times New Roman"/>
                <a:cs typeface="Times New Roman"/>
              </a:rPr>
              <a:t>player </a:t>
            </a:r>
            <a:r>
              <a:rPr dirty="0" sz="1200">
                <a:latin typeface="Times New Roman"/>
                <a:cs typeface="Times New Roman"/>
              </a:rPr>
              <a:t>turn-based </a:t>
            </a:r>
            <a:r>
              <a:rPr dirty="0" sz="1200" spc="-5">
                <a:latin typeface="Times New Roman"/>
                <a:cs typeface="Times New Roman"/>
              </a:rPr>
              <a:t>games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Tic-Tac-Toe, </a:t>
            </a:r>
            <a:r>
              <a:rPr dirty="0" sz="1200" spc="-10">
                <a:latin typeface="Times New Roman"/>
                <a:cs typeface="Times New Roman"/>
              </a:rPr>
              <a:t>Backgammon, </a:t>
            </a:r>
            <a:r>
              <a:rPr dirty="0" sz="1200" spc="-5">
                <a:latin typeface="Times New Roman"/>
                <a:cs typeface="Times New Roman"/>
              </a:rPr>
              <a:t>Mancala,  </a:t>
            </a:r>
            <a:r>
              <a:rPr dirty="0" sz="1200" spc="-10">
                <a:latin typeface="Times New Roman"/>
                <a:cs typeface="Times New Roman"/>
              </a:rPr>
              <a:t>Chess,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Minimax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players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maximizer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minimizer.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maximizer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highest </a:t>
            </a:r>
            <a:r>
              <a:rPr dirty="0" sz="1200">
                <a:latin typeface="Times New Roman"/>
                <a:cs typeface="Times New Roman"/>
              </a:rPr>
              <a:t>score </a:t>
            </a:r>
            <a:r>
              <a:rPr dirty="0" sz="1200" spc="-15">
                <a:latin typeface="Times New Roman"/>
                <a:cs typeface="Times New Roman"/>
              </a:rPr>
              <a:t>possible </a:t>
            </a: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minimizer tries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opposite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lowest </a:t>
            </a:r>
            <a:r>
              <a:rPr dirty="0" sz="1200">
                <a:latin typeface="Times New Roman"/>
                <a:cs typeface="Times New Roman"/>
              </a:rPr>
              <a:t>score  </a:t>
            </a:r>
            <a:r>
              <a:rPr dirty="0" sz="1200" spc="-5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37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board </a:t>
            </a:r>
            <a:r>
              <a:rPr dirty="0" sz="1200">
                <a:latin typeface="Times New Roman"/>
                <a:cs typeface="Times New Roman"/>
              </a:rPr>
              <a:t>state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value associated with </a:t>
            </a:r>
            <a:r>
              <a:rPr dirty="0" sz="1200" spc="-10">
                <a:latin typeface="Times New Roman"/>
                <a:cs typeface="Times New Roman"/>
              </a:rPr>
              <a:t>it.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 spc="5">
                <a:latin typeface="Times New Roman"/>
                <a:cs typeface="Times New Roman"/>
              </a:rPr>
              <a:t>state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maximizer has upper </a:t>
            </a:r>
            <a:r>
              <a:rPr dirty="0" sz="1200" spc="-10">
                <a:latin typeface="Times New Roman"/>
                <a:cs typeface="Times New Roman"/>
              </a:rPr>
              <a:t>hand  then,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board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If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minimizer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upper</a:t>
            </a:r>
            <a:endParaRPr sz="1200">
              <a:latin typeface="Times New Roman"/>
              <a:cs typeface="Times New Roman"/>
            </a:endParaRPr>
          </a:p>
          <a:p>
            <a:pPr marL="12700" marR="15875">
              <a:lnSpc>
                <a:spcPts val="137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hand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board </a:t>
            </a:r>
            <a:r>
              <a:rPr dirty="0" sz="1200" spc="5">
                <a:latin typeface="Times New Roman"/>
                <a:cs typeface="Times New Roman"/>
              </a:rPr>
              <a:t>state </a:t>
            </a: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tend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some negative </a:t>
            </a:r>
            <a:r>
              <a:rPr dirty="0" sz="1200" spc="-10">
                <a:latin typeface="Times New Roman"/>
                <a:cs typeface="Times New Roman"/>
              </a:rPr>
              <a:t>value.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board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5">
                <a:latin typeface="Times New Roman"/>
                <a:cs typeface="Times New Roman"/>
              </a:rPr>
              <a:t>calculated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some heuristics </a:t>
            </a:r>
            <a:r>
              <a:rPr dirty="0" sz="1200">
                <a:latin typeface="Times New Roman"/>
                <a:cs typeface="Times New Roman"/>
              </a:rPr>
              <a:t>which are </a:t>
            </a:r>
            <a:r>
              <a:rPr dirty="0" sz="1200" spc="-5">
                <a:latin typeface="Times New Roman"/>
                <a:cs typeface="Times New Roman"/>
              </a:rPr>
              <a:t>unique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every type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game.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665"/>
              </a:spcBef>
            </a:pP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560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Consider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game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4 </a:t>
            </a:r>
            <a:r>
              <a:rPr dirty="0" sz="1200" spc="-5">
                <a:latin typeface="Times New Roman"/>
                <a:cs typeface="Times New Roman"/>
              </a:rPr>
              <a:t>final </a:t>
            </a:r>
            <a:r>
              <a:rPr dirty="0" sz="1200">
                <a:latin typeface="Times New Roman"/>
                <a:cs typeface="Times New Roman"/>
              </a:rPr>
              <a:t>states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15">
                <a:latin typeface="Times New Roman"/>
                <a:cs typeface="Times New Roman"/>
              </a:rPr>
              <a:t>paths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 spc="-10">
                <a:latin typeface="Times New Roman"/>
                <a:cs typeface="Times New Roman"/>
              </a:rPr>
              <a:t>final </a:t>
            </a:r>
            <a:r>
              <a:rPr dirty="0" sz="1200" spc="5">
                <a:latin typeface="Times New Roman"/>
                <a:cs typeface="Times New Roman"/>
              </a:rPr>
              <a:t>state </a:t>
            </a:r>
            <a:r>
              <a:rPr dirty="0" sz="1200">
                <a:latin typeface="Times New Roman"/>
                <a:cs typeface="Times New Roman"/>
              </a:rPr>
              <a:t>are from root to 4 </a:t>
            </a:r>
            <a:r>
              <a:rPr dirty="0" sz="1200" spc="-10">
                <a:latin typeface="Times New Roman"/>
                <a:cs typeface="Times New Roman"/>
              </a:rPr>
              <a:t>leaves 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perfect </a:t>
            </a:r>
            <a:r>
              <a:rPr dirty="0" sz="1200">
                <a:latin typeface="Times New Roman"/>
                <a:cs typeface="Times New Roman"/>
              </a:rPr>
              <a:t>binary </a:t>
            </a:r>
            <a:r>
              <a:rPr dirty="0" sz="1200" spc="5">
                <a:latin typeface="Times New Roman"/>
                <a:cs typeface="Times New Roman"/>
              </a:rPr>
              <a:t>tree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shown </a:t>
            </a:r>
            <a:r>
              <a:rPr dirty="0" sz="1200" spc="-10">
                <a:latin typeface="Times New Roman"/>
                <a:cs typeface="Times New Roman"/>
              </a:rPr>
              <a:t>below. Assume you </a:t>
            </a:r>
            <a:r>
              <a:rPr dirty="0" sz="1200">
                <a:latin typeface="Times New Roman"/>
                <a:cs typeface="Times New Roman"/>
              </a:rPr>
              <a:t>are the </a:t>
            </a:r>
            <a:r>
              <a:rPr dirty="0" sz="1200" spc="-10">
                <a:latin typeface="Times New Roman"/>
                <a:cs typeface="Times New Roman"/>
              </a:rPr>
              <a:t>maximizing </a:t>
            </a:r>
            <a:r>
              <a:rPr dirty="0" sz="1200" spc="-5">
                <a:latin typeface="Times New Roman"/>
                <a:cs typeface="Times New Roman"/>
              </a:rPr>
              <a:t>player and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first chance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move, </a:t>
            </a:r>
            <a:r>
              <a:rPr dirty="0" sz="1200" spc="-10">
                <a:latin typeface="Times New Roman"/>
                <a:cs typeface="Times New Roman"/>
              </a:rPr>
              <a:t>i.e., 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root </a:t>
            </a:r>
            <a:r>
              <a:rPr dirty="0" sz="1200" spc="-10">
                <a:latin typeface="Times New Roman"/>
                <a:cs typeface="Times New Roman"/>
              </a:rPr>
              <a:t>and your </a:t>
            </a:r>
            <a:r>
              <a:rPr dirty="0" sz="1200" spc="-5">
                <a:latin typeface="Times New Roman"/>
                <a:cs typeface="Times New Roman"/>
              </a:rPr>
              <a:t>opponent </a:t>
            </a:r>
            <a:r>
              <a:rPr dirty="0" sz="1200" spc="-15">
                <a:latin typeface="Times New Roman"/>
                <a:cs typeface="Times New Roman"/>
              </a:rPr>
              <a:t>at next </a:t>
            </a:r>
            <a:r>
              <a:rPr dirty="0" sz="1200" spc="-20">
                <a:latin typeface="Times New Roman"/>
                <a:cs typeface="Times New Roman"/>
              </a:rPr>
              <a:t>level.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10">
                <a:latin typeface="Times New Roman"/>
                <a:cs typeface="Times New Roman"/>
              </a:rPr>
              <a:t>move you  would make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maximizing player </a:t>
            </a:r>
            <a:r>
              <a:rPr dirty="0" sz="1200" spc="-5">
                <a:latin typeface="Times New Roman"/>
                <a:cs typeface="Times New Roman"/>
              </a:rPr>
              <a:t>considering that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opponent </a:t>
            </a:r>
            <a:r>
              <a:rPr dirty="0" sz="1200" spc="-15">
                <a:latin typeface="Times New Roman"/>
                <a:cs typeface="Times New Roman"/>
              </a:rPr>
              <a:t>also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plays </a:t>
            </a:r>
            <a:r>
              <a:rPr dirty="0" sz="1200" spc="-5">
                <a:latin typeface="Times New Roman"/>
                <a:cs typeface="Times New Roman"/>
              </a:rPr>
              <a:t>optimally?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698" y="4896463"/>
            <a:ext cx="3551185" cy="17410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7338186"/>
            <a:ext cx="5967730" cy="17056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12700">
              <a:lnSpc>
                <a:spcPts val="1370"/>
              </a:lnSpc>
              <a:spcBef>
                <a:spcPts val="200"/>
              </a:spcBef>
            </a:pPr>
            <a:r>
              <a:rPr dirty="0" sz="1200" spc="-10">
                <a:latin typeface="Times New Roman"/>
                <a:cs typeface="Times New Roman"/>
              </a:rPr>
              <a:t>Since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backtracking based algorithm,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tries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 spc="-10">
                <a:latin typeface="Times New Roman"/>
                <a:cs typeface="Times New Roman"/>
              </a:rPr>
              <a:t>moves, </a:t>
            </a:r>
            <a:r>
              <a:rPr dirty="0" sz="1200">
                <a:latin typeface="Times New Roman"/>
                <a:cs typeface="Times New Roman"/>
              </a:rPr>
              <a:t>then backtracks </a:t>
            </a:r>
            <a:r>
              <a:rPr dirty="0" sz="1200" spc="-1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decision.</a:t>
            </a:r>
            <a:endParaRPr sz="1200">
              <a:latin typeface="Times New Roman"/>
              <a:cs typeface="Times New Roman"/>
            </a:endParaRPr>
          </a:p>
          <a:p>
            <a:pPr algn="just" marL="356870" marR="12065" indent="-229235">
              <a:lnSpc>
                <a:spcPct val="95900"/>
              </a:lnSpc>
              <a:spcBef>
                <a:spcPts val="72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dirty="0"/>
              <a:t>	</a:t>
            </a:r>
            <a:r>
              <a:rPr dirty="0" sz="1200" spc="-5">
                <a:latin typeface="Times New Roman"/>
                <a:cs typeface="Times New Roman"/>
              </a:rPr>
              <a:t>Maximizer </a:t>
            </a:r>
            <a:r>
              <a:rPr dirty="0" sz="1200">
                <a:latin typeface="Times New Roman"/>
                <a:cs typeface="Times New Roman"/>
              </a:rPr>
              <a:t>goes </a:t>
            </a:r>
            <a:r>
              <a:rPr dirty="0" sz="1200" spc="-5">
                <a:latin typeface="Times New Roman"/>
                <a:cs typeface="Times New Roman"/>
              </a:rPr>
              <a:t>LEFT: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minimizers </a:t>
            </a:r>
            <a:r>
              <a:rPr dirty="0" sz="1200">
                <a:latin typeface="Times New Roman"/>
                <a:cs typeface="Times New Roman"/>
              </a:rPr>
              <a:t>turn. </a:t>
            </a:r>
            <a:r>
              <a:rPr dirty="0" sz="1200" spc="-10">
                <a:latin typeface="Times New Roman"/>
                <a:cs typeface="Times New Roman"/>
              </a:rPr>
              <a:t>The minimizer </a:t>
            </a:r>
            <a:r>
              <a:rPr dirty="0" sz="1200" spc="-5">
                <a:latin typeface="Times New Roman"/>
                <a:cs typeface="Times New Roman"/>
              </a:rPr>
              <a:t>now has </a:t>
            </a:r>
            <a:r>
              <a:rPr dirty="0" sz="1200">
                <a:latin typeface="Times New Roman"/>
                <a:cs typeface="Times New Roman"/>
              </a:rPr>
              <a:t>a choice  between 3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5. Being the </a:t>
            </a:r>
            <a:r>
              <a:rPr dirty="0" sz="1200" spc="-10">
                <a:latin typeface="Times New Roman"/>
                <a:cs typeface="Times New Roman"/>
              </a:rPr>
              <a:t>minimizer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definitely choose the </a:t>
            </a:r>
            <a:r>
              <a:rPr dirty="0" sz="1200" spc="-15">
                <a:latin typeface="Times New Roman"/>
                <a:cs typeface="Times New Roman"/>
              </a:rPr>
              <a:t>least </a:t>
            </a:r>
            <a:r>
              <a:rPr dirty="0" sz="1200" spc="-10">
                <a:latin typeface="Times New Roman"/>
                <a:cs typeface="Times New Roman"/>
              </a:rPr>
              <a:t>among </a:t>
            </a:r>
            <a:r>
              <a:rPr dirty="0" sz="1200" spc="-5">
                <a:latin typeface="Times New Roman"/>
                <a:cs typeface="Times New Roman"/>
              </a:rPr>
              <a:t>both, that </a:t>
            </a:r>
            <a:r>
              <a:rPr dirty="0" sz="1200" spc="-30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algn="just" marL="356870" marR="5080" indent="-229235">
              <a:lnSpc>
                <a:spcPts val="139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dirty="0"/>
              <a:t>	</a:t>
            </a:r>
            <a:r>
              <a:rPr dirty="0" sz="1200" spc="-5">
                <a:latin typeface="Times New Roman"/>
                <a:cs typeface="Times New Roman"/>
              </a:rPr>
              <a:t>Maximizer </a:t>
            </a:r>
            <a:r>
              <a:rPr dirty="0" sz="1200">
                <a:latin typeface="Times New Roman"/>
                <a:cs typeface="Times New Roman"/>
              </a:rPr>
              <a:t>goes </a:t>
            </a:r>
            <a:r>
              <a:rPr dirty="0" sz="1200" spc="-5">
                <a:latin typeface="Times New Roman"/>
                <a:cs typeface="Times New Roman"/>
              </a:rPr>
              <a:t>RIGHT: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minimizers </a:t>
            </a:r>
            <a:r>
              <a:rPr dirty="0" sz="1200" spc="-5">
                <a:latin typeface="Times New Roman"/>
                <a:cs typeface="Times New Roman"/>
              </a:rPr>
              <a:t>turn. </a:t>
            </a:r>
            <a:r>
              <a:rPr dirty="0" sz="1200" spc="-10">
                <a:latin typeface="Times New Roman"/>
                <a:cs typeface="Times New Roman"/>
              </a:rPr>
              <a:t>The minimizer </a:t>
            </a: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choice  </a:t>
            </a:r>
            <a:r>
              <a:rPr dirty="0" sz="1200">
                <a:latin typeface="Times New Roman"/>
                <a:cs typeface="Times New Roman"/>
              </a:rPr>
              <a:t>between 2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9. </a:t>
            </a:r>
            <a:r>
              <a:rPr dirty="0" sz="1200" spc="-5">
                <a:latin typeface="Times New Roman"/>
                <a:cs typeface="Times New Roman"/>
              </a:rPr>
              <a:t>He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choose 2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least </a:t>
            </a:r>
            <a:r>
              <a:rPr dirty="0" sz="1200" spc="-10">
                <a:latin typeface="Times New Roman"/>
                <a:cs typeface="Times New Roman"/>
              </a:rPr>
              <a:t>among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310"/>
              </a:lnSpc>
            </a:pPr>
            <a:r>
              <a:rPr dirty="0" sz="1200" spc="-10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maximizer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15">
                <a:latin typeface="Times New Roman"/>
                <a:cs typeface="Times New Roman"/>
              </a:rPr>
              <a:t>would </a:t>
            </a:r>
            <a:r>
              <a:rPr dirty="0" sz="1200">
                <a:latin typeface="Times New Roman"/>
                <a:cs typeface="Times New Roman"/>
              </a:rPr>
              <a:t>choose the </a:t>
            </a:r>
            <a:r>
              <a:rPr dirty="0" sz="1200" spc="-10">
                <a:latin typeface="Times New Roman"/>
                <a:cs typeface="Times New Roman"/>
              </a:rPr>
              <a:t>larger value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10">
                <a:latin typeface="Times New Roman"/>
                <a:cs typeface="Times New Roman"/>
              </a:rPr>
              <a:t>Hence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optimal </a:t>
            </a:r>
            <a:r>
              <a:rPr dirty="0" sz="1200" spc="-10">
                <a:latin typeface="Times New Roman"/>
                <a:cs typeface="Times New Roman"/>
              </a:rPr>
              <a:t>move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maximizer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go </a:t>
            </a:r>
            <a:r>
              <a:rPr dirty="0" sz="1200" spc="-10">
                <a:latin typeface="Times New Roman"/>
                <a:cs typeface="Times New Roman"/>
              </a:rPr>
              <a:t>LEFT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optimal value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7165975" cy="9451975"/>
            <a:chOff x="304800" y="304800"/>
            <a:chExt cx="7165975" cy="94519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" y="351155"/>
              <a:ext cx="6557009" cy="8267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799"/>
              <a:ext cx="7165975" cy="9451975"/>
            </a:xfrm>
            <a:custGeom>
              <a:avLst/>
              <a:gdLst/>
              <a:ahLst/>
              <a:cxnLst/>
              <a:rect l="l" t="t" r="r" b="b"/>
              <a:pathLst>
                <a:path w="7165975" h="9451975">
                  <a:moveTo>
                    <a:pt x="7165835" y="9445460"/>
                  </a:moveTo>
                  <a:lnTo>
                    <a:pt x="7159752" y="9445460"/>
                  </a:lnTo>
                  <a:lnTo>
                    <a:pt x="6096" y="9445460"/>
                  </a:lnTo>
                  <a:lnTo>
                    <a:pt x="0" y="9445460"/>
                  </a:lnTo>
                  <a:lnTo>
                    <a:pt x="0" y="9451543"/>
                  </a:lnTo>
                  <a:lnTo>
                    <a:pt x="6096" y="9451543"/>
                  </a:lnTo>
                  <a:lnTo>
                    <a:pt x="7159752" y="9451543"/>
                  </a:lnTo>
                  <a:lnTo>
                    <a:pt x="7165835" y="9451543"/>
                  </a:lnTo>
                  <a:lnTo>
                    <a:pt x="7165835" y="9445460"/>
                  </a:lnTo>
                  <a:close/>
                </a:path>
                <a:path w="7165975" h="9451975">
                  <a:moveTo>
                    <a:pt x="7165835" y="0"/>
                  </a:moveTo>
                  <a:lnTo>
                    <a:pt x="715975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45"/>
                  </a:lnTo>
                  <a:lnTo>
                    <a:pt x="0" y="9445447"/>
                  </a:lnTo>
                  <a:lnTo>
                    <a:pt x="6096" y="9445447"/>
                  </a:lnTo>
                  <a:lnTo>
                    <a:pt x="6096" y="6096"/>
                  </a:lnTo>
                  <a:lnTo>
                    <a:pt x="7159752" y="6096"/>
                  </a:lnTo>
                  <a:lnTo>
                    <a:pt x="7159752" y="9445447"/>
                  </a:lnTo>
                  <a:lnTo>
                    <a:pt x="7165835" y="9445447"/>
                  </a:lnTo>
                  <a:lnTo>
                    <a:pt x="7165835" y="6096"/>
                  </a:lnTo>
                  <a:lnTo>
                    <a:pt x="71658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N</a:t>
            </a:r>
            <a:r>
              <a:rPr dirty="0" sz="1200" spc="15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9076" y="886714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25">
                <a:latin typeface="Times New Roman"/>
                <a:cs typeface="Times New Roman"/>
              </a:rPr>
              <a:t>h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6396" y="886714"/>
            <a:ext cx="355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948" y="8867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5">
                <a:latin typeface="Times New Roman"/>
                <a:cs typeface="Times New Roman"/>
              </a:rPr>
              <a:t>re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4492" y="886714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oo</a:t>
            </a:r>
            <a:r>
              <a:rPr dirty="0" sz="1200" spc="-5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4927" y="886714"/>
            <a:ext cx="251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li</a:t>
            </a:r>
            <a:r>
              <a:rPr dirty="0" sz="1200" spc="20">
                <a:latin typeface="Times New Roman"/>
                <a:cs typeface="Times New Roman"/>
              </a:rPr>
              <a:t>k</a:t>
            </a:r>
            <a:r>
              <a:rPr dirty="0" sz="120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4906" y="886714"/>
            <a:ext cx="394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944" y="1082039"/>
            <a:ext cx="4285614" cy="223138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98296" y="4244085"/>
            <a:ext cx="6189980" cy="287020"/>
          </a:xfrm>
          <a:custGeom>
            <a:avLst/>
            <a:gdLst/>
            <a:ahLst/>
            <a:cxnLst/>
            <a:rect l="l" t="t" r="r" b="b"/>
            <a:pathLst>
              <a:path w="6189980" h="287020">
                <a:moveTo>
                  <a:pt x="6180709" y="0"/>
                </a:moveTo>
                <a:lnTo>
                  <a:pt x="198120" y="0"/>
                </a:lnTo>
                <a:lnTo>
                  <a:pt x="198120" y="277368"/>
                </a:lnTo>
                <a:lnTo>
                  <a:pt x="9144" y="277368"/>
                </a:lnTo>
                <a:lnTo>
                  <a:pt x="9144" y="0"/>
                </a:lnTo>
                <a:lnTo>
                  <a:pt x="0" y="0"/>
                </a:lnTo>
                <a:lnTo>
                  <a:pt x="0" y="277368"/>
                </a:lnTo>
                <a:lnTo>
                  <a:pt x="0" y="286512"/>
                </a:lnTo>
                <a:lnTo>
                  <a:pt x="9144" y="286512"/>
                </a:lnTo>
                <a:lnTo>
                  <a:pt x="6180709" y="286512"/>
                </a:lnTo>
                <a:lnTo>
                  <a:pt x="6180709" y="277368"/>
                </a:lnTo>
                <a:lnTo>
                  <a:pt x="6180709" y="0"/>
                </a:lnTo>
                <a:close/>
              </a:path>
              <a:path w="6189980" h="287020">
                <a:moveTo>
                  <a:pt x="6189916" y="0"/>
                </a:moveTo>
                <a:lnTo>
                  <a:pt x="6180785" y="0"/>
                </a:lnTo>
                <a:lnTo>
                  <a:pt x="6180785" y="277368"/>
                </a:lnTo>
                <a:lnTo>
                  <a:pt x="6180785" y="286512"/>
                </a:lnTo>
                <a:lnTo>
                  <a:pt x="6189916" y="286512"/>
                </a:lnTo>
                <a:lnTo>
                  <a:pt x="6189916" y="277368"/>
                </a:lnTo>
                <a:lnTo>
                  <a:pt x="61899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2868" y="3148965"/>
            <a:ext cx="6181090" cy="589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>
              <a:lnSpc>
                <a:spcPts val="1415"/>
              </a:lnSpc>
              <a:spcBef>
                <a:spcPts val="100"/>
              </a:spcBef>
              <a:tabLst>
                <a:tab pos="4541520" algn="l"/>
              </a:tabLst>
            </a:pPr>
            <a:r>
              <a:rPr dirty="0" sz="1200">
                <a:latin typeface="Times New Roman"/>
                <a:cs typeface="Times New Roman"/>
              </a:rPr>
              <a:t>:	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 spc="5">
                <a:latin typeface="Times New Roman"/>
                <a:cs typeface="Times New Roman"/>
              </a:rPr>
              <a:t>tree </a:t>
            </a:r>
            <a:r>
              <a:rPr dirty="0" sz="1200">
                <a:latin typeface="Times New Roman"/>
                <a:cs typeface="Times New Roman"/>
              </a:rPr>
              <a:t>shows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415"/>
              </a:lnSpc>
            </a:pPr>
            <a:r>
              <a:rPr dirty="0" sz="1200" spc="-5">
                <a:latin typeface="Times New Roman"/>
                <a:cs typeface="Times New Roman"/>
              </a:rPr>
              <a:t>possible scores when maximizer </a:t>
            </a:r>
            <a:r>
              <a:rPr dirty="0" sz="1200" spc="-10">
                <a:latin typeface="Times New Roman"/>
                <a:cs typeface="Times New Roman"/>
              </a:rPr>
              <a:t>makes </a:t>
            </a:r>
            <a:r>
              <a:rPr dirty="0" sz="1200" spc="-20">
                <a:latin typeface="Times New Roman"/>
                <a:cs typeface="Times New Roman"/>
              </a:rPr>
              <a:t>left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moves.</a:t>
            </a:r>
            <a:endParaRPr sz="1200">
              <a:latin typeface="Times New Roman"/>
              <a:cs typeface="Times New Roman"/>
            </a:endParaRPr>
          </a:p>
          <a:p>
            <a:pPr marL="211454" marR="27305">
              <a:lnSpc>
                <a:spcPts val="1370"/>
              </a:lnSpc>
              <a:spcBef>
                <a:spcPts val="800"/>
              </a:spcBef>
            </a:pPr>
            <a:r>
              <a:rPr dirty="0" sz="1200" spc="-5" i="1">
                <a:latin typeface="Times New Roman"/>
                <a:cs typeface="Times New Roman"/>
              </a:rPr>
              <a:t>Note: Even </a:t>
            </a:r>
            <a:r>
              <a:rPr dirty="0" sz="1200" i="1">
                <a:latin typeface="Times New Roman"/>
                <a:cs typeface="Times New Roman"/>
              </a:rPr>
              <a:t>though there </a:t>
            </a:r>
            <a:r>
              <a:rPr dirty="0" sz="1200" spc="10" i="1">
                <a:latin typeface="Times New Roman"/>
                <a:cs typeface="Times New Roman"/>
              </a:rPr>
              <a:t>is </a:t>
            </a: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value </a:t>
            </a:r>
            <a:r>
              <a:rPr dirty="0" sz="1200" i="1">
                <a:latin typeface="Times New Roman"/>
                <a:cs typeface="Times New Roman"/>
              </a:rPr>
              <a:t>of 9 on the </a:t>
            </a:r>
            <a:r>
              <a:rPr dirty="0" sz="1200" spc="-5" i="1">
                <a:latin typeface="Times New Roman"/>
                <a:cs typeface="Times New Roman"/>
              </a:rPr>
              <a:t>right subtree, </a:t>
            </a:r>
            <a:r>
              <a:rPr dirty="0" sz="1200" i="1">
                <a:latin typeface="Times New Roman"/>
                <a:cs typeface="Times New Roman"/>
              </a:rPr>
              <a:t>the minimizer </a:t>
            </a:r>
            <a:r>
              <a:rPr dirty="0" sz="1200" spc="-10" i="1">
                <a:latin typeface="Times New Roman"/>
                <a:cs typeface="Times New Roman"/>
              </a:rPr>
              <a:t>will </a:t>
            </a:r>
            <a:r>
              <a:rPr dirty="0" sz="1200" i="1">
                <a:latin typeface="Times New Roman"/>
                <a:cs typeface="Times New Roman"/>
              </a:rPr>
              <a:t>never </a:t>
            </a:r>
            <a:r>
              <a:rPr dirty="0" sz="1200" spc="5" i="1">
                <a:latin typeface="Times New Roman"/>
                <a:cs typeface="Times New Roman"/>
              </a:rPr>
              <a:t>pick </a:t>
            </a:r>
            <a:r>
              <a:rPr dirty="0" sz="1200" i="1">
                <a:latin typeface="Times New Roman"/>
                <a:cs typeface="Times New Roman"/>
              </a:rPr>
              <a:t>that.  </a:t>
            </a:r>
            <a:r>
              <a:rPr dirty="0" sz="1200" spc="-10" i="1">
                <a:latin typeface="Times New Roman"/>
                <a:cs typeface="Times New Roman"/>
              </a:rPr>
              <a:t>We </a:t>
            </a:r>
            <a:r>
              <a:rPr dirty="0" sz="1200" spc="-5" i="1">
                <a:latin typeface="Times New Roman"/>
                <a:cs typeface="Times New Roman"/>
              </a:rPr>
              <a:t>must always assume </a:t>
            </a:r>
            <a:r>
              <a:rPr dirty="0" sz="1200" i="1">
                <a:latin typeface="Times New Roman"/>
                <a:cs typeface="Times New Roman"/>
              </a:rPr>
              <a:t>that </a:t>
            </a:r>
            <a:r>
              <a:rPr dirty="0" sz="1200" spc="-5" i="1">
                <a:latin typeface="Times New Roman"/>
                <a:cs typeface="Times New Roman"/>
              </a:rPr>
              <a:t>our opponent </a:t>
            </a:r>
            <a:r>
              <a:rPr dirty="0" sz="1200" i="1">
                <a:latin typeface="Times New Roman"/>
                <a:cs typeface="Times New Roman"/>
              </a:rPr>
              <a:t>plays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optimally.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Below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7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11454">
              <a:lnSpc>
                <a:spcPts val="1415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simple </a:t>
            </a:r>
            <a:r>
              <a:rPr dirty="0" sz="1200" spc="-5">
                <a:latin typeface="Times New Roman"/>
                <a:cs typeface="Times New Roman"/>
              </a:rPr>
              <a:t>C++ </a:t>
            </a:r>
            <a:r>
              <a:rPr dirty="0" sz="1200">
                <a:latin typeface="Times New Roman"/>
                <a:cs typeface="Times New Roman"/>
              </a:rPr>
              <a:t>program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find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211454" marR="4181475">
              <a:lnSpc>
                <a:spcPct val="958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maximizing </a:t>
            </a:r>
            <a:r>
              <a:rPr dirty="0" sz="1200" spc="-5">
                <a:latin typeface="Times New Roman"/>
                <a:cs typeface="Times New Roman"/>
              </a:rPr>
              <a:t>player can </a:t>
            </a:r>
            <a:r>
              <a:rPr dirty="0" sz="1200" spc="5">
                <a:latin typeface="Times New Roman"/>
                <a:cs typeface="Times New Roman"/>
              </a:rPr>
              <a:t>get.  </a:t>
            </a:r>
            <a:r>
              <a:rPr dirty="0" sz="1200" spc="-5">
                <a:latin typeface="Times New Roman"/>
                <a:cs typeface="Times New Roman"/>
              </a:rPr>
              <a:t>#include&lt;bits/stdc++.h&gt; 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namespace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std;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11454">
              <a:lnSpc>
                <a:spcPts val="1415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Returns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optimal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maximizer 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depth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>
                <a:latin typeface="Times New Roman"/>
                <a:cs typeface="Times New Roman"/>
              </a:rPr>
              <a:t>depth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game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nodeIndex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index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current node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scores[].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isMax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true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 spc="-15">
                <a:latin typeface="Times New Roman"/>
                <a:cs typeface="Times New Roman"/>
              </a:rPr>
              <a:t>move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maximizer, </a:t>
            </a:r>
            <a:r>
              <a:rPr dirty="0" sz="1200" spc="-15">
                <a:latin typeface="Times New Roman"/>
                <a:cs typeface="Times New Roman"/>
              </a:rPr>
              <a:t>else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scores[] stores </a:t>
            </a:r>
            <a:r>
              <a:rPr dirty="0" sz="1200" spc="-10">
                <a:latin typeface="Times New Roman"/>
                <a:cs typeface="Times New Roman"/>
              </a:rPr>
              <a:t>leaves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Game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h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maximum height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Game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tree</a:t>
            </a:r>
            <a:endParaRPr sz="1200">
              <a:latin typeface="Times New Roman"/>
              <a:cs typeface="Times New Roman"/>
            </a:endParaRPr>
          </a:p>
          <a:p>
            <a:pPr marL="671830" marR="2911475" indent="-461009">
              <a:lnSpc>
                <a:spcPts val="1370"/>
              </a:lnSpc>
              <a:spcBef>
                <a:spcPts val="80"/>
              </a:spcBef>
            </a:pP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10">
                <a:latin typeface="Times New Roman"/>
                <a:cs typeface="Times New Roman"/>
              </a:rPr>
              <a:t>minimax(int </a:t>
            </a:r>
            <a:r>
              <a:rPr dirty="0" sz="1200" spc="-5">
                <a:latin typeface="Times New Roman"/>
                <a:cs typeface="Times New Roman"/>
              </a:rPr>
              <a:t>depth, </a:t>
            </a: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5">
                <a:latin typeface="Times New Roman"/>
                <a:cs typeface="Times New Roman"/>
              </a:rPr>
              <a:t>nodeIndex, </a:t>
            </a:r>
            <a:r>
              <a:rPr dirty="0" sz="1200">
                <a:latin typeface="Times New Roman"/>
                <a:cs typeface="Times New Roman"/>
              </a:rPr>
              <a:t>bool </a:t>
            </a:r>
            <a:r>
              <a:rPr dirty="0" sz="1200" spc="-10">
                <a:latin typeface="Times New Roman"/>
                <a:cs typeface="Times New Roman"/>
              </a:rPr>
              <a:t>isMax,  </a:t>
            </a: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5">
                <a:latin typeface="Times New Roman"/>
                <a:cs typeface="Times New Roman"/>
              </a:rPr>
              <a:t>scores[],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h)</a:t>
            </a:r>
            <a:endParaRPr sz="1200">
              <a:latin typeface="Times New Roman"/>
              <a:cs typeface="Times New Roman"/>
            </a:endParaRPr>
          </a:p>
          <a:p>
            <a:pPr marL="211454">
              <a:lnSpc>
                <a:spcPts val="1320"/>
              </a:lnSpc>
            </a:pP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670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Terminating </a:t>
            </a:r>
            <a:r>
              <a:rPr dirty="0" sz="1200" spc="-5">
                <a:latin typeface="Times New Roman"/>
                <a:cs typeface="Times New Roman"/>
              </a:rPr>
              <a:t>condition.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i.e</a:t>
            </a:r>
            <a:endParaRPr sz="1200">
              <a:latin typeface="Times New Roman"/>
              <a:cs typeface="Times New Roman"/>
            </a:endParaRPr>
          </a:p>
          <a:p>
            <a:pPr marL="367030" marR="4474845">
              <a:lnSpc>
                <a:spcPts val="137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leaf node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reached 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(depth </a:t>
            </a:r>
            <a:r>
              <a:rPr dirty="0" sz="1200" spc="-5">
                <a:latin typeface="Times New Roman"/>
                <a:cs typeface="Times New Roman"/>
              </a:rPr>
              <a:t>==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h)</a:t>
            </a:r>
            <a:endParaRPr sz="1200">
              <a:latin typeface="Times New Roman"/>
              <a:cs typeface="Times New Roman"/>
            </a:endParaRPr>
          </a:p>
          <a:p>
            <a:pPr marL="519430">
              <a:lnSpc>
                <a:spcPts val="136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scores[nodeIndex];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36703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// If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 spc="-10">
                <a:latin typeface="Times New Roman"/>
                <a:cs typeface="Times New Roman"/>
              </a:rPr>
              <a:t>move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maximizer,</a:t>
            </a:r>
            <a:endParaRPr sz="1200">
              <a:latin typeface="Times New Roman"/>
              <a:cs typeface="Times New Roman"/>
            </a:endParaRPr>
          </a:p>
          <a:p>
            <a:pPr marL="367030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maximum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attainable</a:t>
            </a:r>
            <a:endParaRPr sz="1200">
              <a:latin typeface="Times New Roman"/>
              <a:cs typeface="Times New Roman"/>
            </a:endParaRPr>
          </a:p>
          <a:p>
            <a:pPr marL="36703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367030">
              <a:lnSpc>
                <a:spcPts val="1415"/>
              </a:lnSpc>
            </a:pP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(isMax)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296" y="5823457"/>
            <a:ext cx="6189980" cy="634365"/>
          </a:xfrm>
          <a:custGeom>
            <a:avLst/>
            <a:gdLst/>
            <a:ahLst/>
            <a:cxnLst/>
            <a:rect l="l" t="t" r="r" b="b"/>
            <a:pathLst>
              <a:path w="6189980" h="634364">
                <a:moveTo>
                  <a:pt x="9144" y="0"/>
                </a:moveTo>
                <a:lnTo>
                  <a:pt x="0" y="0"/>
                </a:lnTo>
                <a:lnTo>
                  <a:pt x="0" y="173736"/>
                </a:lnTo>
                <a:lnTo>
                  <a:pt x="0" y="350520"/>
                </a:lnTo>
                <a:lnTo>
                  <a:pt x="0" y="624840"/>
                </a:lnTo>
                <a:lnTo>
                  <a:pt x="9144" y="624840"/>
                </a:lnTo>
                <a:lnTo>
                  <a:pt x="9144" y="350520"/>
                </a:lnTo>
                <a:lnTo>
                  <a:pt x="9144" y="173736"/>
                </a:lnTo>
                <a:lnTo>
                  <a:pt x="9144" y="0"/>
                </a:lnTo>
                <a:close/>
              </a:path>
              <a:path w="6189980" h="634364">
                <a:moveTo>
                  <a:pt x="6180709" y="624852"/>
                </a:moveTo>
                <a:lnTo>
                  <a:pt x="9144" y="624852"/>
                </a:lnTo>
                <a:lnTo>
                  <a:pt x="0" y="624852"/>
                </a:lnTo>
                <a:lnTo>
                  <a:pt x="0" y="633984"/>
                </a:lnTo>
                <a:lnTo>
                  <a:pt x="9144" y="633984"/>
                </a:lnTo>
                <a:lnTo>
                  <a:pt x="6180709" y="633984"/>
                </a:lnTo>
                <a:lnTo>
                  <a:pt x="6180709" y="624852"/>
                </a:lnTo>
                <a:close/>
              </a:path>
              <a:path w="6189980" h="634364">
                <a:moveTo>
                  <a:pt x="6189916" y="624852"/>
                </a:moveTo>
                <a:lnTo>
                  <a:pt x="6180785" y="624852"/>
                </a:lnTo>
                <a:lnTo>
                  <a:pt x="6180785" y="633984"/>
                </a:lnTo>
                <a:lnTo>
                  <a:pt x="6189916" y="633984"/>
                </a:lnTo>
                <a:lnTo>
                  <a:pt x="6189916" y="624852"/>
                </a:lnTo>
                <a:close/>
              </a:path>
              <a:path w="6189980" h="634364">
                <a:moveTo>
                  <a:pt x="6189916" y="0"/>
                </a:moveTo>
                <a:lnTo>
                  <a:pt x="6180785" y="0"/>
                </a:lnTo>
                <a:lnTo>
                  <a:pt x="6180785" y="173736"/>
                </a:lnTo>
                <a:lnTo>
                  <a:pt x="6180785" y="350520"/>
                </a:lnTo>
                <a:lnTo>
                  <a:pt x="6180785" y="624840"/>
                </a:lnTo>
                <a:lnTo>
                  <a:pt x="6189916" y="624840"/>
                </a:lnTo>
                <a:lnTo>
                  <a:pt x="6189916" y="350520"/>
                </a:lnTo>
                <a:lnTo>
                  <a:pt x="6189916" y="173736"/>
                </a:lnTo>
                <a:lnTo>
                  <a:pt x="618991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86714"/>
            <a:ext cx="4031615" cy="60686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73075" marR="5080" indent="-192405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max(minimax(depth+1, nodeIndex*2, </a:t>
            </a:r>
            <a:r>
              <a:rPr dirty="0" sz="1200" spc="-10">
                <a:latin typeface="Times New Roman"/>
                <a:cs typeface="Times New Roman"/>
              </a:rPr>
              <a:t>false, </a:t>
            </a:r>
            <a:r>
              <a:rPr dirty="0" sz="1200" spc="-5">
                <a:latin typeface="Times New Roman"/>
                <a:cs typeface="Times New Roman"/>
              </a:rPr>
              <a:t>scores, </a:t>
            </a:r>
            <a:r>
              <a:rPr dirty="0" sz="1200" spc="-10">
                <a:latin typeface="Times New Roman"/>
                <a:cs typeface="Times New Roman"/>
              </a:rPr>
              <a:t>h),  </a:t>
            </a:r>
            <a:r>
              <a:rPr dirty="0" sz="1200" spc="-5">
                <a:latin typeface="Times New Roman"/>
                <a:cs typeface="Times New Roman"/>
              </a:rPr>
              <a:t>minimax(depth+1, nodeIndex*2 </a:t>
            </a:r>
            <a:r>
              <a:rPr dirty="0" sz="1200">
                <a:latin typeface="Times New Roman"/>
                <a:cs typeface="Times New Roman"/>
              </a:rPr>
              <a:t>+ 1, </a:t>
            </a:r>
            <a:r>
              <a:rPr dirty="0" sz="1200" spc="-15">
                <a:latin typeface="Times New Roman"/>
                <a:cs typeface="Times New Roman"/>
              </a:rPr>
              <a:t>false, </a:t>
            </a:r>
            <a:r>
              <a:rPr dirty="0" sz="1200" spc="-5">
                <a:latin typeface="Times New Roman"/>
                <a:cs typeface="Times New Roman"/>
              </a:rPr>
              <a:t>scores,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h));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67640">
              <a:lnSpc>
                <a:spcPts val="1415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5">
                <a:latin typeface="Times New Roman"/>
                <a:cs typeface="Times New Roman"/>
              </a:rPr>
              <a:t>Else </a:t>
            </a:r>
            <a:r>
              <a:rPr dirty="0" sz="1200" spc="10">
                <a:latin typeface="Times New Roman"/>
                <a:cs typeface="Times New Roman"/>
              </a:rPr>
              <a:t>(If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 spc="-15">
                <a:latin typeface="Times New Roman"/>
                <a:cs typeface="Times New Roman"/>
              </a:rPr>
              <a:t>move is </a:t>
            </a:r>
            <a:r>
              <a:rPr dirty="0" sz="1200" spc="-5">
                <a:latin typeface="Times New Roman"/>
                <a:cs typeface="Times New Roman"/>
              </a:rPr>
              <a:t>Minimizer),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minimum</a:t>
            </a:r>
            <a:endParaRPr sz="1200">
              <a:latin typeface="Times New Roman"/>
              <a:cs typeface="Times New Roman"/>
            </a:endParaRPr>
          </a:p>
          <a:p>
            <a:pPr marL="167640" marR="2779395">
              <a:lnSpc>
                <a:spcPts val="137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attainable value  </a:t>
            </a:r>
            <a:r>
              <a:rPr dirty="0" sz="1200" spc="-15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473075" marR="41275" indent="-153035">
              <a:lnSpc>
                <a:spcPts val="137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return min(minimax(depth+1, nodeIndex*2, </a:t>
            </a:r>
            <a:r>
              <a:rPr dirty="0" sz="1200">
                <a:latin typeface="Times New Roman"/>
                <a:cs typeface="Times New Roman"/>
              </a:rPr>
              <a:t>true, </a:t>
            </a:r>
            <a:r>
              <a:rPr dirty="0" sz="1200" spc="-10">
                <a:latin typeface="Times New Roman"/>
                <a:cs typeface="Times New Roman"/>
              </a:rPr>
              <a:t>scores, h),  </a:t>
            </a:r>
            <a:r>
              <a:rPr dirty="0" sz="1200" spc="-5">
                <a:latin typeface="Times New Roman"/>
                <a:cs typeface="Times New Roman"/>
              </a:rPr>
              <a:t>minimax(depth+1, nodeIndex*2 </a:t>
            </a:r>
            <a:r>
              <a:rPr dirty="0" sz="1200">
                <a:latin typeface="Times New Roman"/>
                <a:cs typeface="Times New Roman"/>
              </a:rPr>
              <a:t>+ 1, true, </a:t>
            </a:r>
            <a:r>
              <a:rPr dirty="0" sz="1200" spc="-10">
                <a:latin typeface="Times New Roman"/>
                <a:cs typeface="Times New Roman"/>
              </a:rPr>
              <a:t>scores,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16685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5">
                <a:latin typeface="Times New Roman"/>
                <a:cs typeface="Times New Roman"/>
              </a:rPr>
              <a:t>A utility function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Log 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base </a:t>
            </a:r>
            <a:r>
              <a:rPr dirty="0" sz="1200">
                <a:latin typeface="Times New Roman"/>
                <a:cs typeface="Times New Roman"/>
              </a:rPr>
              <a:t>2  </a:t>
            </a: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10">
                <a:latin typeface="Times New Roman"/>
                <a:cs typeface="Times New Roman"/>
              </a:rPr>
              <a:t>log2(int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(n==1)? 0 : 1 +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log2(n/2);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63570">
              <a:lnSpc>
                <a:spcPts val="137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  </a:t>
            </a:r>
            <a:r>
              <a:rPr dirty="0" sz="1200" spc="-20">
                <a:latin typeface="Times New Roman"/>
                <a:cs typeface="Times New Roman"/>
              </a:rPr>
              <a:t>int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</a:t>
            </a:r>
            <a:r>
              <a:rPr dirty="0" sz="1200" spc="-10">
                <a:latin typeface="Times New Roman"/>
                <a:cs typeface="Times New Roman"/>
              </a:rPr>
              <a:t>The 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scores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// a </a:t>
            </a:r>
            <a:r>
              <a:rPr dirty="0" sz="1200" spc="-5">
                <a:latin typeface="Times New Roman"/>
                <a:cs typeface="Times New Roman"/>
              </a:rPr>
              <a:t>power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ts val="1380"/>
              </a:lnSpc>
            </a:pP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5">
                <a:latin typeface="Times New Roman"/>
                <a:cs typeface="Times New Roman"/>
              </a:rPr>
              <a:t>scores[]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{3, </a:t>
            </a:r>
            <a:r>
              <a:rPr dirty="0" sz="1200" spc="-15">
                <a:latin typeface="Times New Roman"/>
                <a:cs typeface="Times New Roman"/>
              </a:rPr>
              <a:t>5, 2, 9, </a:t>
            </a:r>
            <a:r>
              <a:rPr dirty="0" sz="1200" spc="-10">
                <a:latin typeface="Times New Roman"/>
                <a:cs typeface="Times New Roman"/>
              </a:rPr>
              <a:t>12, </a:t>
            </a:r>
            <a:r>
              <a:rPr dirty="0" sz="1200" spc="-15">
                <a:latin typeface="Times New Roman"/>
                <a:cs typeface="Times New Roman"/>
              </a:rPr>
              <a:t>5, </a:t>
            </a:r>
            <a:r>
              <a:rPr dirty="0" sz="1200" spc="-10">
                <a:latin typeface="Times New Roman"/>
                <a:cs typeface="Times New Roman"/>
              </a:rPr>
              <a:t>23,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23};</a:t>
            </a:r>
            <a:endParaRPr sz="1200">
              <a:latin typeface="Times New Roman"/>
              <a:cs typeface="Times New Roman"/>
            </a:endParaRPr>
          </a:p>
          <a:p>
            <a:pPr marL="167640" marR="1466215">
              <a:lnSpc>
                <a:spcPts val="1370"/>
              </a:lnSpc>
              <a:spcBef>
                <a:spcPts val="80"/>
              </a:spcBef>
            </a:pP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>
                <a:latin typeface="Times New Roman"/>
                <a:cs typeface="Times New Roman"/>
              </a:rPr>
              <a:t>n = </a:t>
            </a:r>
            <a:r>
              <a:rPr dirty="0" sz="1200" spc="-5">
                <a:latin typeface="Times New Roman"/>
                <a:cs typeface="Times New Roman"/>
              </a:rPr>
              <a:t>sizeof(scores)/sizeof(scores[0]);  </a:t>
            </a: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>
                <a:latin typeface="Times New Roman"/>
                <a:cs typeface="Times New Roman"/>
              </a:rPr>
              <a:t>h =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log2(n);</a:t>
            </a: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ts val="1320"/>
              </a:lnSpc>
            </a:pPr>
            <a:r>
              <a:rPr dirty="0" sz="1200" spc="-20">
                <a:latin typeface="Times New Roman"/>
                <a:cs typeface="Times New Roman"/>
              </a:rPr>
              <a:t>int </a:t>
            </a:r>
            <a:r>
              <a:rPr dirty="0" sz="1200" spc="-5">
                <a:latin typeface="Times New Roman"/>
                <a:cs typeface="Times New Roman"/>
              </a:rPr>
              <a:t>res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minimax(0, </a:t>
            </a:r>
            <a:r>
              <a:rPr dirty="0" sz="1200">
                <a:latin typeface="Times New Roman"/>
                <a:cs typeface="Times New Roman"/>
              </a:rPr>
              <a:t>0, true, </a:t>
            </a:r>
            <a:r>
              <a:rPr dirty="0" sz="1200" spc="-5">
                <a:latin typeface="Times New Roman"/>
                <a:cs typeface="Times New Roman"/>
              </a:rPr>
              <a:t>scores,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h);</a:t>
            </a:r>
            <a:endParaRPr sz="1200">
              <a:latin typeface="Times New Roman"/>
              <a:cs typeface="Times New Roman"/>
            </a:endParaRPr>
          </a:p>
          <a:p>
            <a:pPr marL="167640" marR="881380">
              <a:lnSpc>
                <a:spcPts val="1390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cout </a:t>
            </a:r>
            <a:r>
              <a:rPr dirty="0" sz="1200" spc="-5">
                <a:latin typeface="Times New Roman"/>
                <a:cs typeface="Times New Roman"/>
              </a:rPr>
              <a:t>&lt;&lt; </a:t>
            </a:r>
            <a:r>
              <a:rPr dirty="0" sz="1200" spc="-10">
                <a:latin typeface="Times New Roman"/>
                <a:cs typeface="Times New Roman"/>
              </a:rPr>
              <a:t>"The </a:t>
            </a:r>
            <a:r>
              <a:rPr dirty="0" sz="1200" spc="-5">
                <a:latin typeface="Times New Roman"/>
                <a:cs typeface="Times New Roman"/>
              </a:rPr>
              <a:t>optimal value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" &lt;&lt; res &lt;&lt; endl;  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742054">
              <a:lnSpc>
                <a:spcPts val="1370"/>
              </a:lnSpc>
              <a:spcBef>
                <a:spcPts val="80"/>
              </a:spcBef>
            </a:pPr>
            <a:r>
              <a:rPr dirty="0" sz="1200" spc="-20">
                <a:solidFill>
                  <a:srgbClr val="777777"/>
                </a:solidFill>
                <a:latin typeface="Times New Roman"/>
                <a:cs typeface="Times New Roman"/>
              </a:rPr>
              <a:t>J</a:t>
            </a:r>
            <a:r>
              <a:rPr dirty="0" sz="1200" spc="15">
                <a:solidFill>
                  <a:srgbClr val="777777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777777"/>
                </a:solidFill>
                <a:latin typeface="Times New Roman"/>
                <a:cs typeface="Times New Roman"/>
              </a:rPr>
              <a:t>v</a:t>
            </a:r>
            <a:r>
              <a:rPr dirty="0" sz="1200">
                <a:solidFill>
                  <a:srgbClr val="777777"/>
                </a:solidFill>
                <a:latin typeface="Times New Roman"/>
                <a:cs typeface="Times New Roman"/>
              </a:rPr>
              <a:t>a  </a:t>
            </a:r>
            <a:r>
              <a:rPr dirty="0" sz="1200" spc="-10">
                <a:solidFill>
                  <a:srgbClr val="777777"/>
                </a:solidFill>
                <a:latin typeface="Times New Roman"/>
                <a:cs typeface="Times New Roman"/>
              </a:rPr>
              <a:t>C#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 spc="-5">
                <a:solidFill>
                  <a:srgbClr val="777777"/>
                </a:solidFill>
                <a:latin typeface="Times New Roman"/>
                <a:cs typeface="Times New Roman"/>
              </a:rPr>
              <a:t>Python3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6948551"/>
            <a:ext cx="5982970" cy="271780"/>
          </a:xfrm>
          <a:prstGeom prst="rect">
            <a:avLst/>
          </a:prstGeom>
          <a:solidFill>
            <a:srgbClr val="DFDFDF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20"/>
              </a:lnSpc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optimal value </a:t>
            </a:r>
            <a:r>
              <a:rPr dirty="0" sz="1200" spc="-15">
                <a:latin typeface="Times New Roman"/>
                <a:cs typeface="Times New Roman"/>
              </a:rPr>
              <a:t>is: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103491"/>
            <a:ext cx="5970270" cy="144335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idea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article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introduce </a:t>
            </a:r>
            <a:r>
              <a:rPr dirty="0" sz="1200" spc="-10">
                <a:latin typeface="Times New Roman"/>
                <a:cs typeface="Times New Roman"/>
              </a:rPr>
              <a:t>Minimax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simple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example.</a:t>
            </a:r>
            <a:endParaRPr sz="1200">
              <a:latin typeface="Times New Roman"/>
              <a:cs typeface="Times New Roman"/>
            </a:endParaRPr>
          </a:p>
          <a:p>
            <a:pPr algn="just" marL="356870" marR="10160" indent="-229235">
              <a:lnSpc>
                <a:spcPct val="95600"/>
              </a:lnSpc>
              <a:spcBef>
                <a:spcPts val="76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dirty="0"/>
              <a:t>	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above example, </a:t>
            </a:r>
            <a:r>
              <a:rPr dirty="0" sz="1200">
                <a:latin typeface="Times New Roman"/>
                <a:cs typeface="Times New Roman"/>
              </a:rPr>
              <a:t>there are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0">
                <a:latin typeface="Times New Roman"/>
                <a:cs typeface="Times New Roman"/>
              </a:rPr>
              <a:t>choices </a:t>
            </a:r>
            <a:r>
              <a:rPr dirty="0" sz="1200" spc="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player.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general, </a:t>
            </a:r>
            <a:r>
              <a:rPr dirty="0" sz="1200">
                <a:latin typeface="Times New Roman"/>
                <a:cs typeface="Times New Roman"/>
              </a:rPr>
              <a:t>there can be 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choices.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case,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recur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possible moves and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maximum/minimum. For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Tic-Tax-Toe, 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10">
                <a:latin typeface="Times New Roman"/>
                <a:cs typeface="Times New Roman"/>
              </a:rPr>
              <a:t>player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9 </a:t>
            </a:r>
            <a:r>
              <a:rPr dirty="0" sz="1200" spc="-5">
                <a:latin typeface="Times New Roman"/>
                <a:cs typeface="Times New Roman"/>
              </a:rPr>
              <a:t>possible  moves.</a:t>
            </a:r>
            <a:endParaRPr sz="1200">
              <a:latin typeface="Times New Roman"/>
              <a:cs typeface="Times New Roman"/>
            </a:endParaRPr>
          </a:p>
          <a:p>
            <a:pPr algn="just" marL="356870" marR="5080" indent="-229235">
              <a:lnSpc>
                <a:spcPts val="1370"/>
              </a:lnSpc>
              <a:spcBef>
                <a:spcPts val="55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dirty="0"/>
              <a:t>	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above 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scores (leaves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Game </a:t>
            </a:r>
            <a:r>
              <a:rPr dirty="0" sz="1200">
                <a:latin typeface="Times New Roman"/>
                <a:cs typeface="Times New Roman"/>
              </a:rPr>
              <a:t>Tree) are </a:t>
            </a:r>
            <a:r>
              <a:rPr dirty="0" sz="1200" spc="-10">
                <a:latin typeface="Times New Roman"/>
                <a:cs typeface="Times New Roman"/>
              </a:rPr>
              <a:t>given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us.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 typical  </a:t>
            </a:r>
            <a:r>
              <a:rPr dirty="0" sz="1200" spc="-10">
                <a:latin typeface="Times New Roman"/>
                <a:cs typeface="Times New Roman"/>
              </a:rPr>
              <a:t>game,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derive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890203"/>
            <a:ext cx="2143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600A38"/>
                </a:solidFill>
                <a:latin typeface="Times New Roman"/>
                <a:cs typeface="Times New Roman"/>
              </a:rPr>
              <a:t>Properties </a:t>
            </a:r>
            <a:r>
              <a:rPr dirty="0" sz="1200" spc="10">
                <a:solidFill>
                  <a:srgbClr val="600A38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600A38"/>
                </a:solidFill>
                <a:latin typeface="Times New Roman"/>
                <a:cs typeface="Times New Roman"/>
              </a:rPr>
              <a:t>Mini-Max</a:t>
            </a:r>
            <a:r>
              <a:rPr dirty="0" sz="1200" spc="-105">
                <a:solidFill>
                  <a:srgbClr val="600A38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00A38"/>
                </a:solidFill>
                <a:latin typeface="Times New Roman"/>
                <a:cs typeface="Times New Roman"/>
              </a:rPr>
              <a:t>algorithm: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04" y="886714"/>
            <a:ext cx="6247130" cy="8147684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596900" marR="160655" indent="-229235">
              <a:lnSpc>
                <a:spcPts val="1370"/>
              </a:lnSpc>
              <a:spcBef>
                <a:spcPts val="200"/>
              </a:spcBef>
              <a:buSzPct val="83333"/>
              <a:buFont typeface="Courier New"/>
              <a:buChar char="o"/>
              <a:tabLst>
                <a:tab pos="597535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Complete- </a:t>
            </a:r>
            <a:r>
              <a:rPr dirty="0" sz="1200" spc="-10">
                <a:latin typeface="Times New Roman"/>
                <a:cs typeface="Times New Roman"/>
              </a:rPr>
              <a:t>Min-Max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Complete. </a:t>
            </a:r>
            <a:r>
              <a:rPr dirty="0" sz="1200" spc="-10">
                <a:latin typeface="Times New Roman"/>
                <a:cs typeface="Times New Roman"/>
              </a:rPr>
              <a:t>It will </a:t>
            </a:r>
            <a:r>
              <a:rPr dirty="0" sz="1200" spc="-5">
                <a:latin typeface="Times New Roman"/>
                <a:cs typeface="Times New Roman"/>
              </a:rPr>
              <a:t>definitely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solution </a:t>
            </a:r>
            <a:r>
              <a:rPr dirty="0" sz="1200">
                <a:latin typeface="Times New Roman"/>
                <a:cs typeface="Times New Roman"/>
              </a:rPr>
              <a:t>(if exist), </a:t>
            </a:r>
            <a:r>
              <a:rPr dirty="0" sz="1200" spc="-15">
                <a:latin typeface="Times New Roman"/>
                <a:cs typeface="Times New Roman"/>
              </a:rPr>
              <a:t>in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finite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>
                <a:latin typeface="Times New Roman"/>
                <a:cs typeface="Times New Roman"/>
              </a:rPr>
              <a:t> tree.</a:t>
            </a:r>
            <a:endParaRPr sz="1200">
              <a:latin typeface="Times New Roman"/>
              <a:cs typeface="Times New Roman"/>
            </a:endParaRPr>
          </a:p>
          <a:p>
            <a:pPr algn="just" marL="596900" indent="-229235">
              <a:lnSpc>
                <a:spcPct val="100000"/>
              </a:lnSpc>
              <a:spcBef>
                <a:spcPts val="135"/>
              </a:spcBef>
              <a:buSzPct val="83333"/>
              <a:buFont typeface="Courier New"/>
              <a:buChar char="o"/>
              <a:tabLst>
                <a:tab pos="597535" algn="l"/>
              </a:tabLst>
            </a:pPr>
            <a:r>
              <a:rPr dirty="0" sz="1200" spc="-10">
                <a:latin typeface="Times New Roman"/>
                <a:cs typeface="Times New Roman"/>
              </a:rPr>
              <a:t>Optimal- </a:t>
            </a:r>
            <a:r>
              <a:rPr dirty="0" sz="1200">
                <a:latin typeface="Times New Roman"/>
                <a:cs typeface="Times New Roman"/>
              </a:rPr>
              <a:t>Min-Max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optimal if </a:t>
            </a:r>
            <a:r>
              <a:rPr dirty="0" sz="1200" spc="5">
                <a:latin typeface="Times New Roman"/>
                <a:cs typeface="Times New Roman"/>
              </a:rPr>
              <a:t>both </a:t>
            </a:r>
            <a:r>
              <a:rPr dirty="0" sz="1200" spc="-5">
                <a:latin typeface="Times New Roman"/>
                <a:cs typeface="Times New Roman"/>
              </a:rPr>
              <a:t>opponents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playing</a:t>
            </a:r>
            <a:r>
              <a:rPr dirty="0" sz="1200" spc="-5">
                <a:latin typeface="Times New Roman"/>
                <a:cs typeface="Times New Roman"/>
              </a:rPr>
              <a:t> optimally.</a:t>
            </a:r>
            <a:endParaRPr sz="1200">
              <a:latin typeface="Times New Roman"/>
              <a:cs typeface="Times New Roman"/>
            </a:endParaRPr>
          </a:p>
          <a:p>
            <a:pPr algn="just" marL="596900" marR="157480" indent="-229235">
              <a:lnSpc>
                <a:spcPct val="95800"/>
              </a:lnSpc>
              <a:spcBef>
                <a:spcPts val="204"/>
              </a:spcBef>
              <a:buSzPct val="83333"/>
              <a:buFont typeface="Courier New"/>
              <a:buChar char="o"/>
              <a:tabLst>
                <a:tab pos="597535" algn="l"/>
              </a:tabLst>
            </a:pPr>
            <a:r>
              <a:rPr dirty="0" sz="1200" spc="-15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complexity- As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performs </a:t>
            </a:r>
            <a:r>
              <a:rPr dirty="0" sz="1200" spc="-10">
                <a:latin typeface="Times New Roman"/>
                <a:cs typeface="Times New Roman"/>
              </a:rPr>
              <a:t>DFS for </a:t>
            </a:r>
            <a:r>
              <a:rPr dirty="0" sz="1200">
                <a:latin typeface="Times New Roman"/>
                <a:cs typeface="Times New Roman"/>
              </a:rPr>
              <a:t>the game-tree, </a:t>
            </a:r>
            <a:r>
              <a:rPr dirty="0" sz="1200" spc="-20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complexity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Min-  </a:t>
            </a:r>
            <a:r>
              <a:rPr dirty="0" sz="1200" spc="-5">
                <a:latin typeface="Times New Roman"/>
                <a:cs typeface="Times New Roman"/>
              </a:rPr>
              <a:t>Max algorithm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O(b</a:t>
            </a:r>
            <a:r>
              <a:rPr dirty="0" baseline="31250" sz="1200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), </a:t>
            </a:r>
            <a:r>
              <a:rPr dirty="0" sz="1200" spc="-10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b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branching factor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game-tree,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depth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algn="just" marL="596900" marR="157480" indent="-229235">
              <a:lnSpc>
                <a:spcPts val="1370"/>
              </a:lnSpc>
              <a:spcBef>
                <a:spcPts val="250"/>
              </a:spcBef>
              <a:buSzPct val="83333"/>
              <a:buFont typeface="Courier New"/>
              <a:buChar char="o"/>
              <a:tabLst>
                <a:tab pos="597535" algn="l"/>
              </a:tabLst>
            </a:pPr>
            <a:r>
              <a:rPr dirty="0" sz="1200" spc="-5">
                <a:latin typeface="Times New Roman"/>
                <a:cs typeface="Times New Roman"/>
              </a:rPr>
              <a:t>Space Complexity- Space complexity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Mini-max algorithm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similar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DFS 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O(bm).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1200" spc="-10">
                <a:solidFill>
                  <a:srgbClr val="172A76"/>
                </a:solidFill>
                <a:latin typeface="Times New Roman"/>
                <a:cs typeface="Times New Roman"/>
              </a:rPr>
              <a:t>What </a:t>
            </a:r>
            <a:r>
              <a:rPr dirty="0" sz="1200" spc="-30">
                <a:solidFill>
                  <a:srgbClr val="172A76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172A76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172A76"/>
                </a:solidFill>
                <a:latin typeface="Times New Roman"/>
                <a:cs typeface="Times New Roman"/>
              </a:rPr>
              <a:t>Minimax</a:t>
            </a:r>
            <a:r>
              <a:rPr dirty="0" sz="1200" spc="85">
                <a:solidFill>
                  <a:srgbClr val="172A76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72A76"/>
                </a:solidFill>
                <a:latin typeface="Times New Roman"/>
                <a:cs typeface="Times New Roman"/>
              </a:rPr>
              <a:t>algorithm?</a:t>
            </a:r>
            <a:endParaRPr sz="1200">
              <a:latin typeface="Times New Roman"/>
              <a:cs typeface="Times New Roman"/>
            </a:endParaRPr>
          </a:p>
          <a:p>
            <a:pPr algn="just" marL="139700" marR="156845">
              <a:lnSpc>
                <a:spcPct val="1064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Minimax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recursive algorithm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choose an optimal </a:t>
            </a:r>
            <a:r>
              <a:rPr dirty="0" sz="1200" spc="-10">
                <a:latin typeface="Times New Roman"/>
                <a:cs typeface="Times New Roman"/>
              </a:rPr>
              <a:t>move for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player </a:t>
            </a:r>
            <a:r>
              <a:rPr dirty="0" sz="1200" spc="-5">
                <a:latin typeface="Times New Roman"/>
                <a:cs typeface="Times New Roman"/>
              </a:rPr>
              <a:t>assuming 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15">
                <a:latin typeface="Times New Roman"/>
                <a:cs typeface="Times New Roman"/>
              </a:rPr>
              <a:t>player is </a:t>
            </a:r>
            <a:r>
              <a:rPr dirty="0" sz="1200" spc="-10">
                <a:latin typeface="Times New Roman"/>
                <a:cs typeface="Times New Roman"/>
              </a:rPr>
              <a:t>also playing </a:t>
            </a:r>
            <a:r>
              <a:rPr dirty="0" sz="1200" spc="-5">
                <a:latin typeface="Times New Roman"/>
                <a:cs typeface="Times New Roman"/>
              </a:rPr>
              <a:t>optimally.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games </a:t>
            </a:r>
            <a:r>
              <a:rPr dirty="0" sz="1200" spc="5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tic-tac-toe, </a:t>
            </a:r>
            <a:r>
              <a:rPr dirty="0" sz="1200" spc="-10">
                <a:latin typeface="Times New Roman"/>
                <a:cs typeface="Times New Roman"/>
              </a:rPr>
              <a:t>go, </a:t>
            </a:r>
            <a:r>
              <a:rPr dirty="0" sz="1200" spc="-15">
                <a:latin typeface="Times New Roman"/>
                <a:cs typeface="Times New Roman"/>
              </a:rPr>
              <a:t>chess,  </a:t>
            </a:r>
            <a:r>
              <a:rPr dirty="0" sz="1200" spc="-10">
                <a:latin typeface="Times New Roman"/>
                <a:cs typeface="Times New Roman"/>
              </a:rPr>
              <a:t>Isola, </a:t>
            </a:r>
            <a:r>
              <a:rPr dirty="0" sz="1200" spc="-5">
                <a:latin typeface="Times New Roman"/>
                <a:cs typeface="Times New Roman"/>
              </a:rPr>
              <a:t>checkers,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two-player games. Such games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called games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perfect  information because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 spc="-10">
                <a:latin typeface="Times New Roman"/>
                <a:cs typeface="Times New Roman"/>
              </a:rPr>
              <a:t>moves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 spc="-10">
                <a:latin typeface="Times New Roman"/>
                <a:cs typeface="Times New Roman"/>
              </a:rPr>
              <a:t>game.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can be  </a:t>
            </a:r>
            <a:r>
              <a:rPr dirty="0" sz="1200" spc="-5">
                <a:latin typeface="Times New Roman"/>
                <a:cs typeface="Times New Roman"/>
              </a:rPr>
              <a:t>two-player games </a:t>
            </a:r>
            <a:r>
              <a:rPr dirty="0" sz="1200">
                <a:latin typeface="Times New Roman"/>
                <a:cs typeface="Times New Roman"/>
              </a:rPr>
              <a:t>which are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perfect information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Scrabble because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opponent’s  </a:t>
            </a:r>
            <a:r>
              <a:rPr dirty="0" sz="1200" spc="-10">
                <a:latin typeface="Times New Roman"/>
                <a:cs typeface="Times New Roman"/>
              </a:rPr>
              <a:t>move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39700" marR="158750">
              <a:lnSpc>
                <a:spcPct val="105900"/>
              </a:lnSpc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similar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how we think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play a game: </a:t>
            </a:r>
            <a:r>
              <a:rPr dirty="0" sz="1200" spc="-10">
                <a:latin typeface="Times New Roman"/>
                <a:cs typeface="Times New Roman"/>
              </a:rPr>
              <a:t>“if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0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move, </a:t>
            </a:r>
            <a:r>
              <a:rPr dirty="0" sz="1200">
                <a:latin typeface="Times New Roman"/>
                <a:cs typeface="Times New Roman"/>
              </a:rPr>
              <a:t>then my opponent can  </a:t>
            </a:r>
            <a:r>
              <a:rPr dirty="0" sz="1200" spc="-5">
                <a:latin typeface="Times New Roman"/>
                <a:cs typeface="Times New Roman"/>
              </a:rPr>
              <a:t>only make only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10">
                <a:latin typeface="Times New Roman"/>
                <a:cs typeface="Times New Roman"/>
              </a:rPr>
              <a:t>moves,” and so </a:t>
            </a:r>
            <a:r>
              <a:rPr dirty="0" sz="1200" spc="-5">
                <a:latin typeface="Times New Roman"/>
                <a:cs typeface="Times New Roman"/>
              </a:rPr>
              <a:t>on. </a:t>
            </a:r>
            <a:r>
              <a:rPr dirty="0" sz="1200" spc="-10">
                <a:latin typeface="Times New Roman"/>
                <a:cs typeface="Times New Roman"/>
              </a:rPr>
              <a:t>Minimax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 spc="-1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helps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minimizing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loss </a:t>
            </a:r>
            <a:r>
              <a:rPr dirty="0" sz="1200">
                <a:latin typeface="Times New Roman"/>
                <a:cs typeface="Times New Roman"/>
              </a:rPr>
              <a:t>when 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15">
                <a:latin typeface="Times New Roman"/>
                <a:cs typeface="Times New Roman"/>
              </a:rPr>
              <a:t>player </a:t>
            </a:r>
            <a:r>
              <a:rPr dirty="0" sz="1200" spc="-5">
                <a:latin typeface="Times New Roman"/>
                <a:cs typeface="Times New Roman"/>
              </a:rPr>
              <a:t>chooses </a:t>
            </a:r>
            <a:r>
              <a:rPr dirty="0" sz="1200">
                <a:latin typeface="Times New Roman"/>
                <a:cs typeface="Times New Roman"/>
              </a:rPr>
              <a:t>the strategy </a:t>
            </a:r>
            <a:r>
              <a:rPr dirty="0" sz="1200" spc="-5">
                <a:latin typeface="Times New Roman"/>
                <a:cs typeface="Times New Roman"/>
              </a:rPr>
              <a:t>having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maximum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1200" spc="-5">
                <a:solidFill>
                  <a:srgbClr val="172A76"/>
                </a:solidFill>
                <a:latin typeface="Times New Roman"/>
                <a:cs typeface="Times New Roman"/>
              </a:rPr>
              <a:t>Terminology</a:t>
            </a:r>
            <a:endParaRPr sz="1200">
              <a:latin typeface="Times New Roman"/>
              <a:cs typeface="Times New Roman"/>
            </a:endParaRPr>
          </a:p>
          <a:p>
            <a:pPr algn="just" marL="596900" marR="163195" indent="-229235">
              <a:lnSpc>
                <a:spcPts val="1370"/>
              </a:lnSpc>
              <a:spcBef>
                <a:spcPts val="1085"/>
              </a:spcBef>
              <a:buSzPct val="83333"/>
              <a:buFont typeface="Symbol"/>
              <a:buChar char=""/>
              <a:tabLst>
                <a:tab pos="597535" algn="l"/>
              </a:tabLst>
            </a:pP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Tree: It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structure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form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tree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consisting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all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possible moves  which allow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you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move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from a state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next</a:t>
            </a:r>
            <a:r>
              <a:rPr dirty="0" sz="1200" spc="6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 game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can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defined as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search problem with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following</a:t>
            </a:r>
            <a:r>
              <a:rPr dirty="0" sz="1200" spc="3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components: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96900" indent="-229235">
              <a:lnSpc>
                <a:spcPts val="1405"/>
              </a:lnSpc>
              <a:buSzPct val="83333"/>
              <a:buFont typeface="Symbol"/>
              <a:buChar char=""/>
              <a:tabLst>
                <a:tab pos="596900" algn="l"/>
                <a:tab pos="597535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Initial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state: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It comprises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position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board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showing whose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move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it</a:t>
            </a:r>
            <a:r>
              <a:rPr dirty="0" sz="1200" spc="15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is.</a:t>
            </a:r>
            <a:endParaRPr sz="1200">
              <a:latin typeface="Times New Roman"/>
              <a:cs typeface="Times New Roman"/>
            </a:endParaRPr>
          </a:p>
          <a:p>
            <a:pPr marL="596900" indent="-229235">
              <a:lnSpc>
                <a:spcPts val="1380"/>
              </a:lnSpc>
              <a:buSzPct val="83333"/>
              <a:buFont typeface="Symbol"/>
              <a:buChar char=""/>
              <a:tabLst>
                <a:tab pos="596900" algn="l"/>
                <a:tab pos="597535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Successor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function: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defines what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legal moves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player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can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make</a:t>
            </a:r>
            <a:r>
              <a:rPr dirty="0" sz="1200" spc="13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are.</a:t>
            </a:r>
            <a:endParaRPr sz="1200">
              <a:latin typeface="Times New Roman"/>
              <a:cs typeface="Times New Roman"/>
            </a:endParaRPr>
          </a:p>
          <a:p>
            <a:pPr marL="596900" indent="-229235">
              <a:lnSpc>
                <a:spcPts val="1380"/>
              </a:lnSpc>
              <a:buSzPct val="83333"/>
              <a:buFont typeface="Symbol"/>
              <a:buChar char=""/>
              <a:tabLst>
                <a:tab pos="596900" algn="l"/>
                <a:tab pos="597535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Terminal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state: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30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position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board when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gets</a:t>
            </a:r>
            <a:r>
              <a:rPr dirty="0" sz="1200" spc="5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over.</a:t>
            </a:r>
            <a:endParaRPr sz="1200">
              <a:latin typeface="Times New Roman"/>
              <a:cs typeface="Times New Roman"/>
            </a:endParaRPr>
          </a:p>
          <a:p>
            <a:pPr algn="just" marL="596900" marR="160020" indent="-229235">
              <a:lnSpc>
                <a:spcPct val="958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7535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Utility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function: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function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which assigns 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numeric value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outcome 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game.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instance,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chess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tic-tac-toe, 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outcome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either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win,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loss,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draw,  and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these can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represented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by 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values +1,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-1,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or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0,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respectively.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There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are games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that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have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much larger range 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possible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outcomes;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instance,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backgammon  varies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from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+192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-192.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 utility function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can also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called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payoff</a:t>
            </a:r>
            <a:r>
              <a:rPr dirty="0" sz="1200" spc="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algn="just" marL="139700">
              <a:lnSpc>
                <a:spcPts val="1370"/>
              </a:lnSpc>
            </a:pPr>
            <a:r>
              <a:rPr dirty="0" sz="1200" spc="5">
                <a:solidFill>
                  <a:srgbClr val="172A76"/>
                </a:solidFill>
                <a:latin typeface="Times New Roman"/>
                <a:cs typeface="Times New Roman"/>
              </a:rPr>
              <a:t>How </a:t>
            </a:r>
            <a:r>
              <a:rPr dirty="0" sz="1200" spc="-5">
                <a:solidFill>
                  <a:srgbClr val="172A76"/>
                </a:solidFill>
                <a:latin typeface="Times New Roman"/>
                <a:cs typeface="Times New Roman"/>
              </a:rPr>
              <a:t>does </a:t>
            </a:r>
            <a:r>
              <a:rPr dirty="0" sz="1200">
                <a:solidFill>
                  <a:srgbClr val="172A76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172A76"/>
                </a:solidFill>
                <a:latin typeface="Times New Roman"/>
                <a:cs typeface="Times New Roman"/>
              </a:rPr>
              <a:t>algorithm</a:t>
            </a:r>
            <a:r>
              <a:rPr dirty="0" sz="1200" spc="-55">
                <a:solidFill>
                  <a:srgbClr val="172A76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172A76"/>
                </a:solidFill>
                <a:latin typeface="Times New Roman"/>
                <a:cs typeface="Times New Roman"/>
              </a:rPr>
              <a:t>work?</a:t>
            </a:r>
            <a:endParaRPr sz="1200">
              <a:latin typeface="Times New Roman"/>
              <a:cs typeface="Times New Roman"/>
            </a:endParaRPr>
          </a:p>
          <a:p>
            <a:pPr algn="just" marL="139700" marR="159385">
              <a:lnSpc>
                <a:spcPct val="105800"/>
              </a:lnSpc>
              <a:spcBef>
                <a:spcPts val="1050"/>
              </a:spcBef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There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are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two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players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involved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game, called MIN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and MAX. The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player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MAX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tries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get 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highest possible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score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tries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get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lowest possible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score,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i.e.,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and 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MAX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try 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act opposite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each</a:t>
            </a:r>
            <a:r>
              <a:rPr dirty="0" sz="1200" spc="-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general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process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Minimax algorithm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as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6011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Step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1: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First,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generate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entire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tree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starting with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current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position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all the 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way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upto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terminal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states.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This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how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tree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looks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like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</a:t>
            </a:r>
            <a:r>
              <a:rPr dirty="0" sz="1200" spc="9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tic-tac-toe.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01750"/>
            <a:ext cx="4761230" cy="3383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676647"/>
            <a:ext cx="5969000" cy="207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Let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us understand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defined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terminology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terms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diagram</a:t>
            </a:r>
            <a:r>
              <a:rPr dirty="0" sz="1200" spc="8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above.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469900" marR="13970" indent="-229235">
              <a:lnSpc>
                <a:spcPts val="1390"/>
              </a:lnSpc>
              <a:buAutoNum type="arabicPeriod"/>
              <a:tabLst>
                <a:tab pos="470534" algn="l"/>
              </a:tabLst>
            </a:pP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The initial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state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first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layer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that defines that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board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blank it’s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MAX’s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turn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play.</a:t>
            </a:r>
            <a:endParaRPr sz="1200">
              <a:latin typeface="Times New Roman"/>
              <a:cs typeface="Times New Roman"/>
            </a:endParaRPr>
          </a:p>
          <a:p>
            <a:pPr marL="469900" marR="11430" indent="-229235">
              <a:lnSpc>
                <a:spcPts val="1370"/>
              </a:lnSpc>
              <a:spcBef>
                <a:spcPts val="52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Successor function lists all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possible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successor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moves.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defined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all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layers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in  the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marL="469900" marR="12700" indent="-229235">
              <a:lnSpc>
                <a:spcPts val="1370"/>
              </a:lnSpc>
              <a:spcBef>
                <a:spcPts val="52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Terminal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State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last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layer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tree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that shows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final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state,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i.e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whether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player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MAX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wins,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loses,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or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ties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with the</a:t>
            </a:r>
            <a:r>
              <a:rPr dirty="0" sz="1200" spc="6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opponent.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1390"/>
              </a:lnSpc>
              <a:spcBef>
                <a:spcPts val="50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this case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terminal states are 1, 0,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and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-1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as discussed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earlier,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and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they 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can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used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determine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other nodes as</a:t>
            </a:r>
            <a:r>
              <a:rPr dirty="0" sz="1200" spc="10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654" y="966135"/>
            <a:ext cx="4795440" cy="32658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004" y="4404867"/>
            <a:ext cx="5971540" cy="80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6200"/>
              </a:lnSpc>
              <a:spcBef>
                <a:spcPts val="105"/>
              </a:spcBef>
            </a:pP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Step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2: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Apply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utility function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get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utility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values for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all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terminal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states. 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Step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3: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Determine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higher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nodes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with 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help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terminal 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nodes. For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instance,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diagram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below,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 have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terminal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states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written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in  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squares.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83" y="5507818"/>
            <a:ext cx="5028650" cy="27416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8572855"/>
            <a:ext cx="596265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Let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us calculate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utility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left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node(red)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layer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above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terminal. Since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move</a:t>
            </a:r>
            <a:r>
              <a:rPr dirty="0" sz="1200" spc="5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</a:t>
            </a:r>
            <a:r>
              <a:rPr dirty="0" sz="1200" spc="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player</a:t>
            </a:r>
            <a:r>
              <a:rPr dirty="0" sz="1200" spc="7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MIN,</a:t>
            </a:r>
            <a:r>
              <a:rPr dirty="0" sz="1200" spc="6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</a:t>
            </a:r>
            <a:r>
              <a:rPr dirty="0" sz="1200" spc="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will</a:t>
            </a:r>
            <a:r>
              <a:rPr dirty="0" sz="1200" spc="4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choose</a:t>
            </a:r>
            <a:r>
              <a:rPr dirty="0" sz="1200" spc="3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</a:t>
            </a:r>
            <a:r>
              <a:rPr dirty="0" sz="1200" spc="8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minimum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all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</a:t>
            </a:r>
            <a:r>
              <a:rPr dirty="0" sz="1200" spc="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utilities.</a:t>
            </a:r>
            <a:r>
              <a:rPr dirty="0" sz="1200" spc="6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For</a:t>
            </a:r>
            <a:r>
              <a:rPr dirty="0" sz="1200" spc="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this</a:t>
            </a:r>
            <a:r>
              <a:rPr dirty="0" sz="1200" spc="5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case,</a:t>
            </a:r>
            <a:r>
              <a:rPr dirty="0" sz="1200" spc="7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</a:t>
            </a:r>
            <a:r>
              <a:rPr dirty="0" sz="1200" spc="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5002"/>
            <a:ext cx="5967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</a:t>
            </a:r>
            <a:r>
              <a:rPr dirty="0" sz="1200" spc="1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evaluate</a:t>
            </a:r>
            <a:r>
              <a:rPr dirty="0" sz="1200" spc="13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MIN{3,</a:t>
            </a:r>
            <a:r>
              <a:rPr dirty="0" sz="1200" spc="14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5,</a:t>
            </a:r>
            <a:r>
              <a:rPr dirty="0" sz="1200" spc="1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10},</a:t>
            </a:r>
            <a:r>
              <a:rPr dirty="0" sz="1200" spc="14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which</a:t>
            </a:r>
            <a:r>
              <a:rPr dirty="0" sz="1200" spc="11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</a:t>
            </a:r>
            <a:r>
              <a:rPr dirty="0" sz="1200" spc="12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know</a:t>
            </a:r>
            <a:r>
              <a:rPr dirty="0" sz="1200" spc="1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5D6485"/>
                </a:solidFill>
                <a:latin typeface="Times New Roman"/>
                <a:cs typeface="Times New Roman"/>
              </a:rPr>
              <a:t>is</a:t>
            </a:r>
            <a:r>
              <a:rPr dirty="0" sz="1200" spc="12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certainly</a:t>
            </a:r>
            <a:r>
              <a:rPr dirty="0" sz="1200" spc="11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3.</a:t>
            </a:r>
            <a:r>
              <a:rPr dirty="0" sz="1200" spc="1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So</a:t>
            </a:r>
            <a:r>
              <a:rPr dirty="0" sz="1200" spc="13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</a:t>
            </a:r>
            <a:r>
              <a:rPr dirty="0" sz="1200" spc="12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utility</a:t>
            </a:r>
            <a:r>
              <a:rPr dirty="0" sz="1200" spc="13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</a:t>
            </a:r>
            <a:r>
              <a:rPr dirty="0" sz="1200" spc="14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</a:t>
            </a:r>
            <a:r>
              <a:rPr dirty="0" sz="1200" spc="13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red</a:t>
            </a:r>
            <a:r>
              <a:rPr dirty="0" sz="1200" spc="13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node</a:t>
            </a:r>
            <a:r>
              <a:rPr dirty="0" sz="1200" spc="15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5D6485"/>
                </a:solidFill>
                <a:latin typeface="Times New Roman"/>
                <a:cs typeface="Times New Roman"/>
              </a:rPr>
              <a:t>is</a:t>
            </a:r>
            <a:r>
              <a:rPr dirty="0" sz="1200" spc="12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35">
                <a:solidFill>
                  <a:srgbClr val="5D6485"/>
                </a:solidFill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69" y="1411145"/>
            <a:ext cx="5031488" cy="27447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4405121"/>
            <a:ext cx="578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Similarly,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green node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same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layer,</a:t>
            </a:r>
            <a:r>
              <a:rPr dirty="0" sz="1200" spc="114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will have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evaluate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MIN{2,2}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which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34" y="5178544"/>
            <a:ext cx="5030323" cy="27442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8103489"/>
            <a:ext cx="5968365" cy="80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6100"/>
              </a:lnSpc>
              <a:spcBef>
                <a:spcPts val="105"/>
              </a:spcBef>
              <a:tabLst>
                <a:tab pos="1430020" algn="l"/>
                <a:tab pos="2911475" algn="l"/>
                <a:tab pos="4267835" algn="l"/>
                <a:tab pos="5685790" algn="l"/>
              </a:tabLst>
            </a:pP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Step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4: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Calculate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utility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values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with 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help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leaves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considering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one layer at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time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until  </a:t>
            </a:r>
            <a:r>
              <a:rPr dirty="0" sz="1200" spc="25">
                <a:solidFill>
                  <a:srgbClr val="5D6485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e	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r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oot	</a:t>
            </a:r>
            <a:r>
              <a:rPr dirty="0" sz="1200" spc="20">
                <a:solidFill>
                  <a:srgbClr val="5D6485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f	</a:t>
            </a:r>
            <a:r>
              <a:rPr dirty="0" sz="1200" spc="25">
                <a:solidFill>
                  <a:srgbClr val="5D6485"/>
                </a:solidFill>
                <a:latin typeface="Times New Roman"/>
                <a:cs typeface="Times New Roman"/>
              </a:rPr>
              <a:t>t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e	</a:t>
            </a:r>
            <a:r>
              <a:rPr dirty="0" sz="1200" spc="25">
                <a:solidFill>
                  <a:srgbClr val="5D6485"/>
                </a:solidFill>
                <a:latin typeface="Times New Roman"/>
                <a:cs typeface="Times New Roman"/>
              </a:rPr>
              <a:t>t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ee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. 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Step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5: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Eventually,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all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backed-up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values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reach to the root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tree,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i.e.,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topmost point.  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At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that point, 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MAX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has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choose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highest</a:t>
            </a:r>
            <a:r>
              <a:rPr dirty="0" sz="1200" spc="18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64555" cy="797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our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example,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only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have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3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layers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so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we immediately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reached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root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but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in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actual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games,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there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will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be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many more layers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and nodes.</a:t>
            </a:r>
            <a:r>
              <a:rPr dirty="0" sz="1200" spc="4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So we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have </a:t>
            </a:r>
            <a:r>
              <a:rPr dirty="0" sz="1200" spc="1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evaluate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MAX{3,2}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which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6700"/>
              </a:lnSpc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Therefore,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best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opening move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for MAX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left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node(or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red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one). This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move </a:t>
            </a:r>
            <a:r>
              <a:rPr dirty="0" sz="1200" spc="-15">
                <a:solidFill>
                  <a:srgbClr val="5D6485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called 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minimax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decision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as </a:t>
            </a:r>
            <a:r>
              <a:rPr dirty="0" sz="1200" spc="-25">
                <a:solidFill>
                  <a:srgbClr val="5D6485"/>
                </a:solidFill>
                <a:latin typeface="Times New Roman"/>
                <a:cs typeface="Times New Roman"/>
              </a:rPr>
              <a:t>it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maximizes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utility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following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assumption 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that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opponent </a:t>
            </a:r>
            <a:r>
              <a:rPr dirty="0" sz="1200" spc="-30">
                <a:solidFill>
                  <a:srgbClr val="5D6485"/>
                </a:solidFill>
                <a:latin typeface="Times New Roman"/>
                <a:cs typeface="Times New Roman"/>
              </a:rPr>
              <a:t>is 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also playing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optimally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minimize</a:t>
            </a:r>
            <a:r>
              <a:rPr dirty="0" sz="1200" spc="11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summarize,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Minimax </a:t>
            </a: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Decision =</a:t>
            </a:r>
            <a:r>
              <a:rPr dirty="0" sz="1200" spc="-20">
                <a:solidFill>
                  <a:srgbClr val="5D648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D6485"/>
                </a:solidFill>
                <a:latin typeface="Times New Roman"/>
                <a:cs typeface="Times New Roman"/>
              </a:rPr>
              <a:t>MAX{MIN{3,5,10},MIN{2,2}}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= </a:t>
            </a:r>
            <a:r>
              <a:rPr dirty="0" sz="1200" spc="-10">
                <a:solidFill>
                  <a:srgbClr val="5D6485"/>
                </a:solidFill>
                <a:latin typeface="Times New Roman"/>
                <a:cs typeface="Times New Roman"/>
              </a:rPr>
              <a:t>MAX{3,2}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5D6485"/>
                </a:solidFill>
                <a:latin typeface="Times New Roman"/>
                <a:cs typeface="Times New Roman"/>
              </a:rPr>
              <a:t>= 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204470" indent="-192405">
              <a:lnSpc>
                <a:spcPct val="100000"/>
              </a:lnSpc>
              <a:buAutoNum type="arabicPlain"/>
              <a:tabLst>
                <a:tab pos="205104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 minimax(node, </a:t>
            </a:r>
            <a:r>
              <a:rPr dirty="0" sz="1200">
                <a:latin typeface="Times New Roman"/>
                <a:cs typeface="Times New Roman"/>
              </a:rPr>
              <a:t>depth,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maximizingPlayer)</a:t>
            </a:r>
            <a:endParaRPr sz="1200">
              <a:latin typeface="Times New Roman"/>
              <a:cs typeface="Times New Roman"/>
            </a:endParaRPr>
          </a:p>
          <a:p>
            <a:pPr marL="664845" indent="-652780">
              <a:lnSpc>
                <a:spcPct val="100000"/>
              </a:lnSpc>
              <a:spcBef>
                <a:spcPts val="1150"/>
              </a:spcBef>
              <a:buAutoNum type="arabicPlain"/>
              <a:tabLst>
                <a:tab pos="664845" algn="l"/>
                <a:tab pos="665480" algn="l"/>
              </a:tabLst>
            </a:pP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depth = 0 or </a:t>
            </a:r>
            <a:r>
              <a:rPr dirty="0" sz="1200" spc="-5">
                <a:latin typeface="Times New Roman"/>
                <a:cs typeface="Times New Roman"/>
              </a:rPr>
              <a:t>node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terminal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L="12700" marR="3312160">
              <a:lnSpc>
                <a:spcPct val="178500"/>
              </a:lnSpc>
              <a:spcBef>
                <a:spcPts val="20"/>
              </a:spcBef>
              <a:buAutoNum type="arabicPlain"/>
              <a:tabLst>
                <a:tab pos="930275" algn="l"/>
                <a:tab pos="930910" algn="l"/>
              </a:tabLst>
            </a:pPr>
            <a:r>
              <a:rPr dirty="0" sz="1200">
                <a:latin typeface="Times New Roman"/>
                <a:cs typeface="Times New Roman"/>
              </a:rPr>
              <a:t>return the </a:t>
            </a:r>
            <a:r>
              <a:rPr dirty="0" sz="1200" spc="-5">
                <a:latin typeface="Times New Roman"/>
                <a:cs typeface="Times New Roman"/>
              </a:rPr>
              <a:t>utility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  </a:t>
            </a: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664845" indent="-652780">
              <a:lnSpc>
                <a:spcPct val="100000"/>
              </a:lnSpc>
              <a:spcBef>
                <a:spcPts val="1155"/>
              </a:spcBef>
              <a:buAutoNum type="arabicPlain" startAt="5"/>
              <a:tabLst>
                <a:tab pos="664845" algn="l"/>
                <a:tab pos="665480" algn="l"/>
              </a:tabLst>
            </a:pP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maximizingPlayer</a:t>
            </a:r>
            <a:endParaRPr sz="1200">
              <a:latin typeface="Times New Roman"/>
              <a:cs typeface="Times New Roman"/>
            </a:endParaRPr>
          </a:p>
          <a:p>
            <a:pPr marL="930275" indent="-918210">
              <a:lnSpc>
                <a:spcPct val="100000"/>
              </a:lnSpc>
              <a:spcBef>
                <a:spcPts val="1150"/>
              </a:spcBef>
              <a:buAutoNum type="arabicPlain" startAt="5"/>
              <a:tabLst>
                <a:tab pos="930275" algn="l"/>
                <a:tab pos="930910" algn="l"/>
              </a:tabLst>
            </a:pPr>
            <a:r>
              <a:rPr dirty="0" sz="1200" spc="-10">
                <a:latin typeface="Times New Roman"/>
                <a:cs typeface="Times New Roman"/>
              </a:rPr>
              <a:t>bestValue </a:t>
            </a:r>
            <a:r>
              <a:rPr dirty="0" sz="1200">
                <a:latin typeface="Times New Roman"/>
                <a:cs typeface="Times New Roman"/>
              </a:rPr>
              <a:t>:=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??</a:t>
            </a:r>
            <a:endParaRPr sz="1200">
              <a:latin typeface="Times New Roman"/>
              <a:cs typeface="Times New Roman"/>
            </a:endParaRPr>
          </a:p>
          <a:p>
            <a:pPr marL="664845" indent="-652780">
              <a:lnSpc>
                <a:spcPct val="100000"/>
              </a:lnSpc>
              <a:spcBef>
                <a:spcPts val="1155"/>
              </a:spcBef>
              <a:buAutoNum type="arabicPlain" startAt="5"/>
              <a:tabLst>
                <a:tab pos="664845" algn="l"/>
                <a:tab pos="665480" algn="l"/>
              </a:tabLst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child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L="930275" indent="-918210">
              <a:lnSpc>
                <a:spcPct val="100000"/>
              </a:lnSpc>
              <a:spcBef>
                <a:spcPts val="1150"/>
              </a:spcBef>
              <a:buAutoNum type="arabicPlain" startAt="5"/>
              <a:tabLst>
                <a:tab pos="930275" algn="l"/>
                <a:tab pos="930910" algn="l"/>
              </a:tabLst>
            </a:pPr>
            <a:r>
              <a:rPr dirty="0" sz="1200">
                <a:latin typeface="Times New Roman"/>
                <a:cs typeface="Times New Roman"/>
              </a:rPr>
              <a:t>v := </a:t>
            </a:r>
            <a:r>
              <a:rPr dirty="0" sz="1200" spc="-5">
                <a:latin typeface="Times New Roman"/>
                <a:cs typeface="Times New Roman"/>
              </a:rPr>
              <a:t>minimax(child, </a:t>
            </a:r>
            <a:r>
              <a:rPr dirty="0" sz="1200">
                <a:latin typeface="Times New Roman"/>
                <a:cs typeface="Times New Roman"/>
              </a:rPr>
              <a:t>depth ? 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FALSE)</a:t>
            </a:r>
            <a:endParaRPr sz="1200">
              <a:latin typeface="Times New Roman"/>
              <a:cs typeface="Times New Roman"/>
            </a:endParaRPr>
          </a:p>
          <a:p>
            <a:pPr marL="930275" indent="-918210">
              <a:lnSpc>
                <a:spcPct val="100000"/>
              </a:lnSpc>
              <a:spcBef>
                <a:spcPts val="1130"/>
              </a:spcBef>
              <a:buAutoNum type="arabicPlain" startAt="5"/>
              <a:tabLst>
                <a:tab pos="930275" algn="l"/>
                <a:tab pos="930910" algn="l"/>
              </a:tabLst>
            </a:pPr>
            <a:r>
              <a:rPr dirty="0" sz="1200" spc="-10">
                <a:latin typeface="Times New Roman"/>
                <a:cs typeface="Times New Roman"/>
              </a:rPr>
              <a:t>bestValue </a:t>
            </a:r>
            <a:r>
              <a:rPr dirty="0" sz="1200">
                <a:latin typeface="Times New Roman"/>
                <a:cs typeface="Times New Roman"/>
              </a:rPr>
              <a:t>:= </a:t>
            </a:r>
            <a:r>
              <a:rPr dirty="0" sz="1200" spc="-5">
                <a:latin typeface="Times New Roman"/>
                <a:cs typeface="Times New Roman"/>
              </a:rPr>
              <a:t>max(bestValue,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v)</a:t>
            </a:r>
            <a:endParaRPr sz="1200">
              <a:latin typeface="Times New Roman"/>
              <a:cs typeface="Times New Roman"/>
            </a:endParaRPr>
          </a:p>
          <a:p>
            <a:pPr marL="12700" marR="4284980">
              <a:lnSpc>
                <a:spcPts val="2590"/>
              </a:lnSpc>
              <a:spcBef>
                <a:spcPts val="280"/>
              </a:spcBef>
              <a:buAutoNum type="arabicPlain" startAt="5"/>
              <a:tabLst>
                <a:tab pos="664845" algn="l"/>
                <a:tab pos="665480" algn="l"/>
              </a:tabLst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bestValue  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664845" indent="-652780">
              <a:lnSpc>
                <a:spcPct val="100000"/>
              </a:lnSpc>
              <a:spcBef>
                <a:spcPts val="880"/>
              </a:spcBef>
              <a:buAutoNum type="arabicPlain" startAt="12"/>
              <a:tabLst>
                <a:tab pos="664845" algn="l"/>
                <a:tab pos="665480" algn="l"/>
              </a:tabLst>
            </a:pPr>
            <a:r>
              <a:rPr dirty="0" sz="1200" spc="-15">
                <a:latin typeface="Times New Roman"/>
                <a:cs typeface="Times New Roman"/>
              </a:rPr>
              <a:t>else </a:t>
            </a:r>
            <a:r>
              <a:rPr dirty="0" sz="1200" spc="5">
                <a:latin typeface="Times New Roman"/>
                <a:cs typeface="Times New Roman"/>
              </a:rPr>
              <a:t>(* </a:t>
            </a:r>
            <a:r>
              <a:rPr dirty="0" sz="1200" spc="-10">
                <a:latin typeface="Times New Roman"/>
                <a:cs typeface="Times New Roman"/>
              </a:rPr>
              <a:t>minimizing player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*)</a:t>
            </a:r>
            <a:endParaRPr sz="1200">
              <a:latin typeface="Times New Roman"/>
              <a:cs typeface="Times New Roman"/>
            </a:endParaRPr>
          </a:p>
          <a:p>
            <a:pPr marL="930275" indent="-918210">
              <a:lnSpc>
                <a:spcPct val="100000"/>
              </a:lnSpc>
              <a:spcBef>
                <a:spcPts val="1150"/>
              </a:spcBef>
              <a:buAutoNum type="arabicPlain" startAt="12"/>
              <a:tabLst>
                <a:tab pos="930275" algn="l"/>
                <a:tab pos="930910" algn="l"/>
              </a:tabLst>
            </a:pPr>
            <a:r>
              <a:rPr dirty="0" sz="1200" spc="-10">
                <a:latin typeface="Times New Roman"/>
                <a:cs typeface="Times New Roman"/>
              </a:rPr>
              <a:t>bestValue </a:t>
            </a:r>
            <a:r>
              <a:rPr dirty="0" sz="1200">
                <a:latin typeface="Times New Roman"/>
                <a:cs typeface="Times New Roman"/>
              </a:rPr>
              <a:t>:=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+?</a:t>
            </a:r>
            <a:endParaRPr sz="1200">
              <a:latin typeface="Times New Roman"/>
              <a:cs typeface="Times New Roman"/>
            </a:endParaRPr>
          </a:p>
          <a:p>
            <a:pPr marL="930275" indent="-918210">
              <a:lnSpc>
                <a:spcPct val="100000"/>
              </a:lnSpc>
              <a:spcBef>
                <a:spcPts val="1130"/>
              </a:spcBef>
              <a:buAutoNum type="arabicPlain" startAt="12"/>
              <a:tabLst>
                <a:tab pos="930275" algn="l"/>
                <a:tab pos="930910" algn="l"/>
              </a:tabLst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each child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</a:t>
            </a:r>
            <a:endParaRPr sz="1200">
              <a:latin typeface="Times New Roman"/>
              <a:cs typeface="Times New Roman"/>
            </a:endParaRPr>
          </a:p>
          <a:p>
            <a:pPr marL="1198880" indent="-1186815">
              <a:lnSpc>
                <a:spcPct val="100000"/>
              </a:lnSpc>
              <a:spcBef>
                <a:spcPts val="1155"/>
              </a:spcBef>
              <a:buAutoNum type="arabicPlain" startAt="12"/>
              <a:tabLst>
                <a:tab pos="1198880" algn="l"/>
                <a:tab pos="1199515" algn="l"/>
              </a:tabLst>
            </a:pPr>
            <a:r>
              <a:rPr dirty="0" sz="1200">
                <a:latin typeface="Times New Roman"/>
                <a:cs typeface="Times New Roman"/>
              </a:rPr>
              <a:t>v := </a:t>
            </a:r>
            <a:r>
              <a:rPr dirty="0" sz="1200" spc="-10">
                <a:latin typeface="Times New Roman"/>
                <a:cs typeface="Times New Roman"/>
              </a:rPr>
              <a:t>minimax(child, </a:t>
            </a:r>
            <a:r>
              <a:rPr dirty="0" sz="1200">
                <a:latin typeface="Times New Roman"/>
                <a:cs typeface="Times New Roman"/>
              </a:rPr>
              <a:t>depth ? 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TRUE)</a:t>
            </a:r>
            <a:endParaRPr sz="1200">
              <a:latin typeface="Times New Roman"/>
              <a:cs typeface="Times New Roman"/>
            </a:endParaRPr>
          </a:p>
          <a:p>
            <a:pPr marL="1198880" indent="-1186815">
              <a:lnSpc>
                <a:spcPct val="100000"/>
              </a:lnSpc>
              <a:spcBef>
                <a:spcPts val="1150"/>
              </a:spcBef>
              <a:buAutoNum type="arabicPlain" startAt="12"/>
              <a:tabLst>
                <a:tab pos="1198880" algn="l"/>
                <a:tab pos="1199515" algn="l"/>
              </a:tabLst>
            </a:pPr>
            <a:r>
              <a:rPr dirty="0" sz="1200" spc="-10">
                <a:latin typeface="Times New Roman"/>
                <a:cs typeface="Times New Roman"/>
              </a:rPr>
              <a:t>bestValue </a:t>
            </a:r>
            <a:r>
              <a:rPr dirty="0" sz="1200">
                <a:latin typeface="Times New Roman"/>
                <a:cs typeface="Times New Roman"/>
              </a:rPr>
              <a:t>:= </a:t>
            </a:r>
            <a:r>
              <a:rPr dirty="0" sz="1200" spc="-10">
                <a:latin typeface="Times New Roman"/>
                <a:cs typeface="Times New Roman"/>
              </a:rPr>
              <a:t>min(bestValue,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109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782" y="911097"/>
            <a:ext cx="1031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bestValue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835" y="9445460"/>
                </a:moveTo>
                <a:lnTo>
                  <a:pt x="7159752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752" y="9451543"/>
                </a:lnTo>
                <a:lnTo>
                  <a:pt x="7165835" y="9451543"/>
                </a:lnTo>
                <a:lnTo>
                  <a:pt x="7165835" y="9445460"/>
                </a:lnTo>
                <a:close/>
              </a:path>
              <a:path w="7165975" h="9451975">
                <a:moveTo>
                  <a:pt x="7165835" y="0"/>
                </a:moveTo>
                <a:lnTo>
                  <a:pt x="7159752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752" y="6096"/>
                </a:lnTo>
                <a:lnTo>
                  <a:pt x="7159752" y="9445447"/>
                </a:lnTo>
                <a:lnTo>
                  <a:pt x="7165835" y="9445447"/>
                </a:lnTo>
                <a:lnTo>
                  <a:pt x="7165835" y="6096"/>
                </a:lnTo>
                <a:lnTo>
                  <a:pt x="71658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4E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2020-06-05T19:41:17Z</dcterms:created>
  <dcterms:modified xsi:type="dcterms:W3CDTF">2020-06-05T19:41:17Z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