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7772400" cy="10058400"/>
  <p:embeddedFontLst>
    <p:embeddedFont>
      <p:font typeface="Arial" panose="00000000000000000000" pitchFamily="34" charset="1"/>
      <p:regular r:id="rId15"/>
    </p:embeddedFont>
    <p:embeddedFont>
      <p:font typeface="Courier New" panose="00000000000000000000" pitchFamily="49" charset="1"/>
      <p:regular r:id="rId17"/>
    </p:embeddedFont>
    <p:embeddedFont>
      <p:font typeface="Times New Roman" panose="00000000000000000000" pitchFamily="18" charset="1"/>
      <p:regular r:id="rId14"/>
    </p:embeddedFont>
    <p:embeddedFont>
      <p:font typeface="Verdana" panose="00000000000000000000" pitchFamily="34" charset="1"/>
      <p:regular r:id="rId18"/>
      <p:bold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7772400" y="0"/>
                </a:moveTo>
                <a:lnTo>
                  <a:pt x="0" y="0"/>
                </a:lnTo>
                <a:lnTo>
                  <a:pt x="0" y="10058400"/>
                </a:lnTo>
                <a:lnTo>
                  <a:pt x="7772400" y="10058400"/>
                </a:lnTo>
                <a:lnTo>
                  <a:pt x="7772400" y="0"/>
                </a:lnTo>
                <a:close/>
              </a:path>
            </a:pathLst>
          </a:custGeom>
          <a:solidFill>
            <a:srgbClr val="FCE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1219453"/>
            <a:ext cx="5982970" cy="2413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864"/>
              </a:lnSpc>
            </a:pPr>
            <a:r>
              <a:rPr dirty="0" sz="1650" spc="-5">
                <a:solidFill>
                  <a:srgbClr val="600A38"/>
                </a:solidFill>
                <a:latin typeface="Arial"/>
                <a:cs typeface="Arial"/>
              </a:rPr>
              <a:t>Alpha-Beta</a:t>
            </a:r>
            <a:r>
              <a:rPr dirty="0" sz="1650" spc="-2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650" spc="-5">
                <a:solidFill>
                  <a:srgbClr val="600A38"/>
                </a:solidFill>
                <a:latin typeface="Arial"/>
                <a:cs typeface="Arial"/>
              </a:rPr>
              <a:t>Pruning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321" y="1637410"/>
            <a:ext cx="5753735" cy="16249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065" rIns="0" bIns="0" rtlCol="0" vert="horz">
            <a:spAutoFit/>
          </a:bodyPr>
          <a:lstStyle/>
          <a:p>
            <a:pPr algn="just" marL="246379" marR="20320" indent="-229235">
              <a:lnSpc>
                <a:spcPts val="1200"/>
              </a:lnSpc>
              <a:spcBef>
                <a:spcPts val="95"/>
              </a:spcBef>
              <a:buSzPct val="133333"/>
              <a:buFont typeface="Courier New"/>
              <a:buChar char="o"/>
              <a:tabLst>
                <a:tab pos="247015" algn="l"/>
              </a:tabLst>
            </a:pPr>
            <a:r>
              <a:rPr dirty="0" sz="750" spc="-5">
                <a:latin typeface="Verdana"/>
                <a:cs typeface="Verdana"/>
              </a:rPr>
              <a:t>Alpha-beta pruning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a modified version of the minimax algorithm. </a:t>
            </a:r>
            <a:r>
              <a:rPr dirty="0" sz="750" spc="5">
                <a:latin typeface="Verdana"/>
                <a:cs typeface="Verdana"/>
              </a:rPr>
              <a:t>It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an optimization technique for the  minimax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algorithm.</a:t>
            </a:r>
            <a:endParaRPr sz="750">
              <a:latin typeface="Verdana"/>
              <a:cs typeface="Verdana"/>
            </a:endParaRPr>
          </a:p>
          <a:p>
            <a:pPr algn="just" marL="246379" marR="19685" indent="-229235">
              <a:lnSpc>
                <a:spcPts val="1200"/>
              </a:lnSpc>
              <a:spcBef>
                <a:spcPts val="265"/>
              </a:spcBef>
              <a:buSzPct val="133333"/>
              <a:buFont typeface="Courier New"/>
              <a:buChar char="o"/>
              <a:tabLst>
                <a:tab pos="247015" algn="l"/>
              </a:tabLst>
            </a:pPr>
            <a:r>
              <a:rPr dirty="0" sz="750" spc="-10">
                <a:latin typeface="Verdana"/>
                <a:cs typeface="Verdana"/>
              </a:rPr>
              <a:t>As </a:t>
            </a:r>
            <a:r>
              <a:rPr dirty="0" sz="750">
                <a:latin typeface="Verdana"/>
                <a:cs typeface="Verdana"/>
              </a:rPr>
              <a:t>we have </a:t>
            </a:r>
            <a:r>
              <a:rPr dirty="0" sz="750" spc="-10">
                <a:latin typeface="Verdana"/>
                <a:cs typeface="Verdana"/>
              </a:rPr>
              <a:t>seen </a:t>
            </a:r>
            <a:r>
              <a:rPr dirty="0" sz="750">
                <a:latin typeface="Verdana"/>
                <a:cs typeface="Verdana"/>
              </a:rPr>
              <a:t>in the </a:t>
            </a:r>
            <a:r>
              <a:rPr dirty="0" sz="750" spc="-5">
                <a:latin typeface="Verdana"/>
                <a:cs typeface="Verdana"/>
              </a:rPr>
              <a:t>minimax search algorithm that the </a:t>
            </a:r>
            <a:r>
              <a:rPr dirty="0" sz="750" spc="-10">
                <a:latin typeface="Verdana"/>
                <a:cs typeface="Verdana"/>
              </a:rPr>
              <a:t>number </a:t>
            </a:r>
            <a:r>
              <a:rPr dirty="0" sz="750" spc="-5">
                <a:latin typeface="Verdana"/>
                <a:cs typeface="Verdana"/>
              </a:rPr>
              <a:t>of game states </a:t>
            </a:r>
            <a:r>
              <a:rPr dirty="0" sz="750">
                <a:latin typeface="Verdana"/>
                <a:cs typeface="Verdana"/>
              </a:rPr>
              <a:t>it </a:t>
            </a:r>
            <a:r>
              <a:rPr dirty="0" sz="750" spc="-5">
                <a:latin typeface="Verdana"/>
                <a:cs typeface="Verdana"/>
              </a:rPr>
              <a:t>has </a:t>
            </a:r>
            <a:r>
              <a:rPr dirty="0" sz="750" spc="-10">
                <a:latin typeface="Verdana"/>
                <a:cs typeface="Verdana"/>
              </a:rPr>
              <a:t>to examine </a:t>
            </a:r>
            <a:r>
              <a:rPr dirty="0" sz="750">
                <a:latin typeface="Verdana"/>
                <a:cs typeface="Verdana"/>
              </a:rPr>
              <a:t>are  </a:t>
            </a:r>
            <a:r>
              <a:rPr dirty="0" sz="750" spc="-5">
                <a:latin typeface="Verdana"/>
                <a:cs typeface="Verdana"/>
              </a:rPr>
              <a:t>exponential </a:t>
            </a:r>
            <a:r>
              <a:rPr dirty="0" sz="750">
                <a:latin typeface="Verdana"/>
                <a:cs typeface="Verdana"/>
              </a:rPr>
              <a:t>in </a:t>
            </a:r>
            <a:r>
              <a:rPr dirty="0" sz="750" spc="-15">
                <a:latin typeface="Verdana"/>
                <a:cs typeface="Verdana"/>
              </a:rPr>
              <a:t>depth </a:t>
            </a:r>
            <a:r>
              <a:rPr dirty="0" sz="750" spc="-5">
                <a:latin typeface="Verdana"/>
                <a:cs typeface="Verdana"/>
              </a:rPr>
              <a:t>of the tree. Since </a:t>
            </a:r>
            <a:r>
              <a:rPr dirty="0" sz="750" spc="-10">
                <a:latin typeface="Verdana"/>
                <a:cs typeface="Verdana"/>
              </a:rPr>
              <a:t>we </a:t>
            </a:r>
            <a:r>
              <a:rPr dirty="0" sz="750" spc="-5">
                <a:latin typeface="Verdana"/>
                <a:cs typeface="Verdana"/>
              </a:rPr>
              <a:t>cannot eliminate the </a:t>
            </a:r>
            <a:r>
              <a:rPr dirty="0" sz="750" spc="-10">
                <a:latin typeface="Verdana"/>
                <a:cs typeface="Verdana"/>
              </a:rPr>
              <a:t>exponent, </a:t>
            </a:r>
            <a:r>
              <a:rPr dirty="0" sz="750" spc="-5">
                <a:latin typeface="Verdana"/>
                <a:cs typeface="Verdana"/>
              </a:rPr>
              <a:t>but </a:t>
            </a:r>
            <a:r>
              <a:rPr dirty="0" sz="750" spc="-10">
                <a:latin typeface="Verdana"/>
                <a:cs typeface="Verdana"/>
              </a:rPr>
              <a:t>we </a:t>
            </a:r>
            <a:r>
              <a:rPr dirty="0" sz="750" spc="-5">
                <a:latin typeface="Verdana"/>
                <a:cs typeface="Verdana"/>
              </a:rPr>
              <a:t>can cut </a:t>
            </a:r>
            <a:r>
              <a:rPr dirty="0" sz="750">
                <a:latin typeface="Verdana"/>
                <a:cs typeface="Verdana"/>
              </a:rPr>
              <a:t>it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>
                <a:latin typeface="Verdana"/>
                <a:cs typeface="Verdana"/>
              </a:rPr>
              <a:t>half. Hence </a:t>
            </a:r>
            <a:r>
              <a:rPr dirty="0" sz="750" spc="-5">
                <a:latin typeface="Verdana"/>
                <a:cs typeface="Verdana"/>
              </a:rPr>
              <a:t>there </a:t>
            </a:r>
            <a:r>
              <a:rPr dirty="0" sz="750" spc="15">
                <a:latin typeface="Verdana"/>
                <a:cs typeface="Verdana"/>
              </a:rPr>
              <a:t>is  </a:t>
            </a:r>
            <a:r>
              <a:rPr dirty="0" sz="750" spc="-5">
                <a:latin typeface="Verdana"/>
                <a:cs typeface="Verdana"/>
              </a:rPr>
              <a:t>a</a:t>
            </a:r>
            <a:r>
              <a:rPr dirty="0" sz="750" spc="22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technique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by</a:t>
            </a:r>
            <a:r>
              <a:rPr dirty="0" sz="750" spc="229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which</a:t>
            </a:r>
            <a:r>
              <a:rPr dirty="0" sz="750" spc="229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without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checking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each</a:t>
            </a:r>
            <a:r>
              <a:rPr dirty="0" sz="750" spc="22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node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of</a:t>
            </a:r>
            <a:r>
              <a:rPr dirty="0" sz="750" spc="21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the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game</a:t>
            </a:r>
            <a:r>
              <a:rPr dirty="0" sz="750" spc="204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tree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we</a:t>
            </a:r>
            <a:r>
              <a:rPr dirty="0" sz="750" spc="204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can</a:t>
            </a:r>
            <a:r>
              <a:rPr dirty="0" sz="750" spc="229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compute</a:t>
            </a:r>
            <a:r>
              <a:rPr dirty="0" sz="750" spc="204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the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correct</a:t>
            </a:r>
            <a:r>
              <a:rPr dirty="0" sz="750" spc="21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minimax</a:t>
            </a:r>
            <a:endParaRPr sz="750">
              <a:latin typeface="Verdana"/>
              <a:cs typeface="Verdana"/>
            </a:endParaRPr>
          </a:p>
          <a:p>
            <a:pPr algn="just" marL="246379" marR="16510">
              <a:lnSpc>
                <a:spcPts val="1200"/>
              </a:lnSpc>
              <a:spcBef>
                <a:spcPts val="20"/>
              </a:spcBef>
            </a:pPr>
            <a:r>
              <a:rPr dirty="0" sz="750" spc="-5">
                <a:latin typeface="Verdana"/>
                <a:cs typeface="Verdana"/>
              </a:rPr>
              <a:t>decision, and this technique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called </a:t>
            </a:r>
            <a:r>
              <a:rPr dirty="0" sz="750" spc="-5" b="1">
                <a:latin typeface="Verdana"/>
                <a:cs typeface="Verdana"/>
              </a:rPr>
              <a:t>pruning</a:t>
            </a:r>
            <a:r>
              <a:rPr dirty="0" sz="750" spc="-5">
                <a:latin typeface="Verdana"/>
                <a:cs typeface="Verdana"/>
              </a:rPr>
              <a:t>. This involves two </a:t>
            </a:r>
            <a:r>
              <a:rPr dirty="0" sz="750" spc="-10">
                <a:latin typeface="Verdana"/>
                <a:cs typeface="Verdana"/>
              </a:rPr>
              <a:t>threshold </a:t>
            </a:r>
            <a:r>
              <a:rPr dirty="0" sz="750" spc="-5">
                <a:latin typeface="Verdana"/>
                <a:cs typeface="Verdana"/>
              </a:rPr>
              <a:t>parameter Alpha and </a:t>
            </a:r>
            <a:r>
              <a:rPr dirty="0" sz="750" spc="-10">
                <a:latin typeface="Verdana"/>
                <a:cs typeface="Verdana"/>
              </a:rPr>
              <a:t>beta </a:t>
            </a:r>
            <a:r>
              <a:rPr dirty="0" sz="750" spc="-5">
                <a:latin typeface="Verdana"/>
                <a:cs typeface="Verdana"/>
              </a:rPr>
              <a:t>for </a:t>
            </a:r>
            <a:r>
              <a:rPr dirty="0" sz="750">
                <a:latin typeface="Verdana"/>
                <a:cs typeface="Verdana"/>
              </a:rPr>
              <a:t>future  </a:t>
            </a:r>
            <a:r>
              <a:rPr dirty="0" sz="750" spc="-5">
                <a:latin typeface="Verdana"/>
                <a:cs typeface="Verdana"/>
              </a:rPr>
              <a:t>expansion, so </a:t>
            </a:r>
            <a:r>
              <a:rPr dirty="0" sz="750">
                <a:latin typeface="Verdana"/>
                <a:cs typeface="Verdana"/>
              </a:rPr>
              <a:t>it is </a:t>
            </a:r>
            <a:r>
              <a:rPr dirty="0" sz="750" spc="-5">
                <a:latin typeface="Verdana"/>
                <a:cs typeface="Verdana"/>
              </a:rPr>
              <a:t>called </a:t>
            </a:r>
            <a:r>
              <a:rPr dirty="0" sz="750" spc="-5" b="1">
                <a:latin typeface="Verdana"/>
                <a:cs typeface="Verdana"/>
              </a:rPr>
              <a:t>alpha-beta pruning</a:t>
            </a:r>
            <a:r>
              <a:rPr dirty="0" sz="750" spc="-5">
                <a:latin typeface="Verdana"/>
                <a:cs typeface="Verdana"/>
              </a:rPr>
              <a:t>. It </a:t>
            </a:r>
            <a:r>
              <a:rPr dirty="0" sz="750">
                <a:latin typeface="Verdana"/>
                <a:cs typeface="Verdana"/>
              </a:rPr>
              <a:t>is also </a:t>
            </a:r>
            <a:r>
              <a:rPr dirty="0" sz="750" spc="-5">
                <a:latin typeface="Verdana"/>
                <a:cs typeface="Verdana"/>
              </a:rPr>
              <a:t>called </a:t>
            </a:r>
            <a:r>
              <a:rPr dirty="0" sz="750">
                <a:latin typeface="Verdana"/>
                <a:cs typeface="Verdana"/>
              </a:rPr>
              <a:t>as </a:t>
            </a:r>
            <a:r>
              <a:rPr dirty="0" sz="750" spc="-5" b="1">
                <a:latin typeface="Verdana"/>
                <a:cs typeface="Verdana"/>
              </a:rPr>
              <a:t>Alpha-Beta</a:t>
            </a:r>
            <a:r>
              <a:rPr dirty="0" sz="750" spc="10" b="1">
                <a:latin typeface="Verdana"/>
                <a:cs typeface="Verdana"/>
              </a:rPr>
              <a:t> </a:t>
            </a:r>
            <a:r>
              <a:rPr dirty="0" sz="750" spc="-5" b="1">
                <a:latin typeface="Verdana"/>
                <a:cs typeface="Verdana"/>
              </a:rPr>
              <a:t>Algorithm</a:t>
            </a:r>
            <a:r>
              <a:rPr dirty="0" sz="750" spc="-5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  <a:p>
            <a:pPr algn="just" marL="246379" marR="12700" indent="-229235">
              <a:lnSpc>
                <a:spcPts val="1200"/>
              </a:lnSpc>
              <a:spcBef>
                <a:spcPts val="245"/>
              </a:spcBef>
              <a:buSzPct val="133333"/>
              <a:buFont typeface="Courier New"/>
              <a:buChar char="o"/>
              <a:tabLst>
                <a:tab pos="247015" algn="l"/>
              </a:tabLst>
            </a:pPr>
            <a:r>
              <a:rPr dirty="0" sz="750" spc="-5">
                <a:latin typeface="Verdana"/>
                <a:cs typeface="Verdana"/>
              </a:rPr>
              <a:t>Alpha-beta pruning can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applied at any </a:t>
            </a:r>
            <a:r>
              <a:rPr dirty="0" sz="750" spc="-10">
                <a:latin typeface="Verdana"/>
                <a:cs typeface="Verdana"/>
              </a:rPr>
              <a:t>depth </a:t>
            </a:r>
            <a:r>
              <a:rPr dirty="0" sz="750" spc="-5">
                <a:latin typeface="Verdana"/>
                <a:cs typeface="Verdana"/>
              </a:rPr>
              <a:t>of a tree, and </a:t>
            </a:r>
            <a:r>
              <a:rPr dirty="0" sz="750" spc="-10">
                <a:latin typeface="Verdana"/>
                <a:cs typeface="Verdana"/>
              </a:rPr>
              <a:t>sometimes </a:t>
            </a:r>
            <a:r>
              <a:rPr dirty="0" sz="750">
                <a:latin typeface="Verdana"/>
                <a:cs typeface="Verdana"/>
              </a:rPr>
              <a:t>it </a:t>
            </a:r>
            <a:r>
              <a:rPr dirty="0" sz="750" spc="-5">
                <a:latin typeface="Verdana"/>
                <a:cs typeface="Verdana"/>
              </a:rPr>
              <a:t>not </a:t>
            </a:r>
            <a:r>
              <a:rPr dirty="0" sz="750">
                <a:latin typeface="Verdana"/>
                <a:cs typeface="Verdana"/>
              </a:rPr>
              <a:t>only </a:t>
            </a:r>
            <a:r>
              <a:rPr dirty="0" sz="750" spc="-10">
                <a:latin typeface="Verdana"/>
                <a:cs typeface="Verdana"/>
              </a:rPr>
              <a:t>prune </a:t>
            </a:r>
            <a:r>
              <a:rPr dirty="0" sz="750">
                <a:latin typeface="Verdana"/>
                <a:cs typeface="Verdana"/>
              </a:rPr>
              <a:t>the tree </a:t>
            </a:r>
            <a:r>
              <a:rPr dirty="0" sz="750" spc="5">
                <a:latin typeface="Verdana"/>
                <a:cs typeface="Verdana"/>
              </a:rPr>
              <a:t>leaves </a:t>
            </a:r>
            <a:r>
              <a:rPr dirty="0" sz="750" spc="-5">
                <a:latin typeface="Verdana"/>
                <a:cs typeface="Verdana"/>
              </a:rPr>
              <a:t>but  also </a:t>
            </a:r>
            <a:r>
              <a:rPr dirty="0" sz="750" spc="-10">
                <a:latin typeface="Verdana"/>
                <a:cs typeface="Verdana"/>
              </a:rPr>
              <a:t>entire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sub-tree.</a:t>
            </a:r>
            <a:endParaRPr sz="750">
              <a:latin typeface="Verdana"/>
              <a:cs typeface="Verdana"/>
            </a:endParaRPr>
          </a:p>
          <a:p>
            <a:pPr algn="just" marL="246379" indent="-229235">
              <a:lnSpc>
                <a:spcPts val="1145"/>
              </a:lnSpc>
              <a:spcBef>
                <a:spcPts val="225"/>
              </a:spcBef>
              <a:buSzPct val="133333"/>
              <a:buFont typeface="Courier New"/>
              <a:buChar char="o"/>
              <a:tabLst>
                <a:tab pos="247015" algn="l"/>
              </a:tabLst>
            </a:pPr>
            <a:r>
              <a:rPr dirty="0" sz="750" spc="-5">
                <a:latin typeface="Verdana"/>
                <a:cs typeface="Verdana"/>
              </a:rPr>
              <a:t>The two-parameter can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defined</a:t>
            </a:r>
            <a:r>
              <a:rPr dirty="0" sz="750" spc="2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as: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547" y="3292728"/>
            <a:ext cx="5296535" cy="6438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" rIns="0" bIns="0" rtlCol="0" vert="horz">
            <a:spAutoFit/>
          </a:bodyPr>
          <a:lstStyle/>
          <a:p>
            <a:pPr marL="246379" marR="18415" indent="-228600">
              <a:lnSpc>
                <a:spcPct val="133300"/>
              </a:lnSpc>
              <a:spcBef>
                <a:spcPts val="5"/>
              </a:spcBef>
              <a:buFont typeface="Verdana"/>
              <a:buAutoNum type="alphaLcPeriod"/>
              <a:tabLst>
                <a:tab pos="246379" algn="l"/>
                <a:tab pos="247015" algn="l"/>
              </a:tabLst>
            </a:pPr>
            <a:r>
              <a:rPr dirty="0" sz="750" spc="-5" b="1">
                <a:latin typeface="Verdana"/>
                <a:cs typeface="Verdana"/>
              </a:rPr>
              <a:t>Alpha: </a:t>
            </a:r>
            <a:r>
              <a:rPr dirty="0" sz="750" spc="-5">
                <a:latin typeface="Verdana"/>
                <a:cs typeface="Verdana"/>
              </a:rPr>
              <a:t>The best (highest-value) choice </a:t>
            </a:r>
            <a:r>
              <a:rPr dirty="0" sz="750">
                <a:latin typeface="Verdana"/>
                <a:cs typeface="Verdana"/>
              </a:rPr>
              <a:t>we </a:t>
            </a:r>
            <a:r>
              <a:rPr dirty="0" sz="750" spc="-5">
                <a:latin typeface="Verdana"/>
                <a:cs typeface="Verdana"/>
              </a:rPr>
              <a:t>have found </a:t>
            </a:r>
            <a:r>
              <a:rPr dirty="0" sz="750" spc="-10">
                <a:latin typeface="Verdana"/>
                <a:cs typeface="Verdana"/>
              </a:rPr>
              <a:t>so </a:t>
            </a:r>
            <a:r>
              <a:rPr dirty="0" sz="750">
                <a:latin typeface="Verdana"/>
                <a:cs typeface="Verdana"/>
              </a:rPr>
              <a:t>far </a:t>
            </a:r>
            <a:r>
              <a:rPr dirty="0" sz="750" spc="-5">
                <a:latin typeface="Verdana"/>
                <a:cs typeface="Verdana"/>
              </a:rPr>
              <a:t>at any point </a:t>
            </a:r>
            <a:r>
              <a:rPr dirty="0" sz="750">
                <a:latin typeface="Verdana"/>
                <a:cs typeface="Verdana"/>
              </a:rPr>
              <a:t>along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 spc="-10">
                <a:latin typeface="Verdana"/>
                <a:cs typeface="Verdana"/>
              </a:rPr>
              <a:t>path </a:t>
            </a:r>
            <a:r>
              <a:rPr dirty="0" sz="750" spc="-5">
                <a:latin typeface="Verdana"/>
                <a:cs typeface="Verdana"/>
              </a:rPr>
              <a:t>of </a:t>
            </a:r>
            <a:r>
              <a:rPr dirty="0" sz="750" spc="-10">
                <a:latin typeface="Verdana"/>
                <a:cs typeface="Verdana"/>
              </a:rPr>
              <a:t>Maximizer. 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initial </a:t>
            </a:r>
            <a:r>
              <a:rPr dirty="0" sz="750" spc="-10">
                <a:latin typeface="Verdana"/>
                <a:cs typeface="Verdana"/>
              </a:rPr>
              <a:t>value </a:t>
            </a:r>
            <a:r>
              <a:rPr dirty="0" sz="750" spc="-5">
                <a:latin typeface="Verdana"/>
                <a:cs typeface="Verdana"/>
              </a:rPr>
              <a:t>of alpha </a:t>
            </a:r>
            <a:r>
              <a:rPr dirty="0" sz="750">
                <a:latin typeface="Verdana"/>
                <a:cs typeface="Verdana"/>
              </a:rPr>
              <a:t>is</a:t>
            </a:r>
            <a:r>
              <a:rPr dirty="0" sz="750" spc="10">
                <a:latin typeface="Verdana"/>
                <a:cs typeface="Verdana"/>
              </a:rPr>
              <a:t> </a:t>
            </a:r>
            <a:r>
              <a:rPr dirty="0" sz="750" spc="-5" b="1">
                <a:latin typeface="Verdana"/>
                <a:cs typeface="Verdana"/>
              </a:rPr>
              <a:t>-∞</a:t>
            </a:r>
            <a:r>
              <a:rPr dirty="0" sz="750" spc="-5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  <a:p>
            <a:pPr marL="246379" marR="18415" indent="-228600">
              <a:lnSpc>
                <a:spcPct val="133300"/>
              </a:lnSpc>
              <a:spcBef>
                <a:spcPts val="244"/>
              </a:spcBef>
              <a:buFont typeface="Verdana"/>
              <a:buAutoNum type="alphaLcPeriod"/>
              <a:tabLst>
                <a:tab pos="246379" algn="l"/>
                <a:tab pos="247015" algn="l"/>
              </a:tabLst>
            </a:pPr>
            <a:r>
              <a:rPr dirty="0" sz="750" spc="-5" b="1">
                <a:latin typeface="Verdana"/>
                <a:cs typeface="Verdana"/>
              </a:rPr>
              <a:t>Beta: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 spc="-10">
                <a:latin typeface="Verdana"/>
                <a:cs typeface="Verdana"/>
              </a:rPr>
              <a:t>best </a:t>
            </a:r>
            <a:r>
              <a:rPr dirty="0" sz="750" spc="-5">
                <a:latin typeface="Verdana"/>
                <a:cs typeface="Verdana"/>
              </a:rPr>
              <a:t>(lowest-value) choice </a:t>
            </a:r>
            <a:r>
              <a:rPr dirty="0" sz="750" spc="-10">
                <a:latin typeface="Verdana"/>
                <a:cs typeface="Verdana"/>
              </a:rPr>
              <a:t>we </a:t>
            </a:r>
            <a:r>
              <a:rPr dirty="0" sz="750">
                <a:latin typeface="Verdana"/>
                <a:cs typeface="Verdana"/>
              </a:rPr>
              <a:t>have </a:t>
            </a:r>
            <a:r>
              <a:rPr dirty="0" sz="750" spc="-5">
                <a:latin typeface="Verdana"/>
                <a:cs typeface="Verdana"/>
              </a:rPr>
              <a:t>found </a:t>
            </a:r>
            <a:r>
              <a:rPr dirty="0" sz="750" spc="-10">
                <a:latin typeface="Verdana"/>
                <a:cs typeface="Verdana"/>
              </a:rPr>
              <a:t>so </a:t>
            </a:r>
            <a:r>
              <a:rPr dirty="0" sz="750">
                <a:latin typeface="Verdana"/>
                <a:cs typeface="Verdana"/>
              </a:rPr>
              <a:t>far </a:t>
            </a:r>
            <a:r>
              <a:rPr dirty="0" sz="750" spc="-5">
                <a:latin typeface="Verdana"/>
                <a:cs typeface="Verdana"/>
              </a:rPr>
              <a:t>at any point </a:t>
            </a:r>
            <a:r>
              <a:rPr dirty="0" sz="750">
                <a:latin typeface="Verdana"/>
                <a:cs typeface="Verdana"/>
              </a:rPr>
              <a:t>along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 spc="-10">
                <a:latin typeface="Verdana"/>
                <a:cs typeface="Verdana"/>
              </a:rPr>
              <a:t>path </a:t>
            </a:r>
            <a:r>
              <a:rPr dirty="0" sz="750" spc="-5">
                <a:latin typeface="Verdana"/>
                <a:cs typeface="Verdana"/>
              </a:rPr>
              <a:t>of Minimizer.  The </a:t>
            </a:r>
            <a:r>
              <a:rPr dirty="0" sz="750">
                <a:latin typeface="Verdana"/>
                <a:cs typeface="Verdana"/>
              </a:rPr>
              <a:t>initial </a:t>
            </a:r>
            <a:r>
              <a:rPr dirty="0" sz="750" spc="-10">
                <a:latin typeface="Verdana"/>
                <a:cs typeface="Verdana"/>
              </a:rPr>
              <a:t>value </a:t>
            </a:r>
            <a:r>
              <a:rPr dirty="0" sz="750" spc="-5">
                <a:latin typeface="Verdana"/>
                <a:cs typeface="Verdana"/>
              </a:rPr>
              <a:t>of </a:t>
            </a:r>
            <a:r>
              <a:rPr dirty="0" sz="750" spc="-15">
                <a:latin typeface="Verdana"/>
                <a:cs typeface="Verdana"/>
              </a:rPr>
              <a:t>beta </a:t>
            </a:r>
            <a:r>
              <a:rPr dirty="0" sz="750">
                <a:latin typeface="Verdana"/>
                <a:cs typeface="Verdana"/>
              </a:rPr>
              <a:t>is</a:t>
            </a:r>
            <a:r>
              <a:rPr dirty="0" sz="750" spc="20">
                <a:latin typeface="Verdana"/>
                <a:cs typeface="Verdana"/>
              </a:rPr>
              <a:t> </a:t>
            </a:r>
            <a:r>
              <a:rPr dirty="0" sz="750" spc="-5" b="1">
                <a:latin typeface="Verdana"/>
                <a:cs typeface="Verdana"/>
              </a:rPr>
              <a:t>+∞</a:t>
            </a:r>
            <a:r>
              <a:rPr dirty="0" sz="750" spc="-5">
                <a:latin typeface="Verdana"/>
                <a:cs typeface="Verdana"/>
              </a:rPr>
              <a:t>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321" y="3966717"/>
            <a:ext cx="5753735" cy="4603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065" rIns="0" bIns="0" rtlCol="0" vert="horz">
            <a:spAutoFit/>
          </a:bodyPr>
          <a:lstStyle/>
          <a:p>
            <a:pPr algn="just" marL="246379" marR="19050" indent="-229235">
              <a:lnSpc>
                <a:spcPts val="1200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o </a:t>
            </a:r>
            <a:r>
              <a:rPr dirty="0" sz="750" spc="-5">
                <a:latin typeface="Verdana"/>
                <a:cs typeface="Verdana"/>
              </a:rPr>
              <a:t>The Alpha-beta </a:t>
            </a:r>
            <a:r>
              <a:rPr dirty="0" sz="750">
                <a:latin typeface="Verdana"/>
                <a:cs typeface="Verdana"/>
              </a:rPr>
              <a:t>pruning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a standard minimax algorithm returns the </a:t>
            </a:r>
            <a:r>
              <a:rPr dirty="0" sz="750">
                <a:latin typeface="Verdana"/>
                <a:cs typeface="Verdana"/>
              </a:rPr>
              <a:t>same </a:t>
            </a:r>
            <a:r>
              <a:rPr dirty="0" sz="750" spc="-5">
                <a:latin typeface="Verdana"/>
                <a:cs typeface="Verdana"/>
              </a:rPr>
              <a:t>move </a:t>
            </a:r>
            <a:r>
              <a:rPr dirty="0" sz="750" spc="10">
                <a:latin typeface="Verdana"/>
                <a:cs typeface="Verdana"/>
              </a:rPr>
              <a:t>as </a:t>
            </a:r>
            <a:r>
              <a:rPr dirty="0" sz="750" spc="5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standard algorithm does,  but </a:t>
            </a:r>
            <a:r>
              <a:rPr dirty="0" sz="750">
                <a:latin typeface="Verdana"/>
                <a:cs typeface="Verdana"/>
              </a:rPr>
              <a:t>it </a:t>
            </a:r>
            <a:r>
              <a:rPr dirty="0" sz="750" spc="-5">
                <a:latin typeface="Verdana"/>
                <a:cs typeface="Verdana"/>
              </a:rPr>
              <a:t>removes </a:t>
            </a:r>
            <a:r>
              <a:rPr dirty="0" sz="750">
                <a:latin typeface="Verdana"/>
                <a:cs typeface="Verdana"/>
              </a:rPr>
              <a:t>all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 spc="-10">
                <a:latin typeface="Verdana"/>
                <a:cs typeface="Verdana"/>
              </a:rPr>
              <a:t>nodes </a:t>
            </a:r>
            <a:r>
              <a:rPr dirty="0" sz="750" spc="-5">
                <a:latin typeface="Verdana"/>
                <a:cs typeface="Verdana"/>
              </a:rPr>
              <a:t>which are not really affecting the </a:t>
            </a:r>
            <a:r>
              <a:rPr dirty="0" sz="750">
                <a:latin typeface="Verdana"/>
                <a:cs typeface="Verdana"/>
              </a:rPr>
              <a:t>final </a:t>
            </a:r>
            <a:r>
              <a:rPr dirty="0" sz="750" spc="-5">
                <a:latin typeface="Verdana"/>
                <a:cs typeface="Verdana"/>
              </a:rPr>
              <a:t>decision but making algorithm slow. Hence </a:t>
            </a:r>
            <a:r>
              <a:rPr dirty="0" sz="750">
                <a:latin typeface="Verdana"/>
                <a:cs typeface="Verdana"/>
              </a:rPr>
              <a:t>by  </a:t>
            </a:r>
            <a:r>
              <a:rPr dirty="0" sz="750" spc="-5">
                <a:latin typeface="Verdana"/>
                <a:cs typeface="Verdana"/>
              </a:rPr>
              <a:t>pruning these nodes, </a:t>
            </a:r>
            <a:r>
              <a:rPr dirty="0" sz="750">
                <a:latin typeface="Verdana"/>
                <a:cs typeface="Verdana"/>
              </a:rPr>
              <a:t>it makes </a:t>
            </a:r>
            <a:r>
              <a:rPr dirty="0" sz="750" spc="-5">
                <a:latin typeface="Verdana"/>
                <a:cs typeface="Verdana"/>
              </a:rPr>
              <a:t>the algorithm</a:t>
            </a:r>
            <a:r>
              <a:rPr dirty="0" sz="750" spc="-6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fast.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4603750"/>
            <a:ext cx="5982970" cy="125095"/>
          </a:xfrm>
          <a:prstGeom prst="rect">
            <a:avLst/>
          </a:prstGeom>
          <a:solidFill>
            <a:srgbClr val="F9EBD6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960"/>
              </a:lnSpc>
            </a:pPr>
            <a:r>
              <a:rPr dirty="0" sz="850" spc="-10">
                <a:latin typeface="Arial"/>
                <a:cs typeface="Arial"/>
              </a:rPr>
              <a:t>Note: </a:t>
            </a:r>
            <a:r>
              <a:rPr dirty="0" sz="850" spc="-5">
                <a:latin typeface="Arial"/>
                <a:cs typeface="Arial"/>
              </a:rPr>
              <a:t>To </a:t>
            </a:r>
            <a:r>
              <a:rPr dirty="0" sz="850" spc="-10">
                <a:latin typeface="Arial"/>
                <a:cs typeface="Arial"/>
              </a:rPr>
              <a:t>better understand this </a:t>
            </a:r>
            <a:r>
              <a:rPr dirty="0" sz="850" spc="-5">
                <a:latin typeface="Arial"/>
                <a:cs typeface="Arial"/>
              </a:rPr>
              <a:t>topic, kindly study </a:t>
            </a:r>
            <a:r>
              <a:rPr dirty="0" sz="850" spc="5">
                <a:latin typeface="Arial"/>
                <a:cs typeface="Arial"/>
              </a:rPr>
              <a:t>the </a:t>
            </a:r>
            <a:r>
              <a:rPr dirty="0" sz="850" spc="-5">
                <a:latin typeface="Arial"/>
                <a:cs typeface="Arial"/>
              </a:rPr>
              <a:t>minimax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algorithm.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568" y="4603750"/>
            <a:ext cx="18415" cy="125095"/>
          </a:xfrm>
          <a:custGeom>
            <a:avLst/>
            <a:gdLst/>
            <a:ahLst/>
            <a:cxnLst/>
            <a:rect l="l" t="t" r="r" b="b"/>
            <a:pathLst>
              <a:path w="18415" h="125095">
                <a:moveTo>
                  <a:pt x="18287" y="0"/>
                </a:moveTo>
                <a:lnTo>
                  <a:pt x="0" y="0"/>
                </a:lnTo>
                <a:lnTo>
                  <a:pt x="0" y="124967"/>
                </a:lnTo>
                <a:lnTo>
                  <a:pt x="18287" y="124967"/>
                </a:lnTo>
                <a:lnTo>
                  <a:pt x="18287" y="0"/>
                </a:lnTo>
                <a:close/>
              </a:path>
            </a:pathLst>
          </a:custGeom>
          <a:solidFill>
            <a:srgbClr val="FFA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6416" y="4905755"/>
            <a:ext cx="5982970" cy="5060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35"/>
              </a:lnSpc>
            </a:pPr>
            <a:r>
              <a:rPr dirty="0" sz="1450" spc="-10">
                <a:solidFill>
                  <a:srgbClr val="600A38"/>
                </a:solidFill>
                <a:latin typeface="Arial"/>
                <a:cs typeface="Arial"/>
              </a:rPr>
              <a:t>Condition </a:t>
            </a:r>
            <a:r>
              <a:rPr dirty="0" sz="1450">
                <a:solidFill>
                  <a:srgbClr val="600A38"/>
                </a:solidFill>
                <a:latin typeface="Arial"/>
                <a:cs typeface="Arial"/>
              </a:rPr>
              <a:t>for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Alpha-beta</a:t>
            </a:r>
            <a:r>
              <a:rPr dirty="0" sz="1450" spc="1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pruning: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7780">
              <a:lnSpc>
                <a:spcPts val="894"/>
              </a:lnSpc>
            </a:pP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main </a:t>
            </a:r>
            <a:r>
              <a:rPr dirty="0" sz="750" spc="-5">
                <a:latin typeface="Verdana"/>
                <a:cs typeface="Verdana"/>
              </a:rPr>
              <a:t>condition which required for alpha-beta </a:t>
            </a:r>
            <a:r>
              <a:rPr dirty="0" sz="750">
                <a:latin typeface="Verdana"/>
                <a:cs typeface="Verdana"/>
              </a:rPr>
              <a:t>pruning</a:t>
            </a:r>
            <a:r>
              <a:rPr dirty="0" sz="750" spc="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is: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404" y="5615432"/>
            <a:ext cx="12192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>
                <a:latin typeface="Verdana"/>
                <a:cs typeface="Verdana"/>
              </a:rPr>
              <a:t>1.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535" y="5615432"/>
            <a:ext cx="29781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latin typeface="Verdana"/>
                <a:cs typeface="Verdana"/>
              </a:rPr>
              <a:t>α</a:t>
            </a:r>
            <a:r>
              <a:rPr dirty="0" sz="750" spc="5">
                <a:latin typeface="Verdana"/>
                <a:cs typeface="Verdana"/>
              </a:rPr>
              <a:t>&gt;</a:t>
            </a:r>
            <a:r>
              <a:rPr dirty="0" sz="750" spc="-15">
                <a:latin typeface="Verdana"/>
                <a:cs typeface="Verdana"/>
              </a:rPr>
              <a:t>=</a:t>
            </a:r>
            <a:r>
              <a:rPr dirty="0" sz="750" spc="-5">
                <a:latin typeface="Verdana"/>
                <a:cs typeface="Verdana"/>
              </a:rPr>
              <a:t>β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416" y="5920994"/>
            <a:ext cx="5982970" cy="2133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35"/>
              </a:lnSpc>
            </a:pP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Key points </a:t>
            </a:r>
            <a:r>
              <a:rPr dirty="0" sz="1450" spc="-10">
                <a:solidFill>
                  <a:srgbClr val="600A38"/>
                </a:solidFill>
                <a:latin typeface="Arial"/>
                <a:cs typeface="Arial"/>
              </a:rPr>
              <a:t>about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alpha-beta</a:t>
            </a:r>
            <a:r>
              <a:rPr dirty="0" sz="1450" spc="1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pruning: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5321" y="6311138"/>
            <a:ext cx="5753735" cy="7016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" rIns="0" bIns="0" rtlCol="0" vert="horz">
            <a:spAutoFit/>
          </a:bodyPr>
          <a:lstStyle/>
          <a:p>
            <a:pPr marL="246379" indent="-229235">
              <a:lnSpc>
                <a:spcPct val="100000"/>
              </a:lnSpc>
              <a:spcBef>
                <a:spcPts val="55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5">
                <a:latin typeface="Verdana"/>
                <a:cs typeface="Verdana"/>
              </a:rPr>
              <a:t>The Max </a:t>
            </a:r>
            <a:r>
              <a:rPr dirty="0" sz="750" spc="-10">
                <a:latin typeface="Verdana"/>
                <a:cs typeface="Verdana"/>
              </a:rPr>
              <a:t>player </a:t>
            </a:r>
            <a:r>
              <a:rPr dirty="0" sz="750">
                <a:latin typeface="Verdana"/>
                <a:cs typeface="Verdana"/>
              </a:rPr>
              <a:t>will only </a:t>
            </a:r>
            <a:r>
              <a:rPr dirty="0" sz="750" spc="-10">
                <a:latin typeface="Verdana"/>
                <a:cs typeface="Verdana"/>
              </a:rPr>
              <a:t>update </a:t>
            </a:r>
            <a:r>
              <a:rPr dirty="0" sz="750" spc="5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value of alpha.</a:t>
            </a:r>
            <a:endParaRPr sz="750">
              <a:latin typeface="Verdana"/>
              <a:cs typeface="Verdana"/>
            </a:endParaRPr>
          </a:p>
          <a:p>
            <a:pPr marL="246379" indent="-229235">
              <a:lnSpc>
                <a:spcPct val="100000"/>
              </a:lnSpc>
              <a:spcBef>
                <a:spcPts val="240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5">
                <a:latin typeface="Verdana"/>
                <a:cs typeface="Verdana"/>
              </a:rPr>
              <a:t>The Min player </a:t>
            </a:r>
            <a:r>
              <a:rPr dirty="0" sz="750">
                <a:latin typeface="Verdana"/>
                <a:cs typeface="Verdana"/>
              </a:rPr>
              <a:t>will only </a:t>
            </a:r>
            <a:r>
              <a:rPr dirty="0" sz="750" spc="-10">
                <a:latin typeface="Verdana"/>
                <a:cs typeface="Verdana"/>
              </a:rPr>
              <a:t>update </a:t>
            </a:r>
            <a:r>
              <a:rPr dirty="0" sz="750" spc="5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value of</a:t>
            </a:r>
            <a:r>
              <a:rPr dirty="0" sz="750" spc="-5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beta.</a:t>
            </a:r>
            <a:endParaRPr sz="750">
              <a:latin typeface="Verdana"/>
              <a:cs typeface="Verdana"/>
            </a:endParaRPr>
          </a:p>
          <a:p>
            <a:pPr marL="246379" indent="-229235">
              <a:lnSpc>
                <a:spcPct val="100000"/>
              </a:lnSpc>
              <a:spcBef>
                <a:spcPts val="240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>
                <a:latin typeface="Verdana"/>
                <a:cs typeface="Verdana"/>
              </a:rPr>
              <a:t>While </a:t>
            </a:r>
            <a:r>
              <a:rPr dirty="0" sz="750" spc="-5">
                <a:latin typeface="Verdana"/>
                <a:cs typeface="Verdana"/>
              </a:rPr>
              <a:t>backtracking the tree, the </a:t>
            </a:r>
            <a:r>
              <a:rPr dirty="0" sz="750">
                <a:latin typeface="Verdana"/>
                <a:cs typeface="Verdana"/>
              </a:rPr>
              <a:t>node </a:t>
            </a:r>
            <a:r>
              <a:rPr dirty="0" sz="750" spc="-5">
                <a:latin typeface="Verdana"/>
                <a:cs typeface="Verdana"/>
              </a:rPr>
              <a:t>values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passed to </a:t>
            </a:r>
            <a:r>
              <a:rPr dirty="0" sz="750" spc="-5">
                <a:latin typeface="Verdana"/>
                <a:cs typeface="Verdana"/>
              </a:rPr>
              <a:t>upper nodes instead of values of alpha </a:t>
            </a:r>
            <a:r>
              <a:rPr dirty="0" sz="750">
                <a:latin typeface="Verdana"/>
                <a:cs typeface="Verdana"/>
              </a:rPr>
              <a:t>and</a:t>
            </a:r>
            <a:r>
              <a:rPr dirty="0" sz="750" spc="90">
                <a:latin typeface="Verdana"/>
                <a:cs typeface="Verdana"/>
              </a:rPr>
              <a:t> </a:t>
            </a:r>
            <a:r>
              <a:rPr dirty="0" sz="750" spc="5">
                <a:latin typeface="Verdana"/>
                <a:cs typeface="Verdana"/>
              </a:rPr>
              <a:t>beta.</a:t>
            </a:r>
            <a:endParaRPr sz="750">
              <a:latin typeface="Verdana"/>
              <a:cs typeface="Verdana"/>
            </a:endParaRPr>
          </a:p>
          <a:p>
            <a:pPr marL="246379" indent="-229235">
              <a:lnSpc>
                <a:spcPts val="1145"/>
              </a:lnSpc>
              <a:spcBef>
                <a:spcPts val="240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5">
                <a:latin typeface="Verdana"/>
                <a:cs typeface="Verdana"/>
              </a:rPr>
              <a:t>We </a:t>
            </a:r>
            <a:r>
              <a:rPr dirty="0" sz="750">
                <a:latin typeface="Verdana"/>
                <a:cs typeface="Verdana"/>
              </a:rPr>
              <a:t>will only </a:t>
            </a:r>
            <a:r>
              <a:rPr dirty="0" sz="750" spc="-10">
                <a:latin typeface="Verdana"/>
                <a:cs typeface="Verdana"/>
              </a:rPr>
              <a:t>pass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alpha, </a:t>
            </a:r>
            <a:r>
              <a:rPr dirty="0" sz="750" spc="-10">
                <a:latin typeface="Verdana"/>
                <a:cs typeface="Verdana"/>
              </a:rPr>
              <a:t>beta </a:t>
            </a:r>
            <a:r>
              <a:rPr dirty="0" sz="750" spc="-5">
                <a:latin typeface="Verdana"/>
                <a:cs typeface="Verdana"/>
              </a:rPr>
              <a:t>values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child</a:t>
            </a:r>
            <a:r>
              <a:rPr dirty="0" sz="750" spc="1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nodes.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416" y="7189343"/>
            <a:ext cx="5982970" cy="2133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35"/>
              </a:lnSpc>
            </a:pP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Pseudo-code </a:t>
            </a:r>
            <a:r>
              <a:rPr dirty="0" sz="1450" spc="-10">
                <a:solidFill>
                  <a:srgbClr val="600A38"/>
                </a:solidFill>
                <a:latin typeface="Arial"/>
                <a:cs typeface="Arial"/>
              </a:rPr>
              <a:t>for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Alpha-beta</a:t>
            </a:r>
            <a:r>
              <a:rPr dirty="0" sz="1450" spc="-1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Pruning: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535" y="7564348"/>
            <a:ext cx="3143885" cy="4889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750" spc="-5">
                <a:latin typeface="Verdana"/>
                <a:cs typeface="Verdana"/>
              </a:rPr>
              <a:t>function minimax(node, depth, alpha, beta, maximizingPlayer)</a:t>
            </a:r>
            <a:r>
              <a:rPr dirty="0" sz="750" spc="40">
                <a:latin typeface="Verdana"/>
                <a:cs typeface="Verdana"/>
              </a:rPr>
              <a:t> </a:t>
            </a:r>
            <a:r>
              <a:rPr dirty="0" sz="750" spc="5">
                <a:latin typeface="Verdana"/>
                <a:cs typeface="Verdana"/>
              </a:rPr>
              <a:t>is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 b="1">
                <a:solidFill>
                  <a:srgbClr val="006699"/>
                </a:solidFill>
                <a:latin typeface="Verdana"/>
                <a:cs typeface="Verdana"/>
              </a:rPr>
              <a:t>if </a:t>
            </a:r>
            <a:r>
              <a:rPr dirty="0" sz="750" spc="-10">
                <a:latin typeface="Verdana"/>
                <a:cs typeface="Verdana"/>
              </a:rPr>
              <a:t>depth </a:t>
            </a:r>
            <a:r>
              <a:rPr dirty="0" sz="750" spc="-5">
                <a:latin typeface="Verdana"/>
                <a:cs typeface="Verdana"/>
              </a:rPr>
              <a:t>==</a:t>
            </a:r>
            <a:r>
              <a:rPr dirty="0" sz="750" spc="-5">
                <a:solidFill>
                  <a:srgbClr val="C00000"/>
                </a:solidFill>
                <a:latin typeface="Verdana"/>
                <a:cs typeface="Verdana"/>
              </a:rPr>
              <a:t>0 </a:t>
            </a:r>
            <a:r>
              <a:rPr dirty="0" sz="750" spc="-5">
                <a:latin typeface="Verdana"/>
                <a:cs typeface="Verdana"/>
              </a:rPr>
              <a:t>or </a:t>
            </a:r>
            <a:r>
              <a:rPr dirty="0" sz="750">
                <a:latin typeface="Verdana"/>
                <a:cs typeface="Verdana"/>
              </a:rPr>
              <a:t>node is </a:t>
            </a:r>
            <a:r>
              <a:rPr dirty="0" sz="750" spc="-5">
                <a:latin typeface="Verdana"/>
                <a:cs typeface="Verdana"/>
              </a:rPr>
              <a:t>a terminal node</a:t>
            </a:r>
            <a:r>
              <a:rPr dirty="0" sz="750" spc="25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then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-5" b="1">
                <a:solidFill>
                  <a:srgbClr val="006699"/>
                </a:solidFill>
                <a:latin typeface="Verdana"/>
                <a:cs typeface="Verdana"/>
              </a:rPr>
              <a:t>return static </a:t>
            </a:r>
            <a:r>
              <a:rPr dirty="0" sz="750" spc="-5">
                <a:latin typeface="Verdana"/>
                <a:cs typeface="Verdana"/>
              </a:rPr>
              <a:t>evaluation of</a:t>
            </a:r>
            <a:r>
              <a:rPr dirty="0" sz="750" spc="5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node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3961" y="8222360"/>
            <a:ext cx="112331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solidFill>
                  <a:srgbClr val="008200"/>
                </a:solidFill>
                <a:latin typeface="Verdana"/>
                <a:cs typeface="Verdana"/>
              </a:rPr>
              <a:t>// </a:t>
            </a:r>
            <a:r>
              <a:rPr dirty="0" sz="750" spc="-5">
                <a:solidFill>
                  <a:srgbClr val="008200"/>
                </a:solidFill>
                <a:latin typeface="Verdana"/>
                <a:cs typeface="Verdana"/>
              </a:rPr>
              <a:t>for Maximizer</a:t>
            </a:r>
            <a:r>
              <a:rPr dirty="0" sz="750" spc="-5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750">
                <a:solidFill>
                  <a:srgbClr val="008200"/>
                </a:solidFill>
                <a:latin typeface="Verdana"/>
                <a:cs typeface="Verdana"/>
              </a:rPr>
              <a:t>Player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9535" y="8183346"/>
            <a:ext cx="1347470" cy="48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 marR="144780" indent="-100965">
              <a:lnSpc>
                <a:spcPct val="133300"/>
              </a:lnSpc>
              <a:spcBef>
                <a:spcPts val="100"/>
              </a:spcBef>
            </a:pPr>
            <a:r>
              <a:rPr dirty="0" sz="750" b="1">
                <a:solidFill>
                  <a:srgbClr val="006699"/>
                </a:solidFill>
                <a:latin typeface="Verdana"/>
                <a:cs typeface="Verdana"/>
              </a:rPr>
              <a:t>if </a:t>
            </a:r>
            <a:r>
              <a:rPr dirty="0" sz="750" spc="-5">
                <a:latin typeface="Verdana"/>
                <a:cs typeface="Verdana"/>
              </a:rPr>
              <a:t>MaximizingPlayer then  </a:t>
            </a:r>
            <a:r>
              <a:rPr dirty="0" sz="750" spc="-10">
                <a:latin typeface="Verdana"/>
                <a:cs typeface="Verdana"/>
              </a:rPr>
              <a:t>maxEva=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-infinity</a:t>
            </a:r>
            <a:endParaRPr sz="750">
              <a:latin typeface="Verdana"/>
              <a:cs typeface="Verdana"/>
            </a:endParaRPr>
          </a:p>
          <a:p>
            <a:pPr marL="113030">
              <a:lnSpc>
                <a:spcPct val="100000"/>
              </a:lnSpc>
              <a:spcBef>
                <a:spcPts val="325"/>
              </a:spcBef>
            </a:pPr>
            <a:r>
              <a:rPr dirty="0" sz="750" spc="-10" b="1">
                <a:solidFill>
                  <a:srgbClr val="006699"/>
                </a:solidFill>
                <a:latin typeface="Verdana"/>
                <a:cs typeface="Verdana"/>
              </a:rPr>
              <a:t>for </a:t>
            </a:r>
            <a:r>
              <a:rPr dirty="0" sz="750" spc="-10">
                <a:latin typeface="Verdana"/>
                <a:cs typeface="Verdana"/>
              </a:rPr>
              <a:t>each </a:t>
            </a:r>
            <a:r>
              <a:rPr dirty="0" sz="750">
                <a:latin typeface="Verdana"/>
                <a:cs typeface="Verdana"/>
              </a:rPr>
              <a:t>child </a:t>
            </a:r>
            <a:r>
              <a:rPr dirty="0" sz="750" spc="-5">
                <a:latin typeface="Verdana"/>
                <a:cs typeface="Verdana"/>
              </a:rPr>
              <a:t>of node</a:t>
            </a:r>
            <a:r>
              <a:rPr dirty="0" sz="750" spc="-25">
                <a:latin typeface="Verdana"/>
                <a:cs typeface="Verdana"/>
              </a:rPr>
              <a:t> </a:t>
            </a:r>
            <a:r>
              <a:rPr dirty="0" sz="750" b="1">
                <a:solidFill>
                  <a:srgbClr val="006699"/>
                </a:solidFill>
                <a:latin typeface="Verdana"/>
                <a:cs typeface="Verdana"/>
              </a:rPr>
              <a:t>do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404" y="7564348"/>
            <a:ext cx="182880" cy="15652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750">
                <a:latin typeface="Verdana"/>
                <a:cs typeface="Verdana"/>
              </a:rPr>
              <a:t>1.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2.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3.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4.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5.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6.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7.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8.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750">
                <a:latin typeface="Verdana"/>
                <a:cs typeface="Verdana"/>
              </a:rPr>
              <a:t>9.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750">
                <a:latin typeface="Verdana"/>
                <a:cs typeface="Verdana"/>
              </a:rPr>
              <a:t>10.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6591" y="8640571"/>
            <a:ext cx="2422525" cy="4895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020">
              <a:lnSpc>
                <a:spcPct val="136000"/>
              </a:lnSpc>
              <a:spcBef>
                <a:spcPts val="100"/>
              </a:spcBef>
            </a:pPr>
            <a:r>
              <a:rPr dirty="0" sz="750" spc="-10">
                <a:latin typeface="Verdana"/>
                <a:cs typeface="Verdana"/>
              </a:rPr>
              <a:t>eva= </a:t>
            </a:r>
            <a:r>
              <a:rPr dirty="0" sz="750" spc="-5">
                <a:latin typeface="Verdana"/>
                <a:cs typeface="Verdana"/>
              </a:rPr>
              <a:t>minimax(child, depth-</a:t>
            </a:r>
            <a:r>
              <a:rPr dirty="0" sz="750" spc="-5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r>
              <a:rPr dirty="0" sz="750" spc="-5">
                <a:latin typeface="Verdana"/>
                <a:cs typeface="Verdana"/>
              </a:rPr>
              <a:t>, alpha, beta, False)  </a:t>
            </a:r>
            <a:r>
              <a:rPr dirty="0" sz="750" spc="-10">
                <a:latin typeface="Verdana"/>
                <a:cs typeface="Verdana"/>
              </a:rPr>
              <a:t>maxEva= </a:t>
            </a:r>
            <a:r>
              <a:rPr dirty="0" sz="750" spc="-5">
                <a:latin typeface="Verdana"/>
                <a:cs typeface="Verdana"/>
              </a:rPr>
              <a:t>max(maxEva,</a:t>
            </a:r>
            <a:r>
              <a:rPr dirty="0" sz="750" spc="4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eva)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-5">
                <a:latin typeface="Verdana"/>
                <a:cs typeface="Verdana"/>
              </a:rPr>
              <a:t>alpha= max(alpha,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maxEva)</a:t>
            </a:r>
            <a:endParaRPr sz="75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800" y="304800"/>
            <a:ext cx="7165975" cy="9451975"/>
            <a:chOff x="304800" y="304800"/>
            <a:chExt cx="7165975" cy="94519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" y="351155"/>
              <a:ext cx="6557009" cy="8267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4800" y="304799"/>
              <a:ext cx="7165975" cy="9451975"/>
            </a:xfrm>
            <a:custGeom>
              <a:avLst/>
              <a:gdLst/>
              <a:ahLst/>
              <a:cxnLst/>
              <a:rect l="l" t="t" r="r" b="b"/>
              <a:pathLst>
                <a:path w="7165975" h="9451975">
                  <a:moveTo>
                    <a:pt x="7165835" y="9445460"/>
                  </a:moveTo>
                  <a:lnTo>
                    <a:pt x="7159752" y="9445460"/>
                  </a:lnTo>
                  <a:lnTo>
                    <a:pt x="6096" y="9445460"/>
                  </a:lnTo>
                  <a:lnTo>
                    <a:pt x="0" y="9445460"/>
                  </a:lnTo>
                  <a:lnTo>
                    <a:pt x="0" y="9451543"/>
                  </a:lnTo>
                  <a:lnTo>
                    <a:pt x="6096" y="9451543"/>
                  </a:lnTo>
                  <a:lnTo>
                    <a:pt x="7159752" y="9451543"/>
                  </a:lnTo>
                  <a:lnTo>
                    <a:pt x="7165835" y="9451543"/>
                  </a:lnTo>
                  <a:lnTo>
                    <a:pt x="7165835" y="9445460"/>
                  </a:lnTo>
                  <a:close/>
                </a:path>
                <a:path w="7165975" h="9451975">
                  <a:moveTo>
                    <a:pt x="7165835" y="0"/>
                  </a:moveTo>
                  <a:lnTo>
                    <a:pt x="715975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45"/>
                  </a:lnTo>
                  <a:lnTo>
                    <a:pt x="0" y="9445447"/>
                  </a:lnTo>
                  <a:lnTo>
                    <a:pt x="6096" y="9445447"/>
                  </a:lnTo>
                  <a:lnTo>
                    <a:pt x="6096" y="6096"/>
                  </a:lnTo>
                  <a:lnTo>
                    <a:pt x="7159752" y="6096"/>
                  </a:lnTo>
                  <a:lnTo>
                    <a:pt x="7159752" y="9445447"/>
                  </a:lnTo>
                  <a:lnTo>
                    <a:pt x="7165835" y="9445447"/>
                  </a:lnTo>
                  <a:lnTo>
                    <a:pt x="7165835" y="6096"/>
                  </a:lnTo>
                  <a:lnTo>
                    <a:pt x="71658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063" y="902563"/>
            <a:ext cx="822960" cy="4857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400"/>
              </a:spcBef>
            </a:pPr>
            <a:r>
              <a:rPr dirty="0" sz="750" b="1">
                <a:solidFill>
                  <a:srgbClr val="006699"/>
                </a:solidFill>
                <a:latin typeface="Verdana"/>
                <a:cs typeface="Verdana"/>
              </a:rPr>
              <a:t>if</a:t>
            </a:r>
            <a:r>
              <a:rPr dirty="0" sz="750" spc="-60" b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beta&lt;=alpha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-5" b="1">
                <a:solidFill>
                  <a:srgbClr val="006699"/>
                </a:solidFill>
                <a:latin typeface="Verdana"/>
                <a:cs typeface="Verdana"/>
              </a:rPr>
              <a:t>break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 spc="-5" b="1">
                <a:solidFill>
                  <a:srgbClr val="006699"/>
                </a:solidFill>
                <a:latin typeface="Verdana"/>
                <a:cs typeface="Verdana"/>
              </a:rPr>
              <a:t>return</a:t>
            </a:r>
            <a:r>
              <a:rPr dirty="0" sz="750" spc="-20" b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maxEva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902563"/>
            <a:ext cx="182880" cy="20224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750">
                <a:latin typeface="Verdana"/>
                <a:cs typeface="Verdana"/>
              </a:rPr>
              <a:t>11.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12.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13.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14.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15.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16.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17.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18.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19.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20.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21.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50">
                <a:latin typeface="Verdana"/>
                <a:cs typeface="Verdana"/>
              </a:rPr>
              <a:t>22.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Verdana"/>
                <a:cs typeface="Verdana"/>
              </a:rPr>
              <a:t>23.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1518640"/>
            <a:ext cx="2468245" cy="1406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 marR="321945" indent="-100965">
              <a:lnSpc>
                <a:spcPct val="133300"/>
              </a:lnSpc>
              <a:spcBef>
                <a:spcPts val="100"/>
              </a:spcBef>
              <a:tabLst>
                <a:tab pos="1067435" algn="l"/>
              </a:tabLst>
            </a:pPr>
            <a:r>
              <a:rPr dirty="0" sz="750" spc="-5" b="1">
                <a:solidFill>
                  <a:srgbClr val="006699"/>
                </a:solidFill>
                <a:latin typeface="Verdana"/>
                <a:cs typeface="Verdana"/>
              </a:rPr>
              <a:t>else	</a:t>
            </a:r>
            <a:r>
              <a:rPr dirty="0" sz="750" spc="-10">
                <a:solidFill>
                  <a:srgbClr val="008200"/>
                </a:solidFill>
                <a:latin typeface="Verdana"/>
                <a:cs typeface="Verdana"/>
              </a:rPr>
              <a:t>// </a:t>
            </a:r>
            <a:r>
              <a:rPr dirty="0" sz="750" spc="-5">
                <a:solidFill>
                  <a:srgbClr val="008200"/>
                </a:solidFill>
                <a:latin typeface="Verdana"/>
                <a:cs typeface="Verdana"/>
              </a:rPr>
              <a:t>for Minimizer player  </a:t>
            </a:r>
            <a:r>
              <a:rPr dirty="0" sz="750" spc="-5">
                <a:latin typeface="Verdana"/>
                <a:cs typeface="Verdana"/>
              </a:rPr>
              <a:t>minEva=</a:t>
            </a:r>
            <a:r>
              <a:rPr dirty="0" sz="750" spc="-1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+infinity</a:t>
            </a:r>
            <a:endParaRPr sz="750">
              <a:latin typeface="Verdana"/>
              <a:cs typeface="Verdana"/>
            </a:endParaRPr>
          </a:p>
          <a:p>
            <a:pPr marL="113030">
              <a:lnSpc>
                <a:spcPct val="100000"/>
              </a:lnSpc>
              <a:spcBef>
                <a:spcPts val="325"/>
              </a:spcBef>
            </a:pPr>
            <a:r>
              <a:rPr dirty="0" sz="750" spc="-10" b="1">
                <a:solidFill>
                  <a:srgbClr val="006699"/>
                </a:solidFill>
                <a:latin typeface="Verdana"/>
                <a:cs typeface="Verdana"/>
              </a:rPr>
              <a:t>for </a:t>
            </a:r>
            <a:r>
              <a:rPr dirty="0" sz="750" spc="-10">
                <a:latin typeface="Verdana"/>
                <a:cs typeface="Verdana"/>
              </a:rPr>
              <a:t>each </a:t>
            </a:r>
            <a:r>
              <a:rPr dirty="0" sz="750">
                <a:latin typeface="Verdana"/>
                <a:cs typeface="Verdana"/>
              </a:rPr>
              <a:t>child </a:t>
            </a:r>
            <a:r>
              <a:rPr dirty="0" sz="750" spc="-5">
                <a:latin typeface="Verdana"/>
                <a:cs typeface="Verdana"/>
              </a:rPr>
              <a:t>of node</a:t>
            </a:r>
            <a:r>
              <a:rPr dirty="0" sz="750" spc="30">
                <a:latin typeface="Verdana"/>
                <a:cs typeface="Verdana"/>
              </a:rPr>
              <a:t> </a:t>
            </a:r>
            <a:r>
              <a:rPr dirty="0" sz="750" b="1">
                <a:solidFill>
                  <a:srgbClr val="006699"/>
                </a:solidFill>
                <a:latin typeface="Verdana"/>
                <a:cs typeface="Verdana"/>
              </a:rPr>
              <a:t>do</a:t>
            </a:r>
            <a:endParaRPr sz="750">
              <a:latin typeface="Verdana"/>
              <a:cs typeface="Verdana"/>
            </a:endParaRPr>
          </a:p>
          <a:p>
            <a:pPr marL="113030" marR="5080">
              <a:lnSpc>
                <a:spcPct val="133300"/>
              </a:lnSpc>
            </a:pPr>
            <a:r>
              <a:rPr dirty="0" sz="750" spc="-10">
                <a:latin typeface="Verdana"/>
                <a:cs typeface="Verdana"/>
              </a:rPr>
              <a:t>eva= </a:t>
            </a:r>
            <a:r>
              <a:rPr dirty="0" sz="750" spc="-5">
                <a:latin typeface="Verdana"/>
                <a:cs typeface="Verdana"/>
              </a:rPr>
              <a:t>minimax(child, depth-</a:t>
            </a:r>
            <a:r>
              <a:rPr dirty="0" sz="750" spc="-5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r>
              <a:rPr dirty="0" sz="750" spc="-5">
                <a:latin typeface="Verdana"/>
                <a:cs typeface="Verdana"/>
              </a:rPr>
              <a:t>, alpha, beta, </a:t>
            </a:r>
            <a:r>
              <a:rPr dirty="0" sz="750" spc="-5" b="1">
                <a:solidFill>
                  <a:srgbClr val="006699"/>
                </a:solidFill>
                <a:latin typeface="Verdana"/>
                <a:cs typeface="Verdana"/>
              </a:rPr>
              <a:t>true</a:t>
            </a:r>
            <a:r>
              <a:rPr dirty="0" sz="750" spc="-5">
                <a:latin typeface="Verdana"/>
                <a:cs typeface="Verdana"/>
              </a:rPr>
              <a:t>)  minEva= min(minEva,</a:t>
            </a:r>
            <a:r>
              <a:rPr dirty="0" sz="750" spc="-10">
                <a:latin typeface="Verdana"/>
                <a:cs typeface="Verdana"/>
              </a:rPr>
              <a:t> eva)</a:t>
            </a:r>
            <a:endParaRPr sz="750">
              <a:latin typeface="Verdana"/>
              <a:cs typeface="Verdana"/>
            </a:endParaRPr>
          </a:p>
          <a:p>
            <a:pPr marL="113030">
              <a:lnSpc>
                <a:spcPct val="100000"/>
              </a:lnSpc>
              <a:spcBef>
                <a:spcPts val="325"/>
              </a:spcBef>
            </a:pPr>
            <a:r>
              <a:rPr dirty="0" sz="750" spc="-5">
                <a:latin typeface="Verdana"/>
                <a:cs typeface="Verdana"/>
              </a:rPr>
              <a:t>beta= min(beta,</a:t>
            </a:r>
            <a:r>
              <a:rPr dirty="0" sz="750" spc="1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eva)</a:t>
            </a:r>
            <a:endParaRPr sz="750">
              <a:latin typeface="Verdana"/>
              <a:cs typeface="Verdana"/>
            </a:endParaRPr>
          </a:p>
          <a:p>
            <a:pPr marL="146685">
              <a:lnSpc>
                <a:spcPct val="100000"/>
              </a:lnSpc>
              <a:spcBef>
                <a:spcPts val="300"/>
              </a:spcBef>
            </a:pPr>
            <a:r>
              <a:rPr dirty="0" sz="750" b="1">
                <a:solidFill>
                  <a:srgbClr val="006699"/>
                </a:solidFill>
                <a:latin typeface="Verdana"/>
                <a:cs typeface="Verdana"/>
              </a:rPr>
              <a:t>if </a:t>
            </a:r>
            <a:r>
              <a:rPr dirty="0" sz="750" spc="-5">
                <a:latin typeface="Verdana"/>
                <a:cs typeface="Verdana"/>
              </a:rPr>
              <a:t>beta&lt;=alpha</a:t>
            </a:r>
            <a:endParaRPr sz="750">
              <a:latin typeface="Verdana"/>
              <a:cs typeface="Verdana"/>
            </a:endParaRPr>
          </a:p>
          <a:p>
            <a:pPr marL="79375">
              <a:lnSpc>
                <a:spcPct val="100000"/>
              </a:lnSpc>
              <a:spcBef>
                <a:spcPts val="325"/>
              </a:spcBef>
            </a:pPr>
            <a:r>
              <a:rPr dirty="0" sz="750" spc="-5" b="1">
                <a:solidFill>
                  <a:srgbClr val="006699"/>
                </a:solidFill>
                <a:latin typeface="Verdana"/>
                <a:cs typeface="Verdana"/>
              </a:rPr>
              <a:t>break</a:t>
            </a:r>
            <a:endParaRPr sz="75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300"/>
              </a:spcBef>
            </a:pPr>
            <a:r>
              <a:rPr dirty="0" sz="750" spc="-5" b="1">
                <a:solidFill>
                  <a:srgbClr val="006699"/>
                </a:solidFill>
                <a:latin typeface="Verdana"/>
                <a:cs typeface="Verdana"/>
              </a:rPr>
              <a:t>return</a:t>
            </a:r>
            <a:r>
              <a:rPr dirty="0" sz="750" b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minEva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3091560"/>
            <a:ext cx="5982970" cy="9150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35"/>
              </a:lnSpc>
            </a:pP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Working </a:t>
            </a:r>
            <a:r>
              <a:rPr dirty="0" sz="1450" spc="-10">
                <a:solidFill>
                  <a:srgbClr val="600A38"/>
                </a:solidFill>
                <a:latin typeface="Arial"/>
                <a:cs typeface="Arial"/>
              </a:rPr>
              <a:t>of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Alpha-Beta Pruning: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750" spc="-10">
                <a:latin typeface="Verdana"/>
                <a:cs typeface="Verdana"/>
              </a:rPr>
              <a:t>Let's </a:t>
            </a:r>
            <a:r>
              <a:rPr dirty="0" sz="750">
                <a:latin typeface="Verdana"/>
                <a:cs typeface="Verdana"/>
              </a:rPr>
              <a:t>take an </a:t>
            </a:r>
            <a:r>
              <a:rPr dirty="0" sz="750" spc="-5">
                <a:latin typeface="Verdana"/>
                <a:cs typeface="Verdana"/>
              </a:rPr>
              <a:t>example of two-player search </a:t>
            </a:r>
            <a:r>
              <a:rPr dirty="0" sz="750">
                <a:latin typeface="Verdana"/>
                <a:cs typeface="Verdana"/>
              </a:rPr>
              <a:t>tree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understand </a:t>
            </a:r>
            <a:r>
              <a:rPr dirty="0" sz="750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working of Alpha-beta</a:t>
            </a:r>
            <a:r>
              <a:rPr dirty="0" sz="750" spc="2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pruning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Verdana"/>
              <a:cs typeface="Verdana"/>
            </a:endParaRPr>
          </a:p>
          <a:p>
            <a:pPr marL="17780" marR="13970">
              <a:lnSpc>
                <a:spcPct val="104000"/>
              </a:lnSpc>
            </a:pPr>
            <a:r>
              <a:rPr dirty="0" sz="750" spc="-5" b="1">
                <a:latin typeface="Verdana"/>
                <a:cs typeface="Verdana"/>
              </a:rPr>
              <a:t>Step 1: </a:t>
            </a:r>
            <a:r>
              <a:rPr dirty="0" sz="750">
                <a:latin typeface="Verdana"/>
                <a:cs typeface="Verdana"/>
              </a:rPr>
              <a:t>At </a:t>
            </a:r>
            <a:r>
              <a:rPr dirty="0" sz="750" spc="-5">
                <a:latin typeface="Verdana"/>
                <a:cs typeface="Verdana"/>
              </a:rPr>
              <a:t>the first </a:t>
            </a:r>
            <a:r>
              <a:rPr dirty="0" sz="750">
                <a:latin typeface="Verdana"/>
                <a:cs typeface="Verdana"/>
              </a:rPr>
              <a:t>step </a:t>
            </a:r>
            <a:r>
              <a:rPr dirty="0" sz="750" spc="-10">
                <a:latin typeface="Verdana"/>
                <a:cs typeface="Verdana"/>
              </a:rPr>
              <a:t>the, </a:t>
            </a:r>
            <a:r>
              <a:rPr dirty="0" sz="750" spc="-5">
                <a:latin typeface="Verdana"/>
                <a:cs typeface="Verdana"/>
              </a:rPr>
              <a:t>Max </a:t>
            </a:r>
            <a:r>
              <a:rPr dirty="0" sz="750" spc="-10">
                <a:latin typeface="Verdana"/>
                <a:cs typeface="Verdana"/>
              </a:rPr>
              <a:t>player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start </a:t>
            </a:r>
            <a:r>
              <a:rPr dirty="0" sz="750" spc="-5">
                <a:latin typeface="Verdana"/>
                <a:cs typeface="Verdana"/>
              </a:rPr>
              <a:t>first </a:t>
            </a:r>
            <a:r>
              <a:rPr dirty="0" sz="750" spc="-10">
                <a:latin typeface="Verdana"/>
                <a:cs typeface="Verdana"/>
              </a:rPr>
              <a:t>move </a:t>
            </a:r>
            <a:r>
              <a:rPr dirty="0" sz="750">
                <a:latin typeface="Verdana"/>
                <a:cs typeface="Verdana"/>
              </a:rPr>
              <a:t>from </a:t>
            </a:r>
            <a:r>
              <a:rPr dirty="0" sz="750" spc="-5">
                <a:latin typeface="Verdana"/>
                <a:cs typeface="Verdana"/>
              </a:rPr>
              <a:t>node A where </a:t>
            </a:r>
            <a:r>
              <a:rPr dirty="0" sz="750">
                <a:latin typeface="Verdana"/>
                <a:cs typeface="Verdana"/>
              </a:rPr>
              <a:t>α= </a:t>
            </a:r>
            <a:r>
              <a:rPr dirty="0" sz="750" spc="-10">
                <a:latin typeface="Verdana"/>
                <a:cs typeface="Verdana"/>
              </a:rPr>
              <a:t>-∞ </a:t>
            </a:r>
            <a:r>
              <a:rPr dirty="0" sz="750" spc="-5">
                <a:latin typeface="Verdana"/>
                <a:cs typeface="Verdana"/>
              </a:rPr>
              <a:t>and </a:t>
            </a:r>
            <a:r>
              <a:rPr dirty="0" sz="750" spc="-10">
                <a:latin typeface="Verdana"/>
                <a:cs typeface="Verdana"/>
              </a:rPr>
              <a:t>β= </a:t>
            </a:r>
            <a:r>
              <a:rPr dirty="0" sz="750" spc="-5">
                <a:latin typeface="Verdana"/>
                <a:cs typeface="Verdana"/>
              </a:rPr>
              <a:t>+∞, these value of alpha  and </a:t>
            </a:r>
            <a:r>
              <a:rPr dirty="0" sz="750" spc="-15">
                <a:latin typeface="Verdana"/>
                <a:cs typeface="Verdana"/>
              </a:rPr>
              <a:t>beta </a:t>
            </a:r>
            <a:r>
              <a:rPr dirty="0" sz="750" spc="-10">
                <a:latin typeface="Verdana"/>
                <a:cs typeface="Verdana"/>
              </a:rPr>
              <a:t>passed </a:t>
            </a:r>
            <a:r>
              <a:rPr dirty="0" sz="750" spc="-5">
                <a:latin typeface="Verdana"/>
                <a:cs typeface="Verdana"/>
              </a:rPr>
              <a:t>down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>
                <a:latin typeface="Verdana"/>
                <a:cs typeface="Verdana"/>
              </a:rPr>
              <a:t>node </a:t>
            </a:r>
            <a:r>
              <a:rPr dirty="0" sz="750" spc="-5">
                <a:latin typeface="Verdana"/>
                <a:cs typeface="Verdana"/>
              </a:rPr>
              <a:t>B where again </a:t>
            </a:r>
            <a:r>
              <a:rPr dirty="0" sz="750" spc="-10">
                <a:latin typeface="Verdana"/>
                <a:cs typeface="Verdana"/>
              </a:rPr>
              <a:t>α= -∞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5">
                <a:latin typeface="Verdana"/>
                <a:cs typeface="Verdana"/>
              </a:rPr>
              <a:t>β= </a:t>
            </a:r>
            <a:r>
              <a:rPr dirty="0" sz="750">
                <a:latin typeface="Verdana"/>
                <a:cs typeface="Verdana"/>
              </a:rPr>
              <a:t>+∞, and </a:t>
            </a:r>
            <a:r>
              <a:rPr dirty="0" sz="750" spc="-5">
                <a:latin typeface="Verdana"/>
                <a:cs typeface="Verdana"/>
              </a:rPr>
              <a:t>Node B passes </a:t>
            </a:r>
            <a:r>
              <a:rPr dirty="0" sz="750" spc="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same </a:t>
            </a:r>
            <a:r>
              <a:rPr dirty="0" sz="750" spc="-5">
                <a:latin typeface="Verdana"/>
                <a:cs typeface="Verdana"/>
              </a:rPr>
              <a:t>value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its </a:t>
            </a:r>
            <a:r>
              <a:rPr dirty="0" sz="750">
                <a:latin typeface="Verdana"/>
                <a:cs typeface="Verdana"/>
              </a:rPr>
              <a:t>child</a:t>
            </a:r>
            <a:r>
              <a:rPr dirty="0" sz="750" spc="10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D.</a:t>
            </a:r>
            <a:endParaRPr sz="7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182109"/>
            <a:ext cx="4763770" cy="4257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6416" y="8619108"/>
            <a:ext cx="5982970" cy="2349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 marL="17780" marR="15875">
              <a:lnSpc>
                <a:spcPts val="940"/>
              </a:lnSpc>
              <a:spcBef>
                <a:spcPts val="15"/>
              </a:spcBef>
            </a:pPr>
            <a:r>
              <a:rPr dirty="0" sz="750" spc="-5" b="1">
                <a:latin typeface="Verdana"/>
                <a:cs typeface="Verdana"/>
              </a:rPr>
              <a:t>Step 2: </a:t>
            </a:r>
            <a:r>
              <a:rPr dirty="0" sz="750" spc="-10">
                <a:latin typeface="Verdana"/>
                <a:cs typeface="Verdana"/>
              </a:rPr>
              <a:t>At </a:t>
            </a:r>
            <a:r>
              <a:rPr dirty="0" sz="750" spc="-5">
                <a:latin typeface="Verdana"/>
                <a:cs typeface="Verdana"/>
              </a:rPr>
              <a:t>Node D, the value of α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calculated as its </a:t>
            </a:r>
            <a:r>
              <a:rPr dirty="0" sz="750" spc="-10">
                <a:latin typeface="Verdana"/>
                <a:cs typeface="Verdana"/>
              </a:rPr>
              <a:t>turn </a:t>
            </a:r>
            <a:r>
              <a:rPr dirty="0" sz="750" spc="5">
                <a:latin typeface="Verdana"/>
                <a:cs typeface="Verdana"/>
              </a:rPr>
              <a:t>for </a:t>
            </a:r>
            <a:r>
              <a:rPr dirty="0" sz="750" spc="-10">
                <a:latin typeface="Verdana"/>
                <a:cs typeface="Verdana"/>
              </a:rPr>
              <a:t>Max. </a:t>
            </a:r>
            <a:r>
              <a:rPr dirty="0" sz="750" spc="-5">
                <a:latin typeface="Verdana"/>
                <a:cs typeface="Verdana"/>
              </a:rPr>
              <a:t>The value of α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compared </a:t>
            </a:r>
            <a:r>
              <a:rPr dirty="0" sz="750" spc="-10">
                <a:latin typeface="Verdana"/>
                <a:cs typeface="Verdana"/>
              </a:rPr>
              <a:t>with </a:t>
            </a:r>
            <a:r>
              <a:rPr dirty="0" sz="750" spc="-5">
                <a:latin typeface="Verdana"/>
                <a:cs typeface="Verdana"/>
              </a:rPr>
              <a:t>firstly 2 and </a:t>
            </a:r>
            <a:r>
              <a:rPr dirty="0" sz="750" spc="-10">
                <a:latin typeface="Verdana"/>
                <a:cs typeface="Verdana"/>
              </a:rPr>
              <a:t>then  </a:t>
            </a:r>
            <a:r>
              <a:rPr dirty="0" sz="750" spc="-5">
                <a:latin typeface="Verdana"/>
                <a:cs typeface="Verdana"/>
              </a:rPr>
              <a:t>3,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 spc="5">
                <a:latin typeface="Verdana"/>
                <a:cs typeface="Verdana"/>
              </a:rPr>
              <a:t>max </a:t>
            </a:r>
            <a:r>
              <a:rPr dirty="0" sz="750" spc="-5">
                <a:latin typeface="Verdana"/>
                <a:cs typeface="Verdana"/>
              </a:rPr>
              <a:t>(2, 3) = 3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the value of α </a:t>
            </a:r>
            <a:r>
              <a:rPr dirty="0" sz="750">
                <a:latin typeface="Verdana"/>
                <a:cs typeface="Verdana"/>
              </a:rPr>
              <a:t>at node </a:t>
            </a:r>
            <a:r>
              <a:rPr dirty="0" sz="750" spc="-5">
                <a:latin typeface="Verdana"/>
                <a:cs typeface="Verdana"/>
              </a:rPr>
              <a:t>D </a:t>
            </a:r>
            <a:r>
              <a:rPr dirty="0" sz="750">
                <a:latin typeface="Verdana"/>
                <a:cs typeface="Verdana"/>
              </a:rPr>
              <a:t>and node </a:t>
            </a:r>
            <a:r>
              <a:rPr dirty="0" sz="750" spc="-5">
                <a:latin typeface="Verdana"/>
                <a:cs typeface="Verdana"/>
              </a:rPr>
              <a:t>value </a:t>
            </a:r>
            <a:r>
              <a:rPr dirty="0" sz="750">
                <a:latin typeface="Verdana"/>
                <a:cs typeface="Verdana"/>
              </a:rPr>
              <a:t>will also</a:t>
            </a:r>
            <a:r>
              <a:rPr dirty="0" sz="750" spc="-3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3.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653"/>
            <a:ext cx="5982970" cy="231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894"/>
              </a:lnSpc>
            </a:pPr>
            <a:r>
              <a:rPr dirty="0" sz="750" spc="-5" b="1">
                <a:latin typeface="Verdana"/>
                <a:cs typeface="Verdana"/>
              </a:rPr>
              <a:t>Step</a:t>
            </a:r>
            <a:r>
              <a:rPr dirty="0" sz="750" spc="85" b="1">
                <a:latin typeface="Verdana"/>
                <a:cs typeface="Verdana"/>
              </a:rPr>
              <a:t> </a:t>
            </a:r>
            <a:r>
              <a:rPr dirty="0" sz="750" spc="-5" b="1">
                <a:latin typeface="Verdana"/>
                <a:cs typeface="Verdana"/>
              </a:rPr>
              <a:t>3:</a:t>
            </a:r>
            <a:r>
              <a:rPr dirty="0" sz="750" spc="5" b="1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Now</a:t>
            </a:r>
            <a:r>
              <a:rPr dirty="0" sz="750" spc="6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algorithm</a:t>
            </a:r>
            <a:r>
              <a:rPr dirty="0" sz="750" spc="9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backtrack</a:t>
            </a:r>
            <a:r>
              <a:rPr dirty="0" sz="750" spc="85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to</a:t>
            </a:r>
            <a:r>
              <a:rPr dirty="0" sz="750" spc="80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node</a:t>
            </a:r>
            <a:r>
              <a:rPr dirty="0" sz="750" spc="6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B,</a:t>
            </a:r>
            <a:r>
              <a:rPr dirty="0" sz="750" spc="8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where</a:t>
            </a:r>
            <a:r>
              <a:rPr dirty="0" sz="750" spc="6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the</a:t>
            </a:r>
            <a:r>
              <a:rPr dirty="0" sz="750" spc="8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value</a:t>
            </a:r>
            <a:r>
              <a:rPr dirty="0" sz="750" spc="6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of</a:t>
            </a:r>
            <a:r>
              <a:rPr dirty="0" sz="750" spc="7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β</a:t>
            </a:r>
            <a:r>
              <a:rPr dirty="0" sz="750" spc="6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will</a:t>
            </a:r>
            <a:r>
              <a:rPr dirty="0" sz="750" spc="8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change</a:t>
            </a:r>
            <a:r>
              <a:rPr dirty="0" sz="750" spc="6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as</a:t>
            </a:r>
            <a:r>
              <a:rPr dirty="0" sz="750" spc="9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this</a:t>
            </a:r>
            <a:r>
              <a:rPr dirty="0" sz="750" spc="6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is</a:t>
            </a:r>
            <a:r>
              <a:rPr dirty="0" sz="750" spc="7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a</a:t>
            </a:r>
            <a:r>
              <a:rPr dirty="0" sz="750" spc="85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turn</a:t>
            </a:r>
            <a:r>
              <a:rPr dirty="0" sz="750" spc="8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of</a:t>
            </a:r>
            <a:r>
              <a:rPr dirty="0" sz="750" spc="7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Min,</a:t>
            </a:r>
            <a:r>
              <a:rPr dirty="0" sz="750" spc="85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Now</a:t>
            </a:r>
            <a:r>
              <a:rPr dirty="0" sz="750" spc="9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β=</a:t>
            </a:r>
            <a:r>
              <a:rPr dirty="0" sz="750" spc="9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+∞,</a:t>
            </a:r>
            <a:r>
              <a:rPr dirty="0" sz="750" spc="8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will</a:t>
            </a:r>
            <a:endParaRPr sz="750">
              <a:latin typeface="Verdana"/>
              <a:cs typeface="Verdana"/>
            </a:endParaRPr>
          </a:p>
          <a:p>
            <a:pPr marL="17780">
              <a:lnSpc>
                <a:spcPts val="894"/>
              </a:lnSpc>
              <a:spcBef>
                <a:spcPts val="35"/>
              </a:spcBef>
            </a:pPr>
            <a:r>
              <a:rPr dirty="0" sz="750" spc="-5">
                <a:latin typeface="Verdana"/>
                <a:cs typeface="Verdana"/>
              </a:rPr>
              <a:t>compare </a:t>
            </a:r>
            <a:r>
              <a:rPr dirty="0" sz="750" spc="-10">
                <a:latin typeface="Verdana"/>
                <a:cs typeface="Verdana"/>
              </a:rPr>
              <a:t>with </a:t>
            </a:r>
            <a:r>
              <a:rPr dirty="0" sz="750" spc="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available </a:t>
            </a:r>
            <a:r>
              <a:rPr dirty="0" sz="750" spc="-5">
                <a:latin typeface="Verdana"/>
                <a:cs typeface="Verdana"/>
              </a:rPr>
              <a:t>subsequent nodes value, </a:t>
            </a:r>
            <a:r>
              <a:rPr dirty="0" sz="750">
                <a:latin typeface="Verdana"/>
                <a:cs typeface="Verdana"/>
              </a:rPr>
              <a:t>i.e. </a:t>
            </a:r>
            <a:r>
              <a:rPr dirty="0" sz="750" spc="-5">
                <a:latin typeface="Verdana"/>
                <a:cs typeface="Verdana"/>
              </a:rPr>
              <a:t>min </a:t>
            </a:r>
            <a:r>
              <a:rPr dirty="0" sz="750" spc="-10">
                <a:latin typeface="Verdana"/>
                <a:cs typeface="Verdana"/>
              </a:rPr>
              <a:t>(∞, </a:t>
            </a:r>
            <a:r>
              <a:rPr dirty="0" sz="750" spc="-5">
                <a:latin typeface="Verdana"/>
                <a:cs typeface="Verdana"/>
              </a:rPr>
              <a:t>3) = 3, hence </a:t>
            </a:r>
            <a:r>
              <a:rPr dirty="0" sz="750">
                <a:latin typeface="Verdana"/>
                <a:cs typeface="Verdana"/>
              </a:rPr>
              <a:t>at node </a:t>
            </a:r>
            <a:r>
              <a:rPr dirty="0" sz="750" spc="-5">
                <a:latin typeface="Verdana"/>
                <a:cs typeface="Verdana"/>
              </a:rPr>
              <a:t>B </a:t>
            </a:r>
            <a:r>
              <a:rPr dirty="0" sz="750" spc="5">
                <a:latin typeface="Verdana"/>
                <a:cs typeface="Verdana"/>
              </a:rPr>
              <a:t>now </a:t>
            </a:r>
            <a:r>
              <a:rPr dirty="0" sz="750">
                <a:latin typeface="Verdana"/>
                <a:cs typeface="Verdana"/>
              </a:rPr>
              <a:t>α= -∞, and </a:t>
            </a:r>
            <a:r>
              <a:rPr dirty="0" sz="750" spc="-10">
                <a:latin typeface="Verdana"/>
                <a:cs typeface="Verdana"/>
              </a:rPr>
              <a:t>β=</a:t>
            </a:r>
            <a:r>
              <a:rPr dirty="0" sz="750" spc="-55">
                <a:latin typeface="Verdana"/>
                <a:cs typeface="Verdana"/>
              </a:rPr>
              <a:t> </a:t>
            </a:r>
            <a:r>
              <a:rPr dirty="0" sz="750" spc="10">
                <a:latin typeface="Verdana"/>
                <a:cs typeface="Verdana"/>
              </a:rPr>
              <a:t>3.</a:t>
            </a:r>
            <a:endParaRPr sz="7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22705"/>
            <a:ext cx="5800090" cy="517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6416" y="6679945"/>
            <a:ext cx="5982970" cy="7594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just" marL="17780" marR="13335">
              <a:lnSpc>
                <a:spcPct val="101699"/>
              </a:lnSpc>
            </a:pPr>
            <a:r>
              <a:rPr dirty="0" sz="750" spc="-5">
                <a:latin typeface="Verdana"/>
                <a:cs typeface="Verdana"/>
              </a:rPr>
              <a:t>In the next step, algorithm traverse </a:t>
            </a:r>
            <a:r>
              <a:rPr dirty="0" sz="750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next successor of Node B which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node E, and the values of </a:t>
            </a:r>
            <a:r>
              <a:rPr dirty="0" sz="750" spc="-10">
                <a:latin typeface="Verdana"/>
                <a:cs typeface="Verdana"/>
              </a:rPr>
              <a:t>α= </a:t>
            </a:r>
            <a:r>
              <a:rPr dirty="0" sz="750">
                <a:latin typeface="Verdana"/>
                <a:cs typeface="Verdana"/>
              </a:rPr>
              <a:t>-∞, </a:t>
            </a:r>
            <a:r>
              <a:rPr dirty="0" sz="750" spc="-5">
                <a:latin typeface="Verdana"/>
                <a:cs typeface="Verdana"/>
              </a:rPr>
              <a:t>and </a:t>
            </a:r>
            <a:r>
              <a:rPr dirty="0" sz="750">
                <a:latin typeface="Verdana"/>
                <a:cs typeface="Verdana"/>
              </a:rPr>
              <a:t>β= </a:t>
            </a:r>
            <a:r>
              <a:rPr dirty="0" sz="750" spc="-5">
                <a:latin typeface="Verdana"/>
                <a:cs typeface="Verdana"/>
              </a:rPr>
              <a:t>3 </a:t>
            </a:r>
            <a:r>
              <a:rPr dirty="0" sz="750">
                <a:latin typeface="Verdana"/>
                <a:cs typeface="Verdana"/>
              </a:rPr>
              <a:t>will  </a:t>
            </a:r>
            <a:r>
              <a:rPr dirty="0" sz="750" spc="-5">
                <a:latin typeface="Verdana"/>
                <a:cs typeface="Verdana"/>
              </a:rPr>
              <a:t>also </a:t>
            </a:r>
            <a:r>
              <a:rPr dirty="0" sz="750" spc="-10">
                <a:latin typeface="Verdana"/>
                <a:cs typeface="Verdana"/>
              </a:rPr>
              <a:t>be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passed.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Verdana"/>
              <a:cs typeface="Verdana"/>
            </a:endParaRPr>
          </a:p>
          <a:p>
            <a:pPr algn="just" marL="17780" marR="19050">
              <a:lnSpc>
                <a:spcPct val="102699"/>
              </a:lnSpc>
            </a:pPr>
            <a:r>
              <a:rPr dirty="0" sz="750" spc="-5" b="1">
                <a:latin typeface="Verdana"/>
                <a:cs typeface="Verdana"/>
              </a:rPr>
              <a:t>Step 4: </a:t>
            </a:r>
            <a:r>
              <a:rPr dirty="0" sz="750">
                <a:latin typeface="Verdana"/>
                <a:cs typeface="Verdana"/>
              </a:rPr>
              <a:t>At </a:t>
            </a:r>
            <a:r>
              <a:rPr dirty="0" sz="750" spc="-5">
                <a:latin typeface="Verdana"/>
                <a:cs typeface="Verdana"/>
              </a:rPr>
              <a:t>node E, Max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take </a:t>
            </a:r>
            <a:r>
              <a:rPr dirty="0" sz="750" spc="-5">
                <a:latin typeface="Verdana"/>
                <a:cs typeface="Verdana"/>
              </a:rPr>
              <a:t>its turn, and the value of </a:t>
            </a:r>
            <a:r>
              <a:rPr dirty="0" sz="750" spc="-10">
                <a:latin typeface="Verdana"/>
                <a:cs typeface="Verdana"/>
              </a:rPr>
              <a:t>alpha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change.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 spc="-10">
                <a:latin typeface="Verdana"/>
                <a:cs typeface="Verdana"/>
              </a:rPr>
              <a:t>current </a:t>
            </a:r>
            <a:r>
              <a:rPr dirty="0" sz="750" spc="-5">
                <a:latin typeface="Verdana"/>
                <a:cs typeface="Verdana"/>
              </a:rPr>
              <a:t>value of alpha </a:t>
            </a:r>
            <a:r>
              <a:rPr dirty="0" sz="750" spc="-10">
                <a:latin typeface="Verdana"/>
                <a:cs typeface="Verdana"/>
              </a:rPr>
              <a:t>will be compared  with </a:t>
            </a:r>
            <a:r>
              <a:rPr dirty="0" sz="750" spc="-5">
                <a:latin typeface="Verdana"/>
                <a:cs typeface="Verdana"/>
              </a:rPr>
              <a:t>5, </a:t>
            </a:r>
            <a:r>
              <a:rPr dirty="0" sz="750" spc="-10">
                <a:latin typeface="Verdana"/>
                <a:cs typeface="Verdana"/>
              </a:rPr>
              <a:t>so </a:t>
            </a:r>
            <a:r>
              <a:rPr dirty="0" sz="750" spc="-5">
                <a:latin typeface="Verdana"/>
                <a:cs typeface="Verdana"/>
              </a:rPr>
              <a:t>max </a:t>
            </a:r>
            <a:r>
              <a:rPr dirty="0" sz="750">
                <a:latin typeface="Verdana"/>
                <a:cs typeface="Verdana"/>
              </a:rPr>
              <a:t>(-∞, </a:t>
            </a:r>
            <a:r>
              <a:rPr dirty="0" sz="750" spc="-5">
                <a:latin typeface="Verdana"/>
                <a:cs typeface="Verdana"/>
              </a:rPr>
              <a:t>5) = 5, hence at </a:t>
            </a:r>
            <a:r>
              <a:rPr dirty="0" sz="750">
                <a:latin typeface="Verdana"/>
                <a:cs typeface="Verdana"/>
              </a:rPr>
              <a:t>node </a:t>
            </a:r>
            <a:r>
              <a:rPr dirty="0" sz="750" spc="-5">
                <a:latin typeface="Verdana"/>
                <a:cs typeface="Verdana"/>
              </a:rPr>
              <a:t>E </a:t>
            </a:r>
            <a:r>
              <a:rPr dirty="0" sz="750">
                <a:latin typeface="Verdana"/>
                <a:cs typeface="Verdana"/>
              </a:rPr>
              <a:t>α= </a:t>
            </a:r>
            <a:r>
              <a:rPr dirty="0" sz="750" spc="-5">
                <a:latin typeface="Verdana"/>
                <a:cs typeface="Verdana"/>
              </a:rPr>
              <a:t>5 and </a:t>
            </a:r>
            <a:r>
              <a:rPr dirty="0" sz="750">
                <a:latin typeface="Verdana"/>
                <a:cs typeface="Verdana"/>
              </a:rPr>
              <a:t>β= </a:t>
            </a:r>
            <a:r>
              <a:rPr dirty="0" sz="750" spc="-5">
                <a:latin typeface="Verdana"/>
                <a:cs typeface="Verdana"/>
              </a:rPr>
              <a:t>3, </a:t>
            </a:r>
            <a:r>
              <a:rPr dirty="0" sz="750" spc="-10">
                <a:latin typeface="Verdana"/>
                <a:cs typeface="Verdana"/>
              </a:rPr>
              <a:t>where </a:t>
            </a:r>
            <a:r>
              <a:rPr dirty="0" sz="750" spc="-5">
                <a:latin typeface="Verdana"/>
                <a:cs typeface="Verdana"/>
              </a:rPr>
              <a:t>α&gt;=β, </a:t>
            </a:r>
            <a:r>
              <a:rPr dirty="0" sz="750" spc="-10">
                <a:latin typeface="Verdana"/>
                <a:cs typeface="Verdana"/>
              </a:rPr>
              <a:t>so </a:t>
            </a:r>
            <a:r>
              <a:rPr dirty="0" sz="750" spc="-5">
                <a:latin typeface="Verdana"/>
                <a:cs typeface="Verdana"/>
              </a:rPr>
              <a:t>the right successor of E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pruned, and  algorithm </a:t>
            </a:r>
            <a:r>
              <a:rPr dirty="0" sz="750">
                <a:latin typeface="Verdana"/>
                <a:cs typeface="Verdana"/>
              </a:rPr>
              <a:t>will not </a:t>
            </a:r>
            <a:r>
              <a:rPr dirty="0" sz="750" spc="-10">
                <a:latin typeface="Verdana"/>
                <a:cs typeface="Verdana"/>
              </a:rPr>
              <a:t>traverse </a:t>
            </a:r>
            <a:r>
              <a:rPr dirty="0" sz="750" spc="-5">
                <a:latin typeface="Verdana"/>
                <a:cs typeface="Verdana"/>
              </a:rPr>
              <a:t>it,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-5">
                <a:latin typeface="Verdana"/>
                <a:cs typeface="Verdana"/>
              </a:rPr>
              <a:t>the value </a:t>
            </a:r>
            <a:r>
              <a:rPr dirty="0" sz="750">
                <a:latin typeface="Verdana"/>
                <a:cs typeface="Verdana"/>
              </a:rPr>
              <a:t>at </a:t>
            </a:r>
            <a:r>
              <a:rPr dirty="0" sz="750" spc="-5">
                <a:latin typeface="Verdana"/>
                <a:cs typeface="Verdana"/>
              </a:rPr>
              <a:t>node E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</a:t>
            </a:r>
            <a:r>
              <a:rPr dirty="0" sz="750" spc="1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5.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4763770" cy="42583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6416" y="5350763"/>
            <a:ext cx="5982970" cy="1052195"/>
          </a:xfrm>
          <a:custGeom>
            <a:avLst/>
            <a:gdLst/>
            <a:ahLst/>
            <a:cxnLst/>
            <a:rect l="l" t="t" r="r" b="b"/>
            <a:pathLst>
              <a:path w="5982970" h="1052195">
                <a:moveTo>
                  <a:pt x="5982589" y="0"/>
                </a:moveTo>
                <a:lnTo>
                  <a:pt x="0" y="0"/>
                </a:lnTo>
                <a:lnTo>
                  <a:pt x="0" y="115824"/>
                </a:lnTo>
                <a:lnTo>
                  <a:pt x="0" y="231609"/>
                </a:lnTo>
                <a:lnTo>
                  <a:pt x="0" y="1051814"/>
                </a:lnTo>
                <a:lnTo>
                  <a:pt x="5982589" y="1051814"/>
                </a:lnTo>
                <a:lnTo>
                  <a:pt x="5982589" y="115824"/>
                </a:lnTo>
                <a:lnTo>
                  <a:pt x="5982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5341111"/>
            <a:ext cx="5965190" cy="10750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299"/>
              </a:lnSpc>
              <a:spcBef>
                <a:spcPts val="80"/>
              </a:spcBef>
            </a:pPr>
            <a:r>
              <a:rPr dirty="0" sz="750" spc="-5" b="1">
                <a:latin typeface="Verdana"/>
                <a:cs typeface="Verdana"/>
              </a:rPr>
              <a:t>Step 5: </a:t>
            </a:r>
            <a:r>
              <a:rPr dirty="0" sz="750">
                <a:latin typeface="Verdana"/>
                <a:cs typeface="Verdana"/>
              </a:rPr>
              <a:t>At </a:t>
            </a:r>
            <a:r>
              <a:rPr dirty="0" sz="750" spc="-5">
                <a:latin typeface="Verdana"/>
                <a:cs typeface="Verdana"/>
              </a:rPr>
              <a:t>next </a:t>
            </a:r>
            <a:r>
              <a:rPr dirty="0" sz="750" spc="-10">
                <a:latin typeface="Verdana"/>
                <a:cs typeface="Verdana"/>
              </a:rPr>
              <a:t>step, </a:t>
            </a:r>
            <a:r>
              <a:rPr dirty="0" sz="750" spc="-5">
                <a:latin typeface="Verdana"/>
                <a:cs typeface="Verdana"/>
              </a:rPr>
              <a:t>algorithm again </a:t>
            </a:r>
            <a:r>
              <a:rPr dirty="0" sz="750" spc="-10">
                <a:latin typeface="Verdana"/>
                <a:cs typeface="Verdana"/>
              </a:rPr>
              <a:t>backtrack </a:t>
            </a:r>
            <a:r>
              <a:rPr dirty="0" sz="750" spc="-5">
                <a:latin typeface="Verdana"/>
                <a:cs typeface="Verdana"/>
              </a:rPr>
              <a:t>the tree, from node B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node </a:t>
            </a:r>
            <a:r>
              <a:rPr dirty="0" sz="750" spc="-10">
                <a:latin typeface="Verdana"/>
                <a:cs typeface="Verdana"/>
              </a:rPr>
              <a:t>A. At </a:t>
            </a:r>
            <a:r>
              <a:rPr dirty="0" sz="750">
                <a:latin typeface="Verdana"/>
                <a:cs typeface="Verdana"/>
              </a:rPr>
              <a:t>node </a:t>
            </a:r>
            <a:r>
              <a:rPr dirty="0" sz="750" spc="-10">
                <a:latin typeface="Verdana"/>
                <a:cs typeface="Verdana"/>
              </a:rPr>
              <a:t>A, </a:t>
            </a:r>
            <a:r>
              <a:rPr dirty="0" sz="750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value of alpha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 changed </a:t>
            </a:r>
            <a:r>
              <a:rPr dirty="0" sz="750" spc="-5">
                <a:latin typeface="Verdana"/>
                <a:cs typeface="Verdana"/>
              </a:rPr>
              <a:t>the maximum available value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3 as max </a:t>
            </a:r>
            <a:r>
              <a:rPr dirty="0" sz="750">
                <a:latin typeface="Verdana"/>
                <a:cs typeface="Verdana"/>
              </a:rPr>
              <a:t>(-∞, </a:t>
            </a:r>
            <a:r>
              <a:rPr dirty="0" sz="750" spc="-5">
                <a:latin typeface="Verdana"/>
                <a:cs typeface="Verdana"/>
              </a:rPr>
              <a:t>3)= 3, and </a:t>
            </a:r>
            <a:r>
              <a:rPr dirty="0" sz="750" spc="-10">
                <a:latin typeface="Verdana"/>
                <a:cs typeface="Verdana"/>
              </a:rPr>
              <a:t>β= +∞, </a:t>
            </a:r>
            <a:r>
              <a:rPr dirty="0" sz="750" spc="-5">
                <a:latin typeface="Verdana"/>
                <a:cs typeface="Verdana"/>
              </a:rPr>
              <a:t>these two values now passes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right  successor of A which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Node</a:t>
            </a:r>
            <a:r>
              <a:rPr dirty="0" sz="750" spc="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C.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750" spc="-10">
                <a:latin typeface="Verdana"/>
                <a:cs typeface="Verdana"/>
              </a:rPr>
              <a:t>At </a:t>
            </a:r>
            <a:r>
              <a:rPr dirty="0" sz="750" spc="-5">
                <a:latin typeface="Verdana"/>
                <a:cs typeface="Verdana"/>
              </a:rPr>
              <a:t>node </a:t>
            </a:r>
            <a:r>
              <a:rPr dirty="0" sz="750" spc="10">
                <a:latin typeface="Verdana"/>
                <a:cs typeface="Verdana"/>
              </a:rPr>
              <a:t>C, </a:t>
            </a:r>
            <a:r>
              <a:rPr dirty="0" sz="750" spc="-5">
                <a:latin typeface="Verdana"/>
                <a:cs typeface="Verdana"/>
              </a:rPr>
              <a:t>α=3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-10">
                <a:latin typeface="Verdana"/>
                <a:cs typeface="Verdana"/>
              </a:rPr>
              <a:t>β= </a:t>
            </a:r>
            <a:r>
              <a:rPr dirty="0" sz="750" spc="-5">
                <a:latin typeface="Verdana"/>
                <a:cs typeface="Verdana"/>
              </a:rPr>
              <a:t>+∞,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 spc="-10">
                <a:latin typeface="Verdana"/>
                <a:cs typeface="Verdana"/>
              </a:rPr>
              <a:t>same </a:t>
            </a:r>
            <a:r>
              <a:rPr dirty="0" sz="750" spc="-5">
                <a:latin typeface="Verdana"/>
                <a:cs typeface="Verdana"/>
              </a:rPr>
              <a:t>values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passed </a:t>
            </a:r>
            <a:r>
              <a:rPr dirty="0" sz="750" spc="-5">
                <a:latin typeface="Verdana"/>
                <a:cs typeface="Verdana"/>
              </a:rPr>
              <a:t>on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node</a:t>
            </a:r>
            <a:r>
              <a:rPr dirty="0" sz="750" spc="5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F.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Verdana"/>
              <a:cs typeface="Verdana"/>
            </a:endParaRPr>
          </a:p>
          <a:p>
            <a:pPr algn="just" marL="12700" marR="8890">
              <a:lnSpc>
                <a:spcPct val="104000"/>
              </a:lnSpc>
            </a:pPr>
            <a:r>
              <a:rPr dirty="0" sz="750" spc="-5" b="1">
                <a:latin typeface="Verdana"/>
                <a:cs typeface="Verdana"/>
              </a:rPr>
              <a:t>Step 6: </a:t>
            </a:r>
            <a:r>
              <a:rPr dirty="0" sz="750">
                <a:latin typeface="Verdana"/>
                <a:cs typeface="Verdana"/>
              </a:rPr>
              <a:t>At </a:t>
            </a:r>
            <a:r>
              <a:rPr dirty="0" sz="750" spc="-5">
                <a:latin typeface="Verdana"/>
                <a:cs typeface="Verdana"/>
              </a:rPr>
              <a:t>node F, again the value of α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compared with </a:t>
            </a:r>
            <a:r>
              <a:rPr dirty="0" sz="750" spc="-5">
                <a:latin typeface="Verdana"/>
                <a:cs typeface="Verdana"/>
              </a:rPr>
              <a:t>left </a:t>
            </a:r>
            <a:r>
              <a:rPr dirty="0" sz="750">
                <a:latin typeface="Verdana"/>
                <a:cs typeface="Verdana"/>
              </a:rPr>
              <a:t>child </a:t>
            </a:r>
            <a:r>
              <a:rPr dirty="0" sz="750" spc="-5">
                <a:latin typeface="Verdana"/>
                <a:cs typeface="Verdana"/>
              </a:rPr>
              <a:t>which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0, and </a:t>
            </a:r>
            <a:r>
              <a:rPr dirty="0" sz="750" spc="-10">
                <a:latin typeface="Verdana"/>
                <a:cs typeface="Verdana"/>
              </a:rPr>
              <a:t>max(3,0)= </a:t>
            </a:r>
            <a:r>
              <a:rPr dirty="0" sz="750" spc="-5">
                <a:latin typeface="Verdana"/>
                <a:cs typeface="Verdana"/>
              </a:rPr>
              <a:t>3, and </a:t>
            </a:r>
            <a:r>
              <a:rPr dirty="0" sz="750" spc="-10">
                <a:latin typeface="Verdana"/>
                <a:cs typeface="Verdana"/>
              </a:rPr>
              <a:t>then </a:t>
            </a:r>
            <a:r>
              <a:rPr dirty="0" sz="750" spc="-5">
                <a:latin typeface="Verdana"/>
                <a:cs typeface="Verdana"/>
              </a:rPr>
              <a:t>compared  </a:t>
            </a:r>
            <a:r>
              <a:rPr dirty="0" sz="750" spc="-10">
                <a:latin typeface="Verdana"/>
                <a:cs typeface="Verdana"/>
              </a:rPr>
              <a:t>with </a:t>
            </a:r>
            <a:r>
              <a:rPr dirty="0" sz="750" spc="-5">
                <a:latin typeface="Verdana"/>
                <a:cs typeface="Verdana"/>
              </a:rPr>
              <a:t>right </a:t>
            </a:r>
            <a:r>
              <a:rPr dirty="0" sz="750">
                <a:latin typeface="Verdana"/>
                <a:cs typeface="Verdana"/>
              </a:rPr>
              <a:t>child </a:t>
            </a:r>
            <a:r>
              <a:rPr dirty="0" sz="750" spc="-5">
                <a:latin typeface="Verdana"/>
                <a:cs typeface="Verdana"/>
              </a:rPr>
              <a:t>which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1,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-5">
                <a:latin typeface="Verdana"/>
                <a:cs typeface="Verdana"/>
              </a:rPr>
              <a:t>max(3,1)= 3 still α remains 3, </a:t>
            </a:r>
            <a:r>
              <a:rPr dirty="0" sz="750">
                <a:latin typeface="Verdana"/>
                <a:cs typeface="Verdana"/>
              </a:rPr>
              <a:t>but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node </a:t>
            </a:r>
            <a:r>
              <a:rPr dirty="0" sz="750" spc="-5">
                <a:latin typeface="Verdana"/>
                <a:cs typeface="Verdana"/>
              </a:rPr>
              <a:t>value of F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become</a:t>
            </a:r>
            <a:r>
              <a:rPr dirty="0" sz="750" spc="-20">
                <a:latin typeface="Verdana"/>
                <a:cs typeface="Verdana"/>
              </a:rPr>
              <a:t> </a:t>
            </a:r>
            <a:r>
              <a:rPr dirty="0" sz="750" spc="10">
                <a:latin typeface="Verdana"/>
                <a:cs typeface="Verdana"/>
              </a:rPr>
              <a:t>1.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4763770" cy="42583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6416" y="5350763"/>
            <a:ext cx="5982970" cy="350520"/>
          </a:xfrm>
          <a:custGeom>
            <a:avLst/>
            <a:gdLst/>
            <a:ahLst/>
            <a:cxnLst/>
            <a:rect l="l" t="t" r="r" b="b"/>
            <a:pathLst>
              <a:path w="5982970" h="350520">
                <a:moveTo>
                  <a:pt x="5982589" y="0"/>
                </a:moveTo>
                <a:lnTo>
                  <a:pt x="0" y="0"/>
                </a:lnTo>
                <a:lnTo>
                  <a:pt x="0" y="115824"/>
                </a:lnTo>
                <a:lnTo>
                  <a:pt x="0" y="231648"/>
                </a:lnTo>
                <a:lnTo>
                  <a:pt x="0" y="350520"/>
                </a:lnTo>
                <a:lnTo>
                  <a:pt x="5982589" y="350520"/>
                </a:lnTo>
                <a:lnTo>
                  <a:pt x="5982589" y="231648"/>
                </a:lnTo>
                <a:lnTo>
                  <a:pt x="5982589" y="115824"/>
                </a:lnTo>
                <a:lnTo>
                  <a:pt x="5982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5341111"/>
            <a:ext cx="5963285" cy="3708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299"/>
              </a:lnSpc>
              <a:spcBef>
                <a:spcPts val="80"/>
              </a:spcBef>
            </a:pPr>
            <a:r>
              <a:rPr dirty="0" sz="750" spc="-5" b="1">
                <a:latin typeface="Verdana"/>
                <a:cs typeface="Verdana"/>
              </a:rPr>
              <a:t>Step 7: </a:t>
            </a:r>
            <a:r>
              <a:rPr dirty="0" sz="750" spc="-5">
                <a:latin typeface="Verdana"/>
                <a:cs typeface="Verdana"/>
              </a:rPr>
              <a:t>Node F </a:t>
            </a:r>
            <a:r>
              <a:rPr dirty="0" sz="750" spc="-10">
                <a:latin typeface="Verdana"/>
                <a:cs typeface="Verdana"/>
              </a:rPr>
              <a:t>returns </a:t>
            </a:r>
            <a:r>
              <a:rPr dirty="0" sz="750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node value 1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node C, at C </a:t>
            </a:r>
            <a:r>
              <a:rPr dirty="0" sz="750" spc="-10">
                <a:latin typeface="Verdana"/>
                <a:cs typeface="Verdana"/>
              </a:rPr>
              <a:t>α= </a:t>
            </a:r>
            <a:r>
              <a:rPr dirty="0" sz="750" spc="-5">
                <a:latin typeface="Verdana"/>
                <a:cs typeface="Verdana"/>
              </a:rPr>
              <a:t>3 and </a:t>
            </a:r>
            <a:r>
              <a:rPr dirty="0" sz="750" spc="-10">
                <a:latin typeface="Verdana"/>
                <a:cs typeface="Verdana"/>
              </a:rPr>
              <a:t>β= +∞, </a:t>
            </a:r>
            <a:r>
              <a:rPr dirty="0" sz="750" spc="-5">
                <a:latin typeface="Verdana"/>
                <a:cs typeface="Verdana"/>
              </a:rPr>
              <a:t>here </a:t>
            </a:r>
            <a:r>
              <a:rPr dirty="0" sz="750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value of </a:t>
            </a:r>
            <a:r>
              <a:rPr dirty="0" sz="750" spc="-15">
                <a:latin typeface="Verdana"/>
                <a:cs typeface="Verdana"/>
              </a:rPr>
              <a:t>beta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changed, </a:t>
            </a:r>
            <a:r>
              <a:rPr dirty="0" sz="750">
                <a:latin typeface="Verdana"/>
                <a:cs typeface="Verdana"/>
              </a:rPr>
              <a:t>it will  </a:t>
            </a:r>
            <a:r>
              <a:rPr dirty="0" sz="750" spc="-5">
                <a:latin typeface="Verdana"/>
                <a:cs typeface="Verdana"/>
              </a:rPr>
              <a:t>compare </a:t>
            </a:r>
            <a:r>
              <a:rPr dirty="0" sz="750" spc="-10">
                <a:latin typeface="Verdana"/>
                <a:cs typeface="Verdana"/>
              </a:rPr>
              <a:t>with </a:t>
            </a:r>
            <a:r>
              <a:rPr dirty="0" sz="750" spc="-5">
                <a:latin typeface="Verdana"/>
                <a:cs typeface="Verdana"/>
              </a:rPr>
              <a:t>1 </a:t>
            </a:r>
            <a:r>
              <a:rPr dirty="0" sz="750" spc="-10">
                <a:latin typeface="Verdana"/>
                <a:cs typeface="Verdana"/>
              </a:rPr>
              <a:t>so </a:t>
            </a:r>
            <a:r>
              <a:rPr dirty="0" sz="750" spc="-5">
                <a:latin typeface="Verdana"/>
                <a:cs typeface="Verdana"/>
              </a:rPr>
              <a:t>min </a:t>
            </a:r>
            <a:r>
              <a:rPr dirty="0" sz="750" spc="-10">
                <a:latin typeface="Verdana"/>
                <a:cs typeface="Verdana"/>
              </a:rPr>
              <a:t>(∞, </a:t>
            </a:r>
            <a:r>
              <a:rPr dirty="0" sz="750" spc="-5">
                <a:latin typeface="Verdana"/>
                <a:cs typeface="Verdana"/>
              </a:rPr>
              <a:t>1) = 1. </a:t>
            </a:r>
            <a:r>
              <a:rPr dirty="0" sz="750" spc="-10">
                <a:latin typeface="Verdana"/>
                <a:cs typeface="Verdana"/>
              </a:rPr>
              <a:t>Now </a:t>
            </a:r>
            <a:r>
              <a:rPr dirty="0" sz="750" spc="-5">
                <a:latin typeface="Verdana"/>
                <a:cs typeface="Verdana"/>
              </a:rPr>
              <a:t>at C, </a:t>
            </a:r>
            <a:r>
              <a:rPr dirty="0" sz="750" spc="-15">
                <a:latin typeface="Verdana"/>
                <a:cs typeface="Verdana"/>
              </a:rPr>
              <a:t>α=3 </a:t>
            </a:r>
            <a:r>
              <a:rPr dirty="0" sz="750" spc="-5">
                <a:latin typeface="Verdana"/>
                <a:cs typeface="Verdana"/>
              </a:rPr>
              <a:t>and </a:t>
            </a:r>
            <a:r>
              <a:rPr dirty="0" sz="750" spc="-10">
                <a:latin typeface="Verdana"/>
                <a:cs typeface="Verdana"/>
              </a:rPr>
              <a:t>β= </a:t>
            </a:r>
            <a:r>
              <a:rPr dirty="0" sz="750" spc="-5">
                <a:latin typeface="Verdana"/>
                <a:cs typeface="Verdana"/>
              </a:rPr>
              <a:t>1, </a:t>
            </a:r>
            <a:r>
              <a:rPr dirty="0" sz="750" spc="-10">
                <a:latin typeface="Verdana"/>
                <a:cs typeface="Verdana"/>
              </a:rPr>
              <a:t>and </a:t>
            </a:r>
            <a:r>
              <a:rPr dirty="0" sz="750" spc="-5">
                <a:latin typeface="Verdana"/>
                <a:cs typeface="Verdana"/>
              </a:rPr>
              <a:t>again </a:t>
            </a:r>
            <a:r>
              <a:rPr dirty="0" sz="750">
                <a:latin typeface="Verdana"/>
                <a:cs typeface="Verdana"/>
              </a:rPr>
              <a:t>it </a:t>
            </a:r>
            <a:r>
              <a:rPr dirty="0" sz="750" spc="-5">
                <a:latin typeface="Verdana"/>
                <a:cs typeface="Verdana"/>
              </a:rPr>
              <a:t>satisfies the condition </a:t>
            </a:r>
            <a:r>
              <a:rPr dirty="0" sz="750" spc="-15">
                <a:latin typeface="Verdana"/>
                <a:cs typeface="Verdana"/>
              </a:rPr>
              <a:t>α&gt;=β, </a:t>
            </a:r>
            <a:r>
              <a:rPr dirty="0" sz="750" spc="-10">
                <a:latin typeface="Verdana"/>
                <a:cs typeface="Verdana"/>
              </a:rPr>
              <a:t>so </a:t>
            </a:r>
            <a:r>
              <a:rPr dirty="0" sz="750" spc="-5">
                <a:latin typeface="Verdana"/>
                <a:cs typeface="Verdana"/>
              </a:rPr>
              <a:t>the next </a:t>
            </a:r>
            <a:r>
              <a:rPr dirty="0" sz="750">
                <a:latin typeface="Verdana"/>
                <a:cs typeface="Verdana"/>
              </a:rPr>
              <a:t>child </a:t>
            </a:r>
            <a:r>
              <a:rPr dirty="0" sz="750" spc="-5">
                <a:latin typeface="Verdana"/>
                <a:cs typeface="Verdana"/>
              </a:rPr>
              <a:t>of  C which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G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pruned,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5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algorithm </a:t>
            </a:r>
            <a:r>
              <a:rPr dirty="0" sz="750">
                <a:latin typeface="Verdana"/>
                <a:cs typeface="Verdana"/>
              </a:rPr>
              <a:t>will </a:t>
            </a:r>
            <a:r>
              <a:rPr dirty="0" sz="750" spc="-5">
                <a:latin typeface="Verdana"/>
                <a:cs typeface="Verdana"/>
              </a:rPr>
              <a:t>not compute the entire sub-tree</a:t>
            </a:r>
            <a:r>
              <a:rPr dirty="0" sz="750" spc="15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G.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4763770" cy="42583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6416" y="5350763"/>
            <a:ext cx="5982970" cy="350520"/>
          </a:xfrm>
          <a:custGeom>
            <a:avLst/>
            <a:gdLst/>
            <a:ahLst/>
            <a:cxnLst/>
            <a:rect l="l" t="t" r="r" b="b"/>
            <a:pathLst>
              <a:path w="5982970" h="350520">
                <a:moveTo>
                  <a:pt x="5982589" y="0"/>
                </a:moveTo>
                <a:lnTo>
                  <a:pt x="0" y="0"/>
                </a:lnTo>
                <a:lnTo>
                  <a:pt x="0" y="115824"/>
                </a:lnTo>
                <a:lnTo>
                  <a:pt x="0" y="231648"/>
                </a:lnTo>
                <a:lnTo>
                  <a:pt x="0" y="350520"/>
                </a:lnTo>
                <a:lnTo>
                  <a:pt x="5982589" y="350520"/>
                </a:lnTo>
                <a:lnTo>
                  <a:pt x="5982589" y="231648"/>
                </a:lnTo>
                <a:lnTo>
                  <a:pt x="5982589" y="115824"/>
                </a:lnTo>
                <a:lnTo>
                  <a:pt x="5982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5341111"/>
            <a:ext cx="5969000" cy="3708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299"/>
              </a:lnSpc>
              <a:spcBef>
                <a:spcPts val="80"/>
              </a:spcBef>
            </a:pPr>
            <a:r>
              <a:rPr dirty="0" sz="750" spc="-5" b="1">
                <a:latin typeface="Verdana"/>
                <a:cs typeface="Verdana"/>
              </a:rPr>
              <a:t>Step 8: </a:t>
            </a:r>
            <a:r>
              <a:rPr dirty="0" sz="750" spc="-5">
                <a:latin typeface="Verdana"/>
                <a:cs typeface="Verdana"/>
              </a:rPr>
              <a:t>C now returns </a:t>
            </a:r>
            <a:r>
              <a:rPr dirty="0" sz="750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value of 1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 spc="-5">
                <a:latin typeface="Verdana"/>
                <a:cs typeface="Verdana"/>
              </a:rPr>
              <a:t>A here the best value for A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max </a:t>
            </a:r>
            <a:r>
              <a:rPr dirty="0" sz="750">
                <a:latin typeface="Verdana"/>
                <a:cs typeface="Verdana"/>
              </a:rPr>
              <a:t>(3, </a:t>
            </a:r>
            <a:r>
              <a:rPr dirty="0" sz="750" spc="-5">
                <a:latin typeface="Verdana"/>
                <a:cs typeface="Verdana"/>
              </a:rPr>
              <a:t>1) = 3. Following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final </a:t>
            </a:r>
            <a:r>
              <a:rPr dirty="0" sz="750" spc="-10">
                <a:latin typeface="Verdana"/>
                <a:cs typeface="Verdana"/>
              </a:rPr>
              <a:t>game </a:t>
            </a:r>
            <a:r>
              <a:rPr dirty="0" sz="750">
                <a:latin typeface="Verdana"/>
                <a:cs typeface="Verdana"/>
              </a:rPr>
              <a:t>tree  </a:t>
            </a:r>
            <a:r>
              <a:rPr dirty="0" sz="750" spc="-5">
                <a:latin typeface="Verdana"/>
                <a:cs typeface="Verdana"/>
              </a:rPr>
              <a:t>which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the showing the nodes which are computed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-5">
                <a:latin typeface="Verdana"/>
                <a:cs typeface="Verdana"/>
              </a:rPr>
              <a:t>nodes which </a:t>
            </a:r>
            <a:r>
              <a:rPr dirty="0" sz="750">
                <a:latin typeface="Verdana"/>
                <a:cs typeface="Verdana"/>
              </a:rPr>
              <a:t>has </a:t>
            </a:r>
            <a:r>
              <a:rPr dirty="0" sz="750" spc="-5">
                <a:latin typeface="Verdana"/>
                <a:cs typeface="Verdana"/>
              </a:rPr>
              <a:t>never computed. Hence the </a:t>
            </a:r>
            <a:r>
              <a:rPr dirty="0" sz="750" spc="5">
                <a:latin typeface="Verdana"/>
                <a:cs typeface="Verdana"/>
              </a:rPr>
              <a:t>optimal </a:t>
            </a:r>
            <a:r>
              <a:rPr dirty="0" sz="750" spc="-5">
                <a:latin typeface="Verdana"/>
                <a:cs typeface="Verdana"/>
              </a:rPr>
              <a:t>value for </a:t>
            </a:r>
            <a:r>
              <a:rPr dirty="0" sz="750" spc="5">
                <a:latin typeface="Verdana"/>
                <a:cs typeface="Verdana"/>
              </a:rPr>
              <a:t>the  </a:t>
            </a:r>
            <a:r>
              <a:rPr dirty="0" sz="750" spc="-5">
                <a:latin typeface="Verdana"/>
                <a:cs typeface="Verdana"/>
              </a:rPr>
              <a:t>maximizer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3 for this</a:t>
            </a:r>
            <a:r>
              <a:rPr dirty="0" sz="750" spc="-2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example.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4763770" cy="42583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6416" y="5350764"/>
            <a:ext cx="5982970" cy="9182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60"/>
              </a:lnSpc>
            </a:pP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Move Ordering </a:t>
            </a:r>
            <a:r>
              <a:rPr dirty="0" sz="1450" spc="-10">
                <a:solidFill>
                  <a:srgbClr val="600A38"/>
                </a:solidFill>
                <a:latin typeface="Arial"/>
                <a:cs typeface="Arial"/>
              </a:rPr>
              <a:t>in </a:t>
            </a:r>
            <a:r>
              <a:rPr dirty="0" sz="1450">
                <a:solidFill>
                  <a:srgbClr val="600A38"/>
                </a:solidFill>
                <a:latin typeface="Arial"/>
                <a:cs typeface="Arial"/>
              </a:rPr>
              <a:t>Alpha-Beta</a:t>
            </a:r>
            <a:r>
              <a:rPr dirty="0" sz="1450" spc="-25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pruning:</a:t>
            </a:r>
            <a:endParaRPr sz="1450">
              <a:latin typeface="Arial"/>
              <a:cs typeface="Arial"/>
            </a:endParaRPr>
          </a:p>
          <a:p>
            <a:pPr marL="17780" marR="20955">
              <a:lnSpc>
                <a:spcPct val="104000"/>
              </a:lnSpc>
              <a:spcBef>
                <a:spcPts val="1375"/>
              </a:spcBef>
            </a:pPr>
            <a:r>
              <a:rPr dirty="0" sz="750" spc="-5">
                <a:latin typeface="Verdana"/>
                <a:cs typeface="Verdana"/>
              </a:rPr>
              <a:t>The effectiveness of alpha-beta pruning </a:t>
            </a:r>
            <a:r>
              <a:rPr dirty="0" sz="750">
                <a:latin typeface="Verdana"/>
                <a:cs typeface="Verdana"/>
              </a:rPr>
              <a:t>is highly </a:t>
            </a:r>
            <a:r>
              <a:rPr dirty="0" sz="750" spc="-5">
                <a:latin typeface="Verdana"/>
                <a:cs typeface="Verdana"/>
              </a:rPr>
              <a:t>dependent on </a:t>
            </a:r>
            <a:r>
              <a:rPr dirty="0" sz="750" spc="5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order </a:t>
            </a:r>
            <a:r>
              <a:rPr dirty="0" sz="750">
                <a:latin typeface="Verdana"/>
                <a:cs typeface="Verdana"/>
              </a:rPr>
              <a:t>in </a:t>
            </a:r>
            <a:r>
              <a:rPr dirty="0" sz="750" spc="-5">
                <a:latin typeface="Verdana"/>
                <a:cs typeface="Verdana"/>
              </a:rPr>
              <a:t>which </a:t>
            </a:r>
            <a:r>
              <a:rPr dirty="0" sz="750" spc="-10">
                <a:latin typeface="Verdana"/>
                <a:cs typeface="Verdana"/>
              </a:rPr>
              <a:t>each </a:t>
            </a:r>
            <a:r>
              <a:rPr dirty="0" sz="750" spc="-5">
                <a:latin typeface="Verdana"/>
                <a:cs typeface="Verdana"/>
              </a:rPr>
              <a:t>node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examined. Move order </a:t>
            </a:r>
            <a:r>
              <a:rPr dirty="0" sz="750">
                <a:latin typeface="Verdana"/>
                <a:cs typeface="Verdana"/>
              </a:rPr>
              <a:t>is an  </a:t>
            </a:r>
            <a:r>
              <a:rPr dirty="0" sz="750" spc="-5">
                <a:latin typeface="Verdana"/>
                <a:cs typeface="Verdana"/>
              </a:rPr>
              <a:t>important </a:t>
            </a:r>
            <a:r>
              <a:rPr dirty="0" sz="750">
                <a:latin typeface="Verdana"/>
                <a:cs typeface="Verdana"/>
              </a:rPr>
              <a:t>aspect </a:t>
            </a:r>
            <a:r>
              <a:rPr dirty="0" sz="750" spc="-5">
                <a:latin typeface="Verdana"/>
                <a:cs typeface="Verdana"/>
              </a:rPr>
              <a:t>of alpha-beta</a:t>
            </a:r>
            <a:r>
              <a:rPr dirty="0" sz="750" spc="1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pruning.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Verdana"/>
              <a:cs typeface="Verdana"/>
            </a:endParaRPr>
          </a:p>
          <a:p>
            <a:pPr marL="17780">
              <a:lnSpc>
                <a:spcPts val="894"/>
              </a:lnSpc>
              <a:spcBef>
                <a:spcPts val="5"/>
              </a:spcBef>
            </a:pPr>
            <a:r>
              <a:rPr dirty="0" sz="750" spc="-5">
                <a:latin typeface="Verdana"/>
                <a:cs typeface="Verdana"/>
              </a:rPr>
              <a:t>It can </a:t>
            </a:r>
            <a:r>
              <a:rPr dirty="0" sz="750" spc="-10">
                <a:latin typeface="Verdana"/>
                <a:cs typeface="Verdana"/>
              </a:rPr>
              <a:t>be </a:t>
            </a:r>
            <a:r>
              <a:rPr dirty="0" sz="750" spc="-5">
                <a:latin typeface="Verdana"/>
                <a:cs typeface="Verdana"/>
              </a:rPr>
              <a:t>of </a:t>
            </a:r>
            <a:r>
              <a:rPr dirty="0" sz="750" spc="-15">
                <a:latin typeface="Verdana"/>
                <a:cs typeface="Verdana"/>
              </a:rPr>
              <a:t>two</a:t>
            </a:r>
            <a:r>
              <a:rPr dirty="0" sz="750" spc="2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types: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321" y="6445250"/>
            <a:ext cx="5753735" cy="1106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065" rIns="0" bIns="0" rtlCol="0" vert="horz">
            <a:spAutoFit/>
          </a:bodyPr>
          <a:lstStyle/>
          <a:p>
            <a:pPr marL="246379" marR="13335" indent="-229235">
              <a:lnSpc>
                <a:spcPts val="1200"/>
              </a:lnSpc>
              <a:spcBef>
                <a:spcPts val="95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10" b="1">
                <a:latin typeface="Verdana"/>
                <a:cs typeface="Verdana"/>
              </a:rPr>
              <a:t>Worst </a:t>
            </a:r>
            <a:r>
              <a:rPr dirty="0" sz="750" spc="-5" b="1">
                <a:latin typeface="Verdana"/>
                <a:cs typeface="Verdana"/>
              </a:rPr>
              <a:t>ordering: </a:t>
            </a:r>
            <a:r>
              <a:rPr dirty="0" sz="750" spc="-5">
                <a:latin typeface="Verdana"/>
                <a:cs typeface="Verdana"/>
              </a:rPr>
              <a:t>In some cases, alpha-beta pruning algorithm </a:t>
            </a:r>
            <a:r>
              <a:rPr dirty="0" sz="750" spc="-10">
                <a:latin typeface="Verdana"/>
                <a:cs typeface="Verdana"/>
              </a:rPr>
              <a:t>does </a:t>
            </a:r>
            <a:r>
              <a:rPr dirty="0" sz="750" spc="-5">
                <a:latin typeface="Verdana"/>
                <a:cs typeface="Verdana"/>
              </a:rPr>
              <a:t>not </a:t>
            </a:r>
            <a:r>
              <a:rPr dirty="0" sz="750" spc="-10">
                <a:latin typeface="Verdana"/>
                <a:cs typeface="Verdana"/>
              </a:rPr>
              <a:t>prune </a:t>
            </a:r>
            <a:r>
              <a:rPr dirty="0" sz="750" spc="-5">
                <a:latin typeface="Verdana"/>
                <a:cs typeface="Verdana"/>
              </a:rPr>
              <a:t>any of </a:t>
            </a:r>
            <a:r>
              <a:rPr dirty="0" sz="750">
                <a:latin typeface="Verdana"/>
                <a:cs typeface="Verdana"/>
              </a:rPr>
              <a:t>the </a:t>
            </a:r>
            <a:r>
              <a:rPr dirty="0" sz="750" spc="-5">
                <a:latin typeface="Verdana"/>
                <a:cs typeface="Verdana"/>
              </a:rPr>
              <a:t>leaves of the </a:t>
            </a:r>
            <a:r>
              <a:rPr dirty="0" sz="750" spc="-10">
                <a:latin typeface="Verdana"/>
                <a:cs typeface="Verdana"/>
              </a:rPr>
              <a:t>tree, </a:t>
            </a:r>
            <a:r>
              <a:rPr dirty="0" sz="750" spc="5">
                <a:latin typeface="Verdana"/>
                <a:cs typeface="Verdana"/>
              </a:rPr>
              <a:t>and </a:t>
            </a:r>
            <a:r>
              <a:rPr dirty="0" sz="750" spc="27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works exactly as minimax algorithm. In this case, </a:t>
            </a:r>
            <a:r>
              <a:rPr dirty="0" sz="750">
                <a:latin typeface="Verdana"/>
                <a:cs typeface="Verdana"/>
              </a:rPr>
              <a:t>it </a:t>
            </a:r>
            <a:r>
              <a:rPr dirty="0" sz="750" spc="-5">
                <a:latin typeface="Verdana"/>
                <a:cs typeface="Verdana"/>
              </a:rPr>
              <a:t>also consumes </a:t>
            </a:r>
            <a:r>
              <a:rPr dirty="0" sz="750" spc="-10">
                <a:latin typeface="Verdana"/>
                <a:cs typeface="Verdana"/>
              </a:rPr>
              <a:t>more </a:t>
            </a:r>
            <a:r>
              <a:rPr dirty="0" sz="750" spc="-5">
                <a:latin typeface="Verdana"/>
                <a:cs typeface="Verdana"/>
              </a:rPr>
              <a:t>time because of </a:t>
            </a:r>
            <a:r>
              <a:rPr dirty="0" sz="750">
                <a:latin typeface="Verdana"/>
                <a:cs typeface="Verdana"/>
              </a:rPr>
              <a:t>alpha-beta</a:t>
            </a:r>
            <a:r>
              <a:rPr dirty="0" sz="750" spc="260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factors,</a:t>
            </a:r>
            <a:endParaRPr sz="750">
              <a:latin typeface="Verdana"/>
              <a:cs typeface="Verdana"/>
            </a:endParaRPr>
          </a:p>
          <a:p>
            <a:pPr marL="246379" marR="20320">
              <a:lnSpc>
                <a:spcPts val="1200"/>
              </a:lnSpc>
              <a:spcBef>
                <a:spcPts val="25"/>
              </a:spcBef>
            </a:pPr>
            <a:r>
              <a:rPr dirty="0" sz="750" spc="-5">
                <a:latin typeface="Verdana"/>
                <a:cs typeface="Verdana"/>
              </a:rPr>
              <a:t>such a move of pruning </a:t>
            </a:r>
            <a:r>
              <a:rPr dirty="0" sz="750">
                <a:latin typeface="Verdana"/>
                <a:cs typeface="Verdana"/>
              </a:rPr>
              <a:t>is </a:t>
            </a:r>
            <a:r>
              <a:rPr dirty="0" sz="750" spc="-5">
                <a:latin typeface="Verdana"/>
                <a:cs typeface="Verdana"/>
              </a:rPr>
              <a:t>called worst ordering. In this case, </a:t>
            </a:r>
            <a:r>
              <a:rPr dirty="0" sz="750">
                <a:latin typeface="Verdana"/>
                <a:cs typeface="Verdana"/>
              </a:rPr>
              <a:t>the best </a:t>
            </a:r>
            <a:r>
              <a:rPr dirty="0" sz="750" spc="-5">
                <a:latin typeface="Verdana"/>
                <a:cs typeface="Verdana"/>
              </a:rPr>
              <a:t>move occurs on </a:t>
            </a:r>
            <a:r>
              <a:rPr dirty="0" sz="750">
                <a:latin typeface="Verdana"/>
                <a:cs typeface="Verdana"/>
              </a:rPr>
              <a:t>the right side </a:t>
            </a:r>
            <a:r>
              <a:rPr dirty="0" sz="750" spc="-5">
                <a:latin typeface="Verdana"/>
                <a:cs typeface="Verdana"/>
              </a:rPr>
              <a:t>of the tree.  The </a:t>
            </a:r>
            <a:r>
              <a:rPr dirty="0" sz="750">
                <a:latin typeface="Verdana"/>
                <a:cs typeface="Verdana"/>
              </a:rPr>
              <a:t>time </a:t>
            </a:r>
            <a:r>
              <a:rPr dirty="0" sz="750" spc="-5">
                <a:latin typeface="Verdana"/>
                <a:cs typeface="Verdana"/>
              </a:rPr>
              <a:t>complexity for such </a:t>
            </a:r>
            <a:r>
              <a:rPr dirty="0" sz="750">
                <a:latin typeface="Verdana"/>
                <a:cs typeface="Verdana"/>
              </a:rPr>
              <a:t>an </a:t>
            </a:r>
            <a:r>
              <a:rPr dirty="0" sz="750" spc="-5">
                <a:latin typeface="Verdana"/>
                <a:cs typeface="Verdana"/>
              </a:rPr>
              <a:t>order </a:t>
            </a:r>
            <a:r>
              <a:rPr dirty="0" sz="750">
                <a:latin typeface="Verdana"/>
                <a:cs typeface="Verdana"/>
              </a:rPr>
              <a:t>is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O(b</a:t>
            </a:r>
            <a:r>
              <a:rPr dirty="0" baseline="27777" sz="750" spc="-7">
                <a:latin typeface="Verdana"/>
                <a:cs typeface="Verdana"/>
              </a:rPr>
              <a:t>m</a:t>
            </a:r>
            <a:r>
              <a:rPr dirty="0" sz="750" spc="-5">
                <a:latin typeface="Verdana"/>
                <a:cs typeface="Verdana"/>
              </a:rPr>
              <a:t>).</a:t>
            </a:r>
            <a:endParaRPr sz="750">
              <a:latin typeface="Verdana"/>
              <a:cs typeface="Verdana"/>
            </a:endParaRPr>
          </a:p>
          <a:p>
            <a:pPr marL="246379" marR="17780" indent="-229235">
              <a:lnSpc>
                <a:spcPts val="1200"/>
              </a:lnSpc>
              <a:spcBef>
                <a:spcPts val="240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5" b="1">
                <a:latin typeface="Verdana"/>
                <a:cs typeface="Verdana"/>
              </a:rPr>
              <a:t>Ideal </a:t>
            </a:r>
            <a:r>
              <a:rPr dirty="0" sz="750" spc="-10" b="1">
                <a:latin typeface="Verdana"/>
                <a:cs typeface="Verdana"/>
              </a:rPr>
              <a:t>ordering: </a:t>
            </a:r>
            <a:r>
              <a:rPr dirty="0" sz="750" spc="-5">
                <a:latin typeface="Verdana"/>
                <a:cs typeface="Verdana"/>
              </a:rPr>
              <a:t>The ideal ordering for alpha-beta pruning occurs </a:t>
            </a:r>
            <a:r>
              <a:rPr dirty="0" sz="750" spc="-10">
                <a:latin typeface="Verdana"/>
                <a:cs typeface="Verdana"/>
              </a:rPr>
              <a:t>when </a:t>
            </a:r>
            <a:r>
              <a:rPr dirty="0" sz="750" spc="-5">
                <a:latin typeface="Verdana"/>
                <a:cs typeface="Verdana"/>
              </a:rPr>
              <a:t>lots of </a:t>
            </a:r>
            <a:r>
              <a:rPr dirty="0" sz="750">
                <a:latin typeface="Verdana"/>
                <a:cs typeface="Verdana"/>
              </a:rPr>
              <a:t>pruning </a:t>
            </a:r>
            <a:r>
              <a:rPr dirty="0" sz="750" spc="-10">
                <a:latin typeface="Verdana"/>
                <a:cs typeface="Verdana"/>
              </a:rPr>
              <a:t>happens </a:t>
            </a:r>
            <a:r>
              <a:rPr dirty="0" sz="750">
                <a:latin typeface="Verdana"/>
                <a:cs typeface="Verdana"/>
              </a:rPr>
              <a:t>in </a:t>
            </a:r>
            <a:r>
              <a:rPr dirty="0" sz="750" spc="-5">
                <a:latin typeface="Verdana"/>
                <a:cs typeface="Verdana"/>
              </a:rPr>
              <a:t>the tree, and  </a:t>
            </a:r>
            <a:r>
              <a:rPr dirty="0" sz="750" spc="-10">
                <a:latin typeface="Verdana"/>
                <a:cs typeface="Verdana"/>
              </a:rPr>
              <a:t>best </a:t>
            </a:r>
            <a:r>
              <a:rPr dirty="0" sz="750">
                <a:latin typeface="Verdana"/>
                <a:cs typeface="Verdana"/>
              </a:rPr>
              <a:t>moves occur at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left side </a:t>
            </a:r>
            <a:r>
              <a:rPr dirty="0" sz="750" spc="-5">
                <a:latin typeface="Verdana"/>
                <a:cs typeface="Verdana"/>
              </a:rPr>
              <a:t>of the tree. </a:t>
            </a:r>
            <a:r>
              <a:rPr dirty="0" sz="750" spc="10">
                <a:latin typeface="Verdana"/>
                <a:cs typeface="Verdana"/>
              </a:rPr>
              <a:t>We </a:t>
            </a:r>
            <a:r>
              <a:rPr dirty="0" sz="750">
                <a:latin typeface="Verdana"/>
                <a:cs typeface="Verdana"/>
              </a:rPr>
              <a:t>apply DFS </a:t>
            </a:r>
            <a:r>
              <a:rPr dirty="0" sz="750" spc="-5">
                <a:latin typeface="Verdana"/>
                <a:cs typeface="Verdana"/>
              </a:rPr>
              <a:t>hence </a:t>
            </a:r>
            <a:r>
              <a:rPr dirty="0" sz="750">
                <a:latin typeface="Verdana"/>
                <a:cs typeface="Verdana"/>
              </a:rPr>
              <a:t>it first </a:t>
            </a:r>
            <a:r>
              <a:rPr dirty="0" sz="750" spc="-5">
                <a:latin typeface="Verdana"/>
                <a:cs typeface="Verdana"/>
              </a:rPr>
              <a:t>search </a:t>
            </a:r>
            <a:r>
              <a:rPr dirty="0" sz="750">
                <a:latin typeface="Verdana"/>
                <a:cs typeface="Verdana"/>
              </a:rPr>
              <a:t>left </a:t>
            </a:r>
            <a:r>
              <a:rPr dirty="0" sz="750" spc="-5">
                <a:latin typeface="Verdana"/>
                <a:cs typeface="Verdana"/>
              </a:rPr>
              <a:t>of the </a:t>
            </a:r>
            <a:r>
              <a:rPr dirty="0" sz="750" spc="-10">
                <a:latin typeface="Verdana"/>
                <a:cs typeface="Verdana"/>
              </a:rPr>
              <a:t>tree </a:t>
            </a:r>
            <a:r>
              <a:rPr dirty="0" sz="750">
                <a:latin typeface="Verdana"/>
                <a:cs typeface="Verdana"/>
              </a:rPr>
              <a:t>and </a:t>
            </a:r>
            <a:r>
              <a:rPr dirty="0" sz="750" spc="-10">
                <a:latin typeface="Verdana"/>
                <a:cs typeface="Verdana"/>
              </a:rPr>
              <a:t>go </a:t>
            </a:r>
            <a:r>
              <a:rPr dirty="0" sz="750" spc="-5">
                <a:latin typeface="Verdana"/>
                <a:cs typeface="Verdana"/>
              </a:rPr>
              <a:t>deep</a:t>
            </a:r>
            <a:r>
              <a:rPr dirty="0" sz="750" spc="120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twice</a:t>
            </a:r>
            <a:endParaRPr sz="750">
              <a:latin typeface="Verdana"/>
              <a:cs typeface="Verdana"/>
            </a:endParaRPr>
          </a:p>
          <a:p>
            <a:pPr marL="246379">
              <a:lnSpc>
                <a:spcPct val="100000"/>
              </a:lnSpc>
              <a:spcBef>
                <a:spcPts val="235"/>
              </a:spcBef>
            </a:pPr>
            <a:r>
              <a:rPr dirty="0" sz="750" spc="-5">
                <a:latin typeface="Verdana"/>
                <a:cs typeface="Verdana"/>
              </a:rPr>
              <a:t>as minimax algorithm </a:t>
            </a:r>
            <a:r>
              <a:rPr dirty="0" sz="750">
                <a:latin typeface="Verdana"/>
                <a:cs typeface="Verdana"/>
              </a:rPr>
              <a:t>in </a:t>
            </a:r>
            <a:r>
              <a:rPr dirty="0" sz="750" spc="-5">
                <a:latin typeface="Verdana"/>
                <a:cs typeface="Verdana"/>
              </a:rPr>
              <a:t>the same amount of time. Complexity </a:t>
            </a:r>
            <a:r>
              <a:rPr dirty="0" sz="750" spc="10">
                <a:latin typeface="Verdana"/>
                <a:cs typeface="Verdana"/>
              </a:rPr>
              <a:t>in </a:t>
            </a:r>
            <a:r>
              <a:rPr dirty="0" sz="750" spc="-5">
                <a:latin typeface="Verdana"/>
                <a:cs typeface="Verdana"/>
              </a:rPr>
              <a:t>ideal </a:t>
            </a:r>
            <a:r>
              <a:rPr dirty="0" sz="750" spc="-10">
                <a:latin typeface="Verdana"/>
                <a:cs typeface="Verdana"/>
              </a:rPr>
              <a:t>ordering </a:t>
            </a:r>
            <a:r>
              <a:rPr dirty="0" sz="750">
                <a:latin typeface="Verdana"/>
                <a:cs typeface="Verdana"/>
              </a:rPr>
              <a:t>is</a:t>
            </a:r>
            <a:r>
              <a:rPr dirty="0" sz="750" spc="10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O(b</a:t>
            </a:r>
            <a:r>
              <a:rPr dirty="0" baseline="27777" sz="750">
                <a:latin typeface="Verdana"/>
                <a:cs typeface="Verdana"/>
              </a:rPr>
              <a:t>m/2</a:t>
            </a:r>
            <a:r>
              <a:rPr dirty="0" sz="750">
                <a:latin typeface="Verdana"/>
                <a:cs typeface="Verdana"/>
              </a:rPr>
              <a:t>).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7728787"/>
            <a:ext cx="5982970" cy="5067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35"/>
              </a:lnSpc>
            </a:pPr>
            <a:r>
              <a:rPr dirty="0" sz="1450" spc="-10">
                <a:solidFill>
                  <a:srgbClr val="600A38"/>
                </a:solidFill>
                <a:latin typeface="Arial"/>
                <a:cs typeface="Arial"/>
              </a:rPr>
              <a:t>Rules </a:t>
            </a:r>
            <a:r>
              <a:rPr dirty="0" sz="1450" spc="10">
                <a:solidFill>
                  <a:srgbClr val="600A38"/>
                </a:solidFill>
                <a:latin typeface="Arial"/>
                <a:cs typeface="Arial"/>
              </a:rPr>
              <a:t>to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find good</a:t>
            </a:r>
            <a:r>
              <a:rPr dirty="0" sz="1450" spc="-3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450" spc="-5">
                <a:solidFill>
                  <a:srgbClr val="600A38"/>
                </a:solidFill>
                <a:latin typeface="Arial"/>
                <a:cs typeface="Arial"/>
              </a:rPr>
              <a:t>ordering:</a:t>
            </a:r>
            <a:endParaRPr sz="14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435"/>
              </a:spcBef>
            </a:pPr>
            <a:r>
              <a:rPr dirty="0" sz="750" spc="-5">
                <a:latin typeface="Verdana"/>
                <a:cs typeface="Verdana"/>
              </a:rPr>
              <a:t>Following are </a:t>
            </a:r>
            <a:r>
              <a:rPr dirty="0" sz="750" spc="-10">
                <a:latin typeface="Verdana"/>
                <a:cs typeface="Verdana"/>
              </a:rPr>
              <a:t>some </a:t>
            </a:r>
            <a:r>
              <a:rPr dirty="0" sz="750" spc="-5">
                <a:latin typeface="Verdana"/>
                <a:cs typeface="Verdana"/>
              </a:rPr>
              <a:t>rules </a:t>
            </a:r>
            <a:r>
              <a:rPr dirty="0" sz="750" spc="-10">
                <a:latin typeface="Verdana"/>
                <a:cs typeface="Verdana"/>
              </a:rPr>
              <a:t>to </a:t>
            </a:r>
            <a:r>
              <a:rPr dirty="0" sz="750">
                <a:latin typeface="Verdana"/>
                <a:cs typeface="Verdana"/>
              </a:rPr>
              <a:t>find good </a:t>
            </a:r>
            <a:r>
              <a:rPr dirty="0" sz="750" spc="-5">
                <a:latin typeface="Verdana"/>
                <a:cs typeface="Verdana"/>
              </a:rPr>
              <a:t>ordering </a:t>
            </a:r>
            <a:r>
              <a:rPr dirty="0" sz="750">
                <a:latin typeface="Verdana"/>
                <a:cs typeface="Verdana"/>
              </a:rPr>
              <a:t>in </a:t>
            </a:r>
            <a:r>
              <a:rPr dirty="0" sz="750" spc="-5">
                <a:latin typeface="Verdana"/>
                <a:cs typeface="Verdana"/>
              </a:rPr>
              <a:t>alpha-beta</a:t>
            </a:r>
            <a:r>
              <a:rPr dirty="0" sz="750" spc="1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pruning: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321" y="8411844"/>
            <a:ext cx="5753735" cy="674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" rIns="0" bIns="0" rtlCol="0" vert="horz">
            <a:spAutoFit/>
          </a:bodyPr>
          <a:lstStyle/>
          <a:p>
            <a:pPr marL="246379" indent="-229235">
              <a:lnSpc>
                <a:spcPct val="100000"/>
              </a:lnSpc>
              <a:spcBef>
                <a:spcPts val="55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10">
                <a:latin typeface="Verdana"/>
                <a:cs typeface="Verdana"/>
              </a:rPr>
              <a:t>Occur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best </a:t>
            </a:r>
            <a:r>
              <a:rPr dirty="0" sz="750" spc="-5">
                <a:latin typeface="Verdana"/>
                <a:cs typeface="Verdana"/>
              </a:rPr>
              <a:t>move </a:t>
            </a:r>
            <a:r>
              <a:rPr dirty="0" sz="750">
                <a:latin typeface="Verdana"/>
                <a:cs typeface="Verdana"/>
              </a:rPr>
              <a:t>from </a:t>
            </a:r>
            <a:r>
              <a:rPr dirty="0" sz="750" spc="-5">
                <a:latin typeface="Verdana"/>
                <a:cs typeface="Verdana"/>
              </a:rPr>
              <a:t>the shallowest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node.</a:t>
            </a:r>
            <a:endParaRPr sz="750">
              <a:latin typeface="Verdana"/>
              <a:cs typeface="Verdana"/>
            </a:endParaRPr>
          </a:p>
          <a:p>
            <a:pPr marL="246379" indent="-229235">
              <a:lnSpc>
                <a:spcPct val="100000"/>
              </a:lnSpc>
              <a:spcBef>
                <a:spcPts val="240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10">
                <a:latin typeface="Verdana"/>
                <a:cs typeface="Verdana"/>
              </a:rPr>
              <a:t>Order </a:t>
            </a:r>
            <a:r>
              <a:rPr dirty="0" sz="750" spc="-5">
                <a:latin typeface="Verdana"/>
                <a:cs typeface="Verdana"/>
              </a:rPr>
              <a:t>the nodes </a:t>
            </a:r>
            <a:r>
              <a:rPr dirty="0" sz="750">
                <a:latin typeface="Verdana"/>
                <a:cs typeface="Verdana"/>
              </a:rPr>
              <a:t>in </a:t>
            </a:r>
            <a:r>
              <a:rPr dirty="0" sz="750" spc="-5">
                <a:latin typeface="Verdana"/>
                <a:cs typeface="Verdana"/>
              </a:rPr>
              <a:t>the </a:t>
            </a:r>
            <a:r>
              <a:rPr dirty="0" sz="750">
                <a:latin typeface="Verdana"/>
                <a:cs typeface="Verdana"/>
              </a:rPr>
              <a:t>tree </a:t>
            </a:r>
            <a:r>
              <a:rPr dirty="0" sz="750" spc="-5">
                <a:latin typeface="Verdana"/>
                <a:cs typeface="Verdana"/>
              </a:rPr>
              <a:t>such that the </a:t>
            </a:r>
            <a:r>
              <a:rPr dirty="0" sz="750">
                <a:latin typeface="Verdana"/>
                <a:cs typeface="Verdana"/>
              </a:rPr>
              <a:t>best </a:t>
            </a:r>
            <a:r>
              <a:rPr dirty="0" sz="750" spc="-5">
                <a:latin typeface="Verdana"/>
                <a:cs typeface="Verdana"/>
              </a:rPr>
              <a:t>nodes are checked</a:t>
            </a:r>
            <a:r>
              <a:rPr dirty="0" sz="75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first.</a:t>
            </a:r>
            <a:endParaRPr sz="750">
              <a:latin typeface="Verdana"/>
              <a:cs typeface="Verdana"/>
            </a:endParaRPr>
          </a:p>
          <a:p>
            <a:pPr marL="246379" marR="15875" indent="-229235">
              <a:lnSpc>
                <a:spcPts val="1200"/>
              </a:lnSpc>
              <a:spcBef>
                <a:spcPts val="280"/>
              </a:spcBef>
              <a:buSzPct val="133333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750" spc="-5">
                <a:latin typeface="Verdana"/>
                <a:cs typeface="Verdana"/>
              </a:rPr>
              <a:t>Use </a:t>
            </a:r>
            <a:r>
              <a:rPr dirty="0" sz="750">
                <a:latin typeface="Verdana"/>
                <a:cs typeface="Verdana"/>
              </a:rPr>
              <a:t>domain </a:t>
            </a:r>
            <a:r>
              <a:rPr dirty="0" sz="750" spc="-5">
                <a:latin typeface="Verdana"/>
                <a:cs typeface="Verdana"/>
              </a:rPr>
              <a:t>knowledge while </a:t>
            </a:r>
            <a:r>
              <a:rPr dirty="0" sz="750">
                <a:latin typeface="Verdana"/>
                <a:cs typeface="Verdana"/>
              </a:rPr>
              <a:t>finding </a:t>
            </a:r>
            <a:r>
              <a:rPr dirty="0" sz="750" spc="-5">
                <a:latin typeface="Verdana"/>
                <a:cs typeface="Verdana"/>
              </a:rPr>
              <a:t>the best </a:t>
            </a:r>
            <a:r>
              <a:rPr dirty="0" sz="750">
                <a:latin typeface="Verdana"/>
                <a:cs typeface="Verdana"/>
              </a:rPr>
              <a:t>move. Ex: </a:t>
            </a:r>
            <a:r>
              <a:rPr dirty="0" sz="750" spc="-5">
                <a:latin typeface="Verdana"/>
                <a:cs typeface="Verdana"/>
              </a:rPr>
              <a:t>for Chess, try order: captures </a:t>
            </a:r>
            <a:r>
              <a:rPr dirty="0" sz="750" spc="5">
                <a:latin typeface="Verdana"/>
                <a:cs typeface="Verdana"/>
              </a:rPr>
              <a:t>first, </a:t>
            </a:r>
            <a:r>
              <a:rPr dirty="0" sz="750" spc="-10">
                <a:latin typeface="Verdana"/>
                <a:cs typeface="Verdana"/>
              </a:rPr>
              <a:t>then </a:t>
            </a:r>
            <a:r>
              <a:rPr dirty="0" sz="750" spc="-5">
                <a:latin typeface="Verdana"/>
                <a:cs typeface="Verdana"/>
              </a:rPr>
              <a:t>threats, then  </a:t>
            </a:r>
            <a:r>
              <a:rPr dirty="0" sz="750" spc="-10">
                <a:latin typeface="Verdana"/>
                <a:cs typeface="Verdana"/>
              </a:rPr>
              <a:t>forward </a:t>
            </a:r>
            <a:r>
              <a:rPr dirty="0" sz="750" spc="-5">
                <a:latin typeface="Verdana"/>
                <a:cs typeface="Verdana"/>
              </a:rPr>
              <a:t>moves, backward</a:t>
            </a:r>
            <a:r>
              <a:rPr dirty="0" sz="750" spc="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moves.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321" y="914653"/>
            <a:ext cx="5753735" cy="155575"/>
          </a:xfrm>
          <a:custGeom>
            <a:avLst/>
            <a:gdLst/>
            <a:ahLst/>
            <a:cxnLst/>
            <a:rect l="l" t="t" r="r" b="b"/>
            <a:pathLst>
              <a:path w="5753734" h="155575">
                <a:moveTo>
                  <a:pt x="5753735" y="0"/>
                </a:moveTo>
                <a:lnTo>
                  <a:pt x="0" y="0"/>
                </a:lnTo>
                <a:lnTo>
                  <a:pt x="0" y="155448"/>
                </a:lnTo>
                <a:lnTo>
                  <a:pt x="5753735" y="155448"/>
                </a:lnTo>
                <a:lnTo>
                  <a:pt x="5753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909" y="941578"/>
            <a:ext cx="3934460" cy="13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  <a:tabLst>
                <a:tab pos="240665" algn="l"/>
              </a:tabLst>
            </a:pPr>
            <a:r>
              <a:rPr dirty="0" sz="1000">
                <a:latin typeface="Courier New"/>
                <a:cs typeface="Courier New"/>
              </a:rPr>
              <a:t>o	</a:t>
            </a:r>
            <a:r>
              <a:rPr dirty="0" sz="750" spc="-5">
                <a:latin typeface="Verdana"/>
                <a:cs typeface="Verdana"/>
              </a:rPr>
              <a:t>We can bookkeep the states, </a:t>
            </a:r>
            <a:r>
              <a:rPr dirty="0" sz="750">
                <a:latin typeface="Verdana"/>
                <a:cs typeface="Verdana"/>
              </a:rPr>
              <a:t>as there is </a:t>
            </a:r>
            <a:r>
              <a:rPr dirty="0" sz="750" spc="-5">
                <a:latin typeface="Verdana"/>
                <a:cs typeface="Verdana"/>
              </a:rPr>
              <a:t>a possibility that states may</a:t>
            </a:r>
            <a:r>
              <a:rPr dirty="0" sz="750" spc="-1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repeat.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2020-06-05T19:38:16Z</dcterms:created>
  <dcterms:modified xsi:type="dcterms:W3CDTF">2020-06-05T19:38:16Z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