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embeddedFontLst>
    <p:embeddedFont>
      <p:font typeface="Arial" panose="00000000000000000000" pitchFamily="34" charset="1"/>
      <p:regular r:id="rId11"/>
    </p:embeddedFont>
    <p:embeddedFont>
      <p:font typeface="Times New Roman" panose="00000000000000000000" pitchFamily="18" charset="1"/>
      <p:regular r:id="rId8"/>
      <p:bold r:id="rId9"/>
      <p:italic r:id="rId1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47214"/>
            <a:ext cx="5721985" cy="575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State </a:t>
            </a:r>
            <a:r>
              <a:rPr dirty="0" sz="1400" spc="-5" b="1">
                <a:latin typeface="Times New Roman"/>
                <a:cs typeface="Times New Roman"/>
              </a:rPr>
              <a:t>space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search</a:t>
            </a:r>
            <a:endParaRPr sz="1400">
              <a:latin typeface="Times New Roman"/>
              <a:cs typeface="Times New Roman"/>
            </a:endParaRPr>
          </a:p>
          <a:p>
            <a:pPr marL="12700" marR="104139">
              <a:lnSpc>
                <a:spcPts val="1610"/>
              </a:lnSpc>
              <a:spcBef>
                <a:spcPts val="65"/>
              </a:spcBef>
            </a:pPr>
            <a:r>
              <a:rPr dirty="0" sz="1400">
                <a:latin typeface="Times New Roman"/>
                <a:cs typeface="Times New Roman"/>
              </a:rPr>
              <a:t>“It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10">
                <a:latin typeface="Times New Roman"/>
                <a:cs typeface="Times New Roman"/>
              </a:rPr>
              <a:t>complete </a:t>
            </a:r>
            <a:r>
              <a:rPr dirty="0" sz="1400" spc="-5">
                <a:latin typeface="Times New Roman"/>
                <a:cs typeface="Times New Roman"/>
              </a:rPr>
              <a:t>set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states including start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goal states, </a:t>
            </a:r>
            <a:r>
              <a:rPr dirty="0" sz="1400" spc="-15">
                <a:latin typeface="Times New Roman"/>
                <a:cs typeface="Times New Roman"/>
              </a:rPr>
              <a:t>where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answer </a:t>
            </a:r>
            <a:r>
              <a:rPr dirty="0" sz="1400" spc="5">
                <a:latin typeface="Times New Roman"/>
                <a:cs typeface="Times New Roman"/>
              </a:rPr>
              <a:t>of 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problem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to be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searched”.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 marL="12700" marR="114300">
              <a:lnSpc>
                <a:spcPts val="1610"/>
              </a:lnSpc>
              <a:spcBef>
                <a:spcPts val="60"/>
              </a:spcBef>
            </a:pPr>
            <a:r>
              <a:rPr dirty="0" sz="1400">
                <a:latin typeface="Times New Roman"/>
                <a:cs typeface="Times New Roman"/>
              </a:rPr>
              <a:t>“It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question which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to be </a:t>
            </a:r>
            <a:r>
              <a:rPr dirty="0" sz="1400" spc="-10">
                <a:latin typeface="Times New Roman"/>
                <a:cs typeface="Times New Roman"/>
              </a:rPr>
              <a:t>solved. For </a:t>
            </a:r>
            <a:r>
              <a:rPr dirty="0" sz="1400" spc="-5">
                <a:latin typeface="Times New Roman"/>
                <a:cs typeface="Times New Roman"/>
              </a:rPr>
              <a:t>solving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problem </a:t>
            </a:r>
            <a:r>
              <a:rPr dirty="0" sz="1400" spc="-5">
                <a:latin typeface="Times New Roman"/>
                <a:cs typeface="Times New Roman"/>
              </a:rPr>
              <a:t>it </a:t>
            </a:r>
            <a:r>
              <a:rPr dirty="0" sz="1400" spc="-10">
                <a:latin typeface="Times New Roman"/>
                <a:cs typeface="Times New Roman"/>
              </a:rPr>
              <a:t>needs </a:t>
            </a:r>
            <a:r>
              <a:rPr dirty="0" sz="1400" spc="-5">
                <a:latin typeface="Times New Roman"/>
                <a:cs typeface="Times New Roman"/>
              </a:rPr>
              <a:t>to be  precisely defined.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definition </a:t>
            </a:r>
            <a:r>
              <a:rPr dirty="0" sz="1400" spc="-10">
                <a:latin typeface="Times New Roman"/>
                <a:cs typeface="Times New Roman"/>
              </a:rPr>
              <a:t>means, </a:t>
            </a:r>
            <a:r>
              <a:rPr dirty="0" sz="1400" spc="-5">
                <a:latin typeface="Times New Roman"/>
                <a:cs typeface="Times New Roman"/>
              </a:rPr>
              <a:t>defining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start state, goal state,  </a:t>
            </a:r>
            <a:r>
              <a:rPr dirty="0" sz="1400" spc="-10">
                <a:latin typeface="Times New Roman"/>
                <a:cs typeface="Times New Roman"/>
              </a:rPr>
              <a:t>other </a:t>
            </a:r>
            <a:r>
              <a:rPr dirty="0" sz="1400" spc="-15">
                <a:latin typeface="Times New Roman"/>
                <a:cs typeface="Times New Roman"/>
              </a:rPr>
              <a:t>valid </a:t>
            </a:r>
            <a:r>
              <a:rPr dirty="0" sz="1400" spc="-5">
                <a:latin typeface="Times New Roman"/>
                <a:cs typeface="Times New Roman"/>
              </a:rPr>
              <a:t>states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transitions”.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6200"/>
              </a:lnSpc>
            </a:pPr>
            <a:r>
              <a:rPr dirty="0" sz="1400" spc="-1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state space representation allows </a:t>
            </a:r>
            <a:r>
              <a:rPr dirty="0" sz="1400" spc="-10">
                <a:latin typeface="Times New Roman"/>
                <a:cs typeface="Times New Roman"/>
              </a:rPr>
              <a:t>for the </a:t>
            </a:r>
            <a:r>
              <a:rPr dirty="0" sz="1400" spc="-5">
                <a:latin typeface="Times New Roman"/>
                <a:cs typeface="Times New Roman"/>
              </a:rPr>
              <a:t>formal </a:t>
            </a:r>
            <a:r>
              <a:rPr dirty="0" sz="1400">
                <a:latin typeface="Times New Roman"/>
                <a:cs typeface="Times New Roman"/>
              </a:rPr>
              <a:t>definition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a problem </a:t>
            </a:r>
            <a:r>
              <a:rPr dirty="0" sz="1400">
                <a:latin typeface="Times New Roman"/>
                <a:cs typeface="Times New Roman"/>
              </a:rPr>
              <a:t>which  </a:t>
            </a:r>
            <a:r>
              <a:rPr dirty="0" sz="1400" spc="-15">
                <a:latin typeface="Times New Roman"/>
                <a:cs typeface="Times New Roman"/>
              </a:rPr>
              <a:t>makes </a:t>
            </a:r>
            <a:r>
              <a:rPr dirty="0" sz="1400" spc="-10">
                <a:latin typeface="Times New Roman"/>
                <a:cs typeface="Times New Roman"/>
              </a:rPr>
              <a:t>the movement </a:t>
            </a:r>
            <a:r>
              <a:rPr dirty="0" sz="1400" spc="-5">
                <a:latin typeface="Times New Roman"/>
                <a:cs typeface="Times New Roman"/>
              </a:rPr>
              <a:t>from initial state to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goal state </a:t>
            </a:r>
            <a:r>
              <a:rPr dirty="0" sz="1400" spc="-10">
                <a:latin typeface="Times New Roman"/>
                <a:cs typeface="Times New Roman"/>
              </a:rPr>
              <a:t>quite easily. So </a:t>
            </a:r>
            <a:r>
              <a:rPr dirty="0" sz="1400" spc="-5">
                <a:latin typeface="Times New Roman"/>
                <a:cs typeface="Times New Roman"/>
              </a:rPr>
              <a:t>we can  say that </a:t>
            </a:r>
            <a:r>
              <a:rPr dirty="0" sz="1400" spc="-10">
                <a:latin typeface="Times New Roman"/>
                <a:cs typeface="Times New Roman"/>
              </a:rPr>
              <a:t>various </a:t>
            </a:r>
            <a:r>
              <a:rPr dirty="0" sz="1400" spc="-5">
                <a:latin typeface="Times New Roman"/>
                <a:cs typeface="Times New Roman"/>
              </a:rPr>
              <a:t>problems </a:t>
            </a:r>
            <a:r>
              <a:rPr dirty="0" sz="1400" spc="-10">
                <a:latin typeface="Times New Roman"/>
                <a:cs typeface="Times New Roman"/>
              </a:rPr>
              <a:t>like </a:t>
            </a:r>
            <a:r>
              <a:rPr dirty="0" sz="1400" spc="-5">
                <a:latin typeface="Times New Roman"/>
                <a:cs typeface="Times New Roman"/>
              </a:rPr>
              <a:t>planning, </a:t>
            </a:r>
            <a:r>
              <a:rPr dirty="0" sz="1400" spc="-10">
                <a:latin typeface="Times New Roman"/>
                <a:cs typeface="Times New Roman"/>
              </a:rPr>
              <a:t>learning, </a:t>
            </a:r>
            <a:r>
              <a:rPr dirty="0" sz="1400" spc="-5">
                <a:latin typeface="Times New Roman"/>
                <a:cs typeface="Times New Roman"/>
              </a:rPr>
              <a:t>theorem </a:t>
            </a:r>
            <a:r>
              <a:rPr dirty="0" sz="1400">
                <a:latin typeface="Times New Roman"/>
                <a:cs typeface="Times New Roman"/>
              </a:rPr>
              <a:t>proving </a:t>
            </a:r>
            <a:r>
              <a:rPr dirty="0" sz="1400" spc="-5">
                <a:latin typeface="Times New Roman"/>
                <a:cs typeface="Times New Roman"/>
              </a:rPr>
              <a:t>etc. </a:t>
            </a:r>
            <a:r>
              <a:rPr dirty="0" sz="1400" spc="-10">
                <a:latin typeface="Times New Roman"/>
                <a:cs typeface="Times New Roman"/>
              </a:rPr>
              <a:t>are </a:t>
            </a:r>
            <a:r>
              <a:rPr dirty="0" sz="1400" spc="-5">
                <a:latin typeface="Times New Roman"/>
                <a:cs typeface="Times New Roman"/>
              </a:rPr>
              <a:t>all  essentially search </a:t>
            </a:r>
            <a:r>
              <a:rPr dirty="0" sz="1400" spc="-10">
                <a:latin typeface="Times New Roman"/>
                <a:cs typeface="Times New Roman"/>
              </a:rPr>
              <a:t>problems only.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5560">
              <a:lnSpc>
                <a:spcPts val="1610"/>
              </a:lnSpc>
            </a:pPr>
            <a:r>
              <a:rPr dirty="0" sz="1400" spc="-10" b="1">
                <a:latin typeface="Times New Roman"/>
                <a:cs typeface="Times New Roman"/>
              </a:rPr>
              <a:t>State </a:t>
            </a:r>
            <a:r>
              <a:rPr dirty="0" sz="1400" spc="-5" b="1">
                <a:latin typeface="Times New Roman"/>
                <a:cs typeface="Times New Roman"/>
              </a:rPr>
              <a:t>space </a:t>
            </a:r>
            <a:r>
              <a:rPr dirty="0" sz="1400" b="1">
                <a:latin typeface="Times New Roman"/>
                <a:cs typeface="Times New Roman"/>
              </a:rPr>
              <a:t>search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a process </a:t>
            </a:r>
            <a:r>
              <a:rPr dirty="0" sz="1400" spc="-10">
                <a:latin typeface="Times New Roman"/>
                <a:cs typeface="Times New Roman"/>
              </a:rPr>
              <a:t>used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field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computer </a:t>
            </a:r>
            <a:r>
              <a:rPr dirty="0" sz="1400" spc="-10">
                <a:latin typeface="Times New Roman"/>
                <a:cs typeface="Times New Roman"/>
              </a:rPr>
              <a:t>science, </a:t>
            </a:r>
            <a:r>
              <a:rPr dirty="0" sz="1400" spc="-5">
                <a:latin typeface="Times New Roman"/>
                <a:cs typeface="Times New Roman"/>
              </a:rPr>
              <a:t>including  artificial intelligence (AI), in </a:t>
            </a:r>
            <a:r>
              <a:rPr dirty="0" sz="1400" spc="5">
                <a:latin typeface="Times New Roman"/>
                <a:cs typeface="Times New Roman"/>
              </a:rPr>
              <a:t>which </a:t>
            </a:r>
            <a:r>
              <a:rPr dirty="0" sz="1400" spc="-10">
                <a:latin typeface="Times New Roman"/>
                <a:cs typeface="Times New Roman"/>
              </a:rPr>
              <a:t>successive </a:t>
            </a:r>
            <a:r>
              <a:rPr dirty="0" sz="1400" spc="-5">
                <a:latin typeface="Times New Roman"/>
                <a:cs typeface="Times New Roman"/>
              </a:rPr>
              <a:t>configurations or states of </a:t>
            </a:r>
            <a:r>
              <a:rPr dirty="0" sz="1400" spc="5">
                <a:latin typeface="Times New Roman"/>
                <a:cs typeface="Times New Roman"/>
              </a:rPr>
              <a:t>an  </a:t>
            </a:r>
            <a:r>
              <a:rPr dirty="0" sz="1400" spc="-10">
                <a:latin typeface="Times New Roman"/>
                <a:cs typeface="Times New Roman"/>
              </a:rPr>
              <a:t>instance </a:t>
            </a:r>
            <a:r>
              <a:rPr dirty="0" sz="1400" spc="-5">
                <a:latin typeface="Times New Roman"/>
                <a:cs typeface="Times New Roman"/>
              </a:rPr>
              <a:t>are considered, with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goal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finding a </a:t>
            </a:r>
            <a:r>
              <a:rPr dirty="0" sz="1400" spc="-5" i="1">
                <a:latin typeface="Times New Roman"/>
                <a:cs typeface="Times New Roman"/>
              </a:rPr>
              <a:t>goal state </a:t>
            </a:r>
            <a:r>
              <a:rPr dirty="0" sz="1400" spc="-5">
                <a:latin typeface="Times New Roman"/>
                <a:cs typeface="Times New Roman"/>
              </a:rPr>
              <a:t>with a desired  </a:t>
            </a:r>
            <a:r>
              <a:rPr dirty="0" sz="1400" spc="-10">
                <a:latin typeface="Times New Roman"/>
                <a:cs typeface="Times New Roman"/>
              </a:rPr>
              <a:t>property.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ts val="1630"/>
              </a:lnSpc>
            </a:pPr>
            <a:r>
              <a:rPr dirty="0" sz="1400" spc="-10" b="1">
                <a:latin typeface="Times New Roman"/>
                <a:cs typeface="Times New Roman"/>
              </a:rPr>
              <a:t>For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ts val="1595"/>
              </a:lnSpc>
            </a:pP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eight </a:t>
            </a:r>
            <a:r>
              <a:rPr dirty="0" sz="1400" spc="-10">
                <a:latin typeface="Times New Roman"/>
                <a:cs typeface="Times New Roman"/>
              </a:rPr>
              <a:t>tile puzzle </a:t>
            </a:r>
            <a:r>
              <a:rPr dirty="0" sz="1400">
                <a:latin typeface="Times New Roman"/>
                <a:cs typeface="Times New Roman"/>
              </a:rPr>
              <a:t>problem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formulation</a:t>
            </a:r>
            <a:endParaRPr sz="1400">
              <a:latin typeface="Times New Roman"/>
              <a:cs typeface="Times New Roman"/>
            </a:endParaRPr>
          </a:p>
          <a:p>
            <a:pPr algn="just" marL="12700" marR="9525">
              <a:lnSpc>
                <a:spcPct val="96200"/>
              </a:lnSpc>
              <a:spcBef>
                <a:spcPts val="30"/>
              </a:spcBef>
            </a:pP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eight </a:t>
            </a:r>
            <a:r>
              <a:rPr dirty="0" sz="1400" spc="-10">
                <a:latin typeface="Times New Roman"/>
                <a:cs typeface="Times New Roman"/>
              </a:rPr>
              <a:t>tile puzzle consist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a 3 </a:t>
            </a:r>
            <a:r>
              <a:rPr dirty="0" sz="1400" spc="5">
                <a:latin typeface="Times New Roman"/>
                <a:cs typeface="Times New Roman"/>
              </a:rPr>
              <a:t>by </a:t>
            </a:r>
            <a:r>
              <a:rPr dirty="0" sz="1400" spc="-5">
                <a:latin typeface="Times New Roman"/>
                <a:cs typeface="Times New Roman"/>
              </a:rPr>
              <a:t>3 (3*3) </a:t>
            </a:r>
            <a:r>
              <a:rPr dirty="0" sz="1400" spc="-10">
                <a:latin typeface="Times New Roman"/>
                <a:cs typeface="Times New Roman"/>
              </a:rPr>
              <a:t>square frame board </a:t>
            </a:r>
            <a:r>
              <a:rPr dirty="0" sz="1400">
                <a:latin typeface="Times New Roman"/>
                <a:cs typeface="Times New Roman"/>
              </a:rPr>
              <a:t>which </a:t>
            </a:r>
            <a:r>
              <a:rPr dirty="0" sz="1400" spc="-5">
                <a:latin typeface="Times New Roman"/>
                <a:cs typeface="Times New Roman"/>
              </a:rPr>
              <a:t>holds 8  </a:t>
            </a:r>
            <a:r>
              <a:rPr dirty="0" sz="1400" spc="-10">
                <a:latin typeface="Times New Roman"/>
                <a:cs typeface="Times New Roman"/>
              </a:rPr>
              <a:t>movable tiles </a:t>
            </a:r>
            <a:r>
              <a:rPr dirty="0" sz="1400" spc="-5">
                <a:latin typeface="Times New Roman"/>
                <a:cs typeface="Times New Roman"/>
              </a:rPr>
              <a:t>numbered 1 to 8. </a:t>
            </a:r>
            <a:r>
              <a:rPr dirty="0" sz="1400" spc="-15">
                <a:latin typeface="Times New Roman"/>
                <a:cs typeface="Times New Roman"/>
              </a:rPr>
              <a:t>One </a:t>
            </a:r>
            <a:r>
              <a:rPr dirty="0" sz="1400" spc="-10">
                <a:latin typeface="Times New Roman"/>
                <a:cs typeface="Times New Roman"/>
              </a:rPr>
              <a:t>square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10">
                <a:latin typeface="Times New Roman"/>
                <a:cs typeface="Times New Roman"/>
              </a:rPr>
              <a:t>empty, </a:t>
            </a:r>
            <a:r>
              <a:rPr dirty="0" sz="1400" spc="-5">
                <a:latin typeface="Times New Roman"/>
                <a:cs typeface="Times New Roman"/>
              </a:rPr>
              <a:t>allowing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adjacent </a:t>
            </a:r>
            <a:r>
              <a:rPr dirty="0" sz="1400" spc="-10">
                <a:latin typeface="Times New Roman"/>
                <a:cs typeface="Times New Roman"/>
              </a:rPr>
              <a:t>tiles  </a:t>
            </a:r>
            <a:r>
              <a:rPr dirty="0" sz="1400" spc="-5">
                <a:latin typeface="Times New Roman"/>
                <a:cs typeface="Times New Roman"/>
              </a:rPr>
              <a:t>to be </a:t>
            </a:r>
            <a:r>
              <a:rPr dirty="0" sz="1400" spc="-10">
                <a:latin typeface="Times New Roman"/>
                <a:cs typeface="Times New Roman"/>
              </a:rPr>
              <a:t>shifted. The </a:t>
            </a:r>
            <a:r>
              <a:rPr dirty="0" sz="1400" spc="-5">
                <a:latin typeface="Times New Roman"/>
                <a:cs typeface="Times New Roman"/>
              </a:rPr>
              <a:t>objective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the puzzle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to and a </a:t>
            </a:r>
            <a:r>
              <a:rPr dirty="0" sz="1400" spc="-10">
                <a:latin typeface="Times New Roman"/>
                <a:cs typeface="Times New Roman"/>
              </a:rPr>
              <a:t>sequence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tile movements  </a:t>
            </a:r>
            <a:r>
              <a:rPr dirty="0" sz="1400" spc="-15">
                <a:latin typeface="Times New Roman"/>
                <a:cs typeface="Times New Roman"/>
              </a:rPr>
              <a:t>that </a:t>
            </a:r>
            <a:r>
              <a:rPr dirty="0" sz="1400" spc="-10">
                <a:latin typeface="Times New Roman"/>
                <a:cs typeface="Times New Roman"/>
              </a:rPr>
              <a:t>leads </a:t>
            </a:r>
            <a:r>
              <a:rPr dirty="0" sz="1400" spc="-5">
                <a:latin typeface="Times New Roman"/>
                <a:cs typeface="Times New Roman"/>
              </a:rPr>
              <a:t>from a </a:t>
            </a:r>
            <a:r>
              <a:rPr dirty="0" sz="1400">
                <a:latin typeface="Times New Roman"/>
                <a:cs typeface="Times New Roman"/>
              </a:rPr>
              <a:t>starting </a:t>
            </a:r>
            <a:r>
              <a:rPr dirty="0" sz="1400" spc="-5">
                <a:latin typeface="Times New Roman"/>
                <a:cs typeface="Times New Roman"/>
              </a:rPr>
              <a:t>configuration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a goal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configuration.</a:t>
            </a:r>
            <a:endParaRPr sz="1400">
              <a:latin typeface="Times New Roman"/>
              <a:cs typeface="Times New Roman"/>
            </a:endParaRPr>
          </a:p>
          <a:p>
            <a:pPr algn="just" marL="12700" marR="457200">
              <a:lnSpc>
                <a:spcPts val="1610"/>
              </a:lnSpc>
              <a:spcBef>
                <a:spcPts val="40"/>
              </a:spcBef>
            </a:pP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states of 8 </a:t>
            </a:r>
            <a:r>
              <a:rPr dirty="0" sz="1400" spc="-10">
                <a:latin typeface="Times New Roman"/>
                <a:cs typeface="Times New Roman"/>
              </a:rPr>
              <a:t>tile puzzle are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di</a:t>
            </a:r>
            <a:r>
              <a:rPr dirty="0" sz="1400">
                <a:latin typeface="Arial"/>
                <a:cs typeface="Arial"/>
              </a:rPr>
              <a:t>ff</a:t>
            </a:r>
            <a:r>
              <a:rPr dirty="0" sz="1400">
                <a:latin typeface="Times New Roman"/>
                <a:cs typeface="Times New Roman"/>
              </a:rPr>
              <a:t>erent </a:t>
            </a:r>
            <a:r>
              <a:rPr dirty="0" sz="1400" spc="-5">
                <a:latin typeface="Times New Roman"/>
                <a:cs typeface="Times New Roman"/>
              </a:rPr>
              <a:t>permutations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tiles </a:t>
            </a:r>
            <a:r>
              <a:rPr dirty="0" sz="1400" spc="-5">
                <a:latin typeface="Times New Roman"/>
                <a:cs typeface="Times New Roman"/>
              </a:rPr>
              <a:t>within  </a:t>
            </a:r>
            <a:r>
              <a:rPr dirty="0" sz="1400" spc="-10">
                <a:latin typeface="Times New Roman"/>
                <a:cs typeface="Times New Roman"/>
              </a:rPr>
              <a:t>frame.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ts val="1540"/>
              </a:lnSpc>
            </a:pPr>
            <a:r>
              <a:rPr dirty="0" sz="1400" spc="-10">
                <a:latin typeface="Times New Roman"/>
                <a:cs typeface="Times New Roman"/>
              </a:rPr>
              <a:t>Lets </a:t>
            </a:r>
            <a:r>
              <a:rPr dirty="0" sz="1400" spc="-5">
                <a:latin typeface="Times New Roman"/>
                <a:cs typeface="Times New Roman"/>
              </a:rPr>
              <a:t>do a </a:t>
            </a:r>
            <a:r>
              <a:rPr dirty="0" sz="1400" spc="-10">
                <a:latin typeface="Times New Roman"/>
                <a:cs typeface="Times New Roman"/>
              </a:rPr>
              <a:t>standard </a:t>
            </a:r>
            <a:r>
              <a:rPr dirty="0" sz="1400" spc="-5">
                <a:latin typeface="Times New Roman"/>
                <a:cs typeface="Times New Roman"/>
              </a:rPr>
              <a:t>formulation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problem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now.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81" y="7903105"/>
            <a:ext cx="4191616" cy="7614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8819794"/>
            <a:ext cx="55511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States: </a:t>
            </a:r>
            <a:r>
              <a:rPr dirty="0" sz="1400" spc="5">
                <a:latin typeface="Times New Roman"/>
                <a:cs typeface="Times New Roman"/>
              </a:rPr>
              <a:t>It </a:t>
            </a:r>
            <a:r>
              <a:rPr dirty="0" sz="1400" spc="-10">
                <a:latin typeface="Times New Roman"/>
                <a:cs typeface="Times New Roman"/>
              </a:rPr>
              <a:t>species the </a:t>
            </a:r>
            <a:r>
              <a:rPr dirty="0" sz="1400" spc="-5">
                <a:latin typeface="Times New Roman"/>
                <a:cs typeface="Times New Roman"/>
              </a:rPr>
              <a:t>location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each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8 </a:t>
            </a:r>
            <a:r>
              <a:rPr dirty="0" sz="1400" spc="-15">
                <a:latin typeface="Times New Roman"/>
                <a:cs typeface="Times New Roman"/>
              </a:rPr>
              <a:t>tiles and </a:t>
            </a:r>
            <a:r>
              <a:rPr dirty="0" sz="1400" spc="-10">
                <a:latin typeface="Times New Roman"/>
                <a:cs typeface="Times New Roman"/>
              </a:rPr>
              <a:t>the blank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one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905" y="428625"/>
            <a:ext cx="6555740" cy="824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596890" cy="3302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nine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squares.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Initial </a:t>
            </a:r>
            <a:r>
              <a:rPr dirty="0" sz="1400" spc="-5" b="1">
                <a:latin typeface="Times New Roman"/>
                <a:cs typeface="Times New Roman"/>
              </a:rPr>
              <a:t>state : </a:t>
            </a:r>
            <a:r>
              <a:rPr dirty="0" sz="1400" spc="-5">
                <a:latin typeface="Times New Roman"/>
                <a:cs typeface="Times New Roman"/>
              </a:rPr>
              <a:t>Any state </a:t>
            </a:r>
            <a:r>
              <a:rPr dirty="0" sz="1400">
                <a:latin typeface="Times New Roman"/>
                <a:cs typeface="Times New Roman"/>
              </a:rPr>
              <a:t>can </a:t>
            </a:r>
            <a:r>
              <a:rPr dirty="0" sz="1400" spc="-5">
                <a:latin typeface="Times New Roman"/>
                <a:cs typeface="Times New Roman"/>
              </a:rPr>
              <a:t>be </a:t>
            </a:r>
            <a:r>
              <a:rPr dirty="0" sz="1400" spc="-10">
                <a:latin typeface="Times New Roman"/>
                <a:cs typeface="Times New Roman"/>
              </a:rPr>
              <a:t>designated </a:t>
            </a:r>
            <a:r>
              <a:rPr dirty="0" sz="1400" spc="-5">
                <a:latin typeface="Times New Roman"/>
                <a:cs typeface="Times New Roman"/>
              </a:rPr>
              <a:t>as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initial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state.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Goal </a:t>
            </a:r>
            <a:r>
              <a:rPr dirty="0" sz="1400" spc="-5" b="1">
                <a:latin typeface="Times New Roman"/>
                <a:cs typeface="Times New Roman"/>
              </a:rPr>
              <a:t>: </a:t>
            </a:r>
            <a:r>
              <a:rPr dirty="0" sz="1400" spc="-5">
                <a:latin typeface="Times New Roman"/>
                <a:cs typeface="Times New Roman"/>
              </a:rPr>
              <a:t>Many goal configurations </a:t>
            </a:r>
            <a:r>
              <a:rPr dirty="0" sz="1400" spc="-10">
                <a:latin typeface="Times New Roman"/>
                <a:cs typeface="Times New Roman"/>
              </a:rPr>
              <a:t>are </a:t>
            </a:r>
            <a:r>
              <a:rPr dirty="0" sz="1400" spc="-5">
                <a:latin typeface="Times New Roman"/>
                <a:cs typeface="Times New Roman"/>
              </a:rPr>
              <a:t>possible </a:t>
            </a:r>
            <a:r>
              <a:rPr dirty="0" sz="1400" spc="-10">
                <a:latin typeface="Times New Roman"/>
                <a:cs typeface="Times New Roman"/>
              </a:rPr>
              <a:t>one </a:t>
            </a:r>
            <a:r>
              <a:rPr dirty="0" sz="1400" spc="-5">
                <a:latin typeface="Times New Roman"/>
                <a:cs typeface="Times New Roman"/>
              </a:rPr>
              <a:t>such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shown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figure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3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Legal </a:t>
            </a:r>
            <a:r>
              <a:rPr dirty="0" sz="1400" spc="-10" b="1">
                <a:latin typeface="Times New Roman"/>
                <a:cs typeface="Times New Roman"/>
              </a:rPr>
              <a:t>moves </a:t>
            </a:r>
            <a:r>
              <a:rPr dirty="0" sz="1400" spc="-5" b="1">
                <a:latin typeface="Times New Roman"/>
                <a:cs typeface="Times New Roman"/>
              </a:rPr>
              <a:t>( </a:t>
            </a:r>
            <a:r>
              <a:rPr dirty="0" sz="1400" spc="-20" b="1">
                <a:latin typeface="Times New Roman"/>
                <a:cs typeface="Times New Roman"/>
              </a:rPr>
              <a:t>or </a:t>
            </a:r>
            <a:r>
              <a:rPr dirty="0" sz="1400" spc="-5" b="1">
                <a:latin typeface="Times New Roman"/>
                <a:cs typeface="Times New Roman"/>
              </a:rPr>
              <a:t>state) : </a:t>
            </a:r>
            <a:r>
              <a:rPr dirty="0" sz="1400" spc="-5">
                <a:latin typeface="Times New Roman"/>
                <a:cs typeface="Times New Roman"/>
              </a:rPr>
              <a:t>They </a:t>
            </a:r>
            <a:r>
              <a:rPr dirty="0" sz="1400" spc="-10">
                <a:latin typeface="Times New Roman"/>
                <a:cs typeface="Times New Roman"/>
              </a:rPr>
              <a:t>generate </a:t>
            </a:r>
            <a:r>
              <a:rPr dirty="0" sz="1400" spc="-5">
                <a:latin typeface="Times New Roman"/>
                <a:cs typeface="Times New Roman"/>
              </a:rPr>
              <a:t>legal states </a:t>
            </a:r>
            <a:r>
              <a:rPr dirty="0" sz="1400" spc="-15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result </a:t>
            </a:r>
            <a:r>
              <a:rPr dirty="0" sz="1400" spc="-5">
                <a:latin typeface="Times New Roman"/>
                <a:cs typeface="Times New Roman"/>
              </a:rPr>
              <a:t>from </a:t>
            </a:r>
            <a:r>
              <a:rPr dirty="0" sz="1400">
                <a:latin typeface="Times New Roman"/>
                <a:cs typeface="Times New Roman"/>
              </a:rPr>
              <a:t>trying </a:t>
            </a:r>
            <a:r>
              <a:rPr dirty="0" sz="1400" spc="-10">
                <a:latin typeface="Times New Roman"/>
                <a:cs typeface="Times New Roman"/>
              </a:rPr>
              <a:t>the  four</a:t>
            </a:r>
            <a:r>
              <a:rPr dirty="0" sz="1400" spc="-5">
                <a:latin typeface="Times New Roman"/>
                <a:cs typeface="Times New Roman"/>
              </a:rPr>
              <a:t> actions-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dirty="0" sz="1400" spc="-10">
                <a:latin typeface="Times New Roman"/>
                <a:cs typeface="Times New Roman"/>
              </a:rPr>
              <a:t>Blank </a:t>
            </a:r>
            <a:r>
              <a:rPr dirty="0" sz="1400" spc="-15">
                <a:latin typeface="Times New Roman"/>
                <a:cs typeface="Times New Roman"/>
              </a:rPr>
              <a:t>moves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left</a:t>
            </a:r>
            <a:endParaRPr sz="1400">
              <a:latin typeface="Times New Roman"/>
              <a:cs typeface="Times New Roman"/>
            </a:endParaRPr>
          </a:p>
          <a:p>
            <a:pPr marL="12700" marR="4205605">
              <a:lnSpc>
                <a:spcPts val="1610"/>
              </a:lnSpc>
              <a:spcBef>
                <a:spcPts val="75"/>
              </a:spcBef>
            </a:pPr>
            <a:r>
              <a:rPr dirty="0" sz="1400" spc="-10">
                <a:latin typeface="Times New Roman"/>
                <a:cs typeface="Times New Roman"/>
              </a:rPr>
              <a:t>Blank </a:t>
            </a:r>
            <a:r>
              <a:rPr dirty="0" sz="1400" spc="-15">
                <a:latin typeface="Times New Roman"/>
                <a:cs typeface="Times New Roman"/>
              </a:rPr>
              <a:t>moves </a:t>
            </a:r>
            <a:r>
              <a:rPr dirty="0" sz="1400">
                <a:latin typeface="Times New Roman"/>
                <a:cs typeface="Times New Roman"/>
              </a:rPr>
              <a:t>right  </a:t>
            </a:r>
            <a:r>
              <a:rPr dirty="0" sz="1400" spc="-10">
                <a:latin typeface="Times New Roman"/>
                <a:cs typeface="Times New Roman"/>
              </a:rPr>
              <a:t>Blank </a:t>
            </a:r>
            <a:r>
              <a:rPr dirty="0" sz="1400" spc="-15">
                <a:latin typeface="Times New Roman"/>
                <a:cs typeface="Times New Roman"/>
              </a:rPr>
              <a:t>moves </a:t>
            </a:r>
            <a:r>
              <a:rPr dirty="0" sz="1400" spc="-20">
                <a:latin typeface="Times New Roman"/>
                <a:cs typeface="Times New Roman"/>
              </a:rPr>
              <a:t>up  </a:t>
            </a:r>
            <a:r>
              <a:rPr dirty="0" sz="1400" spc="-10">
                <a:latin typeface="Times New Roman"/>
                <a:cs typeface="Times New Roman"/>
              </a:rPr>
              <a:t>Blank </a:t>
            </a:r>
            <a:r>
              <a:rPr dirty="0" sz="1400" spc="-15">
                <a:latin typeface="Times New Roman"/>
                <a:cs typeface="Times New Roman"/>
              </a:rPr>
              <a:t>moves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down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27025">
              <a:lnSpc>
                <a:spcPts val="1610"/>
              </a:lnSpc>
            </a:pPr>
            <a:r>
              <a:rPr dirty="0" sz="1400" b="1">
                <a:latin typeface="Times New Roman"/>
                <a:cs typeface="Times New Roman"/>
              </a:rPr>
              <a:t>Path </a:t>
            </a:r>
            <a:r>
              <a:rPr dirty="0" sz="1400" spc="-5" b="1">
                <a:latin typeface="Times New Roman"/>
                <a:cs typeface="Times New Roman"/>
              </a:rPr>
              <a:t>cost: </a:t>
            </a:r>
            <a:r>
              <a:rPr dirty="0" sz="1400" spc="-5">
                <a:latin typeface="Times New Roman"/>
                <a:cs typeface="Times New Roman"/>
              </a:rPr>
              <a:t>Each step costs 1, so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path </a:t>
            </a:r>
            <a:r>
              <a:rPr dirty="0" sz="1400">
                <a:latin typeface="Times New Roman"/>
                <a:cs typeface="Times New Roman"/>
              </a:rPr>
              <a:t>cost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number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steps in </a:t>
            </a:r>
            <a:r>
              <a:rPr dirty="0" sz="1400" spc="-10">
                <a:latin typeface="Times New Roman"/>
                <a:cs typeface="Times New Roman"/>
              </a:rPr>
              <a:t>the  path.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dirty="0" sz="1400" spc="-10">
                <a:latin typeface="Times New Roman"/>
                <a:cs typeface="Times New Roman"/>
              </a:rPr>
              <a:t>The tree </a:t>
            </a:r>
            <a:r>
              <a:rPr dirty="0" sz="1400" spc="-5">
                <a:latin typeface="Times New Roman"/>
                <a:cs typeface="Times New Roman"/>
              </a:rPr>
              <a:t>diagram </a:t>
            </a:r>
            <a:r>
              <a:rPr dirty="0" sz="1400">
                <a:latin typeface="Times New Roman"/>
                <a:cs typeface="Times New Roman"/>
              </a:rPr>
              <a:t>showing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search space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shown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_figure.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54" y="4495735"/>
            <a:ext cx="4725006" cy="28182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2020-06-18T18:40:49Z</dcterms:created>
  <dcterms:modified xsi:type="dcterms:W3CDTF">2020-06-18T18:40:49Z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