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fntdata" ContentType="application/x-fontdata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7772400" cy="10058400"/>
  <p:notesSz cx="7772400" cy="10058400"/>
  <p:embeddedFontLst>
    <p:embeddedFont>
      <p:font typeface="Arial" panose="00000000000000000000" pitchFamily="34" charset="1"/>
      <p:regular r:id="rId11"/>
    </p:embeddedFont>
    <p:embeddedFont>
      <p:font typeface="Courier New" panose="00000000000000000000" pitchFamily="49" charset="1"/>
      <p:regular r:id="rId14"/>
    </p:embeddedFont>
    <p:embeddedFont>
      <p:font typeface="Times New Roman" panose="00000000000000000000" pitchFamily="18" charset="1"/>
      <p:regular r:id="rId10"/>
    </p:embeddedFont>
    <p:embeddedFont>
      <p:font typeface="Verdana" panose="00000000000000000000" pitchFamily="34" charset="1"/>
      <p:regular r:id="rId13"/>
      <p:bold r:id="rId1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font" Target="fonts/font1.fntdata"/><Relationship Id="rId11" Type="http://schemas.openxmlformats.org/officeDocument/2006/relationships/font" Target="fonts/font2.fntdata"/><Relationship Id="rId12" Type="http://schemas.openxmlformats.org/officeDocument/2006/relationships/font" Target="fonts/font3.fntdata"/><Relationship Id="rId13" Type="http://schemas.openxmlformats.org/officeDocument/2006/relationships/font" Target="fonts/font4.fntdata"/><Relationship Id="rId14" Type="http://schemas.openxmlformats.org/officeDocument/2006/relationships/font" Target="fonts/font5.fntdata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772400" cy="10058400"/>
          </a:xfrm>
          <a:custGeom>
            <a:avLst/>
            <a:gdLst/>
            <a:ahLst/>
            <a:cxnLst/>
            <a:rect l="l" t="t" r="r" b="b"/>
            <a:pathLst>
              <a:path w="7772400" h="10058400">
                <a:moveTo>
                  <a:pt x="7772400" y="0"/>
                </a:moveTo>
                <a:lnTo>
                  <a:pt x="0" y="0"/>
                </a:lnTo>
                <a:lnTo>
                  <a:pt x="0" y="10058400"/>
                </a:lnTo>
                <a:lnTo>
                  <a:pt x="7772400" y="10058400"/>
                </a:lnTo>
                <a:lnTo>
                  <a:pt x="7772400" y="0"/>
                </a:lnTo>
                <a:close/>
              </a:path>
            </a:pathLst>
          </a:custGeom>
          <a:solidFill>
            <a:srgbClr val="FCE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0559" y="417194"/>
            <a:ext cx="6553200" cy="8229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416" y="1268298"/>
            <a:ext cx="5982970" cy="204914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530"/>
              </a:lnSpc>
            </a:pPr>
            <a:r>
              <a:rPr dirty="0" sz="1300" spc="-15">
                <a:solidFill>
                  <a:srgbClr val="600A38"/>
                </a:solidFill>
                <a:latin typeface="Arial"/>
                <a:cs typeface="Arial"/>
              </a:rPr>
              <a:t>The </a:t>
            </a:r>
            <a:r>
              <a:rPr dirty="0" sz="1300" spc="-5">
                <a:solidFill>
                  <a:srgbClr val="600A38"/>
                </a:solidFill>
                <a:latin typeface="Arial"/>
                <a:cs typeface="Arial"/>
              </a:rPr>
              <a:t>Knowledge-Based</a:t>
            </a:r>
            <a:r>
              <a:rPr dirty="0" sz="1300" spc="5">
                <a:solidFill>
                  <a:srgbClr val="600A38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600A38"/>
                </a:solidFill>
                <a:latin typeface="Arial"/>
                <a:cs typeface="Arial"/>
              </a:rPr>
              <a:t>Agents: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"/>
              <a:cs typeface="Arial"/>
            </a:endParaRPr>
          </a:p>
          <a:p>
            <a:pPr marL="17780">
              <a:lnSpc>
                <a:spcPct val="100000"/>
              </a:lnSpc>
              <a:spcBef>
                <a:spcPts val="5"/>
              </a:spcBef>
            </a:pPr>
            <a:r>
              <a:rPr dirty="0" sz="1300" spc="-15">
                <a:solidFill>
                  <a:srgbClr val="600A38"/>
                </a:solidFill>
                <a:latin typeface="Arial"/>
                <a:cs typeface="Arial"/>
              </a:rPr>
              <a:t>The </a:t>
            </a:r>
            <a:r>
              <a:rPr dirty="0" sz="1300">
                <a:solidFill>
                  <a:srgbClr val="600A38"/>
                </a:solidFill>
                <a:latin typeface="Arial"/>
                <a:cs typeface="Arial"/>
              </a:rPr>
              <a:t>Wumpus </a:t>
            </a:r>
            <a:r>
              <a:rPr dirty="0" sz="1300" spc="10">
                <a:solidFill>
                  <a:srgbClr val="600A38"/>
                </a:solidFill>
                <a:latin typeface="Arial"/>
                <a:cs typeface="Arial"/>
              </a:rPr>
              <a:t>World </a:t>
            </a:r>
            <a:r>
              <a:rPr dirty="0" sz="1300" spc="5">
                <a:solidFill>
                  <a:srgbClr val="600A38"/>
                </a:solidFill>
                <a:latin typeface="Arial"/>
                <a:cs typeface="Arial"/>
              </a:rPr>
              <a:t>in </a:t>
            </a:r>
            <a:r>
              <a:rPr dirty="0" sz="1300" spc="-5">
                <a:solidFill>
                  <a:srgbClr val="600A38"/>
                </a:solidFill>
                <a:latin typeface="Arial"/>
                <a:cs typeface="Arial"/>
              </a:rPr>
              <a:t>Artificial</a:t>
            </a:r>
            <a:r>
              <a:rPr dirty="0" sz="1300" spc="-100">
                <a:solidFill>
                  <a:srgbClr val="600A38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600A38"/>
                </a:solidFill>
                <a:latin typeface="Arial"/>
                <a:cs typeface="Arial"/>
              </a:rPr>
              <a:t>intelligence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"/>
              <a:cs typeface="Arial"/>
            </a:endParaRPr>
          </a:p>
          <a:p>
            <a:pPr marL="17780">
              <a:lnSpc>
                <a:spcPct val="100000"/>
              </a:lnSpc>
            </a:pPr>
            <a:r>
              <a:rPr dirty="0" sz="1150">
                <a:solidFill>
                  <a:srgbClr val="600A38"/>
                </a:solidFill>
                <a:latin typeface="Arial"/>
                <a:cs typeface="Arial"/>
              </a:rPr>
              <a:t>Wumpus</a:t>
            </a:r>
            <a:r>
              <a:rPr dirty="0" sz="1150" spc="-15">
                <a:solidFill>
                  <a:srgbClr val="600A38"/>
                </a:solidFill>
                <a:latin typeface="Arial"/>
                <a:cs typeface="Arial"/>
              </a:rPr>
              <a:t> </a:t>
            </a:r>
            <a:r>
              <a:rPr dirty="0" sz="1150" spc="-10">
                <a:solidFill>
                  <a:srgbClr val="600A38"/>
                </a:solidFill>
                <a:latin typeface="Arial"/>
                <a:cs typeface="Arial"/>
              </a:rPr>
              <a:t>world: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algn="just" marL="17780" marR="17145">
              <a:lnSpc>
                <a:spcPct val="103299"/>
              </a:lnSpc>
            </a:pPr>
            <a:r>
              <a:rPr dirty="0" sz="600" spc="-5">
                <a:latin typeface="Verdana"/>
                <a:cs typeface="Verdana"/>
              </a:rPr>
              <a:t>The </a:t>
            </a:r>
            <a:r>
              <a:rPr dirty="0" sz="600">
                <a:latin typeface="Verdana"/>
                <a:cs typeface="Verdana"/>
              </a:rPr>
              <a:t>Wumpus </a:t>
            </a:r>
            <a:r>
              <a:rPr dirty="0" sz="600" spc="-10">
                <a:latin typeface="Verdana"/>
                <a:cs typeface="Verdana"/>
              </a:rPr>
              <a:t>world </a:t>
            </a:r>
            <a:r>
              <a:rPr dirty="0" sz="600" spc="-15">
                <a:latin typeface="Verdana"/>
                <a:cs typeface="Verdana"/>
              </a:rPr>
              <a:t>is </a:t>
            </a:r>
            <a:r>
              <a:rPr dirty="0" sz="600">
                <a:latin typeface="Verdana"/>
                <a:cs typeface="Verdana"/>
              </a:rPr>
              <a:t>a </a:t>
            </a:r>
            <a:r>
              <a:rPr dirty="0" sz="600" spc="-5">
                <a:latin typeface="Verdana"/>
                <a:cs typeface="Verdana"/>
              </a:rPr>
              <a:t>simple </a:t>
            </a:r>
            <a:r>
              <a:rPr dirty="0" sz="600" spc="-10">
                <a:latin typeface="Verdana"/>
                <a:cs typeface="Verdana"/>
              </a:rPr>
              <a:t>world </a:t>
            </a:r>
            <a:r>
              <a:rPr dirty="0" sz="600" spc="-5">
                <a:latin typeface="Verdana"/>
                <a:cs typeface="Verdana"/>
              </a:rPr>
              <a:t>example </a:t>
            </a:r>
            <a:r>
              <a:rPr dirty="0" sz="600">
                <a:latin typeface="Verdana"/>
                <a:cs typeface="Verdana"/>
              </a:rPr>
              <a:t>to </a:t>
            </a:r>
            <a:r>
              <a:rPr dirty="0" sz="600" spc="-5">
                <a:latin typeface="Verdana"/>
                <a:cs typeface="Verdana"/>
              </a:rPr>
              <a:t>illustrate </a:t>
            </a:r>
            <a:r>
              <a:rPr dirty="0" sz="600">
                <a:latin typeface="Verdana"/>
                <a:cs typeface="Verdana"/>
              </a:rPr>
              <a:t>the </a:t>
            </a:r>
            <a:r>
              <a:rPr dirty="0" sz="600" spc="-5">
                <a:latin typeface="Verdana"/>
                <a:cs typeface="Verdana"/>
              </a:rPr>
              <a:t>worth of </a:t>
            </a:r>
            <a:r>
              <a:rPr dirty="0" sz="600">
                <a:latin typeface="Verdana"/>
                <a:cs typeface="Verdana"/>
              </a:rPr>
              <a:t>a knowledge-based agent and to represent </a:t>
            </a:r>
            <a:r>
              <a:rPr dirty="0" sz="600" spc="-5">
                <a:latin typeface="Verdana"/>
                <a:cs typeface="Verdana"/>
              </a:rPr>
              <a:t>knowledge representation. </a:t>
            </a:r>
            <a:r>
              <a:rPr dirty="0" sz="600" spc="-10">
                <a:latin typeface="Verdana"/>
                <a:cs typeface="Verdana"/>
              </a:rPr>
              <a:t>It </a:t>
            </a:r>
            <a:r>
              <a:rPr dirty="0" sz="600" spc="-5">
                <a:latin typeface="Verdana"/>
                <a:cs typeface="Verdana"/>
              </a:rPr>
              <a:t>was  inspired </a:t>
            </a:r>
            <a:r>
              <a:rPr dirty="0" sz="600">
                <a:latin typeface="Verdana"/>
                <a:cs typeface="Verdana"/>
              </a:rPr>
              <a:t>by a </a:t>
            </a:r>
            <a:r>
              <a:rPr dirty="0" sz="600" spc="-5">
                <a:latin typeface="Verdana"/>
                <a:cs typeface="Verdana"/>
              </a:rPr>
              <a:t>video game </a:t>
            </a:r>
            <a:r>
              <a:rPr dirty="0" sz="600" spc="-10" b="1">
                <a:latin typeface="Verdana"/>
                <a:cs typeface="Verdana"/>
              </a:rPr>
              <a:t>Hunt </a:t>
            </a:r>
            <a:r>
              <a:rPr dirty="0" sz="600" spc="-5" b="1">
                <a:latin typeface="Verdana"/>
                <a:cs typeface="Verdana"/>
              </a:rPr>
              <a:t>the </a:t>
            </a:r>
            <a:r>
              <a:rPr dirty="0" sz="600" spc="-10" b="1">
                <a:latin typeface="Verdana"/>
                <a:cs typeface="Verdana"/>
              </a:rPr>
              <a:t>Wumpus </a:t>
            </a:r>
            <a:r>
              <a:rPr dirty="0" sz="600">
                <a:latin typeface="Verdana"/>
                <a:cs typeface="Verdana"/>
              </a:rPr>
              <a:t>by </a:t>
            </a:r>
            <a:r>
              <a:rPr dirty="0" sz="600" spc="-5">
                <a:latin typeface="Verdana"/>
                <a:cs typeface="Verdana"/>
              </a:rPr>
              <a:t>Gregory Yob </a:t>
            </a:r>
            <a:r>
              <a:rPr dirty="0" sz="600" spc="-15">
                <a:latin typeface="Verdana"/>
                <a:cs typeface="Verdana"/>
              </a:rPr>
              <a:t>in</a:t>
            </a:r>
            <a:r>
              <a:rPr dirty="0" sz="600" spc="120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1973.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700">
              <a:latin typeface="Verdana"/>
              <a:cs typeface="Verdana"/>
            </a:endParaRPr>
          </a:p>
          <a:p>
            <a:pPr algn="just" marL="17780" marR="8890">
              <a:lnSpc>
                <a:spcPct val="101299"/>
              </a:lnSpc>
              <a:spcBef>
                <a:spcPts val="535"/>
              </a:spcBef>
            </a:pPr>
            <a:r>
              <a:rPr dirty="0" sz="600" spc="-5">
                <a:latin typeface="Verdana"/>
                <a:cs typeface="Verdana"/>
              </a:rPr>
              <a:t>The </a:t>
            </a:r>
            <a:r>
              <a:rPr dirty="0" sz="600">
                <a:latin typeface="Verdana"/>
                <a:cs typeface="Verdana"/>
              </a:rPr>
              <a:t>Wumpus </a:t>
            </a:r>
            <a:r>
              <a:rPr dirty="0" sz="600" spc="-10">
                <a:latin typeface="Verdana"/>
                <a:cs typeface="Verdana"/>
              </a:rPr>
              <a:t>world </a:t>
            </a:r>
            <a:r>
              <a:rPr dirty="0" sz="600" spc="-15">
                <a:latin typeface="Verdana"/>
                <a:cs typeface="Verdana"/>
              </a:rPr>
              <a:t>is </a:t>
            </a:r>
            <a:r>
              <a:rPr dirty="0" sz="600">
                <a:latin typeface="Verdana"/>
                <a:cs typeface="Verdana"/>
              </a:rPr>
              <a:t>a cave </a:t>
            </a:r>
            <a:r>
              <a:rPr dirty="0" sz="600" spc="-10">
                <a:latin typeface="Verdana"/>
                <a:cs typeface="Verdana"/>
              </a:rPr>
              <a:t>which </a:t>
            </a:r>
            <a:r>
              <a:rPr dirty="0" sz="600">
                <a:latin typeface="Verdana"/>
                <a:cs typeface="Verdana"/>
              </a:rPr>
              <a:t>has </a:t>
            </a:r>
            <a:r>
              <a:rPr dirty="0" sz="600" spc="-5">
                <a:latin typeface="Verdana"/>
                <a:cs typeface="Verdana"/>
              </a:rPr>
              <a:t>4/4 rooms connected </a:t>
            </a:r>
            <a:r>
              <a:rPr dirty="0" sz="600" spc="-10">
                <a:latin typeface="Verdana"/>
                <a:cs typeface="Verdana"/>
              </a:rPr>
              <a:t>with </a:t>
            </a:r>
            <a:r>
              <a:rPr dirty="0" sz="600" spc="-5">
                <a:latin typeface="Verdana"/>
                <a:cs typeface="Verdana"/>
              </a:rPr>
              <a:t>passageways. So </a:t>
            </a:r>
            <a:r>
              <a:rPr dirty="0" sz="600">
                <a:latin typeface="Verdana"/>
                <a:cs typeface="Verdana"/>
              </a:rPr>
              <a:t>there </a:t>
            </a:r>
            <a:r>
              <a:rPr dirty="0" sz="600" spc="-10">
                <a:latin typeface="Verdana"/>
                <a:cs typeface="Verdana"/>
              </a:rPr>
              <a:t>are </a:t>
            </a:r>
            <a:r>
              <a:rPr dirty="0" sz="600" spc="-5">
                <a:latin typeface="Verdana"/>
                <a:cs typeface="Verdana"/>
              </a:rPr>
              <a:t>total </a:t>
            </a:r>
            <a:r>
              <a:rPr dirty="0" sz="600">
                <a:latin typeface="Verdana"/>
                <a:cs typeface="Verdana"/>
              </a:rPr>
              <a:t>16 </a:t>
            </a:r>
            <a:r>
              <a:rPr dirty="0" sz="600" spc="-5">
                <a:latin typeface="Verdana"/>
                <a:cs typeface="Verdana"/>
              </a:rPr>
              <a:t>rooms </a:t>
            </a:r>
            <a:r>
              <a:rPr dirty="0" sz="600" spc="-10">
                <a:latin typeface="Verdana"/>
                <a:cs typeface="Verdana"/>
              </a:rPr>
              <a:t>which </a:t>
            </a:r>
            <a:r>
              <a:rPr dirty="0" sz="600">
                <a:latin typeface="Verdana"/>
                <a:cs typeface="Verdana"/>
              </a:rPr>
              <a:t>are </a:t>
            </a:r>
            <a:r>
              <a:rPr dirty="0" sz="600" spc="-5">
                <a:latin typeface="Verdana"/>
                <a:cs typeface="Verdana"/>
              </a:rPr>
              <a:t>connected </a:t>
            </a:r>
            <a:r>
              <a:rPr dirty="0" sz="600" spc="5">
                <a:latin typeface="Verdana"/>
                <a:cs typeface="Verdana"/>
              </a:rPr>
              <a:t>with </a:t>
            </a:r>
            <a:r>
              <a:rPr dirty="0" sz="600">
                <a:latin typeface="Verdana"/>
                <a:cs typeface="Verdana"/>
              </a:rPr>
              <a:t>each other. We  have a </a:t>
            </a:r>
            <a:r>
              <a:rPr dirty="0" sz="600" spc="-5">
                <a:latin typeface="Verdana"/>
                <a:cs typeface="Verdana"/>
              </a:rPr>
              <a:t>knowledge-based agent who will </a:t>
            </a:r>
            <a:r>
              <a:rPr dirty="0" sz="600">
                <a:latin typeface="Verdana"/>
                <a:cs typeface="Verdana"/>
              </a:rPr>
              <a:t>go </a:t>
            </a:r>
            <a:r>
              <a:rPr dirty="0" sz="600" spc="-5">
                <a:latin typeface="Verdana"/>
                <a:cs typeface="Verdana"/>
              </a:rPr>
              <a:t>forward </a:t>
            </a:r>
            <a:r>
              <a:rPr dirty="0" sz="600" spc="-15">
                <a:latin typeface="Verdana"/>
                <a:cs typeface="Verdana"/>
              </a:rPr>
              <a:t>in </a:t>
            </a:r>
            <a:r>
              <a:rPr dirty="0" sz="600">
                <a:latin typeface="Verdana"/>
                <a:cs typeface="Verdana"/>
              </a:rPr>
              <a:t>this </a:t>
            </a:r>
            <a:r>
              <a:rPr dirty="0" sz="600" spc="-5">
                <a:latin typeface="Verdana"/>
                <a:cs typeface="Verdana"/>
              </a:rPr>
              <a:t>world. The </a:t>
            </a:r>
            <a:r>
              <a:rPr dirty="0" sz="600">
                <a:latin typeface="Verdana"/>
                <a:cs typeface="Verdana"/>
              </a:rPr>
              <a:t>cave </a:t>
            </a:r>
            <a:r>
              <a:rPr dirty="0" sz="600" spc="10">
                <a:latin typeface="Verdana"/>
                <a:cs typeface="Verdana"/>
              </a:rPr>
              <a:t>has </a:t>
            </a:r>
            <a:r>
              <a:rPr dirty="0" sz="600">
                <a:latin typeface="Verdana"/>
                <a:cs typeface="Verdana"/>
              </a:rPr>
              <a:t>a </a:t>
            </a:r>
            <a:r>
              <a:rPr dirty="0" sz="600" spc="-5">
                <a:latin typeface="Verdana"/>
                <a:cs typeface="Verdana"/>
              </a:rPr>
              <a:t>room with </a:t>
            </a:r>
            <a:r>
              <a:rPr dirty="0" sz="600">
                <a:latin typeface="Verdana"/>
                <a:cs typeface="Verdana"/>
              </a:rPr>
              <a:t>a beast </a:t>
            </a:r>
            <a:r>
              <a:rPr dirty="0" sz="600" spc="-10">
                <a:latin typeface="Verdana"/>
                <a:cs typeface="Verdana"/>
              </a:rPr>
              <a:t>which </a:t>
            </a:r>
            <a:r>
              <a:rPr dirty="0" sz="600" spc="-15">
                <a:latin typeface="Verdana"/>
                <a:cs typeface="Verdana"/>
              </a:rPr>
              <a:t>is </a:t>
            </a:r>
            <a:r>
              <a:rPr dirty="0" sz="600" spc="-5">
                <a:latin typeface="Verdana"/>
                <a:cs typeface="Verdana"/>
              </a:rPr>
              <a:t>called </a:t>
            </a:r>
            <a:r>
              <a:rPr dirty="0" sz="600">
                <a:latin typeface="Verdana"/>
                <a:cs typeface="Verdana"/>
              </a:rPr>
              <a:t>Wumpus, </a:t>
            </a:r>
            <a:r>
              <a:rPr dirty="0" sz="600" spc="-5">
                <a:latin typeface="Verdana"/>
                <a:cs typeface="Verdana"/>
              </a:rPr>
              <a:t>who </a:t>
            </a:r>
            <a:r>
              <a:rPr dirty="0" sz="600">
                <a:latin typeface="Verdana"/>
                <a:cs typeface="Verdana"/>
              </a:rPr>
              <a:t>eats </a:t>
            </a:r>
            <a:r>
              <a:rPr dirty="0" sz="600" spc="-5">
                <a:latin typeface="Verdana"/>
                <a:cs typeface="Verdana"/>
              </a:rPr>
              <a:t>anyone who </a:t>
            </a:r>
            <a:r>
              <a:rPr dirty="0" sz="600">
                <a:latin typeface="Verdana"/>
                <a:cs typeface="Verdana"/>
              </a:rPr>
              <a:t>enters  the </a:t>
            </a:r>
            <a:r>
              <a:rPr dirty="0" sz="600" spc="-5">
                <a:latin typeface="Verdana"/>
                <a:cs typeface="Verdana"/>
              </a:rPr>
              <a:t>room. The Wumpus </a:t>
            </a:r>
            <a:r>
              <a:rPr dirty="0" sz="600">
                <a:latin typeface="Verdana"/>
                <a:cs typeface="Verdana"/>
              </a:rPr>
              <a:t>can be </a:t>
            </a:r>
            <a:r>
              <a:rPr dirty="0" sz="600" spc="-5">
                <a:latin typeface="Verdana"/>
                <a:cs typeface="Verdana"/>
              </a:rPr>
              <a:t>shot </a:t>
            </a:r>
            <a:r>
              <a:rPr dirty="0" sz="600">
                <a:latin typeface="Verdana"/>
                <a:cs typeface="Verdana"/>
              </a:rPr>
              <a:t>by the </a:t>
            </a:r>
            <a:r>
              <a:rPr dirty="0" sz="600" spc="-5">
                <a:latin typeface="Verdana"/>
                <a:cs typeface="Verdana"/>
              </a:rPr>
              <a:t>agent, </a:t>
            </a:r>
            <a:r>
              <a:rPr dirty="0" sz="600">
                <a:latin typeface="Verdana"/>
                <a:cs typeface="Verdana"/>
              </a:rPr>
              <a:t>but </a:t>
            </a:r>
            <a:r>
              <a:rPr dirty="0" sz="600" spc="-10">
                <a:latin typeface="Verdana"/>
                <a:cs typeface="Verdana"/>
              </a:rPr>
              <a:t>the </a:t>
            </a:r>
            <a:r>
              <a:rPr dirty="0" sz="600" spc="-5">
                <a:latin typeface="Verdana"/>
                <a:cs typeface="Verdana"/>
              </a:rPr>
              <a:t>agent </a:t>
            </a:r>
            <a:r>
              <a:rPr dirty="0" sz="600">
                <a:latin typeface="Verdana"/>
                <a:cs typeface="Verdana"/>
              </a:rPr>
              <a:t>has a </a:t>
            </a:r>
            <a:r>
              <a:rPr dirty="0" sz="600" spc="-10">
                <a:latin typeface="Verdana"/>
                <a:cs typeface="Verdana"/>
              </a:rPr>
              <a:t>single </a:t>
            </a:r>
            <a:r>
              <a:rPr dirty="0" sz="600" spc="-5">
                <a:latin typeface="Verdana"/>
                <a:cs typeface="Verdana"/>
              </a:rPr>
              <a:t>arrow. </a:t>
            </a:r>
            <a:r>
              <a:rPr dirty="0" sz="600" spc="-10">
                <a:latin typeface="Verdana"/>
                <a:cs typeface="Verdana"/>
              </a:rPr>
              <a:t>In </a:t>
            </a:r>
            <a:r>
              <a:rPr dirty="0" sz="600">
                <a:latin typeface="Verdana"/>
                <a:cs typeface="Verdana"/>
              </a:rPr>
              <a:t>the Wumpus </a:t>
            </a:r>
            <a:r>
              <a:rPr dirty="0" sz="600" spc="-10">
                <a:latin typeface="Verdana"/>
                <a:cs typeface="Verdana"/>
              </a:rPr>
              <a:t>world, </a:t>
            </a:r>
            <a:r>
              <a:rPr dirty="0" sz="600" spc="-5">
                <a:latin typeface="Verdana"/>
                <a:cs typeface="Verdana"/>
              </a:rPr>
              <a:t>there </a:t>
            </a:r>
            <a:r>
              <a:rPr dirty="0" sz="600" spc="-10">
                <a:latin typeface="Verdana"/>
                <a:cs typeface="Verdana"/>
              </a:rPr>
              <a:t>are </a:t>
            </a:r>
            <a:r>
              <a:rPr dirty="0" sz="600" spc="-5">
                <a:latin typeface="Verdana"/>
                <a:cs typeface="Verdana"/>
              </a:rPr>
              <a:t>some </a:t>
            </a:r>
            <a:r>
              <a:rPr dirty="0" sz="600" spc="-10">
                <a:latin typeface="Verdana"/>
                <a:cs typeface="Verdana"/>
              </a:rPr>
              <a:t>Pits </a:t>
            </a:r>
            <a:r>
              <a:rPr dirty="0" sz="600" spc="5">
                <a:latin typeface="Verdana"/>
                <a:cs typeface="Verdana"/>
              </a:rPr>
              <a:t>rooms </a:t>
            </a:r>
            <a:r>
              <a:rPr dirty="0" sz="600" spc="-10">
                <a:latin typeface="Verdana"/>
                <a:cs typeface="Verdana"/>
              </a:rPr>
              <a:t>which </a:t>
            </a:r>
            <a:r>
              <a:rPr dirty="0" sz="600">
                <a:latin typeface="Verdana"/>
                <a:cs typeface="Verdana"/>
              </a:rPr>
              <a:t>are  </a:t>
            </a:r>
            <a:r>
              <a:rPr dirty="0" sz="600" spc="-5">
                <a:latin typeface="Verdana"/>
                <a:cs typeface="Verdana"/>
              </a:rPr>
              <a:t>bottomless, </a:t>
            </a:r>
            <a:r>
              <a:rPr dirty="0" sz="600">
                <a:latin typeface="Verdana"/>
                <a:cs typeface="Verdana"/>
              </a:rPr>
              <a:t>and </a:t>
            </a:r>
            <a:r>
              <a:rPr dirty="0" sz="600" spc="-15">
                <a:latin typeface="Verdana"/>
                <a:cs typeface="Verdana"/>
              </a:rPr>
              <a:t>if </a:t>
            </a:r>
            <a:r>
              <a:rPr dirty="0" sz="600">
                <a:latin typeface="Verdana"/>
                <a:cs typeface="Verdana"/>
              </a:rPr>
              <a:t>agent </a:t>
            </a:r>
            <a:r>
              <a:rPr dirty="0" sz="600" spc="-10">
                <a:latin typeface="Verdana"/>
                <a:cs typeface="Verdana"/>
              </a:rPr>
              <a:t>falls </a:t>
            </a:r>
            <a:r>
              <a:rPr dirty="0" sz="600" spc="-15">
                <a:latin typeface="Verdana"/>
                <a:cs typeface="Verdana"/>
              </a:rPr>
              <a:t>in </a:t>
            </a:r>
            <a:r>
              <a:rPr dirty="0" sz="600" spc="-5">
                <a:latin typeface="Verdana"/>
                <a:cs typeface="Verdana"/>
              </a:rPr>
              <a:t>Pits, </a:t>
            </a:r>
            <a:r>
              <a:rPr dirty="0" sz="600">
                <a:latin typeface="Verdana"/>
                <a:cs typeface="Verdana"/>
              </a:rPr>
              <a:t>then he </a:t>
            </a:r>
            <a:r>
              <a:rPr dirty="0" sz="600" spc="-10">
                <a:latin typeface="Verdana"/>
                <a:cs typeface="Verdana"/>
              </a:rPr>
              <a:t>will </a:t>
            </a:r>
            <a:r>
              <a:rPr dirty="0" sz="600">
                <a:latin typeface="Verdana"/>
                <a:cs typeface="Verdana"/>
              </a:rPr>
              <a:t>be stuck </a:t>
            </a:r>
            <a:r>
              <a:rPr dirty="0" sz="600" spc="-5">
                <a:latin typeface="Verdana"/>
                <a:cs typeface="Verdana"/>
              </a:rPr>
              <a:t>there forever. The </a:t>
            </a:r>
            <a:r>
              <a:rPr dirty="0" sz="600" spc="-10">
                <a:latin typeface="Verdana"/>
                <a:cs typeface="Verdana"/>
              </a:rPr>
              <a:t>exciting </a:t>
            </a:r>
            <a:r>
              <a:rPr dirty="0" sz="600" spc="-5">
                <a:latin typeface="Verdana"/>
                <a:cs typeface="Verdana"/>
              </a:rPr>
              <a:t>thing </a:t>
            </a:r>
            <a:r>
              <a:rPr dirty="0" sz="600" spc="-10">
                <a:latin typeface="Verdana"/>
                <a:cs typeface="Verdana"/>
              </a:rPr>
              <a:t>with this </a:t>
            </a:r>
            <a:r>
              <a:rPr dirty="0" sz="600">
                <a:latin typeface="Verdana"/>
                <a:cs typeface="Verdana"/>
              </a:rPr>
              <a:t>cave </a:t>
            </a:r>
            <a:r>
              <a:rPr dirty="0" sz="600" spc="-15">
                <a:latin typeface="Verdana"/>
                <a:cs typeface="Verdana"/>
              </a:rPr>
              <a:t>is </a:t>
            </a:r>
            <a:r>
              <a:rPr dirty="0" sz="600">
                <a:latin typeface="Verdana"/>
                <a:cs typeface="Verdana"/>
              </a:rPr>
              <a:t>that </a:t>
            </a:r>
            <a:r>
              <a:rPr dirty="0" sz="600" spc="-15">
                <a:latin typeface="Verdana"/>
                <a:cs typeface="Verdana"/>
              </a:rPr>
              <a:t>in </a:t>
            </a:r>
            <a:r>
              <a:rPr dirty="0" sz="600" spc="-5">
                <a:latin typeface="Verdana"/>
                <a:cs typeface="Verdana"/>
              </a:rPr>
              <a:t>one room </a:t>
            </a:r>
            <a:r>
              <a:rPr dirty="0" sz="600">
                <a:latin typeface="Verdana"/>
                <a:cs typeface="Verdana"/>
              </a:rPr>
              <a:t>there </a:t>
            </a:r>
            <a:r>
              <a:rPr dirty="0" sz="600" spc="-15">
                <a:latin typeface="Verdana"/>
                <a:cs typeface="Verdana"/>
              </a:rPr>
              <a:t>is </a:t>
            </a:r>
            <a:r>
              <a:rPr dirty="0" sz="600">
                <a:latin typeface="Verdana"/>
                <a:cs typeface="Verdana"/>
              </a:rPr>
              <a:t>a </a:t>
            </a:r>
            <a:r>
              <a:rPr dirty="0" sz="600" spc="-10">
                <a:latin typeface="Verdana"/>
                <a:cs typeface="Verdana"/>
              </a:rPr>
              <a:t>possibility </a:t>
            </a:r>
            <a:r>
              <a:rPr dirty="0" sz="600" spc="-5">
                <a:latin typeface="Verdana"/>
                <a:cs typeface="Verdana"/>
              </a:rPr>
              <a:t>of  </a:t>
            </a:r>
            <a:r>
              <a:rPr dirty="0" sz="600" spc="-10">
                <a:latin typeface="Verdana"/>
                <a:cs typeface="Verdana"/>
              </a:rPr>
              <a:t>finding </a:t>
            </a:r>
            <a:r>
              <a:rPr dirty="0" sz="600">
                <a:latin typeface="Verdana"/>
                <a:cs typeface="Verdana"/>
              </a:rPr>
              <a:t>a heap </a:t>
            </a:r>
            <a:r>
              <a:rPr dirty="0" sz="600" spc="-5">
                <a:latin typeface="Verdana"/>
                <a:cs typeface="Verdana"/>
              </a:rPr>
              <a:t>of </a:t>
            </a:r>
            <a:r>
              <a:rPr dirty="0" sz="600">
                <a:latin typeface="Verdana"/>
                <a:cs typeface="Verdana"/>
              </a:rPr>
              <a:t>gold. </a:t>
            </a:r>
            <a:r>
              <a:rPr dirty="0" sz="600" spc="-5">
                <a:latin typeface="Verdana"/>
                <a:cs typeface="Verdana"/>
              </a:rPr>
              <a:t>So </a:t>
            </a:r>
            <a:r>
              <a:rPr dirty="0" sz="600">
                <a:latin typeface="Verdana"/>
                <a:cs typeface="Verdana"/>
              </a:rPr>
              <a:t>the agent goal </a:t>
            </a:r>
            <a:r>
              <a:rPr dirty="0" sz="600" spc="-15">
                <a:latin typeface="Verdana"/>
                <a:cs typeface="Verdana"/>
              </a:rPr>
              <a:t>is </a:t>
            </a:r>
            <a:r>
              <a:rPr dirty="0" sz="600">
                <a:latin typeface="Verdana"/>
                <a:cs typeface="Verdana"/>
              </a:rPr>
              <a:t>to find the </a:t>
            </a:r>
            <a:r>
              <a:rPr dirty="0" sz="600" spc="-10">
                <a:latin typeface="Verdana"/>
                <a:cs typeface="Verdana"/>
              </a:rPr>
              <a:t>gold </a:t>
            </a:r>
            <a:r>
              <a:rPr dirty="0" sz="600">
                <a:latin typeface="Verdana"/>
                <a:cs typeface="Verdana"/>
              </a:rPr>
              <a:t>and </a:t>
            </a:r>
            <a:r>
              <a:rPr dirty="0" sz="600" spc="-5">
                <a:latin typeface="Verdana"/>
                <a:cs typeface="Verdana"/>
              </a:rPr>
              <a:t>climb out </a:t>
            </a:r>
            <a:r>
              <a:rPr dirty="0" sz="600">
                <a:latin typeface="Verdana"/>
                <a:cs typeface="Verdana"/>
              </a:rPr>
              <a:t>the cave </a:t>
            </a:r>
            <a:r>
              <a:rPr dirty="0" sz="600" spc="-5">
                <a:latin typeface="Verdana"/>
                <a:cs typeface="Verdana"/>
              </a:rPr>
              <a:t>without fallen </a:t>
            </a:r>
            <a:r>
              <a:rPr dirty="0" sz="600" spc="-10">
                <a:latin typeface="Verdana"/>
                <a:cs typeface="Verdana"/>
              </a:rPr>
              <a:t>into </a:t>
            </a:r>
            <a:r>
              <a:rPr dirty="0" sz="600" spc="-5">
                <a:latin typeface="Verdana"/>
                <a:cs typeface="Verdana"/>
              </a:rPr>
              <a:t>Pits or </a:t>
            </a:r>
            <a:r>
              <a:rPr dirty="0" sz="600">
                <a:latin typeface="Verdana"/>
                <a:cs typeface="Verdana"/>
              </a:rPr>
              <a:t>eaten by </a:t>
            </a:r>
            <a:r>
              <a:rPr dirty="0" sz="600" spc="10">
                <a:latin typeface="Verdana"/>
                <a:cs typeface="Verdana"/>
              </a:rPr>
              <a:t>Wumpus. </a:t>
            </a:r>
            <a:r>
              <a:rPr dirty="0" sz="600" spc="-5">
                <a:latin typeface="Verdana"/>
                <a:cs typeface="Verdana"/>
              </a:rPr>
              <a:t>The </a:t>
            </a:r>
            <a:r>
              <a:rPr dirty="0" sz="600">
                <a:latin typeface="Verdana"/>
                <a:cs typeface="Verdana"/>
              </a:rPr>
              <a:t>agent </a:t>
            </a:r>
            <a:r>
              <a:rPr dirty="0" sz="600" spc="5">
                <a:latin typeface="Verdana"/>
                <a:cs typeface="Verdana"/>
              </a:rPr>
              <a:t>will </a:t>
            </a:r>
            <a:r>
              <a:rPr dirty="0" sz="600">
                <a:latin typeface="Verdana"/>
                <a:cs typeface="Verdana"/>
              </a:rPr>
              <a:t>get a  </a:t>
            </a:r>
            <a:r>
              <a:rPr dirty="0" sz="600" spc="-5">
                <a:latin typeface="Verdana"/>
                <a:cs typeface="Verdana"/>
              </a:rPr>
              <a:t>reward </a:t>
            </a:r>
            <a:r>
              <a:rPr dirty="0" sz="600" spc="-15">
                <a:latin typeface="Verdana"/>
                <a:cs typeface="Verdana"/>
              </a:rPr>
              <a:t>if </a:t>
            </a:r>
            <a:r>
              <a:rPr dirty="0" sz="600">
                <a:latin typeface="Verdana"/>
                <a:cs typeface="Verdana"/>
              </a:rPr>
              <a:t>he </a:t>
            </a:r>
            <a:r>
              <a:rPr dirty="0" sz="600" spc="-5">
                <a:latin typeface="Verdana"/>
                <a:cs typeface="Verdana"/>
              </a:rPr>
              <a:t>comes out </a:t>
            </a:r>
            <a:r>
              <a:rPr dirty="0" sz="600" spc="-10">
                <a:latin typeface="Verdana"/>
                <a:cs typeface="Verdana"/>
              </a:rPr>
              <a:t>with </a:t>
            </a:r>
            <a:r>
              <a:rPr dirty="0" sz="600" spc="-5">
                <a:latin typeface="Verdana"/>
                <a:cs typeface="Verdana"/>
              </a:rPr>
              <a:t>gold, </a:t>
            </a:r>
            <a:r>
              <a:rPr dirty="0" sz="600">
                <a:latin typeface="Verdana"/>
                <a:cs typeface="Verdana"/>
              </a:rPr>
              <a:t>and he </a:t>
            </a:r>
            <a:r>
              <a:rPr dirty="0" sz="600" spc="-10">
                <a:latin typeface="Verdana"/>
                <a:cs typeface="Verdana"/>
              </a:rPr>
              <a:t>will </a:t>
            </a:r>
            <a:r>
              <a:rPr dirty="0" sz="600">
                <a:latin typeface="Verdana"/>
                <a:cs typeface="Verdana"/>
              </a:rPr>
              <a:t>get a </a:t>
            </a:r>
            <a:r>
              <a:rPr dirty="0" sz="600" spc="-5">
                <a:latin typeface="Verdana"/>
                <a:cs typeface="Verdana"/>
              </a:rPr>
              <a:t>penalty </a:t>
            </a:r>
            <a:r>
              <a:rPr dirty="0" sz="600" spc="-15">
                <a:latin typeface="Verdana"/>
                <a:cs typeface="Verdana"/>
              </a:rPr>
              <a:t>if </a:t>
            </a:r>
            <a:r>
              <a:rPr dirty="0" sz="600">
                <a:latin typeface="Verdana"/>
                <a:cs typeface="Verdana"/>
              </a:rPr>
              <a:t>eaten by Wumpus </a:t>
            </a:r>
            <a:r>
              <a:rPr dirty="0" sz="600" spc="-5">
                <a:latin typeface="Verdana"/>
                <a:cs typeface="Verdana"/>
              </a:rPr>
              <a:t>or </a:t>
            </a:r>
            <a:r>
              <a:rPr dirty="0" sz="600" spc="-10">
                <a:latin typeface="Verdana"/>
                <a:cs typeface="Verdana"/>
              </a:rPr>
              <a:t>falls </a:t>
            </a:r>
            <a:r>
              <a:rPr dirty="0" sz="600" spc="-15">
                <a:latin typeface="Verdana"/>
                <a:cs typeface="Verdana"/>
              </a:rPr>
              <a:t>in </a:t>
            </a:r>
            <a:r>
              <a:rPr dirty="0" sz="600">
                <a:latin typeface="Verdana"/>
                <a:cs typeface="Verdana"/>
              </a:rPr>
              <a:t>the</a:t>
            </a:r>
            <a:r>
              <a:rPr dirty="0" sz="600" spc="135">
                <a:latin typeface="Verdana"/>
                <a:cs typeface="Verdana"/>
              </a:rPr>
              <a:t> </a:t>
            </a:r>
            <a:r>
              <a:rPr dirty="0" sz="600" spc="-5">
                <a:latin typeface="Verdana"/>
                <a:cs typeface="Verdana"/>
              </a:rPr>
              <a:t>pit.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416" y="3493896"/>
            <a:ext cx="5982970" cy="104139"/>
          </a:xfrm>
          <a:prstGeom prst="rect">
            <a:avLst/>
          </a:prstGeom>
          <a:solidFill>
            <a:srgbClr val="F9EBD6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790"/>
              </a:lnSpc>
            </a:pPr>
            <a:r>
              <a:rPr dirty="0" sz="700" spc="-5">
                <a:latin typeface="Arial"/>
                <a:cs typeface="Arial"/>
              </a:rPr>
              <a:t>Note: Here </a:t>
            </a:r>
            <a:r>
              <a:rPr dirty="0" sz="700">
                <a:latin typeface="Arial"/>
                <a:cs typeface="Arial"/>
              </a:rPr>
              <a:t>Wumpus </a:t>
            </a:r>
            <a:r>
              <a:rPr dirty="0" sz="700" spc="-10">
                <a:latin typeface="Arial"/>
                <a:cs typeface="Arial"/>
              </a:rPr>
              <a:t>is </a:t>
            </a:r>
            <a:r>
              <a:rPr dirty="0" sz="700" spc="-5">
                <a:latin typeface="Arial"/>
                <a:cs typeface="Arial"/>
              </a:rPr>
              <a:t>static </a:t>
            </a:r>
            <a:r>
              <a:rPr dirty="0" sz="700" spc="-10">
                <a:latin typeface="Arial"/>
                <a:cs typeface="Arial"/>
              </a:rPr>
              <a:t>and </a:t>
            </a:r>
            <a:r>
              <a:rPr dirty="0" sz="700" spc="-5">
                <a:latin typeface="Arial"/>
                <a:cs typeface="Arial"/>
              </a:rPr>
              <a:t>cannot</a:t>
            </a:r>
            <a:r>
              <a:rPr dirty="0" sz="700" spc="4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move.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9528" y="3493896"/>
            <a:ext cx="18415" cy="104139"/>
          </a:xfrm>
          <a:custGeom>
            <a:avLst/>
            <a:gdLst/>
            <a:ahLst/>
            <a:cxnLst/>
            <a:rect l="l" t="t" r="r" b="b"/>
            <a:pathLst>
              <a:path w="18415" h="104139">
                <a:moveTo>
                  <a:pt x="18287" y="0"/>
                </a:moveTo>
                <a:lnTo>
                  <a:pt x="0" y="0"/>
                </a:lnTo>
                <a:lnTo>
                  <a:pt x="0" y="103631"/>
                </a:lnTo>
                <a:lnTo>
                  <a:pt x="18287" y="103631"/>
                </a:lnTo>
                <a:lnTo>
                  <a:pt x="18287" y="0"/>
                </a:lnTo>
                <a:close/>
              </a:path>
            </a:pathLst>
          </a:custGeom>
          <a:solidFill>
            <a:srgbClr val="FFA4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96416" y="3774694"/>
            <a:ext cx="5982970" cy="18605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 marR="15240">
              <a:lnSpc>
                <a:spcPct val="100000"/>
              </a:lnSpc>
            </a:pPr>
            <a:r>
              <a:rPr dirty="0" sz="600" spc="-5">
                <a:latin typeface="Verdana"/>
                <a:cs typeface="Verdana"/>
              </a:rPr>
              <a:t>Following </a:t>
            </a:r>
            <a:r>
              <a:rPr dirty="0" sz="600" spc="-15">
                <a:latin typeface="Verdana"/>
                <a:cs typeface="Verdana"/>
              </a:rPr>
              <a:t>is </a:t>
            </a:r>
            <a:r>
              <a:rPr dirty="0" sz="600">
                <a:latin typeface="Verdana"/>
                <a:cs typeface="Verdana"/>
              </a:rPr>
              <a:t>a </a:t>
            </a:r>
            <a:r>
              <a:rPr dirty="0" sz="600" spc="-5">
                <a:latin typeface="Verdana"/>
                <a:cs typeface="Verdana"/>
              </a:rPr>
              <a:t>sample </a:t>
            </a:r>
            <a:r>
              <a:rPr dirty="0" sz="600">
                <a:latin typeface="Verdana"/>
                <a:cs typeface="Verdana"/>
              </a:rPr>
              <a:t>diagram </a:t>
            </a:r>
            <a:r>
              <a:rPr dirty="0" sz="600" spc="-5">
                <a:latin typeface="Verdana"/>
                <a:cs typeface="Verdana"/>
              </a:rPr>
              <a:t>for representing </a:t>
            </a:r>
            <a:r>
              <a:rPr dirty="0" sz="600">
                <a:latin typeface="Verdana"/>
                <a:cs typeface="Verdana"/>
              </a:rPr>
              <a:t>the Wumpus </a:t>
            </a:r>
            <a:r>
              <a:rPr dirty="0" sz="600" spc="-10">
                <a:latin typeface="Verdana"/>
                <a:cs typeface="Verdana"/>
              </a:rPr>
              <a:t>world. It </a:t>
            </a:r>
            <a:r>
              <a:rPr dirty="0" sz="600" spc="-15">
                <a:latin typeface="Verdana"/>
                <a:cs typeface="Verdana"/>
              </a:rPr>
              <a:t>is </a:t>
            </a:r>
            <a:r>
              <a:rPr dirty="0" sz="600">
                <a:latin typeface="Verdana"/>
                <a:cs typeface="Verdana"/>
              </a:rPr>
              <a:t>showing </a:t>
            </a:r>
            <a:r>
              <a:rPr dirty="0" sz="600" spc="-5">
                <a:latin typeface="Verdana"/>
                <a:cs typeface="Verdana"/>
              </a:rPr>
              <a:t>some rooms with Pits, </a:t>
            </a:r>
            <a:r>
              <a:rPr dirty="0" sz="600" spc="15">
                <a:latin typeface="Verdana"/>
                <a:cs typeface="Verdana"/>
              </a:rPr>
              <a:t>one </a:t>
            </a:r>
            <a:r>
              <a:rPr dirty="0" sz="600" spc="-5">
                <a:latin typeface="Verdana"/>
                <a:cs typeface="Verdana"/>
              </a:rPr>
              <a:t>room with </a:t>
            </a:r>
            <a:r>
              <a:rPr dirty="0" sz="600">
                <a:latin typeface="Verdana"/>
                <a:cs typeface="Verdana"/>
              </a:rPr>
              <a:t>Wumpus and </a:t>
            </a:r>
            <a:r>
              <a:rPr dirty="0" sz="600" spc="-5">
                <a:latin typeface="Verdana"/>
                <a:cs typeface="Verdana"/>
              </a:rPr>
              <a:t>one agent </a:t>
            </a:r>
            <a:r>
              <a:rPr dirty="0" sz="600">
                <a:latin typeface="Verdana"/>
                <a:cs typeface="Verdana"/>
              </a:rPr>
              <a:t>at </a:t>
            </a:r>
            <a:r>
              <a:rPr dirty="0" sz="600" spc="-5">
                <a:latin typeface="Verdana"/>
                <a:cs typeface="Verdana"/>
              </a:rPr>
              <a:t>(1, </a:t>
            </a:r>
            <a:r>
              <a:rPr dirty="0" sz="600">
                <a:latin typeface="Verdana"/>
                <a:cs typeface="Verdana"/>
              </a:rPr>
              <a:t>1)  square </a:t>
            </a:r>
            <a:r>
              <a:rPr dirty="0" sz="600" spc="-10">
                <a:latin typeface="Verdana"/>
                <a:cs typeface="Verdana"/>
              </a:rPr>
              <a:t>location </a:t>
            </a:r>
            <a:r>
              <a:rPr dirty="0" sz="600" spc="-5">
                <a:latin typeface="Verdana"/>
                <a:cs typeface="Verdana"/>
              </a:rPr>
              <a:t>of </a:t>
            </a:r>
            <a:r>
              <a:rPr dirty="0" sz="600">
                <a:latin typeface="Verdana"/>
                <a:cs typeface="Verdana"/>
              </a:rPr>
              <a:t>the</a:t>
            </a:r>
            <a:r>
              <a:rPr dirty="0" sz="600" spc="30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world.</a:t>
            </a:r>
            <a:endParaRPr sz="6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4136390"/>
            <a:ext cx="4199890" cy="365760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96416" y="7972932"/>
            <a:ext cx="5982970" cy="271780"/>
          </a:xfrm>
          <a:custGeom>
            <a:avLst/>
            <a:gdLst/>
            <a:ahLst/>
            <a:cxnLst/>
            <a:rect l="l" t="t" r="r" b="b"/>
            <a:pathLst>
              <a:path w="5982970" h="271779">
                <a:moveTo>
                  <a:pt x="5982589" y="0"/>
                </a:moveTo>
                <a:lnTo>
                  <a:pt x="0" y="0"/>
                </a:lnTo>
                <a:lnTo>
                  <a:pt x="0" y="271272"/>
                </a:lnTo>
                <a:lnTo>
                  <a:pt x="5982589" y="271272"/>
                </a:lnTo>
                <a:lnTo>
                  <a:pt x="59825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14704" y="7963281"/>
            <a:ext cx="518985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 b="1">
                <a:latin typeface="Verdana"/>
                <a:cs typeface="Verdana"/>
              </a:rPr>
              <a:t>There are also some components </a:t>
            </a:r>
            <a:r>
              <a:rPr dirty="0" sz="600" b="1">
                <a:latin typeface="Verdana"/>
                <a:cs typeface="Verdana"/>
              </a:rPr>
              <a:t>which can </a:t>
            </a:r>
            <a:r>
              <a:rPr dirty="0" sz="600" spc="-5" b="1">
                <a:latin typeface="Verdana"/>
                <a:cs typeface="Verdana"/>
              </a:rPr>
              <a:t>help the agent to navigate the cave. These components are given </a:t>
            </a:r>
            <a:r>
              <a:rPr dirty="0" sz="600" b="1">
                <a:latin typeface="Verdana"/>
                <a:cs typeface="Verdana"/>
              </a:rPr>
              <a:t>as</a:t>
            </a:r>
            <a:r>
              <a:rPr dirty="0" sz="600" spc="145" b="1">
                <a:latin typeface="Verdana"/>
                <a:cs typeface="Verdana"/>
              </a:rPr>
              <a:t> </a:t>
            </a:r>
            <a:r>
              <a:rPr dirty="0" sz="600" spc="-5" b="1">
                <a:latin typeface="Verdana"/>
                <a:cs typeface="Verdana"/>
              </a:rPr>
              <a:t>follows: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96416" y="8244205"/>
            <a:ext cx="5982970" cy="119380"/>
          </a:xfrm>
          <a:custGeom>
            <a:avLst/>
            <a:gdLst/>
            <a:ahLst/>
            <a:cxnLst/>
            <a:rect l="l" t="t" r="r" b="b"/>
            <a:pathLst>
              <a:path w="5982970" h="119379">
                <a:moveTo>
                  <a:pt x="5982589" y="0"/>
                </a:moveTo>
                <a:lnTo>
                  <a:pt x="0" y="0"/>
                </a:lnTo>
                <a:lnTo>
                  <a:pt x="0" y="118872"/>
                </a:lnTo>
                <a:lnTo>
                  <a:pt x="5982589" y="118872"/>
                </a:lnTo>
                <a:lnTo>
                  <a:pt x="59825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14704" y="8258936"/>
            <a:ext cx="8636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Verdana"/>
                <a:cs typeface="Verdana"/>
              </a:rPr>
              <a:t>a.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2235" y="8258936"/>
            <a:ext cx="343916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Verdana"/>
                <a:cs typeface="Verdana"/>
              </a:rPr>
              <a:t>The rooms </a:t>
            </a:r>
            <a:r>
              <a:rPr dirty="0" sz="600">
                <a:latin typeface="Verdana"/>
                <a:cs typeface="Verdana"/>
              </a:rPr>
              <a:t>adjacent to the Wumpus </a:t>
            </a:r>
            <a:r>
              <a:rPr dirty="0" sz="600" spc="-5">
                <a:latin typeface="Verdana"/>
                <a:cs typeface="Verdana"/>
              </a:rPr>
              <a:t>room </a:t>
            </a:r>
            <a:r>
              <a:rPr dirty="0" sz="600">
                <a:latin typeface="Verdana"/>
                <a:cs typeface="Verdana"/>
              </a:rPr>
              <a:t>are </a:t>
            </a:r>
            <a:r>
              <a:rPr dirty="0" sz="600" spc="-10">
                <a:latin typeface="Verdana"/>
                <a:cs typeface="Verdana"/>
              </a:rPr>
              <a:t>smelly, </a:t>
            </a:r>
            <a:r>
              <a:rPr dirty="0" sz="600">
                <a:latin typeface="Verdana"/>
                <a:cs typeface="Verdana"/>
              </a:rPr>
              <a:t>so that </a:t>
            </a:r>
            <a:r>
              <a:rPr dirty="0" sz="600" spc="-15">
                <a:latin typeface="Verdana"/>
                <a:cs typeface="Verdana"/>
              </a:rPr>
              <a:t>it </a:t>
            </a:r>
            <a:r>
              <a:rPr dirty="0" sz="600">
                <a:latin typeface="Verdana"/>
                <a:cs typeface="Verdana"/>
              </a:rPr>
              <a:t>would have </a:t>
            </a:r>
            <a:r>
              <a:rPr dirty="0" sz="600" spc="-5">
                <a:latin typeface="Verdana"/>
                <a:cs typeface="Verdana"/>
              </a:rPr>
              <a:t>some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stench.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5321" y="8387460"/>
            <a:ext cx="5753735" cy="52768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4130" rIns="0" bIns="0" rtlCol="0" vert="horz">
            <a:spAutoFit/>
          </a:bodyPr>
          <a:lstStyle/>
          <a:p>
            <a:pPr marL="246379" indent="-229235">
              <a:lnSpc>
                <a:spcPct val="100000"/>
              </a:lnSpc>
              <a:spcBef>
                <a:spcPts val="190"/>
              </a:spcBef>
              <a:buAutoNum type="alphaLcPeriod" startAt="2"/>
              <a:tabLst>
                <a:tab pos="246379" algn="l"/>
                <a:tab pos="247015" algn="l"/>
              </a:tabLst>
            </a:pPr>
            <a:r>
              <a:rPr dirty="0" sz="600" spc="-5">
                <a:latin typeface="Verdana"/>
                <a:cs typeface="Verdana"/>
              </a:rPr>
              <a:t>The room </a:t>
            </a:r>
            <a:r>
              <a:rPr dirty="0" sz="600">
                <a:latin typeface="Verdana"/>
                <a:cs typeface="Verdana"/>
              </a:rPr>
              <a:t>adjacent to </a:t>
            </a:r>
            <a:r>
              <a:rPr dirty="0" sz="600" spc="-10">
                <a:latin typeface="Verdana"/>
                <a:cs typeface="Verdana"/>
              </a:rPr>
              <a:t>PITs </a:t>
            </a:r>
            <a:r>
              <a:rPr dirty="0" sz="600">
                <a:latin typeface="Verdana"/>
                <a:cs typeface="Verdana"/>
              </a:rPr>
              <a:t>has a breeze, so </a:t>
            </a:r>
            <a:r>
              <a:rPr dirty="0" sz="600" spc="-15">
                <a:latin typeface="Verdana"/>
                <a:cs typeface="Verdana"/>
              </a:rPr>
              <a:t>if </a:t>
            </a:r>
            <a:r>
              <a:rPr dirty="0" sz="600">
                <a:latin typeface="Verdana"/>
                <a:cs typeface="Verdana"/>
              </a:rPr>
              <a:t>the </a:t>
            </a:r>
            <a:r>
              <a:rPr dirty="0" sz="600" spc="-5">
                <a:latin typeface="Verdana"/>
                <a:cs typeface="Verdana"/>
              </a:rPr>
              <a:t>agent </a:t>
            </a:r>
            <a:r>
              <a:rPr dirty="0" sz="600">
                <a:latin typeface="Verdana"/>
                <a:cs typeface="Verdana"/>
              </a:rPr>
              <a:t>reaches near to </a:t>
            </a:r>
            <a:r>
              <a:rPr dirty="0" sz="600" spc="-10">
                <a:latin typeface="Verdana"/>
                <a:cs typeface="Verdana"/>
              </a:rPr>
              <a:t>PIT, </a:t>
            </a:r>
            <a:r>
              <a:rPr dirty="0" sz="600">
                <a:latin typeface="Verdana"/>
                <a:cs typeface="Verdana"/>
              </a:rPr>
              <a:t>then he </a:t>
            </a:r>
            <a:r>
              <a:rPr dirty="0" sz="600" spc="-10">
                <a:latin typeface="Verdana"/>
                <a:cs typeface="Verdana"/>
              </a:rPr>
              <a:t>will </a:t>
            </a:r>
            <a:r>
              <a:rPr dirty="0" sz="600" spc="-5">
                <a:latin typeface="Verdana"/>
                <a:cs typeface="Verdana"/>
              </a:rPr>
              <a:t>perceive </a:t>
            </a:r>
            <a:r>
              <a:rPr dirty="0" sz="600">
                <a:latin typeface="Verdana"/>
                <a:cs typeface="Verdana"/>
              </a:rPr>
              <a:t>the</a:t>
            </a:r>
            <a:r>
              <a:rPr dirty="0" sz="600" spc="-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breeze.</a:t>
            </a:r>
            <a:endParaRPr sz="600">
              <a:latin typeface="Verdana"/>
              <a:cs typeface="Verdana"/>
            </a:endParaRPr>
          </a:p>
          <a:p>
            <a:pPr marL="246379" indent="-229235">
              <a:lnSpc>
                <a:spcPct val="100000"/>
              </a:lnSpc>
              <a:spcBef>
                <a:spcPts val="409"/>
              </a:spcBef>
              <a:buAutoNum type="alphaLcPeriod" startAt="2"/>
              <a:tabLst>
                <a:tab pos="246379" algn="l"/>
                <a:tab pos="247015" algn="l"/>
              </a:tabLst>
            </a:pPr>
            <a:r>
              <a:rPr dirty="0" sz="600" spc="-5">
                <a:latin typeface="Verdana"/>
                <a:cs typeface="Verdana"/>
              </a:rPr>
              <a:t>There </a:t>
            </a:r>
            <a:r>
              <a:rPr dirty="0" sz="600" spc="-10">
                <a:latin typeface="Verdana"/>
                <a:cs typeface="Verdana"/>
              </a:rPr>
              <a:t>will </a:t>
            </a:r>
            <a:r>
              <a:rPr dirty="0" sz="600">
                <a:latin typeface="Verdana"/>
                <a:cs typeface="Verdana"/>
              </a:rPr>
              <a:t>be </a:t>
            </a:r>
            <a:r>
              <a:rPr dirty="0" sz="600" spc="-5">
                <a:latin typeface="Verdana"/>
                <a:cs typeface="Verdana"/>
              </a:rPr>
              <a:t>glitter </a:t>
            </a:r>
            <a:r>
              <a:rPr dirty="0" sz="600" spc="-15">
                <a:latin typeface="Verdana"/>
                <a:cs typeface="Verdana"/>
              </a:rPr>
              <a:t>in </a:t>
            </a:r>
            <a:r>
              <a:rPr dirty="0" sz="600">
                <a:latin typeface="Verdana"/>
                <a:cs typeface="Verdana"/>
              </a:rPr>
              <a:t>the </a:t>
            </a:r>
            <a:r>
              <a:rPr dirty="0" sz="600" spc="-5">
                <a:latin typeface="Verdana"/>
                <a:cs typeface="Verdana"/>
              </a:rPr>
              <a:t>room </a:t>
            </a:r>
            <a:r>
              <a:rPr dirty="0" sz="600" spc="-15">
                <a:latin typeface="Verdana"/>
                <a:cs typeface="Verdana"/>
              </a:rPr>
              <a:t>if </a:t>
            </a:r>
            <a:r>
              <a:rPr dirty="0" sz="600">
                <a:latin typeface="Verdana"/>
                <a:cs typeface="Verdana"/>
              </a:rPr>
              <a:t>and </a:t>
            </a:r>
            <a:r>
              <a:rPr dirty="0" sz="600" spc="-10">
                <a:latin typeface="Verdana"/>
                <a:cs typeface="Verdana"/>
              </a:rPr>
              <a:t>only </a:t>
            </a:r>
            <a:r>
              <a:rPr dirty="0" sz="600" spc="-15">
                <a:latin typeface="Verdana"/>
                <a:cs typeface="Verdana"/>
              </a:rPr>
              <a:t>if </a:t>
            </a:r>
            <a:r>
              <a:rPr dirty="0" sz="600">
                <a:latin typeface="Verdana"/>
                <a:cs typeface="Verdana"/>
              </a:rPr>
              <a:t>the </a:t>
            </a:r>
            <a:r>
              <a:rPr dirty="0" sz="600" spc="-5">
                <a:latin typeface="Verdana"/>
                <a:cs typeface="Verdana"/>
              </a:rPr>
              <a:t>room </a:t>
            </a:r>
            <a:r>
              <a:rPr dirty="0" sz="600">
                <a:latin typeface="Verdana"/>
                <a:cs typeface="Verdana"/>
              </a:rPr>
              <a:t>has</a:t>
            </a:r>
            <a:r>
              <a:rPr dirty="0" sz="600" spc="114">
                <a:latin typeface="Verdana"/>
                <a:cs typeface="Verdana"/>
              </a:rPr>
              <a:t> </a:t>
            </a:r>
            <a:r>
              <a:rPr dirty="0" sz="600" spc="-5">
                <a:latin typeface="Verdana"/>
                <a:cs typeface="Verdana"/>
              </a:rPr>
              <a:t>gold.</a:t>
            </a:r>
            <a:endParaRPr sz="600">
              <a:latin typeface="Verdana"/>
              <a:cs typeface="Verdana"/>
            </a:endParaRPr>
          </a:p>
          <a:p>
            <a:pPr marL="246379" marR="15875" indent="-229235">
              <a:lnSpc>
                <a:spcPct val="133400"/>
              </a:lnSpc>
              <a:spcBef>
                <a:spcPts val="165"/>
              </a:spcBef>
              <a:buAutoNum type="alphaLcPeriod" startAt="2"/>
              <a:tabLst>
                <a:tab pos="246379" algn="l"/>
                <a:tab pos="247015" algn="l"/>
              </a:tabLst>
            </a:pPr>
            <a:r>
              <a:rPr dirty="0" sz="600" spc="-5">
                <a:latin typeface="Verdana"/>
                <a:cs typeface="Verdana"/>
              </a:rPr>
              <a:t>The </a:t>
            </a:r>
            <a:r>
              <a:rPr dirty="0" sz="600">
                <a:latin typeface="Verdana"/>
                <a:cs typeface="Verdana"/>
              </a:rPr>
              <a:t>Wumpus can be </a:t>
            </a:r>
            <a:r>
              <a:rPr dirty="0" sz="600" spc="-15">
                <a:latin typeface="Verdana"/>
                <a:cs typeface="Verdana"/>
              </a:rPr>
              <a:t>killed </a:t>
            </a:r>
            <a:r>
              <a:rPr dirty="0" sz="600">
                <a:latin typeface="Verdana"/>
                <a:cs typeface="Verdana"/>
              </a:rPr>
              <a:t>by the agent </a:t>
            </a:r>
            <a:r>
              <a:rPr dirty="0" sz="600" spc="-15">
                <a:latin typeface="Verdana"/>
                <a:cs typeface="Verdana"/>
              </a:rPr>
              <a:t>if </a:t>
            </a:r>
            <a:r>
              <a:rPr dirty="0" sz="600">
                <a:latin typeface="Verdana"/>
                <a:cs typeface="Verdana"/>
              </a:rPr>
              <a:t>the </a:t>
            </a:r>
            <a:r>
              <a:rPr dirty="0" sz="600" spc="-5">
                <a:latin typeface="Verdana"/>
                <a:cs typeface="Verdana"/>
              </a:rPr>
              <a:t>agent </a:t>
            </a:r>
            <a:r>
              <a:rPr dirty="0" sz="600" spc="-15">
                <a:latin typeface="Verdana"/>
                <a:cs typeface="Verdana"/>
              </a:rPr>
              <a:t>is </a:t>
            </a:r>
            <a:r>
              <a:rPr dirty="0" sz="600">
                <a:latin typeface="Verdana"/>
                <a:cs typeface="Verdana"/>
              </a:rPr>
              <a:t>facing to </a:t>
            </a:r>
            <a:r>
              <a:rPr dirty="0" sz="600" spc="-10">
                <a:latin typeface="Verdana"/>
                <a:cs typeface="Verdana"/>
              </a:rPr>
              <a:t>it, </a:t>
            </a:r>
            <a:r>
              <a:rPr dirty="0" sz="600">
                <a:latin typeface="Verdana"/>
                <a:cs typeface="Verdana"/>
              </a:rPr>
              <a:t>and Wumpus </a:t>
            </a:r>
            <a:r>
              <a:rPr dirty="0" sz="600" spc="-5">
                <a:latin typeface="Verdana"/>
                <a:cs typeface="Verdana"/>
              </a:rPr>
              <a:t>will emit </a:t>
            </a:r>
            <a:r>
              <a:rPr dirty="0" sz="600">
                <a:latin typeface="Verdana"/>
                <a:cs typeface="Verdana"/>
              </a:rPr>
              <a:t>a </a:t>
            </a:r>
            <a:r>
              <a:rPr dirty="0" sz="600" spc="-5">
                <a:latin typeface="Verdana"/>
                <a:cs typeface="Verdana"/>
              </a:rPr>
              <a:t>horrible </a:t>
            </a:r>
            <a:r>
              <a:rPr dirty="0" sz="600">
                <a:latin typeface="Verdana"/>
                <a:cs typeface="Verdana"/>
              </a:rPr>
              <a:t>scream </a:t>
            </a:r>
            <a:r>
              <a:rPr dirty="0" sz="600" spc="-5">
                <a:latin typeface="Verdana"/>
                <a:cs typeface="Verdana"/>
              </a:rPr>
              <a:t>which </a:t>
            </a:r>
            <a:r>
              <a:rPr dirty="0" sz="600">
                <a:latin typeface="Verdana"/>
                <a:cs typeface="Verdana"/>
              </a:rPr>
              <a:t>can be heard </a:t>
            </a:r>
            <a:r>
              <a:rPr dirty="0" sz="600" spc="-5">
                <a:latin typeface="Verdana"/>
                <a:cs typeface="Verdana"/>
              </a:rPr>
              <a:t>anywhere </a:t>
            </a:r>
            <a:r>
              <a:rPr dirty="0" sz="600" spc="-15">
                <a:latin typeface="Verdana"/>
                <a:cs typeface="Verdana"/>
              </a:rPr>
              <a:t>in  </a:t>
            </a:r>
            <a:r>
              <a:rPr dirty="0" sz="600">
                <a:latin typeface="Verdana"/>
                <a:cs typeface="Verdana"/>
              </a:rPr>
              <a:t>the cave.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4800" y="304799"/>
            <a:ext cx="7165975" cy="9451975"/>
          </a:xfrm>
          <a:custGeom>
            <a:avLst/>
            <a:gdLst/>
            <a:ahLst/>
            <a:cxnLst/>
            <a:rect l="l" t="t" r="r" b="b"/>
            <a:pathLst>
              <a:path w="7165975" h="9451975">
                <a:moveTo>
                  <a:pt x="7138403" y="0"/>
                </a:moveTo>
                <a:lnTo>
                  <a:pt x="27432" y="0"/>
                </a:lnTo>
                <a:lnTo>
                  <a:pt x="0" y="0"/>
                </a:lnTo>
                <a:lnTo>
                  <a:pt x="0" y="27393"/>
                </a:lnTo>
                <a:lnTo>
                  <a:pt x="0" y="9424111"/>
                </a:lnTo>
                <a:lnTo>
                  <a:pt x="0" y="9451543"/>
                </a:lnTo>
                <a:lnTo>
                  <a:pt x="27432" y="9451543"/>
                </a:lnTo>
                <a:lnTo>
                  <a:pt x="7138403" y="9451543"/>
                </a:lnTo>
                <a:lnTo>
                  <a:pt x="7138403" y="9424111"/>
                </a:lnTo>
                <a:lnTo>
                  <a:pt x="27432" y="9424111"/>
                </a:lnTo>
                <a:lnTo>
                  <a:pt x="27432" y="27432"/>
                </a:lnTo>
                <a:lnTo>
                  <a:pt x="7138403" y="27432"/>
                </a:lnTo>
                <a:lnTo>
                  <a:pt x="7138403" y="0"/>
                </a:lnTo>
                <a:close/>
              </a:path>
              <a:path w="7165975" h="9451975">
                <a:moveTo>
                  <a:pt x="7165848" y="0"/>
                </a:moveTo>
                <a:lnTo>
                  <a:pt x="7138416" y="0"/>
                </a:lnTo>
                <a:lnTo>
                  <a:pt x="7138416" y="27393"/>
                </a:lnTo>
                <a:lnTo>
                  <a:pt x="7138416" y="9424111"/>
                </a:lnTo>
                <a:lnTo>
                  <a:pt x="7138416" y="9451543"/>
                </a:lnTo>
                <a:lnTo>
                  <a:pt x="7165848" y="9451543"/>
                </a:lnTo>
                <a:lnTo>
                  <a:pt x="7165848" y="9424111"/>
                </a:lnTo>
                <a:lnTo>
                  <a:pt x="7165848" y="27432"/>
                </a:lnTo>
                <a:lnTo>
                  <a:pt x="7165848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416" y="1240866"/>
            <a:ext cx="5982970" cy="84518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1590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70"/>
              </a:spcBef>
            </a:pPr>
            <a:r>
              <a:rPr dirty="0" sz="1150">
                <a:solidFill>
                  <a:srgbClr val="600A38"/>
                </a:solidFill>
                <a:latin typeface="Arial"/>
                <a:cs typeface="Arial"/>
              </a:rPr>
              <a:t>PEAS </a:t>
            </a:r>
            <a:r>
              <a:rPr dirty="0" sz="1150" spc="-5">
                <a:solidFill>
                  <a:srgbClr val="600A38"/>
                </a:solidFill>
                <a:latin typeface="Arial"/>
                <a:cs typeface="Arial"/>
              </a:rPr>
              <a:t>description </a:t>
            </a:r>
            <a:r>
              <a:rPr dirty="0" sz="1150">
                <a:solidFill>
                  <a:srgbClr val="600A38"/>
                </a:solidFill>
                <a:latin typeface="Arial"/>
                <a:cs typeface="Arial"/>
              </a:rPr>
              <a:t>of </a:t>
            </a:r>
            <a:r>
              <a:rPr dirty="0" sz="1150" spc="5">
                <a:solidFill>
                  <a:srgbClr val="600A38"/>
                </a:solidFill>
                <a:latin typeface="Arial"/>
                <a:cs typeface="Arial"/>
              </a:rPr>
              <a:t>Wumpus</a:t>
            </a:r>
            <a:r>
              <a:rPr dirty="0" sz="1150" spc="-65">
                <a:solidFill>
                  <a:srgbClr val="600A38"/>
                </a:solidFill>
                <a:latin typeface="Arial"/>
                <a:cs typeface="Arial"/>
              </a:rPr>
              <a:t> </a:t>
            </a:r>
            <a:r>
              <a:rPr dirty="0" sz="1150" spc="-5">
                <a:solidFill>
                  <a:srgbClr val="600A38"/>
                </a:solidFill>
                <a:latin typeface="Arial"/>
                <a:cs typeface="Arial"/>
              </a:rPr>
              <a:t>world: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Arial"/>
              <a:cs typeface="Arial"/>
            </a:endParaRPr>
          </a:p>
          <a:p>
            <a:pPr marL="17780">
              <a:lnSpc>
                <a:spcPct val="100000"/>
              </a:lnSpc>
              <a:spcBef>
                <a:spcPts val="5"/>
              </a:spcBef>
            </a:pPr>
            <a:r>
              <a:rPr dirty="0" sz="600" spc="-5">
                <a:latin typeface="Verdana"/>
                <a:cs typeface="Verdana"/>
              </a:rPr>
              <a:t>To </a:t>
            </a:r>
            <a:r>
              <a:rPr dirty="0" sz="600" spc="-10">
                <a:latin typeface="Verdana"/>
                <a:cs typeface="Verdana"/>
              </a:rPr>
              <a:t>explain </a:t>
            </a:r>
            <a:r>
              <a:rPr dirty="0" sz="600">
                <a:latin typeface="Verdana"/>
                <a:cs typeface="Verdana"/>
              </a:rPr>
              <a:t>the Wumpus </a:t>
            </a:r>
            <a:r>
              <a:rPr dirty="0" sz="600" spc="-10">
                <a:latin typeface="Verdana"/>
                <a:cs typeface="Verdana"/>
              </a:rPr>
              <a:t>world we </a:t>
            </a:r>
            <a:r>
              <a:rPr dirty="0" sz="600">
                <a:latin typeface="Verdana"/>
                <a:cs typeface="Verdana"/>
              </a:rPr>
              <a:t>have </a:t>
            </a:r>
            <a:r>
              <a:rPr dirty="0" sz="600" spc="-5">
                <a:latin typeface="Verdana"/>
                <a:cs typeface="Verdana"/>
              </a:rPr>
              <a:t>given PEAS description </a:t>
            </a:r>
            <a:r>
              <a:rPr dirty="0" sz="600">
                <a:latin typeface="Verdana"/>
                <a:cs typeface="Verdana"/>
              </a:rPr>
              <a:t>as</a:t>
            </a:r>
            <a:r>
              <a:rPr dirty="0" sz="600" spc="65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below: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Verdana"/>
              <a:cs typeface="Verdana"/>
            </a:endParaRPr>
          </a:p>
          <a:p>
            <a:pPr marL="17780">
              <a:lnSpc>
                <a:spcPct val="100000"/>
              </a:lnSpc>
            </a:pPr>
            <a:r>
              <a:rPr dirty="0" sz="950" spc="-5">
                <a:solidFill>
                  <a:srgbClr val="600A4A"/>
                </a:solidFill>
                <a:latin typeface="Arial"/>
                <a:cs typeface="Arial"/>
              </a:rPr>
              <a:t>Performance</a:t>
            </a:r>
            <a:r>
              <a:rPr dirty="0" sz="950" spc="-15">
                <a:solidFill>
                  <a:srgbClr val="600A4A"/>
                </a:solidFill>
                <a:latin typeface="Arial"/>
                <a:cs typeface="Arial"/>
              </a:rPr>
              <a:t> </a:t>
            </a:r>
            <a:r>
              <a:rPr dirty="0" sz="950" spc="-5">
                <a:solidFill>
                  <a:srgbClr val="600A4A"/>
                </a:solidFill>
                <a:latin typeface="Arial"/>
                <a:cs typeface="Arial"/>
              </a:rPr>
              <a:t>measure:</a:t>
            </a:r>
            <a:endParaRPr sz="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5321" y="2262251"/>
            <a:ext cx="5753735" cy="55816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990"/>
              </a:lnSpc>
              <a:tabLst>
                <a:tab pos="246379" algn="l"/>
              </a:tabLst>
            </a:pPr>
            <a:r>
              <a:rPr dirty="0" sz="1000">
                <a:latin typeface="Courier New"/>
                <a:cs typeface="Courier New"/>
              </a:rPr>
              <a:t>o	</a:t>
            </a:r>
            <a:r>
              <a:rPr dirty="0" sz="600" spc="-5">
                <a:latin typeface="Verdana"/>
                <a:cs typeface="Verdana"/>
              </a:rPr>
              <a:t>+1000 reward points </a:t>
            </a:r>
            <a:r>
              <a:rPr dirty="0" sz="600" spc="-15">
                <a:latin typeface="Verdana"/>
                <a:cs typeface="Verdana"/>
              </a:rPr>
              <a:t>if </a:t>
            </a:r>
            <a:r>
              <a:rPr dirty="0" sz="600">
                <a:latin typeface="Verdana"/>
                <a:cs typeface="Verdana"/>
              </a:rPr>
              <a:t>the agent </a:t>
            </a:r>
            <a:r>
              <a:rPr dirty="0" sz="600" spc="-5">
                <a:latin typeface="Verdana"/>
                <a:cs typeface="Verdana"/>
              </a:rPr>
              <a:t>comes </a:t>
            </a:r>
            <a:r>
              <a:rPr dirty="0" sz="600" spc="5">
                <a:latin typeface="Verdana"/>
                <a:cs typeface="Verdana"/>
              </a:rPr>
              <a:t>out </a:t>
            </a:r>
            <a:r>
              <a:rPr dirty="0" sz="600" spc="-5">
                <a:latin typeface="Verdana"/>
                <a:cs typeface="Verdana"/>
              </a:rPr>
              <a:t>of </a:t>
            </a:r>
            <a:r>
              <a:rPr dirty="0" sz="600">
                <a:latin typeface="Verdana"/>
                <a:cs typeface="Verdana"/>
              </a:rPr>
              <a:t>the </a:t>
            </a:r>
            <a:r>
              <a:rPr dirty="0" sz="600" spc="-10">
                <a:latin typeface="Verdana"/>
                <a:cs typeface="Verdana"/>
              </a:rPr>
              <a:t>cave with </a:t>
            </a:r>
            <a:r>
              <a:rPr dirty="0" sz="600">
                <a:latin typeface="Verdana"/>
                <a:cs typeface="Verdana"/>
              </a:rPr>
              <a:t>the</a:t>
            </a:r>
            <a:r>
              <a:rPr dirty="0" sz="600" spc="65">
                <a:latin typeface="Verdana"/>
                <a:cs typeface="Verdana"/>
              </a:rPr>
              <a:t> </a:t>
            </a:r>
            <a:r>
              <a:rPr dirty="0" sz="600" spc="-5">
                <a:latin typeface="Verdana"/>
                <a:cs typeface="Verdana"/>
              </a:rPr>
              <a:t>gold.</a:t>
            </a:r>
            <a:endParaRPr sz="600">
              <a:latin typeface="Verdana"/>
              <a:cs typeface="Verdana"/>
            </a:endParaRPr>
          </a:p>
          <a:p>
            <a:pPr marL="246379" indent="-229235">
              <a:lnSpc>
                <a:spcPts val="1155"/>
              </a:lnSpc>
              <a:buSzPct val="166666"/>
              <a:buFont typeface="Courier New"/>
              <a:buChar char="o"/>
              <a:tabLst>
                <a:tab pos="246379" algn="l"/>
                <a:tab pos="247015" algn="l"/>
              </a:tabLst>
            </a:pPr>
            <a:r>
              <a:rPr dirty="0" sz="600" spc="-5">
                <a:latin typeface="Verdana"/>
                <a:cs typeface="Verdana"/>
              </a:rPr>
              <a:t>-1000 points penalty for being </a:t>
            </a:r>
            <a:r>
              <a:rPr dirty="0" sz="600">
                <a:latin typeface="Verdana"/>
                <a:cs typeface="Verdana"/>
              </a:rPr>
              <a:t>eaten by </a:t>
            </a:r>
            <a:r>
              <a:rPr dirty="0" sz="600" spc="-10">
                <a:latin typeface="Verdana"/>
                <a:cs typeface="Verdana"/>
              </a:rPr>
              <a:t>the </a:t>
            </a:r>
            <a:r>
              <a:rPr dirty="0" sz="600" spc="-5">
                <a:latin typeface="Verdana"/>
                <a:cs typeface="Verdana"/>
              </a:rPr>
              <a:t>Wumpus or </a:t>
            </a:r>
            <a:r>
              <a:rPr dirty="0" sz="600" spc="-10">
                <a:latin typeface="Verdana"/>
                <a:cs typeface="Verdana"/>
              </a:rPr>
              <a:t>falling into </a:t>
            </a:r>
            <a:r>
              <a:rPr dirty="0" sz="600">
                <a:latin typeface="Verdana"/>
                <a:cs typeface="Verdana"/>
              </a:rPr>
              <a:t>the</a:t>
            </a:r>
            <a:r>
              <a:rPr dirty="0" sz="600" spc="60">
                <a:latin typeface="Verdana"/>
                <a:cs typeface="Verdana"/>
              </a:rPr>
              <a:t> </a:t>
            </a:r>
            <a:r>
              <a:rPr dirty="0" sz="600" spc="-5">
                <a:latin typeface="Verdana"/>
                <a:cs typeface="Verdana"/>
              </a:rPr>
              <a:t>pit.</a:t>
            </a:r>
            <a:endParaRPr sz="600">
              <a:latin typeface="Verdana"/>
              <a:cs typeface="Verdana"/>
            </a:endParaRPr>
          </a:p>
          <a:p>
            <a:pPr marL="246379" indent="-229235">
              <a:lnSpc>
                <a:spcPts val="1140"/>
              </a:lnSpc>
              <a:buSzPct val="166666"/>
              <a:buFont typeface="Courier New"/>
              <a:buChar char="o"/>
              <a:tabLst>
                <a:tab pos="246379" algn="l"/>
                <a:tab pos="247015" algn="l"/>
              </a:tabLst>
            </a:pPr>
            <a:r>
              <a:rPr dirty="0" sz="600" spc="-5">
                <a:latin typeface="Verdana"/>
                <a:cs typeface="Verdana"/>
              </a:rPr>
              <a:t>-1 for </a:t>
            </a:r>
            <a:r>
              <a:rPr dirty="0" sz="600">
                <a:latin typeface="Verdana"/>
                <a:cs typeface="Verdana"/>
              </a:rPr>
              <a:t>each </a:t>
            </a:r>
            <a:r>
              <a:rPr dirty="0" sz="600" spc="-5">
                <a:latin typeface="Verdana"/>
                <a:cs typeface="Verdana"/>
              </a:rPr>
              <a:t>action, </a:t>
            </a:r>
            <a:r>
              <a:rPr dirty="0" sz="600">
                <a:latin typeface="Verdana"/>
                <a:cs typeface="Verdana"/>
              </a:rPr>
              <a:t>and </a:t>
            </a:r>
            <a:r>
              <a:rPr dirty="0" sz="600" spc="-5">
                <a:latin typeface="Verdana"/>
                <a:cs typeface="Verdana"/>
              </a:rPr>
              <a:t>-10 for using </a:t>
            </a:r>
            <a:r>
              <a:rPr dirty="0" sz="600">
                <a:latin typeface="Verdana"/>
                <a:cs typeface="Verdana"/>
              </a:rPr>
              <a:t>an</a:t>
            </a:r>
            <a:r>
              <a:rPr dirty="0" sz="600" spc="70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arrow.</a:t>
            </a:r>
            <a:endParaRPr sz="600">
              <a:latin typeface="Verdana"/>
              <a:cs typeface="Verdana"/>
            </a:endParaRPr>
          </a:p>
          <a:p>
            <a:pPr marL="246379" indent="-229235">
              <a:lnSpc>
                <a:spcPts val="1110"/>
              </a:lnSpc>
              <a:buSzPct val="166666"/>
              <a:buFont typeface="Courier New"/>
              <a:buChar char="o"/>
              <a:tabLst>
                <a:tab pos="246379" algn="l"/>
                <a:tab pos="247015" algn="l"/>
              </a:tabLst>
            </a:pPr>
            <a:r>
              <a:rPr dirty="0" sz="600" spc="-5">
                <a:latin typeface="Verdana"/>
                <a:cs typeface="Verdana"/>
              </a:rPr>
              <a:t>The game </a:t>
            </a:r>
            <a:r>
              <a:rPr dirty="0" sz="600">
                <a:latin typeface="Verdana"/>
                <a:cs typeface="Verdana"/>
              </a:rPr>
              <a:t>ends </a:t>
            </a:r>
            <a:r>
              <a:rPr dirty="0" sz="600" spc="-15">
                <a:latin typeface="Verdana"/>
                <a:cs typeface="Verdana"/>
              </a:rPr>
              <a:t>if </a:t>
            </a:r>
            <a:r>
              <a:rPr dirty="0" sz="600" spc="-5">
                <a:latin typeface="Verdana"/>
                <a:cs typeface="Verdana"/>
              </a:rPr>
              <a:t>either agent dies or came out of </a:t>
            </a:r>
            <a:r>
              <a:rPr dirty="0" sz="600" spc="-10">
                <a:latin typeface="Verdana"/>
                <a:cs typeface="Verdana"/>
              </a:rPr>
              <a:t>the</a:t>
            </a:r>
            <a:r>
              <a:rPr dirty="0" sz="600" spc="90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cave.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416" y="2997073"/>
            <a:ext cx="5982970" cy="19812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9530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390"/>
              </a:spcBef>
            </a:pPr>
            <a:r>
              <a:rPr dirty="0" sz="950" spc="-5">
                <a:solidFill>
                  <a:srgbClr val="600A4A"/>
                </a:solidFill>
                <a:latin typeface="Arial"/>
                <a:cs typeface="Arial"/>
              </a:rPr>
              <a:t>Environment: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5321" y="3371977"/>
            <a:ext cx="5753735" cy="55816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246379" indent="-229235">
              <a:lnSpc>
                <a:spcPts val="990"/>
              </a:lnSpc>
              <a:buSzPct val="166666"/>
              <a:buFont typeface="Courier New"/>
              <a:buChar char="o"/>
              <a:tabLst>
                <a:tab pos="246379" algn="l"/>
                <a:tab pos="247015" algn="l"/>
              </a:tabLst>
            </a:pPr>
            <a:r>
              <a:rPr dirty="0" sz="600">
                <a:latin typeface="Verdana"/>
                <a:cs typeface="Verdana"/>
              </a:rPr>
              <a:t>A 4*4 </a:t>
            </a:r>
            <a:r>
              <a:rPr dirty="0" sz="600" spc="-5">
                <a:latin typeface="Verdana"/>
                <a:cs typeface="Verdana"/>
              </a:rPr>
              <a:t>grid of</a:t>
            </a:r>
            <a:r>
              <a:rPr dirty="0" sz="600">
                <a:latin typeface="Verdana"/>
                <a:cs typeface="Verdana"/>
              </a:rPr>
              <a:t> </a:t>
            </a:r>
            <a:r>
              <a:rPr dirty="0" sz="600" spc="-5">
                <a:latin typeface="Verdana"/>
                <a:cs typeface="Verdana"/>
              </a:rPr>
              <a:t>rooms.</a:t>
            </a:r>
            <a:endParaRPr sz="600">
              <a:latin typeface="Verdana"/>
              <a:cs typeface="Verdana"/>
            </a:endParaRPr>
          </a:p>
          <a:p>
            <a:pPr marL="246379" indent="-229235">
              <a:lnSpc>
                <a:spcPts val="1155"/>
              </a:lnSpc>
              <a:buSzPct val="166666"/>
              <a:buFont typeface="Courier New"/>
              <a:buChar char="o"/>
              <a:tabLst>
                <a:tab pos="246379" algn="l"/>
                <a:tab pos="247015" algn="l"/>
              </a:tabLst>
            </a:pPr>
            <a:r>
              <a:rPr dirty="0" sz="600" spc="-5">
                <a:latin typeface="Verdana"/>
                <a:cs typeface="Verdana"/>
              </a:rPr>
              <a:t>The </a:t>
            </a:r>
            <a:r>
              <a:rPr dirty="0" sz="600">
                <a:latin typeface="Verdana"/>
                <a:cs typeface="Verdana"/>
              </a:rPr>
              <a:t>agent </a:t>
            </a:r>
            <a:r>
              <a:rPr dirty="0" sz="600" spc="-10">
                <a:latin typeface="Verdana"/>
                <a:cs typeface="Verdana"/>
              </a:rPr>
              <a:t>initially </a:t>
            </a:r>
            <a:r>
              <a:rPr dirty="0" sz="600" spc="-15">
                <a:latin typeface="Verdana"/>
                <a:cs typeface="Verdana"/>
              </a:rPr>
              <a:t>in </a:t>
            </a:r>
            <a:r>
              <a:rPr dirty="0" sz="600" spc="-5">
                <a:latin typeface="Verdana"/>
                <a:cs typeface="Verdana"/>
              </a:rPr>
              <a:t>room </a:t>
            </a:r>
            <a:r>
              <a:rPr dirty="0" sz="600">
                <a:latin typeface="Verdana"/>
                <a:cs typeface="Verdana"/>
              </a:rPr>
              <a:t>square </a:t>
            </a:r>
            <a:r>
              <a:rPr dirty="0" sz="600" spc="-5">
                <a:latin typeface="Verdana"/>
                <a:cs typeface="Verdana"/>
              </a:rPr>
              <a:t>[1, 1], facing toward </a:t>
            </a:r>
            <a:r>
              <a:rPr dirty="0" sz="600">
                <a:latin typeface="Verdana"/>
                <a:cs typeface="Verdana"/>
              </a:rPr>
              <a:t>the</a:t>
            </a:r>
            <a:r>
              <a:rPr dirty="0" sz="600" spc="75">
                <a:latin typeface="Verdana"/>
                <a:cs typeface="Verdana"/>
              </a:rPr>
              <a:t> </a:t>
            </a:r>
            <a:r>
              <a:rPr dirty="0" sz="600" spc="-5">
                <a:latin typeface="Verdana"/>
                <a:cs typeface="Verdana"/>
              </a:rPr>
              <a:t>right.</a:t>
            </a:r>
            <a:endParaRPr sz="600">
              <a:latin typeface="Verdana"/>
              <a:cs typeface="Verdana"/>
            </a:endParaRPr>
          </a:p>
          <a:p>
            <a:pPr marL="246379" indent="-229235">
              <a:lnSpc>
                <a:spcPts val="1140"/>
              </a:lnSpc>
              <a:buSzPct val="166666"/>
              <a:buFont typeface="Courier New"/>
              <a:buChar char="o"/>
              <a:tabLst>
                <a:tab pos="246379" algn="l"/>
                <a:tab pos="247015" algn="l"/>
              </a:tabLst>
            </a:pPr>
            <a:r>
              <a:rPr dirty="0" sz="600" spc="-5">
                <a:latin typeface="Verdana"/>
                <a:cs typeface="Verdana"/>
              </a:rPr>
              <a:t>Location of </a:t>
            </a:r>
            <a:r>
              <a:rPr dirty="0" sz="600">
                <a:latin typeface="Verdana"/>
                <a:cs typeface="Verdana"/>
              </a:rPr>
              <a:t>Wumpus and </a:t>
            </a:r>
            <a:r>
              <a:rPr dirty="0" sz="600" spc="-10">
                <a:latin typeface="Verdana"/>
                <a:cs typeface="Verdana"/>
              </a:rPr>
              <a:t>gold </a:t>
            </a:r>
            <a:r>
              <a:rPr dirty="0" sz="600">
                <a:latin typeface="Verdana"/>
                <a:cs typeface="Verdana"/>
              </a:rPr>
              <a:t>are </a:t>
            </a:r>
            <a:r>
              <a:rPr dirty="0" sz="600" spc="-5">
                <a:latin typeface="Verdana"/>
                <a:cs typeface="Verdana"/>
              </a:rPr>
              <a:t>chosen randomly except </a:t>
            </a:r>
            <a:r>
              <a:rPr dirty="0" sz="600">
                <a:latin typeface="Verdana"/>
                <a:cs typeface="Verdana"/>
              </a:rPr>
              <a:t>the </a:t>
            </a:r>
            <a:r>
              <a:rPr dirty="0" sz="600" spc="-5">
                <a:latin typeface="Verdana"/>
                <a:cs typeface="Verdana"/>
              </a:rPr>
              <a:t>first </a:t>
            </a:r>
            <a:r>
              <a:rPr dirty="0" sz="600">
                <a:latin typeface="Verdana"/>
                <a:cs typeface="Verdana"/>
              </a:rPr>
              <a:t>square</a:t>
            </a:r>
            <a:r>
              <a:rPr dirty="0" sz="600" spc="15">
                <a:latin typeface="Verdana"/>
                <a:cs typeface="Verdana"/>
              </a:rPr>
              <a:t> </a:t>
            </a:r>
            <a:r>
              <a:rPr dirty="0" sz="600" spc="-5">
                <a:latin typeface="Verdana"/>
                <a:cs typeface="Verdana"/>
              </a:rPr>
              <a:t>[1,1].</a:t>
            </a:r>
            <a:endParaRPr sz="600">
              <a:latin typeface="Verdana"/>
              <a:cs typeface="Verdana"/>
            </a:endParaRPr>
          </a:p>
          <a:p>
            <a:pPr marL="246379" indent="-229235">
              <a:lnSpc>
                <a:spcPts val="1110"/>
              </a:lnSpc>
              <a:buSzPct val="166666"/>
              <a:buFont typeface="Courier New"/>
              <a:buChar char="o"/>
              <a:tabLst>
                <a:tab pos="246379" algn="l"/>
                <a:tab pos="247015" algn="l"/>
              </a:tabLst>
            </a:pPr>
            <a:r>
              <a:rPr dirty="0" sz="600">
                <a:latin typeface="Verdana"/>
                <a:cs typeface="Verdana"/>
              </a:rPr>
              <a:t>Each </a:t>
            </a:r>
            <a:r>
              <a:rPr dirty="0" sz="600" spc="-5">
                <a:latin typeface="Verdana"/>
                <a:cs typeface="Verdana"/>
              </a:rPr>
              <a:t>square of </a:t>
            </a:r>
            <a:r>
              <a:rPr dirty="0" sz="600">
                <a:latin typeface="Verdana"/>
                <a:cs typeface="Verdana"/>
              </a:rPr>
              <a:t>the cave can be a </a:t>
            </a:r>
            <a:r>
              <a:rPr dirty="0" sz="600" spc="-10">
                <a:latin typeface="Verdana"/>
                <a:cs typeface="Verdana"/>
              </a:rPr>
              <a:t>pit with probability </a:t>
            </a:r>
            <a:r>
              <a:rPr dirty="0" sz="600" spc="-5">
                <a:latin typeface="Verdana"/>
                <a:cs typeface="Verdana"/>
              </a:rPr>
              <a:t>0.2 </a:t>
            </a:r>
            <a:r>
              <a:rPr dirty="0" sz="600">
                <a:latin typeface="Verdana"/>
                <a:cs typeface="Verdana"/>
              </a:rPr>
              <a:t>except the </a:t>
            </a:r>
            <a:r>
              <a:rPr dirty="0" sz="600" spc="-5">
                <a:latin typeface="Verdana"/>
                <a:cs typeface="Verdana"/>
              </a:rPr>
              <a:t>first</a:t>
            </a:r>
            <a:r>
              <a:rPr dirty="0" sz="600" spc="75">
                <a:latin typeface="Verdana"/>
                <a:cs typeface="Verdana"/>
              </a:rPr>
              <a:t> </a:t>
            </a:r>
            <a:r>
              <a:rPr dirty="0" sz="600" spc="-5">
                <a:latin typeface="Verdana"/>
                <a:cs typeface="Verdana"/>
              </a:rPr>
              <a:t>square.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6416" y="4106926"/>
            <a:ext cx="5982970" cy="19812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50165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395"/>
              </a:spcBef>
            </a:pPr>
            <a:r>
              <a:rPr dirty="0" sz="950" spc="-5">
                <a:solidFill>
                  <a:srgbClr val="600A4A"/>
                </a:solidFill>
                <a:latin typeface="Arial"/>
                <a:cs typeface="Arial"/>
              </a:rPr>
              <a:t>Actuators:</a:t>
            </a:r>
            <a:endParaRPr sz="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5321" y="4481829"/>
            <a:ext cx="5753735" cy="84772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246379" indent="-229235">
              <a:lnSpc>
                <a:spcPts val="990"/>
              </a:lnSpc>
              <a:buSzPct val="166666"/>
              <a:buFont typeface="Courier New"/>
              <a:buChar char="o"/>
              <a:tabLst>
                <a:tab pos="246379" algn="l"/>
                <a:tab pos="247015" algn="l"/>
              </a:tabLst>
            </a:pPr>
            <a:r>
              <a:rPr dirty="0" sz="600">
                <a:latin typeface="Verdana"/>
                <a:cs typeface="Verdana"/>
              </a:rPr>
              <a:t>Left </a:t>
            </a:r>
            <a:r>
              <a:rPr dirty="0" sz="600" spc="-5">
                <a:latin typeface="Verdana"/>
                <a:cs typeface="Verdana"/>
              </a:rPr>
              <a:t>turn,</a:t>
            </a:r>
            <a:endParaRPr sz="600">
              <a:latin typeface="Verdana"/>
              <a:cs typeface="Verdana"/>
            </a:endParaRPr>
          </a:p>
          <a:p>
            <a:pPr marL="246379" indent="-229235">
              <a:lnSpc>
                <a:spcPts val="1140"/>
              </a:lnSpc>
              <a:buSzPct val="166666"/>
              <a:buFont typeface="Courier New"/>
              <a:buChar char="o"/>
              <a:tabLst>
                <a:tab pos="246379" algn="l"/>
                <a:tab pos="247015" algn="l"/>
              </a:tabLst>
            </a:pPr>
            <a:r>
              <a:rPr dirty="0" sz="600" spc="-10">
                <a:latin typeface="Verdana"/>
                <a:cs typeface="Verdana"/>
              </a:rPr>
              <a:t>Right</a:t>
            </a:r>
            <a:r>
              <a:rPr dirty="0" sz="600">
                <a:latin typeface="Verdana"/>
                <a:cs typeface="Verdana"/>
              </a:rPr>
              <a:t> turn</a:t>
            </a:r>
            <a:endParaRPr sz="600">
              <a:latin typeface="Verdana"/>
              <a:cs typeface="Verdana"/>
            </a:endParaRPr>
          </a:p>
          <a:p>
            <a:pPr marL="246379" indent="-229235">
              <a:lnSpc>
                <a:spcPts val="1140"/>
              </a:lnSpc>
              <a:buSzPct val="166666"/>
              <a:buFont typeface="Courier New"/>
              <a:buChar char="o"/>
              <a:tabLst>
                <a:tab pos="246379" algn="l"/>
                <a:tab pos="247015" algn="l"/>
              </a:tabLst>
            </a:pPr>
            <a:r>
              <a:rPr dirty="0" sz="600" spc="-5">
                <a:latin typeface="Verdana"/>
                <a:cs typeface="Verdana"/>
              </a:rPr>
              <a:t>Move</a:t>
            </a:r>
            <a:r>
              <a:rPr dirty="0" sz="600">
                <a:latin typeface="Verdana"/>
                <a:cs typeface="Verdana"/>
              </a:rPr>
              <a:t> </a:t>
            </a:r>
            <a:r>
              <a:rPr dirty="0" sz="600" spc="-5">
                <a:latin typeface="Verdana"/>
                <a:cs typeface="Verdana"/>
              </a:rPr>
              <a:t>forward</a:t>
            </a:r>
            <a:endParaRPr sz="600">
              <a:latin typeface="Verdana"/>
              <a:cs typeface="Verdana"/>
            </a:endParaRPr>
          </a:p>
          <a:p>
            <a:pPr marL="246379" indent="-229235">
              <a:lnSpc>
                <a:spcPts val="1140"/>
              </a:lnSpc>
              <a:buSzPct val="166666"/>
              <a:buFont typeface="Courier New"/>
              <a:buChar char="o"/>
              <a:tabLst>
                <a:tab pos="246379" algn="l"/>
                <a:tab pos="247015" algn="l"/>
              </a:tabLst>
            </a:pPr>
            <a:r>
              <a:rPr dirty="0" sz="600" spc="-5">
                <a:latin typeface="Verdana"/>
                <a:cs typeface="Verdana"/>
              </a:rPr>
              <a:t>Grab</a:t>
            </a:r>
            <a:endParaRPr sz="600">
              <a:latin typeface="Verdana"/>
              <a:cs typeface="Verdana"/>
            </a:endParaRPr>
          </a:p>
          <a:p>
            <a:pPr marL="246379" indent="-229235">
              <a:lnSpc>
                <a:spcPts val="1140"/>
              </a:lnSpc>
              <a:buSzPct val="166666"/>
              <a:buFont typeface="Courier New"/>
              <a:buChar char="o"/>
              <a:tabLst>
                <a:tab pos="246379" algn="l"/>
                <a:tab pos="247015" algn="l"/>
              </a:tabLst>
            </a:pPr>
            <a:r>
              <a:rPr dirty="0" sz="600" spc="-5">
                <a:latin typeface="Verdana"/>
                <a:cs typeface="Verdana"/>
              </a:rPr>
              <a:t>Release</a:t>
            </a:r>
            <a:endParaRPr sz="600">
              <a:latin typeface="Verdana"/>
              <a:cs typeface="Verdana"/>
            </a:endParaRPr>
          </a:p>
          <a:p>
            <a:pPr marL="246379" indent="-229235">
              <a:lnSpc>
                <a:spcPts val="1120"/>
              </a:lnSpc>
              <a:buSzPct val="166666"/>
              <a:buFont typeface="Courier New"/>
              <a:buChar char="o"/>
              <a:tabLst>
                <a:tab pos="246379" algn="l"/>
                <a:tab pos="247015" algn="l"/>
              </a:tabLst>
            </a:pPr>
            <a:r>
              <a:rPr dirty="0" sz="600" spc="-5">
                <a:latin typeface="Verdana"/>
                <a:cs typeface="Verdana"/>
              </a:rPr>
              <a:t>Shoot.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6416" y="5506211"/>
            <a:ext cx="5982970" cy="19812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9530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390"/>
              </a:spcBef>
            </a:pPr>
            <a:r>
              <a:rPr dirty="0" sz="950" spc="-10">
                <a:solidFill>
                  <a:srgbClr val="600A4A"/>
                </a:solidFill>
                <a:latin typeface="Arial"/>
                <a:cs typeface="Arial"/>
              </a:rPr>
              <a:t>Sensors:</a:t>
            </a:r>
            <a:endParaRPr sz="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5321" y="5881370"/>
            <a:ext cx="5753735" cy="110998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246379" indent="-229235">
              <a:lnSpc>
                <a:spcPts val="990"/>
              </a:lnSpc>
              <a:buSzPct val="166666"/>
              <a:buFont typeface="Courier New"/>
              <a:buChar char="o"/>
              <a:tabLst>
                <a:tab pos="246379" algn="l"/>
                <a:tab pos="247015" algn="l"/>
              </a:tabLst>
            </a:pPr>
            <a:r>
              <a:rPr dirty="0" sz="600" spc="-5">
                <a:latin typeface="Verdana"/>
                <a:cs typeface="Verdana"/>
              </a:rPr>
              <a:t>The </a:t>
            </a:r>
            <a:r>
              <a:rPr dirty="0" sz="600">
                <a:latin typeface="Verdana"/>
                <a:cs typeface="Verdana"/>
              </a:rPr>
              <a:t>agent </a:t>
            </a:r>
            <a:r>
              <a:rPr dirty="0" sz="600" spc="-10">
                <a:latin typeface="Verdana"/>
                <a:cs typeface="Verdana"/>
              </a:rPr>
              <a:t>will </a:t>
            </a:r>
            <a:r>
              <a:rPr dirty="0" sz="600" spc="-5">
                <a:latin typeface="Verdana"/>
                <a:cs typeface="Verdana"/>
              </a:rPr>
              <a:t>perceive </a:t>
            </a:r>
            <a:r>
              <a:rPr dirty="0" sz="600">
                <a:latin typeface="Verdana"/>
                <a:cs typeface="Verdana"/>
              </a:rPr>
              <a:t>the </a:t>
            </a:r>
            <a:r>
              <a:rPr dirty="0" sz="600" b="1">
                <a:latin typeface="Verdana"/>
                <a:cs typeface="Verdana"/>
              </a:rPr>
              <a:t>stench </a:t>
            </a:r>
            <a:r>
              <a:rPr dirty="0" sz="600" spc="-15">
                <a:latin typeface="Verdana"/>
                <a:cs typeface="Verdana"/>
              </a:rPr>
              <a:t>if </a:t>
            </a:r>
            <a:r>
              <a:rPr dirty="0" sz="600">
                <a:latin typeface="Verdana"/>
                <a:cs typeface="Verdana"/>
              </a:rPr>
              <a:t>he </a:t>
            </a:r>
            <a:r>
              <a:rPr dirty="0" sz="600" spc="-15">
                <a:latin typeface="Verdana"/>
                <a:cs typeface="Verdana"/>
              </a:rPr>
              <a:t>is in </a:t>
            </a:r>
            <a:r>
              <a:rPr dirty="0" sz="600">
                <a:latin typeface="Verdana"/>
                <a:cs typeface="Verdana"/>
              </a:rPr>
              <a:t>the </a:t>
            </a:r>
            <a:r>
              <a:rPr dirty="0" sz="600" spc="-5">
                <a:latin typeface="Verdana"/>
                <a:cs typeface="Verdana"/>
              </a:rPr>
              <a:t>room </a:t>
            </a:r>
            <a:r>
              <a:rPr dirty="0" sz="600">
                <a:latin typeface="Verdana"/>
                <a:cs typeface="Verdana"/>
              </a:rPr>
              <a:t>adjacent to the Wumpus. </a:t>
            </a:r>
            <a:r>
              <a:rPr dirty="0" sz="600" spc="-5">
                <a:latin typeface="Verdana"/>
                <a:cs typeface="Verdana"/>
              </a:rPr>
              <a:t>(Not</a:t>
            </a:r>
            <a:r>
              <a:rPr dirty="0" sz="600" spc="30">
                <a:latin typeface="Verdana"/>
                <a:cs typeface="Verdana"/>
              </a:rPr>
              <a:t> </a:t>
            </a:r>
            <a:r>
              <a:rPr dirty="0" sz="600" spc="-5">
                <a:latin typeface="Verdana"/>
                <a:cs typeface="Verdana"/>
              </a:rPr>
              <a:t>diagonally).</a:t>
            </a:r>
            <a:endParaRPr sz="600">
              <a:latin typeface="Verdana"/>
              <a:cs typeface="Verdana"/>
            </a:endParaRPr>
          </a:p>
          <a:p>
            <a:pPr marL="246379" indent="-229235">
              <a:lnSpc>
                <a:spcPts val="1140"/>
              </a:lnSpc>
              <a:buSzPct val="166666"/>
              <a:buFont typeface="Courier New"/>
              <a:buChar char="o"/>
              <a:tabLst>
                <a:tab pos="246379" algn="l"/>
                <a:tab pos="247015" algn="l"/>
              </a:tabLst>
            </a:pPr>
            <a:r>
              <a:rPr dirty="0" sz="600" spc="-5">
                <a:latin typeface="Verdana"/>
                <a:cs typeface="Verdana"/>
              </a:rPr>
              <a:t>The </a:t>
            </a:r>
            <a:r>
              <a:rPr dirty="0" sz="600">
                <a:latin typeface="Verdana"/>
                <a:cs typeface="Verdana"/>
              </a:rPr>
              <a:t>agent </a:t>
            </a:r>
            <a:r>
              <a:rPr dirty="0" sz="600" spc="-10">
                <a:latin typeface="Verdana"/>
                <a:cs typeface="Verdana"/>
              </a:rPr>
              <a:t>will </a:t>
            </a:r>
            <a:r>
              <a:rPr dirty="0" sz="600" spc="-5">
                <a:latin typeface="Verdana"/>
                <a:cs typeface="Verdana"/>
              </a:rPr>
              <a:t>perceive </a:t>
            </a:r>
            <a:r>
              <a:rPr dirty="0" sz="600" spc="-5" b="1">
                <a:latin typeface="Verdana"/>
                <a:cs typeface="Verdana"/>
              </a:rPr>
              <a:t>breeze </a:t>
            </a:r>
            <a:r>
              <a:rPr dirty="0" sz="600" spc="-15">
                <a:latin typeface="Verdana"/>
                <a:cs typeface="Verdana"/>
              </a:rPr>
              <a:t>if </a:t>
            </a:r>
            <a:r>
              <a:rPr dirty="0" sz="600">
                <a:latin typeface="Verdana"/>
                <a:cs typeface="Verdana"/>
              </a:rPr>
              <a:t>he </a:t>
            </a:r>
            <a:r>
              <a:rPr dirty="0" sz="600" spc="-15">
                <a:latin typeface="Verdana"/>
                <a:cs typeface="Verdana"/>
              </a:rPr>
              <a:t>is in </a:t>
            </a:r>
            <a:r>
              <a:rPr dirty="0" sz="600">
                <a:latin typeface="Verdana"/>
                <a:cs typeface="Verdana"/>
              </a:rPr>
              <a:t>the </a:t>
            </a:r>
            <a:r>
              <a:rPr dirty="0" sz="600" spc="-5">
                <a:latin typeface="Verdana"/>
                <a:cs typeface="Verdana"/>
              </a:rPr>
              <a:t>room directly </a:t>
            </a:r>
            <a:r>
              <a:rPr dirty="0" sz="600">
                <a:latin typeface="Verdana"/>
                <a:cs typeface="Verdana"/>
              </a:rPr>
              <a:t>adjacent to the</a:t>
            </a:r>
            <a:r>
              <a:rPr dirty="0" sz="600" spc="110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Pit.</a:t>
            </a:r>
            <a:endParaRPr sz="600">
              <a:latin typeface="Verdana"/>
              <a:cs typeface="Verdana"/>
            </a:endParaRPr>
          </a:p>
          <a:p>
            <a:pPr marL="246379" indent="-229235">
              <a:lnSpc>
                <a:spcPts val="1140"/>
              </a:lnSpc>
              <a:buSzPct val="166666"/>
              <a:buFont typeface="Courier New"/>
              <a:buChar char="o"/>
              <a:tabLst>
                <a:tab pos="246379" algn="l"/>
                <a:tab pos="247015" algn="l"/>
              </a:tabLst>
            </a:pPr>
            <a:r>
              <a:rPr dirty="0" sz="600" spc="-5">
                <a:latin typeface="Verdana"/>
                <a:cs typeface="Verdana"/>
              </a:rPr>
              <a:t>The </a:t>
            </a:r>
            <a:r>
              <a:rPr dirty="0" sz="600">
                <a:latin typeface="Verdana"/>
                <a:cs typeface="Verdana"/>
              </a:rPr>
              <a:t>agent </a:t>
            </a:r>
            <a:r>
              <a:rPr dirty="0" sz="600" spc="-10">
                <a:latin typeface="Verdana"/>
                <a:cs typeface="Verdana"/>
              </a:rPr>
              <a:t>will </a:t>
            </a:r>
            <a:r>
              <a:rPr dirty="0" sz="600" spc="-5">
                <a:latin typeface="Verdana"/>
                <a:cs typeface="Verdana"/>
              </a:rPr>
              <a:t>perceive </a:t>
            </a:r>
            <a:r>
              <a:rPr dirty="0" sz="600">
                <a:latin typeface="Verdana"/>
                <a:cs typeface="Verdana"/>
              </a:rPr>
              <a:t>the </a:t>
            </a:r>
            <a:r>
              <a:rPr dirty="0" sz="600" spc="-5" b="1">
                <a:latin typeface="Verdana"/>
                <a:cs typeface="Verdana"/>
              </a:rPr>
              <a:t>glitter </a:t>
            </a:r>
            <a:r>
              <a:rPr dirty="0" sz="600" spc="-15">
                <a:latin typeface="Verdana"/>
                <a:cs typeface="Verdana"/>
              </a:rPr>
              <a:t>in </a:t>
            </a:r>
            <a:r>
              <a:rPr dirty="0" sz="600">
                <a:latin typeface="Verdana"/>
                <a:cs typeface="Verdana"/>
              </a:rPr>
              <a:t>the </a:t>
            </a:r>
            <a:r>
              <a:rPr dirty="0" sz="600" spc="-5">
                <a:latin typeface="Verdana"/>
                <a:cs typeface="Verdana"/>
              </a:rPr>
              <a:t>room where </a:t>
            </a:r>
            <a:r>
              <a:rPr dirty="0" sz="600">
                <a:latin typeface="Verdana"/>
                <a:cs typeface="Verdana"/>
              </a:rPr>
              <a:t>the </a:t>
            </a:r>
            <a:r>
              <a:rPr dirty="0" sz="600" spc="-10">
                <a:latin typeface="Verdana"/>
                <a:cs typeface="Verdana"/>
              </a:rPr>
              <a:t>gold </a:t>
            </a:r>
            <a:r>
              <a:rPr dirty="0" sz="600" spc="-15">
                <a:latin typeface="Verdana"/>
                <a:cs typeface="Verdana"/>
              </a:rPr>
              <a:t>is</a:t>
            </a:r>
            <a:r>
              <a:rPr dirty="0" sz="600" spc="7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present.</a:t>
            </a:r>
            <a:endParaRPr sz="600">
              <a:latin typeface="Verdana"/>
              <a:cs typeface="Verdana"/>
            </a:endParaRPr>
          </a:p>
          <a:p>
            <a:pPr marL="246379" indent="-229235">
              <a:lnSpc>
                <a:spcPts val="1140"/>
              </a:lnSpc>
              <a:buSzPct val="166666"/>
              <a:buFont typeface="Courier New"/>
              <a:buChar char="o"/>
              <a:tabLst>
                <a:tab pos="246379" algn="l"/>
                <a:tab pos="247015" algn="l"/>
              </a:tabLst>
            </a:pPr>
            <a:r>
              <a:rPr dirty="0" sz="600" spc="-5">
                <a:latin typeface="Verdana"/>
                <a:cs typeface="Verdana"/>
              </a:rPr>
              <a:t>The </a:t>
            </a:r>
            <a:r>
              <a:rPr dirty="0" sz="600">
                <a:latin typeface="Verdana"/>
                <a:cs typeface="Verdana"/>
              </a:rPr>
              <a:t>agent </a:t>
            </a:r>
            <a:r>
              <a:rPr dirty="0" sz="600" spc="-10">
                <a:latin typeface="Verdana"/>
                <a:cs typeface="Verdana"/>
              </a:rPr>
              <a:t>will </a:t>
            </a:r>
            <a:r>
              <a:rPr dirty="0" sz="600" spc="-5">
                <a:latin typeface="Verdana"/>
                <a:cs typeface="Verdana"/>
              </a:rPr>
              <a:t>perceive </a:t>
            </a:r>
            <a:r>
              <a:rPr dirty="0" sz="600">
                <a:latin typeface="Verdana"/>
                <a:cs typeface="Verdana"/>
              </a:rPr>
              <a:t>the </a:t>
            </a:r>
            <a:r>
              <a:rPr dirty="0" sz="600" spc="-10" b="1">
                <a:latin typeface="Verdana"/>
                <a:cs typeface="Verdana"/>
              </a:rPr>
              <a:t>bump </a:t>
            </a:r>
            <a:r>
              <a:rPr dirty="0" sz="600" spc="-15">
                <a:latin typeface="Verdana"/>
                <a:cs typeface="Verdana"/>
              </a:rPr>
              <a:t>if </a:t>
            </a:r>
            <a:r>
              <a:rPr dirty="0" sz="600">
                <a:latin typeface="Verdana"/>
                <a:cs typeface="Verdana"/>
              </a:rPr>
              <a:t>he </a:t>
            </a:r>
            <a:r>
              <a:rPr dirty="0" sz="600" spc="-5">
                <a:latin typeface="Verdana"/>
                <a:cs typeface="Verdana"/>
              </a:rPr>
              <a:t>walks </a:t>
            </a:r>
            <a:r>
              <a:rPr dirty="0" sz="600" spc="-10">
                <a:latin typeface="Verdana"/>
                <a:cs typeface="Verdana"/>
              </a:rPr>
              <a:t>into </a:t>
            </a:r>
            <a:r>
              <a:rPr dirty="0" sz="600">
                <a:latin typeface="Verdana"/>
                <a:cs typeface="Verdana"/>
              </a:rPr>
              <a:t>a</a:t>
            </a:r>
            <a:r>
              <a:rPr dirty="0" sz="600" spc="75">
                <a:latin typeface="Verdana"/>
                <a:cs typeface="Verdana"/>
              </a:rPr>
              <a:t> </a:t>
            </a:r>
            <a:r>
              <a:rPr dirty="0" sz="600" spc="-5">
                <a:latin typeface="Verdana"/>
                <a:cs typeface="Verdana"/>
              </a:rPr>
              <a:t>wall.</a:t>
            </a:r>
            <a:endParaRPr sz="600">
              <a:latin typeface="Verdana"/>
              <a:cs typeface="Verdana"/>
            </a:endParaRPr>
          </a:p>
          <a:p>
            <a:pPr marL="246379" indent="-229235">
              <a:lnSpc>
                <a:spcPts val="1140"/>
              </a:lnSpc>
              <a:buSzPct val="166666"/>
              <a:buFont typeface="Courier New"/>
              <a:buChar char="o"/>
              <a:tabLst>
                <a:tab pos="246379" algn="l"/>
                <a:tab pos="247015" algn="l"/>
              </a:tabLst>
            </a:pPr>
            <a:r>
              <a:rPr dirty="0" sz="600">
                <a:latin typeface="Verdana"/>
                <a:cs typeface="Verdana"/>
              </a:rPr>
              <a:t>When the Wumpus </a:t>
            </a:r>
            <a:r>
              <a:rPr dirty="0" sz="600" spc="-15">
                <a:latin typeface="Verdana"/>
                <a:cs typeface="Verdana"/>
              </a:rPr>
              <a:t>is </a:t>
            </a:r>
            <a:r>
              <a:rPr dirty="0" sz="600" spc="-5">
                <a:latin typeface="Verdana"/>
                <a:cs typeface="Verdana"/>
              </a:rPr>
              <a:t>shot, </a:t>
            </a:r>
            <a:r>
              <a:rPr dirty="0" sz="600" spc="-15">
                <a:latin typeface="Verdana"/>
                <a:cs typeface="Verdana"/>
              </a:rPr>
              <a:t>it </a:t>
            </a:r>
            <a:r>
              <a:rPr dirty="0" sz="600" spc="-10">
                <a:latin typeface="Verdana"/>
                <a:cs typeface="Verdana"/>
              </a:rPr>
              <a:t>emits </a:t>
            </a:r>
            <a:r>
              <a:rPr dirty="0" sz="600">
                <a:latin typeface="Verdana"/>
                <a:cs typeface="Verdana"/>
              </a:rPr>
              <a:t>a </a:t>
            </a:r>
            <a:r>
              <a:rPr dirty="0" sz="600" spc="-5">
                <a:latin typeface="Verdana"/>
                <a:cs typeface="Verdana"/>
              </a:rPr>
              <a:t>horrible </a:t>
            </a:r>
            <a:r>
              <a:rPr dirty="0" sz="600" b="1">
                <a:latin typeface="Verdana"/>
                <a:cs typeface="Verdana"/>
              </a:rPr>
              <a:t>scream </a:t>
            </a:r>
            <a:r>
              <a:rPr dirty="0" sz="600" spc="-5">
                <a:latin typeface="Verdana"/>
                <a:cs typeface="Verdana"/>
              </a:rPr>
              <a:t>which </a:t>
            </a:r>
            <a:r>
              <a:rPr dirty="0" sz="600">
                <a:latin typeface="Verdana"/>
                <a:cs typeface="Verdana"/>
              </a:rPr>
              <a:t>can be </a:t>
            </a:r>
            <a:r>
              <a:rPr dirty="0" sz="600" spc="-5">
                <a:latin typeface="Verdana"/>
                <a:cs typeface="Verdana"/>
              </a:rPr>
              <a:t>perceived anywhere </a:t>
            </a:r>
            <a:r>
              <a:rPr dirty="0" sz="600" spc="-15">
                <a:latin typeface="Verdana"/>
                <a:cs typeface="Verdana"/>
              </a:rPr>
              <a:t>in </a:t>
            </a:r>
            <a:r>
              <a:rPr dirty="0" sz="600">
                <a:latin typeface="Verdana"/>
                <a:cs typeface="Verdana"/>
              </a:rPr>
              <a:t>the</a:t>
            </a:r>
            <a:r>
              <a:rPr dirty="0" sz="600" spc="10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cave.</a:t>
            </a:r>
            <a:endParaRPr sz="600">
              <a:latin typeface="Verdana"/>
              <a:cs typeface="Verdana"/>
            </a:endParaRPr>
          </a:p>
          <a:p>
            <a:pPr marL="246379" indent="-229235">
              <a:lnSpc>
                <a:spcPts val="1140"/>
              </a:lnSpc>
              <a:buSzPct val="166666"/>
              <a:buFont typeface="Courier New"/>
              <a:buChar char="o"/>
              <a:tabLst>
                <a:tab pos="246379" algn="l"/>
                <a:tab pos="247015" algn="l"/>
              </a:tabLst>
            </a:pPr>
            <a:r>
              <a:rPr dirty="0" sz="600" spc="-5">
                <a:latin typeface="Verdana"/>
                <a:cs typeface="Verdana"/>
              </a:rPr>
              <a:t>These percepts </a:t>
            </a:r>
            <a:r>
              <a:rPr dirty="0" sz="600">
                <a:latin typeface="Verdana"/>
                <a:cs typeface="Verdana"/>
              </a:rPr>
              <a:t>can be </a:t>
            </a:r>
            <a:r>
              <a:rPr dirty="0" sz="600" spc="-5">
                <a:latin typeface="Verdana"/>
                <a:cs typeface="Verdana"/>
              </a:rPr>
              <a:t>represented </a:t>
            </a:r>
            <a:r>
              <a:rPr dirty="0" sz="600">
                <a:latin typeface="Verdana"/>
                <a:cs typeface="Verdana"/>
              </a:rPr>
              <a:t>as </a:t>
            </a:r>
            <a:r>
              <a:rPr dirty="0" sz="600" spc="-10">
                <a:latin typeface="Verdana"/>
                <a:cs typeface="Verdana"/>
              </a:rPr>
              <a:t>five </a:t>
            </a:r>
            <a:r>
              <a:rPr dirty="0" sz="600" spc="-5">
                <a:latin typeface="Verdana"/>
                <a:cs typeface="Verdana"/>
              </a:rPr>
              <a:t>element </a:t>
            </a:r>
            <a:r>
              <a:rPr dirty="0" sz="600" spc="-10">
                <a:latin typeface="Verdana"/>
                <a:cs typeface="Verdana"/>
              </a:rPr>
              <a:t>list, </a:t>
            </a:r>
            <a:r>
              <a:rPr dirty="0" sz="600" spc="-15">
                <a:latin typeface="Verdana"/>
                <a:cs typeface="Verdana"/>
              </a:rPr>
              <a:t>in </a:t>
            </a:r>
            <a:r>
              <a:rPr dirty="0" sz="600">
                <a:latin typeface="Verdana"/>
                <a:cs typeface="Verdana"/>
              </a:rPr>
              <a:t>which </a:t>
            </a:r>
            <a:r>
              <a:rPr dirty="0" sz="600" spc="-10">
                <a:latin typeface="Verdana"/>
                <a:cs typeface="Verdana"/>
              </a:rPr>
              <a:t>we </a:t>
            </a:r>
            <a:r>
              <a:rPr dirty="0" sz="600">
                <a:latin typeface="Verdana"/>
                <a:cs typeface="Verdana"/>
              </a:rPr>
              <a:t>will have </a:t>
            </a:r>
            <a:r>
              <a:rPr dirty="0" sz="600" spc="-5">
                <a:latin typeface="Verdana"/>
                <a:cs typeface="Verdana"/>
              </a:rPr>
              <a:t>different indicators for </a:t>
            </a:r>
            <a:r>
              <a:rPr dirty="0" sz="600">
                <a:latin typeface="Verdana"/>
                <a:cs typeface="Verdana"/>
              </a:rPr>
              <a:t>each</a:t>
            </a:r>
            <a:r>
              <a:rPr dirty="0" sz="600" spc="10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sensor.</a:t>
            </a:r>
            <a:endParaRPr sz="600">
              <a:latin typeface="Verdana"/>
              <a:cs typeface="Verdana"/>
            </a:endParaRPr>
          </a:p>
          <a:p>
            <a:pPr marL="246379" indent="-229235">
              <a:lnSpc>
                <a:spcPts val="1165"/>
              </a:lnSpc>
              <a:buSzPct val="166666"/>
              <a:buFont typeface="Courier New"/>
              <a:buChar char="o"/>
              <a:tabLst>
                <a:tab pos="246379" algn="l"/>
                <a:tab pos="247015" algn="l"/>
              </a:tabLst>
            </a:pPr>
            <a:r>
              <a:rPr dirty="0" sz="600" spc="-5">
                <a:latin typeface="Verdana"/>
                <a:cs typeface="Verdana"/>
              </a:rPr>
              <a:t>Example</a:t>
            </a:r>
            <a:r>
              <a:rPr dirty="0" sz="600" spc="50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if</a:t>
            </a:r>
            <a:r>
              <a:rPr dirty="0" sz="600" spc="70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agent</a:t>
            </a:r>
            <a:r>
              <a:rPr dirty="0" sz="600" spc="40">
                <a:latin typeface="Verdana"/>
                <a:cs typeface="Verdana"/>
              </a:rPr>
              <a:t> </a:t>
            </a:r>
            <a:r>
              <a:rPr dirty="0" sz="600" spc="-5">
                <a:latin typeface="Verdana"/>
                <a:cs typeface="Verdana"/>
              </a:rPr>
              <a:t>perceives</a:t>
            </a:r>
            <a:r>
              <a:rPr dirty="0" sz="600" spc="4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stench,</a:t>
            </a:r>
            <a:r>
              <a:rPr dirty="0" sz="600" spc="10">
                <a:latin typeface="Verdana"/>
                <a:cs typeface="Verdana"/>
              </a:rPr>
              <a:t> </a:t>
            </a:r>
            <a:r>
              <a:rPr dirty="0" sz="600" spc="-5">
                <a:latin typeface="Verdana"/>
                <a:cs typeface="Verdana"/>
              </a:rPr>
              <a:t>breeze,</a:t>
            </a:r>
            <a:r>
              <a:rPr dirty="0" sz="600" spc="4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but</a:t>
            </a:r>
            <a:r>
              <a:rPr dirty="0" sz="600" spc="1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no</a:t>
            </a:r>
            <a:r>
              <a:rPr dirty="0" sz="600" spc="30">
                <a:latin typeface="Verdana"/>
                <a:cs typeface="Verdana"/>
              </a:rPr>
              <a:t> </a:t>
            </a:r>
            <a:r>
              <a:rPr dirty="0" sz="600" spc="-5">
                <a:latin typeface="Verdana"/>
                <a:cs typeface="Verdana"/>
              </a:rPr>
              <a:t>glitter,</a:t>
            </a:r>
            <a:r>
              <a:rPr dirty="0" sz="600" spc="4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no</a:t>
            </a:r>
            <a:r>
              <a:rPr dirty="0" sz="600" spc="35">
                <a:latin typeface="Verdana"/>
                <a:cs typeface="Verdana"/>
              </a:rPr>
              <a:t> </a:t>
            </a:r>
            <a:r>
              <a:rPr dirty="0" sz="600" spc="-5">
                <a:latin typeface="Verdana"/>
                <a:cs typeface="Verdana"/>
              </a:rPr>
              <a:t>bump,</a:t>
            </a:r>
            <a:r>
              <a:rPr dirty="0" sz="600" spc="4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and</a:t>
            </a:r>
            <a:r>
              <a:rPr dirty="0" sz="600" spc="4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no</a:t>
            </a:r>
            <a:r>
              <a:rPr dirty="0" sz="600" spc="30">
                <a:latin typeface="Verdana"/>
                <a:cs typeface="Verdana"/>
              </a:rPr>
              <a:t> </a:t>
            </a:r>
            <a:r>
              <a:rPr dirty="0" sz="600" spc="-5">
                <a:latin typeface="Verdana"/>
                <a:cs typeface="Verdana"/>
              </a:rPr>
              <a:t>scream</a:t>
            </a:r>
            <a:r>
              <a:rPr dirty="0" sz="600" spc="40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then</a:t>
            </a:r>
            <a:r>
              <a:rPr dirty="0" sz="600" spc="40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it</a:t>
            </a:r>
            <a:r>
              <a:rPr dirty="0" sz="600" spc="70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can</a:t>
            </a:r>
            <a:r>
              <a:rPr dirty="0" sz="600" spc="40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be</a:t>
            </a:r>
            <a:r>
              <a:rPr dirty="0" sz="600" spc="60">
                <a:latin typeface="Verdana"/>
                <a:cs typeface="Verdana"/>
              </a:rPr>
              <a:t> </a:t>
            </a:r>
            <a:r>
              <a:rPr dirty="0" sz="600" spc="-5">
                <a:latin typeface="Verdana"/>
                <a:cs typeface="Verdana"/>
              </a:rPr>
              <a:t>represented</a:t>
            </a:r>
            <a:r>
              <a:rPr dirty="0" sz="600" spc="5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as:</a:t>
            </a:r>
            <a:endParaRPr sz="600">
              <a:latin typeface="Verdana"/>
              <a:cs typeface="Verdana"/>
            </a:endParaRPr>
          </a:p>
          <a:p>
            <a:pPr marL="246379">
              <a:lnSpc>
                <a:spcPct val="100000"/>
              </a:lnSpc>
              <a:spcBef>
                <a:spcPts val="135"/>
              </a:spcBef>
            </a:pPr>
            <a:r>
              <a:rPr dirty="0" sz="600" b="1">
                <a:latin typeface="Verdana"/>
                <a:cs typeface="Verdana"/>
              </a:rPr>
              <a:t>[Stench, </a:t>
            </a:r>
            <a:r>
              <a:rPr dirty="0" sz="600" spc="-5" b="1">
                <a:latin typeface="Verdana"/>
                <a:cs typeface="Verdana"/>
              </a:rPr>
              <a:t>Breeze, None, None,</a:t>
            </a:r>
            <a:r>
              <a:rPr dirty="0" sz="600" spc="-15" b="1">
                <a:latin typeface="Verdana"/>
                <a:cs typeface="Verdana"/>
              </a:rPr>
              <a:t> </a:t>
            </a:r>
            <a:r>
              <a:rPr dirty="0" sz="600" b="1">
                <a:latin typeface="Verdana"/>
                <a:cs typeface="Verdana"/>
              </a:rPr>
              <a:t>None]</a:t>
            </a:r>
            <a:r>
              <a:rPr dirty="0" sz="600">
                <a:latin typeface="Verdana"/>
                <a:cs typeface="Verdana"/>
              </a:rPr>
              <a:t>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6416" y="7168006"/>
            <a:ext cx="5982970" cy="19812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1590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70"/>
              </a:spcBef>
            </a:pPr>
            <a:r>
              <a:rPr dirty="0" sz="1150" spc="-10">
                <a:solidFill>
                  <a:srgbClr val="600A38"/>
                </a:solidFill>
                <a:latin typeface="Arial"/>
                <a:cs typeface="Arial"/>
              </a:rPr>
              <a:t>The </a:t>
            </a:r>
            <a:r>
              <a:rPr dirty="0" sz="1150" spc="5">
                <a:solidFill>
                  <a:srgbClr val="600A38"/>
                </a:solidFill>
                <a:latin typeface="Arial"/>
                <a:cs typeface="Arial"/>
              </a:rPr>
              <a:t>Wumpus </a:t>
            </a:r>
            <a:r>
              <a:rPr dirty="0" sz="1150" spc="-10">
                <a:solidFill>
                  <a:srgbClr val="600A38"/>
                </a:solidFill>
                <a:latin typeface="Arial"/>
                <a:cs typeface="Arial"/>
              </a:rPr>
              <a:t>world</a:t>
            </a:r>
            <a:r>
              <a:rPr dirty="0" sz="1150" spc="-40">
                <a:solidFill>
                  <a:srgbClr val="600A38"/>
                </a:solidFill>
                <a:latin typeface="Arial"/>
                <a:cs typeface="Arial"/>
              </a:rPr>
              <a:t> </a:t>
            </a:r>
            <a:r>
              <a:rPr dirty="0" sz="1150" spc="-5">
                <a:solidFill>
                  <a:srgbClr val="600A38"/>
                </a:solidFill>
                <a:latin typeface="Arial"/>
                <a:cs typeface="Arial"/>
              </a:rPr>
              <a:t>Properties: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25321" y="7542910"/>
            <a:ext cx="5753735" cy="96646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5715" rIns="0" bIns="0" rtlCol="0" vert="horz">
            <a:spAutoFit/>
          </a:bodyPr>
          <a:lstStyle/>
          <a:p>
            <a:pPr marL="246379" marR="17145" indent="-229235">
              <a:lnSpc>
                <a:spcPts val="960"/>
              </a:lnSpc>
              <a:spcBef>
                <a:spcPts val="45"/>
              </a:spcBef>
              <a:buSzPct val="166666"/>
              <a:buFont typeface="Courier New"/>
              <a:buChar char="o"/>
              <a:tabLst>
                <a:tab pos="246379" algn="l"/>
                <a:tab pos="247015" algn="l"/>
              </a:tabLst>
            </a:pPr>
            <a:r>
              <a:rPr dirty="0" sz="600" b="1">
                <a:latin typeface="Verdana"/>
                <a:cs typeface="Verdana"/>
              </a:rPr>
              <a:t>Partially </a:t>
            </a:r>
            <a:r>
              <a:rPr dirty="0" sz="600" spc="-5" b="1">
                <a:latin typeface="Verdana"/>
                <a:cs typeface="Verdana"/>
              </a:rPr>
              <a:t>observable: </a:t>
            </a:r>
            <a:r>
              <a:rPr dirty="0" sz="600" spc="-5">
                <a:latin typeface="Verdana"/>
                <a:cs typeface="Verdana"/>
              </a:rPr>
              <a:t>The Wumpus </a:t>
            </a:r>
            <a:r>
              <a:rPr dirty="0" sz="600" spc="-10">
                <a:latin typeface="Verdana"/>
                <a:cs typeface="Verdana"/>
              </a:rPr>
              <a:t>world </a:t>
            </a:r>
            <a:r>
              <a:rPr dirty="0" sz="600" spc="-15">
                <a:latin typeface="Verdana"/>
                <a:cs typeface="Verdana"/>
              </a:rPr>
              <a:t>is </a:t>
            </a:r>
            <a:r>
              <a:rPr dirty="0" sz="600" spc="-5">
                <a:latin typeface="Verdana"/>
                <a:cs typeface="Verdana"/>
              </a:rPr>
              <a:t>partially observable </a:t>
            </a:r>
            <a:r>
              <a:rPr dirty="0" sz="600">
                <a:latin typeface="Verdana"/>
                <a:cs typeface="Verdana"/>
              </a:rPr>
              <a:t>because the agent can </a:t>
            </a:r>
            <a:r>
              <a:rPr dirty="0" sz="600" spc="-10">
                <a:latin typeface="Verdana"/>
                <a:cs typeface="Verdana"/>
              </a:rPr>
              <a:t>only </a:t>
            </a:r>
            <a:r>
              <a:rPr dirty="0" sz="600" spc="-5">
                <a:latin typeface="Verdana"/>
                <a:cs typeface="Verdana"/>
              </a:rPr>
              <a:t>perceive </a:t>
            </a:r>
            <a:r>
              <a:rPr dirty="0" sz="600">
                <a:latin typeface="Verdana"/>
                <a:cs typeface="Verdana"/>
              </a:rPr>
              <a:t>the </a:t>
            </a:r>
            <a:r>
              <a:rPr dirty="0" sz="600" spc="-5">
                <a:latin typeface="Verdana"/>
                <a:cs typeface="Verdana"/>
              </a:rPr>
              <a:t>close environment </a:t>
            </a:r>
            <a:r>
              <a:rPr dirty="0" sz="600">
                <a:latin typeface="Verdana"/>
                <a:cs typeface="Verdana"/>
              </a:rPr>
              <a:t>such as an  adjacent</a:t>
            </a:r>
            <a:r>
              <a:rPr dirty="0" sz="600" spc="-25">
                <a:latin typeface="Verdana"/>
                <a:cs typeface="Verdana"/>
              </a:rPr>
              <a:t> </a:t>
            </a:r>
            <a:r>
              <a:rPr dirty="0" sz="600" spc="-5">
                <a:latin typeface="Verdana"/>
                <a:cs typeface="Verdana"/>
              </a:rPr>
              <a:t>room.</a:t>
            </a:r>
            <a:endParaRPr sz="600">
              <a:latin typeface="Verdana"/>
              <a:cs typeface="Verdana"/>
            </a:endParaRPr>
          </a:p>
          <a:p>
            <a:pPr marL="246379" indent="-229235">
              <a:lnSpc>
                <a:spcPts val="1125"/>
              </a:lnSpc>
              <a:buSzPct val="166666"/>
              <a:buFont typeface="Courier New"/>
              <a:buChar char="o"/>
              <a:tabLst>
                <a:tab pos="246379" algn="l"/>
                <a:tab pos="247015" algn="l"/>
              </a:tabLst>
            </a:pPr>
            <a:r>
              <a:rPr dirty="0" sz="600" b="1">
                <a:latin typeface="Verdana"/>
                <a:cs typeface="Verdana"/>
              </a:rPr>
              <a:t>Deterministic: </a:t>
            </a:r>
            <a:r>
              <a:rPr dirty="0" sz="600" spc="-10">
                <a:latin typeface="Verdana"/>
                <a:cs typeface="Verdana"/>
              </a:rPr>
              <a:t>It </a:t>
            </a:r>
            <a:r>
              <a:rPr dirty="0" sz="600" spc="-15">
                <a:latin typeface="Verdana"/>
                <a:cs typeface="Verdana"/>
              </a:rPr>
              <a:t>is </a:t>
            </a:r>
            <a:r>
              <a:rPr dirty="0" sz="600" spc="-5">
                <a:latin typeface="Verdana"/>
                <a:cs typeface="Verdana"/>
              </a:rPr>
              <a:t>deterministic, </a:t>
            </a:r>
            <a:r>
              <a:rPr dirty="0" sz="600">
                <a:latin typeface="Verdana"/>
                <a:cs typeface="Verdana"/>
              </a:rPr>
              <a:t>as the </a:t>
            </a:r>
            <a:r>
              <a:rPr dirty="0" sz="600" spc="-5">
                <a:latin typeface="Verdana"/>
                <a:cs typeface="Verdana"/>
              </a:rPr>
              <a:t>result </a:t>
            </a:r>
            <a:r>
              <a:rPr dirty="0" sz="600">
                <a:latin typeface="Verdana"/>
                <a:cs typeface="Verdana"/>
              </a:rPr>
              <a:t>and </a:t>
            </a:r>
            <a:r>
              <a:rPr dirty="0" sz="600" spc="-5">
                <a:latin typeface="Verdana"/>
                <a:cs typeface="Verdana"/>
              </a:rPr>
              <a:t>outcome of </a:t>
            </a:r>
            <a:r>
              <a:rPr dirty="0" sz="600">
                <a:latin typeface="Verdana"/>
                <a:cs typeface="Verdana"/>
              </a:rPr>
              <a:t>the </a:t>
            </a:r>
            <a:r>
              <a:rPr dirty="0" sz="600" spc="-10">
                <a:latin typeface="Verdana"/>
                <a:cs typeface="Verdana"/>
              </a:rPr>
              <a:t>world </a:t>
            </a:r>
            <a:r>
              <a:rPr dirty="0" sz="600">
                <a:latin typeface="Verdana"/>
                <a:cs typeface="Verdana"/>
              </a:rPr>
              <a:t>are </a:t>
            </a:r>
            <a:r>
              <a:rPr dirty="0" sz="600" spc="-5">
                <a:latin typeface="Verdana"/>
                <a:cs typeface="Verdana"/>
              </a:rPr>
              <a:t>already</a:t>
            </a:r>
            <a:r>
              <a:rPr dirty="0" sz="600" spc="85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known.</a:t>
            </a:r>
            <a:endParaRPr sz="600">
              <a:latin typeface="Verdana"/>
              <a:cs typeface="Verdana"/>
            </a:endParaRPr>
          </a:p>
          <a:p>
            <a:pPr marL="246379" indent="-229235">
              <a:lnSpc>
                <a:spcPts val="1140"/>
              </a:lnSpc>
              <a:buSzPct val="166666"/>
              <a:buFont typeface="Courier New"/>
              <a:buChar char="o"/>
              <a:tabLst>
                <a:tab pos="246379" algn="l"/>
                <a:tab pos="247015" algn="l"/>
              </a:tabLst>
            </a:pPr>
            <a:r>
              <a:rPr dirty="0" sz="600" spc="-5" b="1">
                <a:latin typeface="Verdana"/>
                <a:cs typeface="Verdana"/>
              </a:rPr>
              <a:t>Sequential: </a:t>
            </a:r>
            <a:r>
              <a:rPr dirty="0" sz="600" spc="-5">
                <a:latin typeface="Verdana"/>
                <a:cs typeface="Verdana"/>
              </a:rPr>
              <a:t>The order </a:t>
            </a:r>
            <a:r>
              <a:rPr dirty="0" sz="600" spc="-15">
                <a:latin typeface="Verdana"/>
                <a:cs typeface="Verdana"/>
              </a:rPr>
              <a:t>is </a:t>
            </a:r>
            <a:r>
              <a:rPr dirty="0" sz="600" spc="-5">
                <a:latin typeface="Verdana"/>
                <a:cs typeface="Verdana"/>
              </a:rPr>
              <a:t>important, </a:t>
            </a:r>
            <a:r>
              <a:rPr dirty="0" sz="600">
                <a:latin typeface="Verdana"/>
                <a:cs typeface="Verdana"/>
              </a:rPr>
              <a:t>so </a:t>
            </a:r>
            <a:r>
              <a:rPr dirty="0" sz="600" spc="-15">
                <a:latin typeface="Verdana"/>
                <a:cs typeface="Verdana"/>
              </a:rPr>
              <a:t>it is</a:t>
            </a:r>
            <a:r>
              <a:rPr dirty="0" sz="600" spc="105">
                <a:latin typeface="Verdana"/>
                <a:cs typeface="Verdana"/>
              </a:rPr>
              <a:t> </a:t>
            </a:r>
            <a:r>
              <a:rPr dirty="0" sz="600" spc="-5">
                <a:latin typeface="Verdana"/>
                <a:cs typeface="Verdana"/>
              </a:rPr>
              <a:t>sequential.</a:t>
            </a:r>
            <a:endParaRPr sz="600">
              <a:latin typeface="Verdana"/>
              <a:cs typeface="Verdana"/>
            </a:endParaRPr>
          </a:p>
          <a:p>
            <a:pPr marL="246379" indent="-229235">
              <a:lnSpc>
                <a:spcPts val="1140"/>
              </a:lnSpc>
              <a:buSzPct val="166666"/>
              <a:buFont typeface="Courier New"/>
              <a:buChar char="o"/>
              <a:tabLst>
                <a:tab pos="246379" algn="l"/>
                <a:tab pos="247015" algn="l"/>
              </a:tabLst>
            </a:pPr>
            <a:r>
              <a:rPr dirty="0" sz="600" b="1">
                <a:latin typeface="Verdana"/>
                <a:cs typeface="Verdana"/>
              </a:rPr>
              <a:t>Static: </a:t>
            </a:r>
            <a:r>
              <a:rPr dirty="0" sz="600" spc="-10">
                <a:latin typeface="Verdana"/>
                <a:cs typeface="Verdana"/>
              </a:rPr>
              <a:t>It </a:t>
            </a:r>
            <a:r>
              <a:rPr dirty="0" sz="600" spc="-15">
                <a:latin typeface="Verdana"/>
                <a:cs typeface="Verdana"/>
              </a:rPr>
              <a:t>is </a:t>
            </a:r>
            <a:r>
              <a:rPr dirty="0" sz="600" spc="-5">
                <a:latin typeface="Verdana"/>
                <a:cs typeface="Verdana"/>
              </a:rPr>
              <a:t>static </a:t>
            </a:r>
            <a:r>
              <a:rPr dirty="0" sz="600">
                <a:latin typeface="Verdana"/>
                <a:cs typeface="Verdana"/>
              </a:rPr>
              <a:t>as Wumpus and </a:t>
            </a:r>
            <a:r>
              <a:rPr dirty="0" sz="600" spc="-10">
                <a:latin typeface="Verdana"/>
                <a:cs typeface="Verdana"/>
              </a:rPr>
              <a:t>Pits </a:t>
            </a:r>
            <a:r>
              <a:rPr dirty="0" sz="600">
                <a:latin typeface="Verdana"/>
                <a:cs typeface="Verdana"/>
              </a:rPr>
              <a:t>are </a:t>
            </a:r>
            <a:r>
              <a:rPr dirty="0" sz="600" spc="-5">
                <a:latin typeface="Verdana"/>
                <a:cs typeface="Verdana"/>
              </a:rPr>
              <a:t>not</a:t>
            </a:r>
            <a:r>
              <a:rPr dirty="0" sz="600">
                <a:latin typeface="Verdana"/>
                <a:cs typeface="Verdana"/>
              </a:rPr>
              <a:t> </a:t>
            </a:r>
            <a:r>
              <a:rPr dirty="0" sz="600" spc="-5">
                <a:latin typeface="Verdana"/>
                <a:cs typeface="Verdana"/>
              </a:rPr>
              <a:t>moving.</a:t>
            </a:r>
            <a:endParaRPr sz="600">
              <a:latin typeface="Verdana"/>
              <a:cs typeface="Verdana"/>
            </a:endParaRPr>
          </a:p>
          <a:p>
            <a:pPr marL="246379" indent="-229235">
              <a:lnSpc>
                <a:spcPts val="1140"/>
              </a:lnSpc>
              <a:buSzPct val="166666"/>
              <a:buFont typeface="Courier New"/>
              <a:buChar char="o"/>
              <a:tabLst>
                <a:tab pos="246379" algn="l"/>
                <a:tab pos="247015" algn="l"/>
              </a:tabLst>
            </a:pPr>
            <a:r>
              <a:rPr dirty="0" sz="600" b="1">
                <a:latin typeface="Verdana"/>
                <a:cs typeface="Verdana"/>
              </a:rPr>
              <a:t>Discrete: </a:t>
            </a:r>
            <a:r>
              <a:rPr dirty="0" sz="600" spc="-5">
                <a:latin typeface="Verdana"/>
                <a:cs typeface="Verdana"/>
              </a:rPr>
              <a:t>The environment </a:t>
            </a:r>
            <a:r>
              <a:rPr dirty="0" sz="600" spc="-15">
                <a:latin typeface="Verdana"/>
                <a:cs typeface="Verdana"/>
              </a:rPr>
              <a:t>is</a:t>
            </a:r>
            <a:r>
              <a:rPr dirty="0" sz="600">
                <a:latin typeface="Verdana"/>
                <a:cs typeface="Verdana"/>
              </a:rPr>
              <a:t> </a:t>
            </a:r>
            <a:r>
              <a:rPr dirty="0" sz="600" spc="-5">
                <a:latin typeface="Verdana"/>
                <a:cs typeface="Verdana"/>
              </a:rPr>
              <a:t>discrete.</a:t>
            </a:r>
            <a:endParaRPr sz="600">
              <a:latin typeface="Verdana"/>
              <a:cs typeface="Verdana"/>
            </a:endParaRPr>
          </a:p>
          <a:p>
            <a:pPr marL="246379" indent="-229235">
              <a:lnSpc>
                <a:spcPts val="1095"/>
              </a:lnSpc>
              <a:buSzPct val="166666"/>
              <a:buFont typeface="Courier New"/>
              <a:buChar char="o"/>
              <a:tabLst>
                <a:tab pos="246379" algn="l"/>
                <a:tab pos="247015" algn="l"/>
              </a:tabLst>
            </a:pPr>
            <a:r>
              <a:rPr dirty="0" sz="600" spc="-5" b="1">
                <a:latin typeface="Verdana"/>
                <a:cs typeface="Verdana"/>
              </a:rPr>
              <a:t>One agent: </a:t>
            </a:r>
            <a:r>
              <a:rPr dirty="0" sz="600" spc="-5">
                <a:latin typeface="Verdana"/>
                <a:cs typeface="Verdana"/>
              </a:rPr>
              <a:t>The environment </a:t>
            </a:r>
            <a:r>
              <a:rPr dirty="0" sz="600" spc="-15">
                <a:latin typeface="Verdana"/>
                <a:cs typeface="Verdana"/>
              </a:rPr>
              <a:t>is </a:t>
            </a:r>
            <a:r>
              <a:rPr dirty="0" sz="600">
                <a:latin typeface="Verdana"/>
                <a:cs typeface="Verdana"/>
              </a:rPr>
              <a:t>a </a:t>
            </a:r>
            <a:r>
              <a:rPr dirty="0" sz="600" spc="-10">
                <a:latin typeface="Verdana"/>
                <a:cs typeface="Verdana"/>
              </a:rPr>
              <a:t>single </a:t>
            </a:r>
            <a:r>
              <a:rPr dirty="0" sz="600">
                <a:latin typeface="Verdana"/>
                <a:cs typeface="Verdana"/>
              </a:rPr>
              <a:t>agent as </a:t>
            </a:r>
            <a:r>
              <a:rPr dirty="0" sz="600" spc="-10">
                <a:latin typeface="Verdana"/>
                <a:cs typeface="Verdana"/>
              </a:rPr>
              <a:t>we </a:t>
            </a:r>
            <a:r>
              <a:rPr dirty="0" sz="600">
                <a:latin typeface="Verdana"/>
                <a:cs typeface="Verdana"/>
              </a:rPr>
              <a:t>have </a:t>
            </a:r>
            <a:r>
              <a:rPr dirty="0" sz="600" spc="-5">
                <a:latin typeface="Verdana"/>
                <a:cs typeface="Verdana"/>
              </a:rPr>
              <a:t>one agent </a:t>
            </a:r>
            <a:r>
              <a:rPr dirty="0" sz="600" spc="-10">
                <a:latin typeface="Verdana"/>
                <a:cs typeface="Verdana"/>
              </a:rPr>
              <a:t>only and </a:t>
            </a:r>
            <a:r>
              <a:rPr dirty="0" sz="600">
                <a:latin typeface="Verdana"/>
                <a:cs typeface="Verdana"/>
              </a:rPr>
              <a:t>Wumpus </a:t>
            </a:r>
            <a:r>
              <a:rPr dirty="0" sz="600" spc="-15">
                <a:latin typeface="Verdana"/>
                <a:cs typeface="Verdana"/>
              </a:rPr>
              <a:t>is </a:t>
            </a:r>
            <a:r>
              <a:rPr dirty="0" sz="600" spc="-5">
                <a:latin typeface="Verdana"/>
                <a:cs typeface="Verdana"/>
              </a:rPr>
              <a:t>not considered </a:t>
            </a:r>
            <a:r>
              <a:rPr dirty="0" sz="600">
                <a:latin typeface="Verdana"/>
                <a:cs typeface="Verdana"/>
              </a:rPr>
              <a:t>as an</a:t>
            </a:r>
            <a:r>
              <a:rPr dirty="0" sz="600" spc="180">
                <a:latin typeface="Verdana"/>
                <a:cs typeface="Verdana"/>
              </a:rPr>
              <a:t> </a:t>
            </a:r>
            <a:r>
              <a:rPr dirty="0" sz="600" spc="-5">
                <a:latin typeface="Verdana"/>
                <a:cs typeface="Verdana"/>
              </a:rPr>
              <a:t>agent.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6416" y="8686190"/>
            <a:ext cx="5982970" cy="20129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1590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70"/>
              </a:spcBef>
            </a:pPr>
            <a:r>
              <a:rPr dirty="0" sz="1150" spc="-5">
                <a:solidFill>
                  <a:srgbClr val="600A38"/>
                </a:solidFill>
                <a:latin typeface="Arial"/>
                <a:cs typeface="Arial"/>
              </a:rPr>
              <a:t>Exploring the </a:t>
            </a:r>
            <a:r>
              <a:rPr dirty="0" sz="1150" spc="5">
                <a:solidFill>
                  <a:srgbClr val="600A38"/>
                </a:solidFill>
                <a:latin typeface="Arial"/>
                <a:cs typeface="Arial"/>
              </a:rPr>
              <a:t>Wumpus</a:t>
            </a:r>
            <a:r>
              <a:rPr dirty="0" sz="1150" spc="-35">
                <a:solidFill>
                  <a:srgbClr val="600A38"/>
                </a:solidFill>
                <a:latin typeface="Arial"/>
                <a:cs typeface="Arial"/>
              </a:rPr>
              <a:t> </a:t>
            </a:r>
            <a:r>
              <a:rPr dirty="0" sz="1150" spc="-10">
                <a:solidFill>
                  <a:srgbClr val="600A38"/>
                </a:solidFill>
                <a:latin typeface="Arial"/>
                <a:cs typeface="Arial"/>
              </a:rPr>
              <a:t>world:</a:t>
            </a:r>
            <a:endParaRPr sz="11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4800" y="304799"/>
            <a:ext cx="7165975" cy="9451975"/>
          </a:xfrm>
          <a:custGeom>
            <a:avLst/>
            <a:gdLst/>
            <a:ahLst/>
            <a:cxnLst/>
            <a:rect l="l" t="t" r="r" b="b"/>
            <a:pathLst>
              <a:path w="7165975" h="9451975">
                <a:moveTo>
                  <a:pt x="7138403" y="0"/>
                </a:moveTo>
                <a:lnTo>
                  <a:pt x="27432" y="0"/>
                </a:lnTo>
                <a:lnTo>
                  <a:pt x="0" y="0"/>
                </a:lnTo>
                <a:lnTo>
                  <a:pt x="0" y="27393"/>
                </a:lnTo>
                <a:lnTo>
                  <a:pt x="0" y="9424111"/>
                </a:lnTo>
                <a:lnTo>
                  <a:pt x="0" y="9451543"/>
                </a:lnTo>
                <a:lnTo>
                  <a:pt x="27432" y="9451543"/>
                </a:lnTo>
                <a:lnTo>
                  <a:pt x="7138403" y="9451543"/>
                </a:lnTo>
                <a:lnTo>
                  <a:pt x="7138403" y="9424111"/>
                </a:lnTo>
                <a:lnTo>
                  <a:pt x="27432" y="9424111"/>
                </a:lnTo>
                <a:lnTo>
                  <a:pt x="27432" y="27432"/>
                </a:lnTo>
                <a:lnTo>
                  <a:pt x="7138403" y="27432"/>
                </a:lnTo>
                <a:lnTo>
                  <a:pt x="7138403" y="0"/>
                </a:lnTo>
                <a:close/>
              </a:path>
              <a:path w="7165975" h="9451975">
                <a:moveTo>
                  <a:pt x="7165848" y="0"/>
                </a:moveTo>
                <a:lnTo>
                  <a:pt x="7138416" y="0"/>
                </a:lnTo>
                <a:lnTo>
                  <a:pt x="7138416" y="27393"/>
                </a:lnTo>
                <a:lnTo>
                  <a:pt x="7138416" y="9424111"/>
                </a:lnTo>
                <a:lnTo>
                  <a:pt x="7138416" y="9451543"/>
                </a:lnTo>
                <a:lnTo>
                  <a:pt x="7165848" y="9451543"/>
                </a:lnTo>
                <a:lnTo>
                  <a:pt x="7165848" y="9424111"/>
                </a:lnTo>
                <a:lnTo>
                  <a:pt x="7165848" y="27432"/>
                </a:lnTo>
                <a:lnTo>
                  <a:pt x="7165848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416" y="1240789"/>
            <a:ext cx="5982970" cy="109156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ct val="100000"/>
              </a:lnSpc>
            </a:pPr>
            <a:r>
              <a:rPr dirty="0" sz="600">
                <a:latin typeface="Verdana"/>
                <a:cs typeface="Verdana"/>
              </a:rPr>
              <a:t>Now </a:t>
            </a:r>
            <a:r>
              <a:rPr dirty="0" sz="600" spc="-10">
                <a:latin typeface="Verdana"/>
                <a:cs typeface="Verdana"/>
              </a:rPr>
              <a:t>we </a:t>
            </a:r>
            <a:r>
              <a:rPr dirty="0" sz="600" spc="-5">
                <a:latin typeface="Verdana"/>
                <a:cs typeface="Verdana"/>
              </a:rPr>
              <a:t>will explore </a:t>
            </a:r>
            <a:r>
              <a:rPr dirty="0" sz="600">
                <a:latin typeface="Verdana"/>
                <a:cs typeface="Verdana"/>
              </a:rPr>
              <a:t>the Wumpus </a:t>
            </a:r>
            <a:r>
              <a:rPr dirty="0" sz="600" spc="-10">
                <a:latin typeface="Verdana"/>
                <a:cs typeface="Verdana"/>
              </a:rPr>
              <a:t>world </a:t>
            </a:r>
            <a:r>
              <a:rPr dirty="0" sz="600">
                <a:latin typeface="Verdana"/>
                <a:cs typeface="Verdana"/>
              </a:rPr>
              <a:t>and </a:t>
            </a:r>
            <a:r>
              <a:rPr dirty="0" sz="600" spc="-10">
                <a:latin typeface="Verdana"/>
                <a:cs typeface="Verdana"/>
              </a:rPr>
              <a:t>will </a:t>
            </a:r>
            <a:r>
              <a:rPr dirty="0" sz="600" spc="-5">
                <a:latin typeface="Verdana"/>
                <a:cs typeface="Verdana"/>
              </a:rPr>
              <a:t>determine how </a:t>
            </a:r>
            <a:r>
              <a:rPr dirty="0" sz="600">
                <a:latin typeface="Verdana"/>
                <a:cs typeface="Verdana"/>
              </a:rPr>
              <a:t>the agent </a:t>
            </a:r>
            <a:r>
              <a:rPr dirty="0" sz="600" spc="-10">
                <a:latin typeface="Verdana"/>
                <a:cs typeface="Verdana"/>
              </a:rPr>
              <a:t>will </a:t>
            </a:r>
            <a:r>
              <a:rPr dirty="0" sz="600">
                <a:latin typeface="Verdana"/>
                <a:cs typeface="Verdana"/>
              </a:rPr>
              <a:t>find </a:t>
            </a:r>
            <a:r>
              <a:rPr dirty="0" sz="600" spc="-10">
                <a:latin typeface="Verdana"/>
                <a:cs typeface="Verdana"/>
              </a:rPr>
              <a:t>its </a:t>
            </a:r>
            <a:r>
              <a:rPr dirty="0" sz="600">
                <a:latin typeface="Verdana"/>
                <a:cs typeface="Verdana"/>
              </a:rPr>
              <a:t>goal by </a:t>
            </a:r>
            <a:r>
              <a:rPr dirty="0" sz="600" spc="-5">
                <a:latin typeface="Verdana"/>
                <a:cs typeface="Verdana"/>
              </a:rPr>
              <a:t>applying logical</a:t>
            </a:r>
            <a:r>
              <a:rPr dirty="0" sz="600" spc="30">
                <a:latin typeface="Verdana"/>
                <a:cs typeface="Verdana"/>
              </a:rPr>
              <a:t> </a:t>
            </a:r>
            <a:r>
              <a:rPr dirty="0" sz="600" spc="-5">
                <a:latin typeface="Verdana"/>
                <a:cs typeface="Verdana"/>
              </a:rPr>
              <a:t>reasoning.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700">
              <a:latin typeface="Verdana"/>
              <a:cs typeface="Verdana"/>
            </a:endParaRPr>
          </a:p>
          <a:p>
            <a:pPr marL="17780">
              <a:lnSpc>
                <a:spcPct val="100000"/>
              </a:lnSpc>
              <a:spcBef>
                <a:spcPts val="565"/>
              </a:spcBef>
            </a:pPr>
            <a:r>
              <a:rPr dirty="0" sz="600" spc="-10" b="1">
                <a:latin typeface="Verdana"/>
                <a:cs typeface="Verdana"/>
              </a:rPr>
              <a:t>Agent's </a:t>
            </a:r>
            <a:r>
              <a:rPr dirty="0" sz="600" spc="-5" b="1">
                <a:latin typeface="Verdana"/>
                <a:cs typeface="Verdana"/>
              </a:rPr>
              <a:t>First</a:t>
            </a:r>
            <a:r>
              <a:rPr dirty="0" sz="600" spc="15" b="1">
                <a:latin typeface="Verdana"/>
                <a:cs typeface="Verdana"/>
              </a:rPr>
              <a:t> </a:t>
            </a:r>
            <a:r>
              <a:rPr dirty="0" sz="600" spc="-5" b="1">
                <a:latin typeface="Verdana"/>
                <a:cs typeface="Verdana"/>
              </a:rPr>
              <a:t>step: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700">
              <a:latin typeface="Verdana"/>
              <a:cs typeface="Verdana"/>
            </a:endParaRPr>
          </a:p>
          <a:p>
            <a:pPr algn="just" marL="17780" marR="13335">
              <a:lnSpc>
                <a:spcPct val="101699"/>
              </a:lnSpc>
              <a:spcBef>
                <a:spcPts val="530"/>
              </a:spcBef>
            </a:pPr>
            <a:r>
              <a:rPr dirty="0" sz="600" spc="-5">
                <a:latin typeface="Verdana"/>
                <a:cs typeface="Verdana"/>
              </a:rPr>
              <a:t>Initially, </a:t>
            </a:r>
            <a:r>
              <a:rPr dirty="0" sz="600">
                <a:latin typeface="Verdana"/>
                <a:cs typeface="Verdana"/>
              </a:rPr>
              <a:t>the agent </a:t>
            </a:r>
            <a:r>
              <a:rPr dirty="0" sz="600" spc="-15">
                <a:latin typeface="Verdana"/>
                <a:cs typeface="Verdana"/>
              </a:rPr>
              <a:t>is in </a:t>
            </a:r>
            <a:r>
              <a:rPr dirty="0" sz="600">
                <a:latin typeface="Verdana"/>
                <a:cs typeface="Verdana"/>
              </a:rPr>
              <a:t>the </a:t>
            </a:r>
            <a:r>
              <a:rPr dirty="0" sz="600" spc="-5">
                <a:latin typeface="Verdana"/>
                <a:cs typeface="Verdana"/>
              </a:rPr>
              <a:t>first room or on </a:t>
            </a:r>
            <a:r>
              <a:rPr dirty="0" sz="600">
                <a:latin typeface="Verdana"/>
                <a:cs typeface="Verdana"/>
              </a:rPr>
              <a:t>the square </a:t>
            </a:r>
            <a:r>
              <a:rPr dirty="0" sz="600" spc="-5">
                <a:latin typeface="Verdana"/>
                <a:cs typeface="Verdana"/>
              </a:rPr>
              <a:t>[1,1], </a:t>
            </a:r>
            <a:r>
              <a:rPr dirty="0" sz="600">
                <a:latin typeface="Verdana"/>
                <a:cs typeface="Verdana"/>
              </a:rPr>
              <a:t>and </a:t>
            </a:r>
            <a:r>
              <a:rPr dirty="0" sz="600" spc="-10">
                <a:latin typeface="Verdana"/>
                <a:cs typeface="Verdana"/>
              </a:rPr>
              <a:t>we </a:t>
            </a:r>
            <a:r>
              <a:rPr dirty="0" sz="600" spc="-5">
                <a:latin typeface="Verdana"/>
                <a:cs typeface="Verdana"/>
              </a:rPr>
              <a:t>already know </a:t>
            </a:r>
            <a:r>
              <a:rPr dirty="0" sz="600">
                <a:latin typeface="Verdana"/>
                <a:cs typeface="Verdana"/>
              </a:rPr>
              <a:t>that </a:t>
            </a:r>
            <a:r>
              <a:rPr dirty="0" sz="600" spc="-10">
                <a:latin typeface="Verdana"/>
                <a:cs typeface="Verdana"/>
              </a:rPr>
              <a:t>this </a:t>
            </a:r>
            <a:r>
              <a:rPr dirty="0" sz="600" spc="-5">
                <a:latin typeface="Verdana"/>
                <a:cs typeface="Verdana"/>
              </a:rPr>
              <a:t>room </a:t>
            </a:r>
            <a:r>
              <a:rPr dirty="0" sz="600" spc="-15">
                <a:latin typeface="Verdana"/>
                <a:cs typeface="Verdana"/>
              </a:rPr>
              <a:t>is </a:t>
            </a:r>
            <a:r>
              <a:rPr dirty="0" sz="600">
                <a:latin typeface="Verdana"/>
                <a:cs typeface="Verdana"/>
              </a:rPr>
              <a:t>safe </a:t>
            </a:r>
            <a:r>
              <a:rPr dirty="0" sz="600" spc="-5">
                <a:latin typeface="Verdana"/>
                <a:cs typeface="Verdana"/>
              </a:rPr>
              <a:t>for </a:t>
            </a:r>
            <a:r>
              <a:rPr dirty="0" sz="600">
                <a:latin typeface="Verdana"/>
                <a:cs typeface="Verdana"/>
              </a:rPr>
              <a:t>the agent, so to represent </a:t>
            </a:r>
            <a:r>
              <a:rPr dirty="0" sz="600" spc="-5">
                <a:latin typeface="Verdana"/>
                <a:cs typeface="Verdana"/>
              </a:rPr>
              <a:t>on </a:t>
            </a:r>
            <a:r>
              <a:rPr dirty="0" sz="600">
                <a:latin typeface="Verdana"/>
                <a:cs typeface="Verdana"/>
              </a:rPr>
              <a:t>the </a:t>
            </a:r>
            <a:r>
              <a:rPr dirty="0" sz="600" spc="-5">
                <a:latin typeface="Verdana"/>
                <a:cs typeface="Verdana"/>
              </a:rPr>
              <a:t>below  diagram (a) </a:t>
            </a:r>
            <a:r>
              <a:rPr dirty="0" sz="600">
                <a:latin typeface="Verdana"/>
                <a:cs typeface="Verdana"/>
              </a:rPr>
              <a:t>that </a:t>
            </a:r>
            <a:r>
              <a:rPr dirty="0" sz="600" spc="-5">
                <a:latin typeface="Verdana"/>
                <a:cs typeface="Verdana"/>
              </a:rPr>
              <a:t>room </a:t>
            </a:r>
            <a:r>
              <a:rPr dirty="0" sz="600" spc="-15">
                <a:latin typeface="Verdana"/>
                <a:cs typeface="Verdana"/>
              </a:rPr>
              <a:t>is </a:t>
            </a:r>
            <a:r>
              <a:rPr dirty="0" sz="600">
                <a:latin typeface="Verdana"/>
                <a:cs typeface="Verdana"/>
              </a:rPr>
              <a:t>safe </a:t>
            </a:r>
            <a:r>
              <a:rPr dirty="0" sz="600" spc="-10">
                <a:latin typeface="Verdana"/>
                <a:cs typeface="Verdana"/>
              </a:rPr>
              <a:t>we </a:t>
            </a:r>
            <a:r>
              <a:rPr dirty="0" sz="600" spc="-5">
                <a:latin typeface="Verdana"/>
                <a:cs typeface="Verdana"/>
              </a:rPr>
              <a:t>will </a:t>
            </a:r>
            <a:r>
              <a:rPr dirty="0" sz="600">
                <a:latin typeface="Verdana"/>
                <a:cs typeface="Verdana"/>
              </a:rPr>
              <a:t>add </a:t>
            </a:r>
            <a:r>
              <a:rPr dirty="0" sz="600" spc="-5">
                <a:latin typeface="Verdana"/>
                <a:cs typeface="Verdana"/>
              </a:rPr>
              <a:t>symbol OK. </a:t>
            </a:r>
            <a:r>
              <a:rPr dirty="0" sz="600">
                <a:latin typeface="Verdana"/>
                <a:cs typeface="Verdana"/>
              </a:rPr>
              <a:t>Symbol A </a:t>
            </a:r>
            <a:r>
              <a:rPr dirty="0" sz="600" spc="-15">
                <a:latin typeface="Verdana"/>
                <a:cs typeface="Verdana"/>
              </a:rPr>
              <a:t>is </a:t>
            </a:r>
            <a:r>
              <a:rPr dirty="0" sz="600">
                <a:latin typeface="Verdana"/>
                <a:cs typeface="Verdana"/>
              </a:rPr>
              <a:t>used to </a:t>
            </a:r>
            <a:r>
              <a:rPr dirty="0" sz="600" spc="-5">
                <a:latin typeface="Verdana"/>
                <a:cs typeface="Verdana"/>
              </a:rPr>
              <a:t>represent </a:t>
            </a:r>
            <a:r>
              <a:rPr dirty="0" sz="600">
                <a:latin typeface="Verdana"/>
                <a:cs typeface="Verdana"/>
              </a:rPr>
              <a:t>agent, </a:t>
            </a:r>
            <a:r>
              <a:rPr dirty="0" sz="600" spc="-10">
                <a:latin typeface="Verdana"/>
                <a:cs typeface="Verdana"/>
              </a:rPr>
              <a:t>symbol </a:t>
            </a:r>
            <a:r>
              <a:rPr dirty="0" sz="600">
                <a:latin typeface="Verdana"/>
                <a:cs typeface="Verdana"/>
              </a:rPr>
              <a:t>B </a:t>
            </a:r>
            <a:r>
              <a:rPr dirty="0" sz="600" spc="-5">
                <a:latin typeface="Verdana"/>
                <a:cs typeface="Verdana"/>
              </a:rPr>
              <a:t>for </a:t>
            </a:r>
            <a:r>
              <a:rPr dirty="0" sz="600">
                <a:latin typeface="Verdana"/>
                <a:cs typeface="Verdana"/>
              </a:rPr>
              <a:t>the breeze, G </a:t>
            </a:r>
            <a:r>
              <a:rPr dirty="0" sz="600" spc="-5">
                <a:latin typeface="Verdana"/>
                <a:cs typeface="Verdana"/>
              </a:rPr>
              <a:t>for </a:t>
            </a:r>
            <a:r>
              <a:rPr dirty="0" sz="600">
                <a:latin typeface="Verdana"/>
                <a:cs typeface="Verdana"/>
              </a:rPr>
              <a:t>Glitter </a:t>
            </a:r>
            <a:r>
              <a:rPr dirty="0" sz="600" spc="-5">
                <a:latin typeface="Verdana"/>
                <a:cs typeface="Verdana"/>
              </a:rPr>
              <a:t>or gold, </a:t>
            </a:r>
            <a:r>
              <a:rPr dirty="0" sz="600">
                <a:latin typeface="Verdana"/>
                <a:cs typeface="Verdana"/>
              </a:rPr>
              <a:t>V </a:t>
            </a:r>
            <a:r>
              <a:rPr dirty="0" sz="600" spc="-5">
                <a:latin typeface="Verdana"/>
                <a:cs typeface="Verdana"/>
              </a:rPr>
              <a:t>for </a:t>
            </a:r>
            <a:r>
              <a:rPr dirty="0" sz="600">
                <a:latin typeface="Verdana"/>
                <a:cs typeface="Verdana"/>
              </a:rPr>
              <a:t>the </a:t>
            </a:r>
            <a:r>
              <a:rPr dirty="0" sz="600" spc="-10">
                <a:latin typeface="Verdana"/>
                <a:cs typeface="Verdana"/>
              </a:rPr>
              <a:t>visited  </a:t>
            </a:r>
            <a:r>
              <a:rPr dirty="0" sz="600" spc="-5">
                <a:latin typeface="Verdana"/>
                <a:cs typeface="Verdana"/>
              </a:rPr>
              <a:t>room, </a:t>
            </a:r>
            <a:r>
              <a:rPr dirty="0" sz="600">
                <a:latin typeface="Verdana"/>
                <a:cs typeface="Verdana"/>
              </a:rPr>
              <a:t>P </a:t>
            </a:r>
            <a:r>
              <a:rPr dirty="0" sz="600" spc="-5">
                <a:latin typeface="Verdana"/>
                <a:cs typeface="Verdana"/>
              </a:rPr>
              <a:t>for pits, </a:t>
            </a:r>
            <a:r>
              <a:rPr dirty="0" sz="600">
                <a:latin typeface="Verdana"/>
                <a:cs typeface="Verdana"/>
              </a:rPr>
              <a:t>W </a:t>
            </a:r>
            <a:r>
              <a:rPr dirty="0" sz="600" spc="-5">
                <a:latin typeface="Verdana"/>
                <a:cs typeface="Verdana"/>
              </a:rPr>
              <a:t>for</a:t>
            </a:r>
            <a:r>
              <a:rPr dirty="0" sz="600" spc="1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Wumpus.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700">
              <a:latin typeface="Verdana"/>
              <a:cs typeface="Verdana"/>
            </a:endParaRPr>
          </a:p>
          <a:p>
            <a:pPr marL="17780">
              <a:lnSpc>
                <a:spcPct val="100000"/>
              </a:lnSpc>
              <a:spcBef>
                <a:spcPts val="565"/>
              </a:spcBef>
            </a:pPr>
            <a:r>
              <a:rPr dirty="0" sz="600" spc="-5">
                <a:latin typeface="Verdana"/>
                <a:cs typeface="Verdana"/>
              </a:rPr>
              <a:t>At Room [1,1] </a:t>
            </a:r>
            <a:r>
              <a:rPr dirty="0" sz="600">
                <a:latin typeface="Verdana"/>
                <a:cs typeface="Verdana"/>
              </a:rPr>
              <a:t>agent does </a:t>
            </a:r>
            <a:r>
              <a:rPr dirty="0" sz="600" spc="-5">
                <a:latin typeface="Verdana"/>
                <a:cs typeface="Verdana"/>
              </a:rPr>
              <a:t>not feel </a:t>
            </a:r>
            <a:r>
              <a:rPr dirty="0" sz="600">
                <a:latin typeface="Verdana"/>
                <a:cs typeface="Verdana"/>
              </a:rPr>
              <a:t>any breeze </a:t>
            </a:r>
            <a:r>
              <a:rPr dirty="0" sz="600" spc="-5">
                <a:latin typeface="Verdana"/>
                <a:cs typeface="Verdana"/>
              </a:rPr>
              <a:t>or </a:t>
            </a:r>
            <a:r>
              <a:rPr dirty="0" sz="600">
                <a:latin typeface="Verdana"/>
                <a:cs typeface="Verdana"/>
              </a:rPr>
              <a:t>any </a:t>
            </a:r>
            <a:r>
              <a:rPr dirty="0" sz="600" spc="-5">
                <a:latin typeface="Verdana"/>
                <a:cs typeface="Verdana"/>
              </a:rPr>
              <a:t>Stench </a:t>
            </a:r>
            <a:r>
              <a:rPr dirty="0" sz="600" spc="-10">
                <a:latin typeface="Verdana"/>
                <a:cs typeface="Verdana"/>
              </a:rPr>
              <a:t>which </a:t>
            </a:r>
            <a:r>
              <a:rPr dirty="0" sz="600" spc="-5">
                <a:latin typeface="Verdana"/>
                <a:cs typeface="Verdana"/>
              </a:rPr>
              <a:t>means </a:t>
            </a:r>
            <a:r>
              <a:rPr dirty="0" sz="600">
                <a:latin typeface="Verdana"/>
                <a:cs typeface="Verdana"/>
              </a:rPr>
              <a:t>the </a:t>
            </a:r>
            <a:r>
              <a:rPr dirty="0" sz="600" spc="-5">
                <a:latin typeface="Verdana"/>
                <a:cs typeface="Verdana"/>
              </a:rPr>
              <a:t>adjacent squares </a:t>
            </a:r>
            <a:r>
              <a:rPr dirty="0" sz="600">
                <a:latin typeface="Verdana"/>
                <a:cs typeface="Verdana"/>
              </a:rPr>
              <a:t>are </a:t>
            </a:r>
            <a:r>
              <a:rPr dirty="0" sz="600" spc="-5">
                <a:latin typeface="Verdana"/>
                <a:cs typeface="Verdana"/>
              </a:rPr>
              <a:t>also</a:t>
            </a:r>
            <a:r>
              <a:rPr dirty="0" sz="600" spc="30">
                <a:latin typeface="Verdana"/>
                <a:cs typeface="Verdana"/>
              </a:rPr>
              <a:t> </a:t>
            </a:r>
            <a:r>
              <a:rPr dirty="0" sz="600" spc="-5">
                <a:latin typeface="Verdana"/>
                <a:cs typeface="Verdana"/>
              </a:rPr>
              <a:t>OK.</a:t>
            </a:r>
            <a:endParaRPr sz="6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508250"/>
            <a:ext cx="4563110" cy="306959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96416" y="5756097"/>
            <a:ext cx="5982970" cy="164083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175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25"/>
              </a:spcBef>
            </a:pPr>
            <a:r>
              <a:rPr dirty="0" sz="600" spc="-10" b="1">
                <a:latin typeface="Verdana"/>
                <a:cs typeface="Verdana"/>
              </a:rPr>
              <a:t>Agent's </a:t>
            </a:r>
            <a:r>
              <a:rPr dirty="0" sz="600" b="1">
                <a:latin typeface="Verdana"/>
                <a:cs typeface="Verdana"/>
              </a:rPr>
              <a:t>second</a:t>
            </a:r>
            <a:r>
              <a:rPr dirty="0" sz="600" spc="10" b="1">
                <a:latin typeface="Verdana"/>
                <a:cs typeface="Verdana"/>
              </a:rPr>
              <a:t> </a:t>
            </a:r>
            <a:r>
              <a:rPr dirty="0" sz="600" spc="-5" b="1">
                <a:latin typeface="Verdana"/>
                <a:cs typeface="Verdana"/>
              </a:rPr>
              <a:t>Step: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700">
              <a:latin typeface="Verdana"/>
              <a:cs typeface="Verdana"/>
            </a:endParaRPr>
          </a:p>
          <a:p>
            <a:pPr marL="17780" marR="11430">
              <a:lnSpc>
                <a:spcPct val="100000"/>
              </a:lnSpc>
              <a:spcBef>
                <a:spcPts val="540"/>
              </a:spcBef>
            </a:pPr>
            <a:r>
              <a:rPr dirty="0" sz="600">
                <a:latin typeface="Verdana"/>
                <a:cs typeface="Verdana"/>
              </a:rPr>
              <a:t>Now agent </a:t>
            </a:r>
            <a:r>
              <a:rPr dirty="0" sz="600" spc="-5">
                <a:latin typeface="Verdana"/>
                <a:cs typeface="Verdana"/>
              </a:rPr>
              <a:t>needs </a:t>
            </a:r>
            <a:r>
              <a:rPr dirty="0" sz="600">
                <a:latin typeface="Verdana"/>
                <a:cs typeface="Verdana"/>
              </a:rPr>
              <a:t>to </a:t>
            </a:r>
            <a:r>
              <a:rPr dirty="0" sz="600" spc="-5">
                <a:latin typeface="Verdana"/>
                <a:cs typeface="Verdana"/>
              </a:rPr>
              <a:t>move forward, </a:t>
            </a:r>
            <a:r>
              <a:rPr dirty="0" sz="600">
                <a:latin typeface="Verdana"/>
                <a:cs typeface="Verdana"/>
              </a:rPr>
              <a:t>so </a:t>
            </a:r>
            <a:r>
              <a:rPr dirty="0" sz="600" spc="-15">
                <a:latin typeface="Verdana"/>
                <a:cs typeface="Verdana"/>
              </a:rPr>
              <a:t>it </a:t>
            </a:r>
            <a:r>
              <a:rPr dirty="0" sz="600" spc="-10">
                <a:latin typeface="Verdana"/>
                <a:cs typeface="Verdana"/>
              </a:rPr>
              <a:t>will </a:t>
            </a:r>
            <a:r>
              <a:rPr dirty="0" sz="600">
                <a:latin typeface="Verdana"/>
                <a:cs typeface="Verdana"/>
              </a:rPr>
              <a:t>either </a:t>
            </a:r>
            <a:r>
              <a:rPr dirty="0" sz="600" spc="-5">
                <a:latin typeface="Verdana"/>
                <a:cs typeface="Verdana"/>
              </a:rPr>
              <a:t>move </a:t>
            </a:r>
            <a:r>
              <a:rPr dirty="0" sz="600">
                <a:latin typeface="Verdana"/>
                <a:cs typeface="Verdana"/>
              </a:rPr>
              <a:t>to </a:t>
            </a:r>
            <a:r>
              <a:rPr dirty="0" sz="600" spc="-5">
                <a:latin typeface="Verdana"/>
                <a:cs typeface="Verdana"/>
              </a:rPr>
              <a:t>[1, 2], or [2,1]. Let's suppose agent moves </a:t>
            </a:r>
            <a:r>
              <a:rPr dirty="0" sz="600">
                <a:latin typeface="Verdana"/>
                <a:cs typeface="Verdana"/>
              </a:rPr>
              <a:t>to </a:t>
            </a:r>
            <a:r>
              <a:rPr dirty="0" sz="600" spc="-10">
                <a:latin typeface="Verdana"/>
                <a:cs typeface="Verdana"/>
              </a:rPr>
              <a:t>the </a:t>
            </a:r>
            <a:r>
              <a:rPr dirty="0" sz="600" spc="-5">
                <a:latin typeface="Verdana"/>
                <a:cs typeface="Verdana"/>
              </a:rPr>
              <a:t>room [2, 1], </a:t>
            </a:r>
            <a:r>
              <a:rPr dirty="0" sz="600">
                <a:latin typeface="Verdana"/>
                <a:cs typeface="Verdana"/>
              </a:rPr>
              <a:t>at </a:t>
            </a:r>
            <a:r>
              <a:rPr dirty="0" sz="600" spc="-10">
                <a:latin typeface="Verdana"/>
                <a:cs typeface="Verdana"/>
              </a:rPr>
              <a:t>this </a:t>
            </a:r>
            <a:r>
              <a:rPr dirty="0" sz="600" spc="-5">
                <a:latin typeface="Verdana"/>
                <a:cs typeface="Verdana"/>
              </a:rPr>
              <a:t>room agent perceives  some </a:t>
            </a:r>
            <a:r>
              <a:rPr dirty="0" sz="600">
                <a:latin typeface="Verdana"/>
                <a:cs typeface="Verdana"/>
              </a:rPr>
              <a:t>breeze </a:t>
            </a:r>
            <a:r>
              <a:rPr dirty="0" sz="600" spc="-10">
                <a:latin typeface="Verdana"/>
                <a:cs typeface="Verdana"/>
              </a:rPr>
              <a:t>which </a:t>
            </a:r>
            <a:r>
              <a:rPr dirty="0" sz="600" spc="-5">
                <a:latin typeface="Verdana"/>
                <a:cs typeface="Verdana"/>
              </a:rPr>
              <a:t>means </a:t>
            </a:r>
            <a:r>
              <a:rPr dirty="0" sz="600" spc="-10">
                <a:latin typeface="Verdana"/>
                <a:cs typeface="Verdana"/>
              </a:rPr>
              <a:t>Pit </a:t>
            </a:r>
            <a:r>
              <a:rPr dirty="0" sz="600" spc="-15">
                <a:latin typeface="Verdana"/>
                <a:cs typeface="Verdana"/>
              </a:rPr>
              <a:t>is </a:t>
            </a:r>
            <a:r>
              <a:rPr dirty="0" sz="600">
                <a:latin typeface="Verdana"/>
                <a:cs typeface="Verdana"/>
              </a:rPr>
              <a:t>around </a:t>
            </a:r>
            <a:r>
              <a:rPr dirty="0" sz="600" spc="-10">
                <a:latin typeface="Verdana"/>
                <a:cs typeface="Verdana"/>
              </a:rPr>
              <a:t>this </a:t>
            </a:r>
            <a:r>
              <a:rPr dirty="0" sz="600" spc="-5">
                <a:latin typeface="Verdana"/>
                <a:cs typeface="Verdana"/>
              </a:rPr>
              <a:t>room. The </a:t>
            </a:r>
            <a:r>
              <a:rPr dirty="0" sz="600" spc="-10">
                <a:latin typeface="Verdana"/>
                <a:cs typeface="Verdana"/>
              </a:rPr>
              <a:t>pit </a:t>
            </a:r>
            <a:r>
              <a:rPr dirty="0" sz="600">
                <a:latin typeface="Verdana"/>
                <a:cs typeface="Verdana"/>
              </a:rPr>
              <a:t>can be </a:t>
            </a:r>
            <a:r>
              <a:rPr dirty="0" sz="600" spc="-15">
                <a:latin typeface="Verdana"/>
                <a:cs typeface="Verdana"/>
              </a:rPr>
              <a:t>in </a:t>
            </a:r>
            <a:r>
              <a:rPr dirty="0" sz="600" spc="-5">
                <a:latin typeface="Verdana"/>
                <a:cs typeface="Verdana"/>
              </a:rPr>
              <a:t>[3, 1], or [2,2], </a:t>
            </a:r>
            <a:r>
              <a:rPr dirty="0" sz="600">
                <a:latin typeface="Verdana"/>
                <a:cs typeface="Verdana"/>
              </a:rPr>
              <a:t>so </a:t>
            </a:r>
            <a:r>
              <a:rPr dirty="0" sz="600" spc="-10">
                <a:latin typeface="Verdana"/>
                <a:cs typeface="Verdana"/>
              </a:rPr>
              <a:t>we </a:t>
            </a:r>
            <a:r>
              <a:rPr dirty="0" sz="600" spc="-5">
                <a:latin typeface="Verdana"/>
                <a:cs typeface="Verdana"/>
              </a:rPr>
              <a:t>will </a:t>
            </a:r>
            <a:r>
              <a:rPr dirty="0" sz="600">
                <a:latin typeface="Verdana"/>
                <a:cs typeface="Verdana"/>
              </a:rPr>
              <a:t>add </a:t>
            </a:r>
            <a:r>
              <a:rPr dirty="0" sz="600" spc="-5">
                <a:latin typeface="Verdana"/>
                <a:cs typeface="Verdana"/>
              </a:rPr>
              <a:t>symbol </a:t>
            </a:r>
            <a:r>
              <a:rPr dirty="0" sz="600">
                <a:latin typeface="Verdana"/>
                <a:cs typeface="Verdana"/>
              </a:rPr>
              <a:t>P? to say that, </a:t>
            </a:r>
            <a:r>
              <a:rPr dirty="0" sz="600" spc="-15">
                <a:latin typeface="Verdana"/>
                <a:cs typeface="Verdana"/>
              </a:rPr>
              <a:t>is </a:t>
            </a:r>
            <a:r>
              <a:rPr dirty="0" sz="600" spc="-10">
                <a:latin typeface="Verdana"/>
                <a:cs typeface="Verdana"/>
              </a:rPr>
              <a:t>this </a:t>
            </a:r>
            <a:r>
              <a:rPr dirty="0" sz="600" spc="10">
                <a:latin typeface="Verdana"/>
                <a:cs typeface="Verdana"/>
              </a:rPr>
              <a:t>Pit</a:t>
            </a:r>
            <a:r>
              <a:rPr dirty="0" sz="600" spc="35">
                <a:latin typeface="Verdana"/>
                <a:cs typeface="Verdana"/>
              </a:rPr>
              <a:t> </a:t>
            </a:r>
            <a:r>
              <a:rPr dirty="0" sz="600" spc="-5">
                <a:latin typeface="Verdana"/>
                <a:cs typeface="Verdana"/>
              </a:rPr>
              <a:t>room?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700">
              <a:latin typeface="Verdana"/>
              <a:cs typeface="Verdana"/>
            </a:endParaRPr>
          </a:p>
          <a:p>
            <a:pPr marL="17780" marR="12700">
              <a:lnSpc>
                <a:spcPct val="100000"/>
              </a:lnSpc>
              <a:spcBef>
                <a:spcPts val="565"/>
              </a:spcBef>
            </a:pPr>
            <a:r>
              <a:rPr dirty="0" sz="600">
                <a:latin typeface="Verdana"/>
                <a:cs typeface="Verdana"/>
              </a:rPr>
              <a:t>Now agent </a:t>
            </a:r>
            <a:r>
              <a:rPr dirty="0" sz="600" spc="-5">
                <a:latin typeface="Verdana"/>
                <a:cs typeface="Verdana"/>
              </a:rPr>
              <a:t>will stop </a:t>
            </a:r>
            <a:r>
              <a:rPr dirty="0" sz="600">
                <a:latin typeface="Verdana"/>
                <a:cs typeface="Verdana"/>
              </a:rPr>
              <a:t>and </a:t>
            </a:r>
            <a:r>
              <a:rPr dirty="0" sz="600" spc="-5">
                <a:latin typeface="Verdana"/>
                <a:cs typeface="Verdana"/>
              </a:rPr>
              <a:t>think </a:t>
            </a:r>
            <a:r>
              <a:rPr dirty="0" sz="600">
                <a:latin typeface="Verdana"/>
                <a:cs typeface="Verdana"/>
              </a:rPr>
              <a:t>and </a:t>
            </a:r>
            <a:r>
              <a:rPr dirty="0" sz="600" spc="-5">
                <a:latin typeface="Verdana"/>
                <a:cs typeface="Verdana"/>
              </a:rPr>
              <a:t>will not make </a:t>
            </a:r>
            <a:r>
              <a:rPr dirty="0" sz="600">
                <a:latin typeface="Verdana"/>
                <a:cs typeface="Verdana"/>
              </a:rPr>
              <a:t>any </a:t>
            </a:r>
            <a:r>
              <a:rPr dirty="0" sz="600" spc="-5">
                <a:latin typeface="Verdana"/>
                <a:cs typeface="Verdana"/>
              </a:rPr>
              <a:t>harmful move. The </a:t>
            </a:r>
            <a:r>
              <a:rPr dirty="0" sz="600">
                <a:latin typeface="Verdana"/>
                <a:cs typeface="Verdana"/>
              </a:rPr>
              <a:t>agent </a:t>
            </a:r>
            <a:r>
              <a:rPr dirty="0" sz="600" spc="-5">
                <a:latin typeface="Verdana"/>
                <a:cs typeface="Verdana"/>
              </a:rPr>
              <a:t>will </a:t>
            </a:r>
            <a:r>
              <a:rPr dirty="0" sz="600">
                <a:latin typeface="Verdana"/>
                <a:cs typeface="Verdana"/>
              </a:rPr>
              <a:t>go back to the </a:t>
            </a:r>
            <a:r>
              <a:rPr dirty="0" sz="600" spc="-5">
                <a:latin typeface="Verdana"/>
                <a:cs typeface="Verdana"/>
              </a:rPr>
              <a:t>[1, </a:t>
            </a:r>
            <a:r>
              <a:rPr dirty="0" sz="600">
                <a:latin typeface="Verdana"/>
                <a:cs typeface="Verdana"/>
              </a:rPr>
              <a:t>1] room. </a:t>
            </a:r>
            <a:r>
              <a:rPr dirty="0" sz="600" spc="-5">
                <a:latin typeface="Verdana"/>
                <a:cs typeface="Verdana"/>
              </a:rPr>
              <a:t>The room </a:t>
            </a:r>
            <a:r>
              <a:rPr dirty="0" sz="600" spc="5">
                <a:latin typeface="Verdana"/>
                <a:cs typeface="Verdana"/>
              </a:rPr>
              <a:t>[1,1], </a:t>
            </a:r>
            <a:r>
              <a:rPr dirty="0" sz="600">
                <a:latin typeface="Verdana"/>
                <a:cs typeface="Verdana"/>
              </a:rPr>
              <a:t>and </a:t>
            </a:r>
            <a:r>
              <a:rPr dirty="0" sz="600" spc="-5">
                <a:latin typeface="Verdana"/>
                <a:cs typeface="Verdana"/>
              </a:rPr>
              <a:t>[2,1] </a:t>
            </a:r>
            <a:r>
              <a:rPr dirty="0" sz="600">
                <a:latin typeface="Verdana"/>
                <a:cs typeface="Verdana"/>
              </a:rPr>
              <a:t>are </a:t>
            </a:r>
            <a:r>
              <a:rPr dirty="0" sz="600" spc="-5">
                <a:latin typeface="Verdana"/>
                <a:cs typeface="Verdana"/>
              </a:rPr>
              <a:t>visited </a:t>
            </a:r>
            <a:r>
              <a:rPr dirty="0" sz="600">
                <a:latin typeface="Verdana"/>
                <a:cs typeface="Verdana"/>
              </a:rPr>
              <a:t>by  the </a:t>
            </a:r>
            <a:r>
              <a:rPr dirty="0" sz="600" spc="-5">
                <a:latin typeface="Verdana"/>
                <a:cs typeface="Verdana"/>
              </a:rPr>
              <a:t>agent, </a:t>
            </a:r>
            <a:r>
              <a:rPr dirty="0" sz="600">
                <a:latin typeface="Verdana"/>
                <a:cs typeface="Verdana"/>
              </a:rPr>
              <a:t>so </a:t>
            </a:r>
            <a:r>
              <a:rPr dirty="0" sz="600" spc="-10">
                <a:latin typeface="Verdana"/>
                <a:cs typeface="Verdana"/>
              </a:rPr>
              <a:t>we </a:t>
            </a:r>
            <a:r>
              <a:rPr dirty="0" sz="600" spc="-5">
                <a:latin typeface="Verdana"/>
                <a:cs typeface="Verdana"/>
              </a:rPr>
              <a:t>will </a:t>
            </a:r>
            <a:r>
              <a:rPr dirty="0" sz="600">
                <a:latin typeface="Verdana"/>
                <a:cs typeface="Verdana"/>
              </a:rPr>
              <a:t>use </a:t>
            </a:r>
            <a:r>
              <a:rPr dirty="0" sz="600" spc="-5">
                <a:latin typeface="Verdana"/>
                <a:cs typeface="Verdana"/>
              </a:rPr>
              <a:t>symbol </a:t>
            </a:r>
            <a:r>
              <a:rPr dirty="0" sz="600">
                <a:latin typeface="Verdana"/>
                <a:cs typeface="Verdana"/>
              </a:rPr>
              <a:t>V to </a:t>
            </a:r>
            <a:r>
              <a:rPr dirty="0" sz="600" spc="-5">
                <a:latin typeface="Verdana"/>
                <a:cs typeface="Verdana"/>
              </a:rPr>
              <a:t>represent </a:t>
            </a:r>
            <a:r>
              <a:rPr dirty="0" sz="600">
                <a:latin typeface="Verdana"/>
                <a:cs typeface="Verdana"/>
              </a:rPr>
              <a:t>the </a:t>
            </a:r>
            <a:r>
              <a:rPr dirty="0" sz="600" spc="-10">
                <a:latin typeface="Verdana"/>
                <a:cs typeface="Verdana"/>
              </a:rPr>
              <a:t>visited</a:t>
            </a:r>
            <a:r>
              <a:rPr dirty="0" sz="600" spc="-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squares.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700">
              <a:latin typeface="Verdana"/>
              <a:cs typeface="Verdana"/>
            </a:endParaRPr>
          </a:p>
          <a:p>
            <a:pPr marL="17780">
              <a:lnSpc>
                <a:spcPct val="100000"/>
              </a:lnSpc>
              <a:spcBef>
                <a:spcPts val="565"/>
              </a:spcBef>
            </a:pPr>
            <a:r>
              <a:rPr dirty="0" sz="600" spc="-10" b="1">
                <a:latin typeface="Verdana"/>
                <a:cs typeface="Verdana"/>
              </a:rPr>
              <a:t>Agent's </a:t>
            </a:r>
            <a:r>
              <a:rPr dirty="0" sz="600" spc="-5" b="1">
                <a:latin typeface="Verdana"/>
                <a:cs typeface="Verdana"/>
              </a:rPr>
              <a:t>third</a:t>
            </a:r>
            <a:r>
              <a:rPr dirty="0" sz="600" spc="10" b="1">
                <a:latin typeface="Verdana"/>
                <a:cs typeface="Verdana"/>
              </a:rPr>
              <a:t> </a:t>
            </a:r>
            <a:r>
              <a:rPr dirty="0" sz="600" spc="-5" b="1">
                <a:latin typeface="Verdana"/>
                <a:cs typeface="Verdana"/>
              </a:rPr>
              <a:t>step: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700">
              <a:latin typeface="Verdana"/>
              <a:cs typeface="Verdana"/>
            </a:endParaRPr>
          </a:p>
          <a:p>
            <a:pPr algn="just" marL="17780" marR="12065">
              <a:lnSpc>
                <a:spcPct val="101099"/>
              </a:lnSpc>
              <a:spcBef>
                <a:spcPts val="560"/>
              </a:spcBef>
            </a:pPr>
            <a:r>
              <a:rPr dirty="0" sz="600" spc="-5">
                <a:latin typeface="Verdana"/>
                <a:cs typeface="Verdana"/>
              </a:rPr>
              <a:t>At </a:t>
            </a:r>
            <a:r>
              <a:rPr dirty="0" sz="600">
                <a:latin typeface="Verdana"/>
                <a:cs typeface="Verdana"/>
              </a:rPr>
              <a:t>the </a:t>
            </a:r>
            <a:r>
              <a:rPr dirty="0" sz="600" spc="-5">
                <a:latin typeface="Verdana"/>
                <a:cs typeface="Verdana"/>
              </a:rPr>
              <a:t>third </a:t>
            </a:r>
            <a:r>
              <a:rPr dirty="0" sz="600">
                <a:latin typeface="Verdana"/>
                <a:cs typeface="Verdana"/>
              </a:rPr>
              <a:t>step, </a:t>
            </a:r>
            <a:r>
              <a:rPr dirty="0" sz="600" spc="-5">
                <a:latin typeface="Verdana"/>
                <a:cs typeface="Verdana"/>
              </a:rPr>
              <a:t>now </a:t>
            </a:r>
            <a:r>
              <a:rPr dirty="0" sz="600">
                <a:latin typeface="Verdana"/>
                <a:cs typeface="Verdana"/>
              </a:rPr>
              <a:t>agent will </a:t>
            </a:r>
            <a:r>
              <a:rPr dirty="0" sz="600" spc="-5">
                <a:latin typeface="Verdana"/>
                <a:cs typeface="Verdana"/>
              </a:rPr>
              <a:t>move </a:t>
            </a:r>
            <a:r>
              <a:rPr dirty="0" sz="600">
                <a:latin typeface="Verdana"/>
                <a:cs typeface="Verdana"/>
              </a:rPr>
              <a:t>to the </a:t>
            </a:r>
            <a:r>
              <a:rPr dirty="0" sz="600" spc="-5">
                <a:latin typeface="Verdana"/>
                <a:cs typeface="Verdana"/>
              </a:rPr>
              <a:t>room [1,2] </a:t>
            </a:r>
            <a:r>
              <a:rPr dirty="0" sz="600" spc="-10">
                <a:latin typeface="Verdana"/>
                <a:cs typeface="Verdana"/>
              </a:rPr>
              <a:t>which </a:t>
            </a:r>
            <a:r>
              <a:rPr dirty="0" sz="600" spc="-15">
                <a:latin typeface="Verdana"/>
                <a:cs typeface="Verdana"/>
              </a:rPr>
              <a:t>is </a:t>
            </a:r>
            <a:r>
              <a:rPr dirty="0" sz="600" spc="-5">
                <a:latin typeface="Verdana"/>
                <a:cs typeface="Verdana"/>
              </a:rPr>
              <a:t>OK. </a:t>
            </a:r>
            <a:r>
              <a:rPr dirty="0" sz="600" spc="-10">
                <a:latin typeface="Verdana"/>
                <a:cs typeface="Verdana"/>
              </a:rPr>
              <a:t>In </a:t>
            </a:r>
            <a:r>
              <a:rPr dirty="0" sz="600">
                <a:latin typeface="Verdana"/>
                <a:cs typeface="Verdana"/>
              </a:rPr>
              <a:t>the room </a:t>
            </a:r>
            <a:r>
              <a:rPr dirty="0" sz="600" spc="-5">
                <a:latin typeface="Verdana"/>
                <a:cs typeface="Verdana"/>
              </a:rPr>
              <a:t>[1,2] </a:t>
            </a:r>
            <a:r>
              <a:rPr dirty="0" sz="600">
                <a:latin typeface="Verdana"/>
                <a:cs typeface="Verdana"/>
              </a:rPr>
              <a:t>agent </a:t>
            </a:r>
            <a:r>
              <a:rPr dirty="0" sz="600" spc="-5">
                <a:latin typeface="Verdana"/>
                <a:cs typeface="Verdana"/>
              </a:rPr>
              <a:t>perceives </a:t>
            </a:r>
            <a:r>
              <a:rPr dirty="0" sz="600">
                <a:latin typeface="Verdana"/>
                <a:cs typeface="Verdana"/>
              </a:rPr>
              <a:t>a stench </a:t>
            </a:r>
            <a:r>
              <a:rPr dirty="0" sz="600" spc="-5">
                <a:latin typeface="Verdana"/>
                <a:cs typeface="Verdana"/>
              </a:rPr>
              <a:t>which means </a:t>
            </a:r>
            <a:r>
              <a:rPr dirty="0" sz="600">
                <a:latin typeface="Verdana"/>
                <a:cs typeface="Verdana"/>
              </a:rPr>
              <a:t>there </a:t>
            </a:r>
            <a:r>
              <a:rPr dirty="0" sz="600" spc="-5">
                <a:latin typeface="Verdana"/>
                <a:cs typeface="Verdana"/>
              </a:rPr>
              <a:t>must </a:t>
            </a:r>
            <a:r>
              <a:rPr dirty="0" sz="600">
                <a:latin typeface="Verdana"/>
                <a:cs typeface="Verdana"/>
              </a:rPr>
              <a:t>be a Wumpus  nearby. </a:t>
            </a:r>
            <a:r>
              <a:rPr dirty="0" sz="600" spc="-5">
                <a:latin typeface="Verdana"/>
                <a:cs typeface="Verdana"/>
              </a:rPr>
              <a:t>But </a:t>
            </a:r>
            <a:r>
              <a:rPr dirty="0" sz="600">
                <a:latin typeface="Verdana"/>
                <a:cs typeface="Verdana"/>
              </a:rPr>
              <a:t>Wumpus </a:t>
            </a:r>
            <a:r>
              <a:rPr dirty="0" sz="600" spc="-5">
                <a:latin typeface="Verdana"/>
                <a:cs typeface="Verdana"/>
              </a:rPr>
              <a:t>cannot </a:t>
            </a:r>
            <a:r>
              <a:rPr dirty="0" sz="600">
                <a:latin typeface="Verdana"/>
                <a:cs typeface="Verdana"/>
              </a:rPr>
              <a:t>be </a:t>
            </a:r>
            <a:r>
              <a:rPr dirty="0" sz="600" spc="-15">
                <a:latin typeface="Verdana"/>
                <a:cs typeface="Verdana"/>
              </a:rPr>
              <a:t>in </a:t>
            </a:r>
            <a:r>
              <a:rPr dirty="0" sz="600">
                <a:latin typeface="Verdana"/>
                <a:cs typeface="Verdana"/>
              </a:rPr>
              <a:t>the </a:t>
            </a:r>
            <a:r>
              <a:rPr dirty="0" sz="600" spc="-5">
                <a:latin typeface="Verdana"/>
                <a:cs typeface="Verdana"/>
              </a:rPr>
              <a:t>room [1,1] </a:t>
            </a:r>
            <a:r>
              <a:rPr dirty="0" sz="600">
                <a:latin typeface="Verdana"/>
                <a:cs typeface="Verdana"/>
              </a:rPr>
              <a:t>as by rules </a:t>
            </a:r>
            <a:r>
              <a:rPr dirty="0" sz="600" spc="-5">
                <a:latin typeface="Verdana"/>
                <a:cs typeface="Verdana"/>
              </a:rPr>
              <a:t>of </a:t>
            </a:r>
            <a:r>
              <a:rPr dirty="0" sz="600">
                <a:latin typeface="Verdana"/>
                <a:cs typeface="Verdana"/>
              </a:rPr>
              <a:t>the </a:t>
            </a:r>
            <a:r>
              <a:rPr dirty="0" sz="600" spc="-5">
                <a:latin typeface="Verdana"/>
                <a:cs typeface="Verdana"/>
              </a:rPr>
              <a:t>game, </a:t>
            </a:r>
            <a:r>
              <a:rPr dirty="0" sz="600" spc="5">
                <a:latin typeface="Verdana"/>
                <a:cs typeface="Verdana"/>
              </a:rPr>
              <a:t>and </a:t>
            </a:r>
            <a:r>
              <a:rPr dirty="0" sz="600" spc="-5">
                <a:latin typeface="Verdana"/>
                <a:cs typeface="Verdana"/>
              </a:rPr>
              <a:t>also not </a:t>
            </a:r>
            <a:r>
              <a:rPr dirty="0" sz="600" spc="-15">
                <a:latin typeface="Verdana"/>
                <a:cs typeface="Verdana"/>
              </a:rPr>
              <a:t>in </a:t>
            </a:r>
            <a:r>
              <a:rPr dirty="0" sz="600" spc="-5">
                <a:latin typeface="Verdana"/>
                <a:cs typeface="Verdana"/>
              </a:rPr>
              <a:t>[2,2] (Agent </a:t>
            </a:r>
            <a:r>
              <a:rPr dirty="0" sz="600">
                <a:latin typeface="Verdana"/>
                <a:cs typeface="Verdana"/>
              </a:rPr>
              <a:t>had </a:t>
            </a:r>
            <a:r>
              <a:rPr dirty="0" sz="600" spc="-5">
                <a:latin typeface="Verdana"/>
                <a:cs typeface="Verdana"/>
              </a:rPr>
              <a:t>not </a:t>
            </a:r>
            <a:r>
              <a:rPr dirty="0" sz="600">
                <a:latin typeface="Verdana"/>
                <a:cs typeface="Verdana"/>
              </a:rPr>
              <a:t>detected any </a:t>
            </a:r>
            <a:r>
              <a:rPr dirty="0" sz="600" spc="5">
                <a:latin typeface="Verdana"/>
                <a:cs typeface="Verdana"/>
              </a:rPr>
              <a:t>stench </a:t>
            </a:r>
            <a:r>
              <a:rPr dirty="0" sz="600" spc="-5">
                <a:latin typeface="Verdana"/>
                <a:cs typeface="Verdana"/>
              </a:rPr>
              <a:t>when </a:t>
            </a:r>
            <a:r>
              <a:rPr dirty="0" sz="600">
                <a:latin typeface="Verdana"/>
                <a:cs typeface="Verdana"/>
              </a:rPr>
              <a:t>he </a:t>
            </a:r>
            <a:r>
              <a:rPr dirty="0" sz="600" spc="-5">
                <a:latin typeface="Verdana"/>
                <a:cs typeface="Verdana"/>
              </a:rPr>
              <a:t>was </a:t>
            </a:r>
            <a:r>
              <a:rPr dirty="0" sz="600">
                <a:latin typeface="Verdana"/>
                <a:cs typeface="Verdana"/>
              </a:rPr>
              <a:t>at  </a:t>
            </a:r>
            <a:r>
              <a:rPr dirty="0" sz="600" spc="-5">
                <a:latin typeface="Verdana"/>
                <a:cs typeface="Verdana"/>
              </a:rPr>
              <a:t>[2,1]). Therefore agent infers </a:t>
            </a:r>
            <a:r>
              <a:rPr dirty="0" sz="600">
                <a:latin typeface="Verdana"/>
                <a:cs typeface="Verdana"/>
              </a:rPr>
              <a:t>that Wumpus </a:t>
            </a:r>
            <a:r>
              <a:rPr dirty="0" sz="600" spc="-15">
                <a:latin typeface="Verdana"/>
                <a:cs typeface="Verdana"/>
              </a:rPr>
              <a:t>is in </a:t>
            </a:r>
            <a:r>
              <a:rPr dirty="0" sz="600">
                <a:latin typeface="Verdana"/>
                <a:cs typeface="Verdana"/>
              </a:rPr>
              <a:t>the </a:t>
            </a:r>
            <a:r>
              <a:rPr dirty="0" sz="600" spc="-5">
                <a:latin typeface="Verdana"/>
                <a:cs typeface="Verdana"/>
              </a:rPr>
              <a:t>room [1,3], </a:t>
            </a:r>
            <a:r>
              <a:rPr dirty="0" sz="600" spc="-10">
                <a:latin typeface="Verdana"/>
                <a:cs typeface="Verdana"/>
              </a:rPr>
              <a:t>and </a:t>
            </a:r>
            <a:r>
              <a:rPr dirty="0" sz="600" spc="-15">
                <a:latin typeface="Verdana"/>
                <a:cs typeface="Verdana"/>
              </a:rPr>
              <a:t>in </a:t>
            </a:r>
            <a:r>
              <a:rPr dirty="0" sz="600" spc="-10">
                <a:latin typeface="Verdana"/>
                <a:cs typeface="Verdana"/>
              </a:rPr>
              <a:t>current </a:t>
            </a:r>
            <a:r>
              <a:rPr dirty="0" sz="600">
                <a:latin typeface="Verdana"/>
                <a:cs typeface="Verdana"/>
              </a:rPr>
              <a:t>state, there </a:t>
            </a:r>
            <a:r>
              <a:rPr dirty="0" sz="600" spc="-15">
                <a:latin typeface="Verdana"/>
                <a:cs typeface="Verdana"/>
              </a:rPr>
              <a:t>is </a:t>
            </a:r>
            <a:r>
              <a:rPr dirty="0" sz="600">
                <a:latin typeface="Verdana"/>
                <a:cs typeface="Verdana"/>
              </a:rPr>
              <a:t>no </a:t>
            </a:r>
            <a:r>
              <a:rPr dirty="0" sz="600" spc="5">
                <a:latin typeface="Verdana"/>
                <a:cs typeface="Verdana"/>
              </a:rPr>
              <a:t>breeze </a:t>
            </a:r>
            <a:r>
              <a:rPr dirty="0" sz="600" spc="-10">
                <a:latin typeface="Verdana"/>
                <a:cs typeface="Verdana"/>
              </a:rPr>
              <a:t>which </a:t>
            </a:r>
            <a:r>
              <a:rPr dirty="0" sz="600" spc="-5">
                <a:latin typeface="Verdana"/>
                <a:cs typeface="Verdana"/>
              </a:rPr>
              <a:t>means </a:t>
            </a:r>
            <a:r>
              <a:rPr dirty="0" sz="600" spc="-15">
                <a:latin typeface="Verdana"/>
                <a:cs typeface="Verdana"/>
              </a:rPr>
              <a:t>in </a:t>
            </a:r>
            <a:r>
              <a:rPr dirty="0" sz="600" spc="-5">
                <a:latin typeface="Verdana"/>
                <a:cs typeface="Verdana"/>
              </a:rPr>
              <a:t>[2,2] there </a:t>
            </a:r>
            <a:r>
              <a:rPr dirty="0" sz="600" spc="-15">
                <a:latin typeface="Verdana"/>
                <a:cs typeface="Verdana"/>
              </a:rPr>
              <a:t>is </a:t>
            </a:r>
            <a:r>
              <a:rPr dirty="0" sz="600">
                <a:latin typeface="Verdana"/>
                <a:cs typeface="Verdana"/>
              </a:rPr>
              <a:t>no </a:t>
            </a:r>
            <a:r>
              <a:rPr dirty="0" sz="600" spc="-10">
                <a:latin typeface="Verdana"/>
                <a:cs typeface="Verdana"/>
              </a:rPr>
              <a:t>Pit </a:t>
            </a:r>
            <a:r>
              <a:rPr dirty="0" sz="600">
                <a:latin typeface="Verdana"/>
                <a:cs typeface="Verdana"/>
              </a:rPr>
              <a:t>and no  Wumpus. </a:t>
            </a:r>
            <a:r>
              <a:rPr dirty="0" sz="600" spc="-5">
                <a:latin typeface="Verdana"/>
                <a:cs typeface="Verdana"/>
              </a:rPr>
              <a:t>So </a:t>
            </a:r>
            <a:r>
              <a:rPr dirty="0" sz="600" spc="-15">
                <a:latin typeface="Verdana"/>
                <a:cs typeface="Verdana"/>
              </a:rPr>
              <a:t>it is </a:t>
            </a:r>
            <a:r>
              <a:rPr dirty="0" sz="600">
                <a:latin typeface="Verdana"/>
                <a:cs typeface="Verdana"/>
              </a:rPr>
              <a:t>safe, and </a:t>
            </a:r>
            <a:r>
              <a:rPr dirty="0" sz="600" spc="-10">
                <a:latin typeface="Verdana"/>
                <a:cs typeface="Verdana"/>
              </a:rPr>
              <a:t>we will </a:t>
            </a:r>
            <a:r>
              <a:rPr dirty="0" sz="600" spc="-5">
                <a:latin typeface="Verdana"/>
                <a:cs typeface="Verdana"/>
              </a:rPr>
              <a:t>mark </a:t>
            </a:r>
            <a:r>
              <a:rPr dirty="0" sz="600" spc="-15">
                <a:latin typeface="Verdana"/>
                <a:cs typeface="Verdana"/>
              </a:rPr>
              <a:t>it </a:t>
            </a:r>
            <a:r>
              <a:rPr dirty="0" sz="600" spc="-5">
                <a:latin typeface="Verdana"/>
                <a:cs typeface="Verdana"/>
              </a:rPr>
              <a:t>OK, </a:t>
            </a:r>
            <a:r>
              <a:rPr dirty="0" sz="600">
                <a:latin typeface="Verdana"/>
                <a:cs typeface="Verdana"/>
              </a:rPr>
              <a:t>and the </a:t>
            </a:r>
            <a:r>
              <a:rPr dirty="0" sz="600" spc="-5">
                <a:latin typeface="Verdana"/>
                <a:cs typeface="Verdana"/>
              </a:rPr>
              <a:t>agent moves further </a:t>
            </a:r>
            <a:r>
              <a:rPr dirty="0" sz="600" spc="-15">
                <a:latin typeface="Verdana"/>
                <a:cs typeface="Verdana"/>
              </a:rPr>
              <a:t>in</a:t>
            </a:r>
            <a:r>
              <a:rPr dirty="0" sz="600" spc="135">
                <a:latin typeface="Verdana"/>
                <a:cs typeface="Verdana"/>
              </a:rPr>
              <a:t> </a:t>
            </a:r>
            <a:r>
              <a:rPr dirty="0" sz="600" spc="-5">
                <a:latin typeface="Verdana"/>
                <a:cs typeface="Verdana"/>
              </a:rPr>
              <a:t>[2,2].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7165975" cy="9451975"/>
          </a:xfrm>
          <a:custGeom>
            <a:avLst/>
            <a:gdLst/>
            <a:ahLst/>
            <a:cxnLst/>
            <a:rect l="l" t="t" r="r" b="b"/>
            <a:pathLst>
              <a:path w="7165975" h="9451975">
                <a:moveTo>
                  <a:pt x="7138403" y="0"/>
                </a:moveTo>
                <a:lnTo>
                  <a:pt x="27432" y="0"/>
                </a:lnTo>
                <a:lnTo>
                  <a:pt x="0" y="0"/>
                </a:lnTo>
                <a:lnTo>
                  <a:pt x="0" y="27393"/>
                </a:lnTo>
                <a:lnTo>
                  <a:pt x="0" y="9424111"/>
                </a:lnTo>
                <a:lnTo>
                  <a:pt x="0" y="9451543"/>
                </a:lnTo>
                <a:lnTo>
                  <a:pt x="27432" y="9451543"/>
                </a:lnTo>
                <a:lnTo>
                  <a:pt x="7138403" y="9451543"/>
                </a:lnTo>
                <a:lnTo>
                  <a:pt x="7138403" y="9424111"/>
                </a:lnTo>
                <a:lnTo>
                  <a:pt x="27432" y="9424111"/>
                </a:lnTo>
                <a:lnTo>
                  <a:pt x="27432" y="27432"/>
                </a:lnTo>
                <a:lnTo>
                  <a:pt x="7138403" y="27432"/>
                </a:lnTo>
                <a:lnTo>
                  <a:pt x="7138403" y="0"/>
                </a:lnTo>
                <a:close/>
              </a:path>
              <a:path w="7165975" h="9451975">
                <a:moveTo>
                  <a:pt x="7165848" y="0"/>
                </a:moveTo>
                <a:lnTo>
                  <a:pt x="7138416" y="0"/>
                </a:lnTo>
                <a:lnTo>
                  <a:pt x="7138416" y="27393"/>
                </a:lnTo>
                <a:lnTo>
                  <a:pt x="7138416" y="9424111"/>
                </a:lnTo>
                <a:lnTo>
                  <a:pt x="7138416" y="9451543"/>
                </a:lnTo>
                <a:lnTo>
                  <a:pt x="7165848" y="9451543"/>
                </a:lnTo>
                <a:lnTo>
                  <a:pt x="7165848" y="9424111"/>
                </a:lnTo>
                <a:lnTo>
                  <a:pt x="7165848" y="27432"/>
                </a:lnTo>
                <a:lnTo>
                  <a:pt x="7165848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40789"/>
            <a:ext cx="4563110" cy="295020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96416" y="4369053"/>
            <a:ext cx="5982970" cy="457834"/>
          </a:xfrm>
          <a:custGeom>
            <a:avLst/>
            <a:gdLst/>
            <a:ahLst/>
            <a:cxnLst/>
            <a:rect l="l" t="t" r="r" b="b"/>
            <a:pathLst>
              <a:path w="5982970" h="457835">
                <a:moveTo>
                  <a:pt x="5982589" y="0"/>
                </a:moveTo>
                <a:lnTo>
                  <a:pt x="0" y="0"/>
                </a:lnTo>
                <a:lnTo>
                  <a:pt x="0" y="271272"/>
                </a:lnTo>
                <a:lnTo>
                  <a:pt x="0" y="362661"/>
                </a:lnTo>
                <a:lnTo>
                  <a:pt x="0" y="457454"/>
                </a:lnTo>
                <a:lnTo>
                  <a:pt x="5982589" y="457454"/>
                </a:lnTo>
                <a:lnTo>
                  <a:pt x="5982589" y="362712"/>
                </a:lnTo>
                <a:lnTo>
                  <a:pt x="5982589" y="271272"/>
                </a:lnTo>
                <a:lnTo>
                  <a:pt x="59825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4359402"/>
            <a:ext cx="5964555" cy="47688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 b="1">
                <a:latin typeface="Verdana"/>
                <a:cs typeface="Verdana"/>
              </a:rPr>
              <a:t>Agent's </a:t>
            </a:r>
            <a:r>
              <a:rPr dirty="0" sz="600" spc="-5" b="1">
                <a:latin typeface="Verdana"/>
                <a:cs typeface="Verdana"/>
              </a:rPr>
              <a:t>fourth</a:t>
            </a:r>
            <a:r>
              <a:rPr dirty="0" sz="600" spc="25" b="1">
                <a:latin typeface="Verdana"/>
                <a:cs typeface="Verdana"/>
              </a:rPr>
              <a:t> </a:t>
            </a:r>
            <a:r>
              <a:rPr dirty="0" sz="600" spc="-5" b="1">
                <a:latin typeface="Verdana"/>
                <a:cs typeface="Verdana"/>
              </a:rPr>
              <a:t>step: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7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540"/>
              </a:spcBef>
            </a:pPr>
            <a:r>
              <a:rPr dirty="0" sz="600" spc="-5">
                <a:latin typeface="Verdana"/>
                <a:cs typeface="Verdana"/>
              </a:rPr>
              <a:t>At room [2,2], </a:t>
            </a:r>
            <a:r>
              <a:rPr dirty="0" sz="600">
                <a:latin typeface="Verdana"/>
                <a:cs typeface="Verdana"/>
              </a:rPr>
              <a:t>here no stench and no breezes </a:t>
            </a:r>
            <a:r>
              <a:rPr dirty="0" sz="600" spc="-5">
                <a:latin typeface="Verdana"/>
                <a:cs typeface="Verdana"/>
              </a:rPr>
              <a:t>present </a:t>
            </a:r>
            <a:r>
              <a:rPr dirty="0" sz="600">
                <a:latin typeface="Verdana"/>
                <a:cs typeface="Verdana"/>
              </a:rPr>
              <a:t>so </a:t>
            </a:r>
            <a:r>
              <a:rPr dirty="0" sz="600" spc="-5">
                <a:latin typeface="Verdana"/>
                <a:cs typeface="Verdana"/>
              </a:rPr>
              <a:t>let's </a:t>
            </a:r>
            <a:r>
              <a:rPr dirty="0" sz="600">
                <a:latin typeface="Verdana"/>
                <a:cs typeface="Verdana"/>
              </a:rPr>
              <a:t>suppose agent </a:t>
            </a:r>
            <a:r>
              <a:rPr dirty="0" sz="600" spc="-5">
                <a:latin typeface="Verdana"/>
                <a:cs typeface="Verdana"/>
              </a:rPr>
              <a:t>decides </a:t>
            </a:r>
            <a:r>
              <a:rPr dirty="0" sz="600">
                <a:latin typeface="Verdana"/>
                <a:cs typeface="Verdana"/>
              </a:rPr>
              <a:t>to </a:t>
            </a:r>
            <a:r>
              <a:rPr dirty="0" sz="600" spc="-5">
                <a:latin typeface="Verdana"/>
                <a:cs typeface="Verdana"/>
              </a:rPr>
              <a:t>move </a:t>
            </a:r>
            <a:r>
              <a:rPr dirty="0" sz="600">
                <a:latin typeface="Verdana"/>
                <a:cs typeface="Verdana"/>
              </a:rPr>
              <a:t>to </a:t>
            </a:r>
            <a:r>
              <a:rPr dirty="0" sz="600" spc="-5">
                <a:latin typeface="Verdana"/>
                <a:cs typeface="Verdana"/>
              </a:rPr>
              <a:t>[2,3]. At room [2,3] </a:t>
            </a:r>
            <a:r>
              <a:rPr dirty="0" sz="600">
                <a:latin typeface="Verdana"/>
                <a:cs typeface="Verdana"/>
              </a:rPr>
              <a:t>agent </a:t>
            </a:r>
            <a:r>
              <a:rPr dirty="0" sz="600" spc="-5">
                <a:latin typeface="Verdana"/>
                <a:cs typeface="Verdana"/>
              </a:rPr>
              <a:t>perceives glitter, </a:t>
            </a:r>
            <a:r>
              <a:rPr dirty="0" sz="600">
                <a:latin typeface="Verdana"/>
                <a:cs typeface="Verdana"/>
              </a:rPr>
              <a:t>so </a:t>
            </a:r>
            <a:r>
              <a:rPr dirty="0" sz="600" spc="-15">
                <a:latin typeface="Verdana"/>
                <a:cs typeface="Verdana"/>
              </a:rPr>
              <a:t>it </a:t>
            </a:r>
            <a:r>
              <a:rPr dirty="0" sz="600" spc="-5">
                <a:latin typeface="Verdana"/>
                <a:cs typeface="Verdana"/>
              </a:rPr>
              <a:t>should  </a:t>
            </a:r>
            <a:r>
              <a:rPr dirty="0" sz="600">
                <a:latin typeface="Verdana"/>
                <a:cs typeface="Verdana"/>
              </a:rPr>
              <a:t>grab the </a:t>
            </a:r>
            <a:r>
              <a:rPr dirty="0" sz="600" spc="-10">
                <a:latin typeface="Verdana"/>
                <a:cs typeface="Verdana"/>
              </a:rPr>
              <a:t>gold and </a:t>
            </a:r>
            <a:r>
              <a:rPr dirty="0" sz="600" spc="-15">
                <a:latin typeface="Verdana"/>
                <a:cs typeface="Verdana"/>
              </a:rPr>
              <a:t>climb </a:t>
            </a:r>
            <a:r>
              <a:rPr dirty="0" sz="600" spc="-5">
                <a:latin typeface="Verdana"/>
                <a:cs typeface="Verdana"/>
              </a:rPr>
              <a:t>out of </a:t>
            </a:r>
            <a:r>
              <a:rPr dirty="0" sz="600">
                <a:latin typeface="Verdana"/>
                <a:cs typeface="Verdana"/>
              </a:rPr>
              <a:t>the</a:t>
            </a:r>
            <a:r>
              <a:rPr dirty="0" sz="600" spc="80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cave.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5139055"/>
            <a:ext cx="5943600" cy="5715"/>
          </a:xfrm>
          <a:custGeom>
            <a:avLst/>
            <a:gdLst/>
            <a:ahLst/>
            <a:cxnLst/>
            <a:rect l="l" t="t" r="r" b="b"/>
            <a:pathLst>
              <a:path w="5943600" h="5714">
                <a:moveTo>
                  <a:pt x="5943600" y="0"/>
                </a:moveTo>
                <a:lnTo>
                  <a:pt x="0" y="0"/>
                </a:lnTo>
                <a:lnTo>
                  <a:pt x="0" y="5714"/>
                </a:lnTo>
                <a:lnTo>
                  <a:pt x="5943600" y="5714"/>
                </a:lnTo>
                <a:lnTo>
                  <a:pt x="594360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4800" y="304799"/>
            <a:ext cx="7165975" cy="9451975"/>
          </a:xfrm>
          <a:custGeom>
            <a:avLst/>
            <a:gdLst/>
            <a:ahLst/>
            <a:cxnLst/>
            <a:rect l="l" t="t" r="r" b="b"/>
            <a:pathLst>
              <a:path w="7165975" h="9451975">
                <a:moveTo>
                  <a:pt x="7138403" y="0"/>
                </a:moveTo>
                <a:lnTo>
                  <a:pt x="27432" y="0"/>
                </a:lnTo>
                <a:lnTo>
                  <a:pt x="0" y="0"/>
                </a:lnTo>
                <a:lnTo>
                  <a:pt x="0" y="27393"/>
                </a:lnTo>
                <a:lnTo>
                  <a:pt x="0" y="9424111"/>
                </a:lnTo>
                <a:lnTo>
                  <a:pt x="0" y="9451543"/>
                </a:lnTo>
                <a:lnTo>
                  <a:pt x="27432" y="9451543"/>
                </a:lnTo>
                <a:lnTo>
                  <a:pt x="7138403" y="9451543"/>
                </a:lnTo>
                <a:lnTo>
                  <a:pt x="7138403" y="9424111"/>
                </a:lnTo>
                <a:lnTo>
                  <a:pt x="27432" y="9424111"/>
                </a:lnTo>
                <a:lnTo>
                  <a:pt x="27432" y="27432"/>
                </a:lnTo>
                <a:lnTo>
                  <a:pt x="7138403" y="27432"/>
                </a:lnTo>
                <a:lnTo>
                  <a:pt x="7138403" y="0"/>
                </a:lnTo>
                <a:close/>
              </a:path>
              <a:path w="7165975" h="9451975">
                <a:moveTo>
                  <a:pt x="7165848" y="0"/>
                </a:moveTo>
                <a:lnTo>
                  <a:pt x="7138416" y="0"/>
                </a:lnTo>
                <a:lnTo>
                  <a:pt x="7138416" y="27393"/>
                </a:lnTo>
                <a:lnTo>
                  <a:pt x="7138416" y="9424111"/>
                </a:lnTo>
                <a:lnTo>
                  <a:pt x="7138416" y="9451543"/>
                </a:lnTo>
                <a:lnTo>
                  <a:pt x="7165848" y="9451543"/>
                </a:lnTo>
                <a:lnTo>
                  <a:pt x="7165848" y="9424111"/>
                </a:lnTo>
                <a:lnTo>
                  <a:pt x="7165848" y="27432"/>
                </a:lnTo>
                <a:lnTo>
                  <a:pt x="7165848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2020-06-05T20:13:40Z</dcterms:created>
  <dcterms:modified xsi:type="dcterms:W3CDTF">2020-06-05T20:13:40Z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