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335" r:id="rId5"/>
    <p:sldId id="346" r:id="rId6"/>
    <p:sldId id="347" r:id="rId7"/>
    <p:sldId id="348" r:id="rId8"/>
    <p:sldId id="350" r:id="rId9"/>
    <p:sldId id="351" r:id="rId10"/>
    <p:sldId id="352" r:id="rId11"/>
    <p:sldId id="353" r:id="rId12"/>
    <p:sldId id="354" r:id="rId13"/>
    <p:sldId id="355" r:id="rId14"/>
    <p:sldId id="356" r:id="rId15"/>
    <p:sldId id="357" r:id="rId16"/>
    <p:sldId id="358" r:id="rId17"/>
    <p:sldId id="359" r:id="rId18"/>
    <p:sldId id="349" r:id="rId19"/>
    <p:sldId id="360" r:id="rId20"/>
    <p:sldId id="36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559" autoAdjust="0"/>
    <p:restoredTop sz="94660"/>
  </p:normalViewPr>
  <p:slideViewPr>
    <p:cSldViewPr snapToGrid="0">
      <p:cViewPr varScale="1">
        <p:scale>
          <a:sx n="73" d="100"/>
          <a:sy n="73" d="100"/>
        </p:scale>
        <p:origin x="-84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45998-8E95-46B7-8009-30EEB5E15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91009CC-64D7-44ED-9D87-F07F4CECA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DE1DB6A-007D-4590-BF64-035181F46797}"/>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71203D05-9734-4292-BFC3-BB15BEECF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70E812-9B0B-4B49-B74F-C778F1B40592}"/>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222964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A682A-F632-4500-86E9-6AA7B2B0DD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58C433B-3AC0-4D15-9ECF-D4A9A6990F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D63B8FC-34FA-4F73-998B-36FA705D7143}"/>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A25C47CC-91E0-45D1-8AEC-4A5DE436E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124A2F-7949-4853-A96B-638363A85EE7}"/>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249215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D4F2AA3-F828-434E-87DC-5D94DFB86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1958FE3-004A-40D1-BB15-E808812D26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C991374-6322-43F9-A6FE-69746ACF15B1}"/>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BE702FF2-50C2-45C8-85FE-5F29C0BFC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67D1186-8A87-4551-9B43-E51E051D6C93}"/>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8892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D1FAF-B5D8-4799-A5B1-D482A8449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23754A-84E8-4E28-B41A-3291CE302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A49260-4555-4226-ADE1-405D4F1A0B03}"/>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851BB749-7197-41D1-AB67-782635508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BB61CA8-D265-41E8-BB9C-E426781972EC}"/>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12086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73031-334A-48C5-8D8A-7DC5F0159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3F2286F-B096-4421-8592-9C3526893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F74A891-7EE6-4FF8-B552-BF0511F78FC3}"/>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BCEE1B65-FD8E-47EE-BC5D-3C43C82CE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CA8A92-280E-462C-B8E4-E919786A8920}"/>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115013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B0A19-48AA-4B07-BC5B-1F90A1952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3C95DC6-D3FE-4B9A-893E-81E3E76EB7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6EAAD1C-EC53-42F9-8D1B-F28F90A7CB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8C48BEC-2FDD-468E-9118-9E091738E49F}"/>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6" name="Footer Placeholder 5">
            <a:extLst>
              <a:ext uri="{FF2B5EF4-FFF2-40B4-BE49-F238E27FC236}">
                <a16:creationId xmlns:a16="http://schemas.microsoft.com/office/drawing/2014/main" xmlns="" id="{8381B5FE-A203-4234-BB7E-43959690C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900A812-D9FF-44F9-AB9F-34626F46801E}"/>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194953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4A5B4-FEB9-4A7D-AE7C-7198EC104D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2F5D5D-933C-41CB-A79C-900718538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45B8F66-E5A1-401B-8B82-7AD7EA5CC93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74A2A6D-7DC5-4A49-8580-DD7551431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EB97E92-1951-429C-BCF5-CE0ED85856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656D137-218A-4458-8BE3-906385895D1C}"/>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8" name="Footer Placeholder 7">
            <a:extLst>
              <a:ext uri="{FF2B5EF4-FFF2-40B4-BE49-F238E27FC236}">
                <a16:creationId xmlns:a16="http://schemas.microsoft.com/office/drawing/2014/main" xmlns="" id="{F5867E97-0986-4732-ACBC-F7D6C153AE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0A0CE3-6351-4219-86BA-46A9E40FD0E1}"/>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357372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9F96B-9436-42EF-AEB9-682F51C935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453C719-B456-4E7F-9150-2E1E7DED548A}"/>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4" name="Footer Placeholder 3">
            <a:extLst>
              <a:ext uri="{FF2B5EF4-FFF2-40B4-BE49-F238E27FC236}">
                <a16:creationId xmlns:a16="http://schemas.microsoft.com/office/drawing/2014/main" xmlns="" id="{74461DAB-8737-498B-97E5-1255D0A46A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4EC65BE-B5EE-4F75-9791-E5AE38A52120}"/>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202851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E2D0C92-547A-424A-8B77-D7AFCA631EE6}"/>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3" name="Footer Placeholder 2">
            <a:extLst>
              <a:ext uri="{FF2B5EF4-FFF2-40B4-BE49-F238E27FC236}">
                <a16:creationId xmlns:a16="http://schemas.microsoft.com/office/drawing/2014/main" xmlns="" id="{10DB9E48-A8D6-41F4-9417-FEE92438C5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6291187-2CEA-476D-AA69-FA23ACC28892}"/>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372717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89F56-6D6C-4C03-9444-B5B5EC5ED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D7E8AF-3A1D-4B27-ACE6-42B58C323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A48CAD7-BAAE-4CDE-BDCB-7BCB5B31F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B8B4F8B-37E8-467F-9891-62DE13592A32}"/>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6" name="Footer Placeholder 5">
            <a:extLst>
              <a:ext uri="{FF2B5EF4-FFF2-40B4-BE49-F238E27FC236}">
                <a16:creationId xmlns:a16="http://schemas.microsoft.com/office/drawing/2014/main" xmlns="" id="{21DA9337-88BC-4F14-B9BF-547DBB64A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965FE7F-C685-4A82-B2EE-D2D48B7C583F}"/>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340551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64C17-447B-47CA-A54C-A3CCD531B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8FF0145-3F78-49AE-9A40-C879D238C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A600587-E3ED-40B4-B7B1-DAFA19BE7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6B4E2DE-FA36-4622-B724-49AD4A6247A0}"/>
              </a:ext>
            </a:extLst>
          </p:cNvPr>
          <p:cNvSpPr>
            <a:spLocks noGrp="1"/>
          </p:cNvSpPr>
          <p:nvPr>
            <p:ph type="dt" sz="half" idx="10"/>
          </p:nvPr>
        </p:nvSpPr>
        <p:spPr/>
        <p:txBody>
          <a:bodyPr/>
          <a:lstStyle/>
          <a:p>
            <a:fld id="{4D693986-C6EE-41C5-AED5-D4F7554AAB4B}" type="datetimeFigureOut">
              <a:rPr lang="en-IN" smtClean="0"/>
              <a:pPr/>
              <a:t>06-09-2022</a:t>
            </a:fld>
            <a:endParaRPr lang="en-IN"/>
          </a:p>
        </p:txBody>
      </p:sp>
      <p:sp>
        <p:nvSpPr>
          <p:cNvPr id="6" name="Footer Placeholder 5">
            <a:extLst>
              <a:ext uri="{FF2B5EF4-FFF2-40B4-BE49-F238E27FC236}">
                <a16:creationId xmlns:a16="http://schemas.microsoft.com/office/drawing/2014/main" xmlns="" id="{44812020-F843-406E-A067-F1B988101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E0649C2-E148-41D3-8F5E-B13F58FE547C}"/>
              </a:ext>
            </a:extLst>
          </p:cNvPr>
          <p:cNvSpPr>
            <a:spLocks noGrp="1"/>
          </p:cNvSpPr>
          <p:nvPr>
            <p:ph type="sldNum" sz="quarter" idx="12"/>
          </p:nvPr>
        </p:nvSpPr>
        <p:spPr/>
        <p:txBody>
          <a:body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247986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365126A-0F10-4C39-9C5A-90EE04155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38DB06-9F2D-4817-BA89-63CDBD54E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F549C7-F1A9-4EC5-BA75-B3EE5BA8D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3986-C6EE-41C5-AED5-D4F7554AAB4B}" type="datetimeFigureOut">
              <a:rPr lang="en-IN" smtClean="0"/>
              <a:pPr/>
              <a:t>06-09-2022</a:t>
            </a:fld>
            <a:endParaRPr lang="en-IN"/>
          </a:p>
        </p:txBody>
      </p:sp>
      <p:sp>
        <p:nvSpPr>
          <p:cNvPr id="5" name="Footer Placeholder 4">
            <a:extLst>
              <a:ext uri="{FF2B5EF4-FFF2-40B4-BE49-F238E27FC236}">
                <a16:creationId xmlns:a16="http://schemas.microsoft.com/office/drawing/2014/main" xmlns="" id="{A8ED9ECA-6B9E-4043-B70D-06F6E7CD0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5DC04BF-9D46-4966-8B69-45F33A274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78A68-E159-4B80-9CE5-355BA62E8B4B}" type="slidenum">
              <a:rPr lang="en-IN" smtClean="0"/>
              <a:pPr/>
              <a:t>‹#›</a:t>
            </a:fld>
            <a:endParaRPr lang="en-IN"/>
          </a:p>
        </p:txBody>
      </p:sp>
    </p:spTree>
    <p:extLst>
      <p:ext uri="{BB962C8B-B14F-4D97-AF65-F5344CB8AC3E}">
        <p14:creationId xmlns:p14="http://schemas.microsoft.com/office/powerpoint/2010/main" xmlns="" val="420089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TextBox 8">
            <a:extLst>
              <a:ext uri="{FF2B5EF4-FFF2-40B4-BE49-F238E27FC236}">
                <a16:creationId xmlns:a16="http://schemas.microsoft.com/office/drawing/2014/main" xmlns="" id="{23BB28E8-EFE9-4D06-9D04-0BC2DB34441F}"/>
              </a:ext>
            </a:extLst>
          </p:cNvPr>
          <p:cNvSpPr txBox="1"/>
          <p:nvPr/>
        </p:nvSpPr>
        <p:spPr>
          <a:xfrm>
            <a:off x="600891" y="2134867"/>
            <a:ext cx="10907485" cy="2726900"/>
          </a:xfrm>
          <a:prstGeom prst="rect">
            <a:avLst/>
          </a:prstGeom>
          <a:gradFill>
            <a:gsLst>
              <a:gs pos="0">
                <a:schemeClr val="accent6">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txBody>
          <a:bodyPr wrap="square">
            <a:spAutoFit/>
          </a:bodyPr>
          <a:lstStyle/>
          <a:p>
            <a:pPr marL="342900" lvl="0" indent="-342900" algn="ctr">
              <a:lnSpc>
                <a:spcPct val="107000"/>
              </a:lnSpc>
            </a:pPr>
            <a:r>
              <a:rPr lang="en-IN" sz="4000" dirty="0" smtClean="0">
                <a:latin typeface="Calibri" panose="020F0502020204030204" pitchFamily="34" charset="0"/>
                <a:ea typeface="Calibri" panose="020F0502020204030204" pitchFamily="34" charset="0"/>
                <a:cs typeface="Times New Roman" panose="02020603050405020304" pitchFamily="18" charset="0"/>
              </a:rPr>
              <a:t>UNIT –</a:t>
            </a:r>
            <a:r>
              <a:rPr lang="en-IN" sz="4000" dirty="0" smtClean="0">
                <a:effectLst/>
                <a:latin typeface="Calibri" panose="020F0502020204030204" pitchFamily="34" charset="0"/>
                <a:ea typeface="Calibri" panose="020F0502020204030204" pitchFamily="34" charset="0"/>
                <a:cs typeface="Times New Roman" panose="02020603050405020304" pitchFamily="18" charset="0"/>
              </a:rPr>
              <a:t> 1</a:t>
            </a:r>
          </a:p>
          <a:p>
            <a:pPr marL="342900" lvl="0" indent="-342900" algn="ctr">
              <a:lnSpc>
                <a:spcPct val="107000"/>
              </a:lnSpc>
            </a:pPr>
            <a:r>
              <a:rPr lang="en-IN" sz="4000" dirty="0" smtClean="0">
                <a:latin typeface="Calibri" panose="020F0502020204030204" pitchFamily="34" charset="0"/>
                <a:ea typeface="Calibri" panose="020F0502020204030204" pitchFamily="34" charset="0"/>
                <a:cs typeface="Times New Roman" panose="02020603050405020304" pitchFamily="18" charset="0"/>
              </a:rPr>
              <a:t>INTRODUCTION TO DATA COMMUNICATION &amp; NETWORKING</a:t>
            </a:r>
          </a:p>
          <a:p>
            <a:pPr marL="342900" lvl="0" indent="-342900" algn="ctr">
              <a:lnSpc>
                <a:spcPct val="107000"/>
              </a:lnSpc>
            </a:pPr>
            <a:r>
              <a:rPr lang="en-IN" sz="4000" dirty="0" smtClean="0">
                <a:effectLst/>
                <a:latin typeface="Calibri" panose="020F0502020204030204" pitchFamily="34" charset="0"/>
                <a:ea typeface="Calibri" panose="020F0502020204030204" pitchFamily="34" charset="0"/>
                <a:cs typeface="Times New Roman" panose="02020603050405020304" pitchFamily="18" charset="0"/>
              </a:rPr>
              <a:t>(Lecture # 6)</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99363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Types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71154" y="2126665"/>
            <a:ext cx="10541725" cy="3416320"/>
          </a:xfrm>
          <a:prstGeom prst="rect">
            <a:avLst/>
          </a:prstGeom>
          <a:noFill/>
          <a:ln w="9525">
            <a:noFill/>
            <a:miter lim="800000"/>
            <a:headEnd/>
            <a:tailEnd/>
          </a:ln>
          <a:effectLst/>
        </p:spPr>
        <p:txBody>
          <a:bodyPr wrap="square" anchor="ctr">
            <a:spAutoFit/>
          </a:bodyPr>
          <a:lstStyle/>
          <a:p>
            <a:pPr algn="just">
              <a:lnSpc>
                <a:spcPct val="150000"/>
              </a:lnSpc>
              <a:defRPr/>
            </a:pPr>
            <a:r>
              <a:rPr lang="en-US" sz="2400" i="1" dirty="0" smtClean="0">
                <a:effectLst>
                  <a:outerShdw blurRad="38100" dist="38100" dir="2700000" algn="tl">
                    <a:srgbClr val="C0C0C0"/>
                  </a:outerShdw>
                </a:effectLst>
                <a:latin typeface="Times New Roman" charset="0"/>
              </a:rPr>
              <a:t>Among the types of several interfaces present, some of them contains channels such </a:t>
            </a:r>
            <a:r>
              <a:rPr lang="en-US" sz="2400" i="1" dirty="0" smtClean="0">
                <a:effectLst>
                  <a:outerShdw blurRad="38100" dist="38100" dir="2700000" algn="tl">
                    <a:srgbClr val="C0C0C0"/>
                  </a:outerShdw>
                </a:effectLst>
                <a:latin typeface="Times New Roman" charset="0"/>
              </a:rPr>
              <a:t>as:</a:t>
            </a:r>
          </a:p>
          <a:p>
            <a:pPr lvl="1"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a:t>
            </a:r>
            <a:r>
              <a:rPr lang="en-US" sz="2400" i="1" dirty="0" smtClean="0">
                <a:effectLst>
                  <a:outerShdw blurRad="38100" dist="38100" dir="2700000" algn="tl">
                    <a:srgbClr val="C0C0C0"/>
                  </a:outerShdw>
                </a:effectLst>
                <a:latin typeface="Times New Roman" charset="0"/>
              </a:rPr>
              <a:t> B-Channels or Bearer Channels that are used to transmit voice and data </a:t>
            </a:r>
            <a:r>
              <a:rPr lang="en-US" sz="2400" i="1" dirty="0" smtClean="0">
                <a:effectLst>
                  <a:outerShdw blurRad="38100" dist="38100" dir="2700000" algn="tl">
                    <a:srgbClr val="C0C0C0"/>
                  </a:outerShdw>
                </a:effectLst>
                <a:latin typeface="Times New Roman" charset="0"/>
              </a:rPr>
              <a:t>simultaneously;</a:t>
            </a:r>
          </a:p>
          <a:p>
            <a:pPr lvl="1"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a:t>
            </a:r>
            <a:r>
              <a:rPr lang="en-US" sz="2400" i="1" dirty="0" smtClean="0">
                <a:effectLst>
                  <a:outerShdw blurRad="38100" dist="38100" dir="2700000" algn="tl">
                    <a:srgbClr val="C0C0C0"/>
                  </a:outerShdw>
                </a:effectLst>
                <a:latin typeface="Times New Roman" charset="0"/>
              </a:rPr>
              <a:t> D- Channels or Delta Channels that are used for signaling purpose to set up communication.</a:t>
            </a:r>
            <a:endParaRPr lang="en-US" sz="2400" i="1" dirty="0" smtClean="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xmlns="" val="14839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Types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71154" y="2126665"/>
            <a:ext cx="10541725" cy="2795958"/>
          </a:xfrm>
          <a:prstGeom prst="rect">
            <a:avLst/>
          </a:prstGeom>
          <a:noFill/>
          <a:ln w="9525">
            <a:noFill/>
            <a:miter lim="800000"/>
            <a:headEnd/>
            <a:tailEnd/>
          </a:ln>
          <a:effectLst/>
        </p:spPr>
        <p:txBody>
          <a:bodyPr wrap="square" anchor="ctr">
            <a:spAutoFit/>
          </a:bodyPr>
          <a:lstStyle/>
          <a:p>
            <a:pPr algn="just">
              <a:lnSpc>
                <a:spcPct val="150000"/>
              </a:lnSpc>
              <a:defRPr/>
            </a:pPr>
            <a:r>
              <a:rPr lang="en-US" sz="2400" i="1" dirty="0" smtClean="0">
                <a:effectLst>
                  <a:outerShdw blurRad="38100" dist="38100" dir="2700000" algn="tl">
                    <a:srgbClr val="C0C0C0"/>
                  </a:outerShdw>
                </a:effectLst>
                <a:latin typeface="Times New Roman" charset="0"/>
              </a:rPr>
              <a:t>The ISDN has several kinds of access interfaces such as −</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Basic Rate Interface (BRI)</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Primary Rate Interface (PRI)</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Narrowband ISDN</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Broadband ISDN</a:t>
            </a:r>
          </a:p>
        </p:txBody>
      </p:sp>
    </p:spTree>
    <p:extLst>
      <p:ext uri="{BB962C8B-B14F-4D97-AF65-F5344CB8AC3E}">
        <p14:creationId xmlns:p14="http://schemas.microsoft.com/office/powerpoint/2010/main" xmlns="" val="148398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Types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71154" y="2126665"/>
            <a:ext cx="10541725" cy="2795958"/>
          </a:xfrm>
          <a:prstGeom prst="rect">
            <a:avLst/>
          </a:prstGeom>
          <a:noFill/>
          <a:ln w="9525">
            <a:noFill/>
            <a:miter lim="800000"/>
            <a:headEnd/>
            <a:tailEnd/>
          </a:ln>
          <a:effectLst/>
        </p:spPr>
        <p:txBody>
          <a:bodyPr wrap="square" anchor="ctr">
            <a:spAutoFit/>
          </a:bodyPr>
          <a:lstStyle/>
          <a:p>
            <a:pPr algn="just">
              <a:lnSpc>
                <a:spcPct val="150000"/>
              </a:lnSpc>
              <a:defRPr/>
            </a:pPr>
            <a:r>
              <a:rPr lang="en-US" sz="2400" i="1" dirty="0" smtClean="0">
                <a:effectLst>
                  <a:outerShdw blurRad="38100" dist="38100" dir="2700000" algn="tl">
                    <a:srgbClr val="C0C0C0"/>
                  </a:outerShdw>
                </a:effectLst>
                <a:latin typeface="Times New Roman" charset="0"/>
              </a:rPr>
              <a:t>The ISDN has several kinds of access interfaces such as −</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Basic Rate Interface (BRI)</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Primary Rate Interface (PRI)</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Narrowband ISDN</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Broadband ISDN</a:t>
            </a:r>
          </a:p>
        </p:txBody>
      </p:sp>
    </p:spTree>
    <p:extLst>
      <p:ext uri="{BB962C8B-B14F-4D97-AF65-F5344CB8AC3E}">
        <p14:creationId xmlns:p14="http://schemas.microsoft.com/office/powerpoint/2010/main" xmlns="" val="148398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a:defRPr/>
            </a:pPr>
            <a:r>
              <a:rPr lang="en-US" sz="3600" dirty="0" smtClean="0">
                <a:effectLst>
                  <a:outerShdw blurRad="38100" dist="38100" dir="2700000" algn="tl">
                    <a:srgbClr val="C0C0C0"/>
                  </a:outerShdw>
                </a:effectLst>
                <a:latin typeface="Times" charset="0"/>
              </a:rPr>
              <a:t>Types of ISDN? - </a:t>
            </a:r>
            <a:r>
              <a:rPr lang="en-IN" sz="2800" i="1" dirty="0" smtClean="0">
                <a:solidFill>
                  <a:srgbClr val="C00000"/>
                </a:solidFill>
                <a:latin typeface="Times New Roman" panose="02020603050405020304" pitchFamily="18" charset="0"/>
                <a:cs typeface="Times New Roman" panose="02020603050405020304" pitchFamily="18" charset="0"/>
              </a:rPr>
              <a:t>Basic Rate Interface (BRI</a:t>
            </a:r>
            <a:r>
              <a:rPr lang="en-IN" sz="2800" i="1" dirty="0" smtClean="0">
                <a:solidFill>
                  <a:srgbClr val="C00000"/>
                </a:solidFill>
                <a:latin typeface="Times New Roman" panose="02020603050405020304" pitchFamily="18" charset="0"/>
                <a:cs typeface="Times New Roman" panose="02020603050405020304" pitchFamily="18" charset="0"/>
              </a:rPr>
              <a:t>)</a:t>
            </a:r>
            <a:endParaRPr lang="en-IN" sz="2800" i="1" dirty="0" smtClean="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36468" y="2544676"/>
            <a:ext cx="10541725" cy="2862322"/>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simply called the ISDN BRI Connection uses the existing telephone </a:t>
            </a:r>
            <a:r>
              <a:rPr lang="en-US" sz="2400" i="1" dirty="0" smtClean="0">
                <a:effectLst>
                  <a:outerShdw blurRad="38100" dist="38100" dir="2700000" algn="tl">
                    <a:srgbClr val="C0C0C0"/>
                  </a:outerShdw>
                </a:effectLst>
                <a:latin typeface="Times New Roman" charset="0"/>
              </a:rPr>
              <a:t>infrastructure.</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a:t>
            </a:r>
            <a:r>
              <a:rPr lang="en-US" sz="2400" i="1" dirty="0" smtClean="0">
                <a:effectLst>
                  <a:outerShdw blurRad="38100" dist="38100" dir="2700000" algn="tl">
                    <a:srgbClr val="C0C0C0"/>
                  </a:outerShdw>
                </a:effectLst>
                <a:latin typeface="Times New Roman" charset="0"/>
              </a:rPr>
              <a:t>BRI configuration provides two data or bearer channels at 64 Kbits/sec speed and one control or delta channel at 16 </a:t>
            </a:r>
            <a:r>
              <a:rPr lang="en-US" sz="2400" i="1" dirty="0" smtClean="0">
                <a:effectLst>
                  <a:outerShdw blurRad="38100" dist="38100" dir="2700000" algn="tl">
                    <a:srgbClr val="C0C0C0"/>
                  </a:outerShdw>
                </a:effectLst>
                <a:latin typeface="Times New Roman" charset="0"/>
              </a:rPr>
              <a:t>Kbits/sec. </a:t>
            </a:r>
            <a:r>
              <a:rPr lang="en-US" sz="2400" i="1" dirty="0" smtClean="0">
                <a:effectLst>
                  <a:outerShdw blurRad="38100" dist="38100" dir="2700000" algn="tl">
                    <a:srgbClr val="C0C0C0"/>
                  </a:outerShdw>
                </a:effectLst>
                <a:latin typeface="Times New Roman" charset="0"/>
              </a:rPr>
              <a:t>This is a standard rate</a:t>
            </a:r>
            <a:r>
              <a:rPr lang="en-US" sz="2400" i="1" dirty="0" smtClean="0">
                <a:effectLst>
                  <a:outerShdw blurRad="38100" dist="38100" dir="2700000" algn="tl">
                    <a:srgbClr val="C0C0C0"/>
                  </a:outerShdw>
                </a:effectLst>
                <a:latin typeface="Times New Roman" charset="0"/>
              </a:rPr>
              <a:t>.</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a:t>
            </a:r>
            <a:r>
              <a:rPr lang="en-US" sz="2400" i="1" dirty="0" smtClean="0">
                <a:effectLst>
                  <a:outerShdw blurRad="38100" dist="38100" dir="2700000" algn="tl">
                    <a:srgbClr val="C0C0C0"/>
                  </a:outerShdw>
                </a:effectLst>
                <a:latin typeface="Times New Roman" charset="0"/>
              </a:rPr>
              <a:t>ISDN BRI interface is commonly used by smaller organizations or home users or within a local group, limiting a smaller area.</a:t>
            </a:r>
          </a:p>
        </p:txBody>
      </p:sp>
    </p:spTree>
    <p:extLst>
      <p:ext uri="{BB962C8B-B14F-4D97-AF65-F5344CB8AC3E}">
        <p14:creationId xmlns:p14="http://schemas.microsoft.com/office/powerpoint/2010/main" xmlns="" val="148398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a:defRPr/>
            </a:pPr>
            <a:r>
              <a:rPr lang="en-US" sz="3600" dirty="0" smtClean="0">
                <a:effectLst>
                  <a:outerShdw blurRad="38100" dist="38100" dir="2700000" algn="tl">
                    <a:srgbClr val="C0C0C0"/>
                  </a:outerShdw>
                </a:effectLst>
                <a:latin typeface="Times" charset="0"/>
              </a:rPr>
              <a:t>Types of ISDN? - </a:t>
            </a:r>
            <a:r>
              <a:rPr lang="en-IN" sz="2800" i="1" dirty="0" smtClean="0">
                <a:solidFill>
                  <a:srgbClr val="C00000"/>
                </a:solidFill>
                <a:latin typeface="Times New Roman" panose="02020603050405020304" pitchFamily="18" charset="0"/>
                <a:cs typeface="Times New Roman" panose="02020603050405020304" pitchFamily="18" charset="0"/>
              </a:rPr>
              <a:t>Primary Rate Interface (PRI</a:t>
            </a:r>
            <a:r>
              <a:rPr lang="en-IN" sz="2800" i="1" dirty="0" smtClean="0">
                <a:solidFill>
                  <a:srgbClr val="C00000"/>
                </a:solidFill>
                <a:latin typeface="Times New Roman" panose="02020603050405020304" pitchFamily="18" charset="0"/>
                <a:cs typeface="Times New Roman" panose="02020603050405020304" pitchFamily="18" charset="0"/>
              </a:rPr>
              <a:t>)</a:t>
            </a:r>
            <a:endParaRPr lang="en-IN" sz="2800" i="1" dirty="0" smtClean="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10342" y="2041994"/>
            <a:ext cx="10541725" cy="4191981"/>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000" i="1" dirty="0" smtClean="0">
                <a:effectLst>
                  <a:outerShdw blurRad="38100" dist="38100" dir="2700000" algn="tl">
                    <a:srgbClr val="C0C0C0"/>
                  </a:outerShdw>
                </a:effectLst>
                <a:latin typeface="Times New Roman" charset="0"/>
              </a:rPr>
              <a:t>simply called the ISDN PRI connection is used by enterprises and </a:t>
            </a:r>
            <a:r>
              <a:rPr lang="en-US" sz="2000" i="1" dirty="0" smtClean="0">
                <a:effectLst>
                  <a:outerShdw blurRad="38100" dist="38100" dir="2700000" algn="tl">
                    <a:srgbClr val="C0C0C0"/>
                  </a:outerShdw>
                </a:effectLst>
                <a:latin typeface="Times New Roman" charset="0"/>
              </a:rPr>
              <a:t>offices.</a:t>
            </a:r>
          </a:p>
          <a:p>
            <a:pPr algn="just">
              <a:lnSpc>
                <a:spcPct val="150000"/>
              </a:lnSpc>
              <a:buFont typeface="Wingdings" pitchFamily="2" charset="2"/>
              <a:buChar char="Ø"/>
              <a:defRPr/>
            </a:pPr>
            <a:r>
              <a:rPr lang="en-US" sz="2000" i="1" dirty="0" smtClean="0">
                <a:effectLst>
                  <a:outerShdw blurRad="38100" dist="38100" dir="2700000" algn="tl">
                    <a:srgbClr val="C0C0C0"/>
                  </a:outerShdw>
                </a:effectLst>
                <a:latin typeface="Times New Roman" charset="0"/>
              </a:rPr>
              <a:t>The </a:t>
            </a:r>
            <a:r>
              <a:rPr lang="en-US" sz="2000" i="1" dirty="0" smtClean="0">
                <a:effectLst>
                  <a:outerShdw blurRad="38100" dist="38100" dir="2700000" algn="tl">
                    <a:srgbClr val="C0C0C0"/>
                  </a:outerShdw>
                </a:effectLst>
                <a:latin typeface="Times New Roman" charset="0"/>
              </a:rPr>
              <a:t>PRI configuration is based on T-carrier or T1 in the US, Canada and Japan countries consisting of 23 data or bearer channels and one control or delta channel, with 64kbps speed for a bandwidth of 1.544 M </a:t>
            </a:r>
            <a:r>
              <a:rPr lang="en-US" sz="2000" i="1" dirty="0" smtClean="0">
                <a:effectLst>
                  <a:outerShdw blurRad="38100" dist="38100" dir="2700000" algn="tl">
                    <a:srgbClr val="C0C0C0"/>
                  </a:outerShdw>
                </a:effectLst>
                <a:latin typeface="Times New Roman" charset="0"/>
              </a:rPr>
              <a:t>bits/sec.</a:t>
            </a:r>
          </a:p>
          <a:p>
            <a:pPr algn="just">
              <a:lnSpc>
                <a:spcPct val="150000"/>
              </a:lnSpc>
              <a:buFont typeface="Wingdings" pitchFamily="2" charset="2"/>
              <a:buChar char="Ø"/>
              <a:defRPr/>
            </a:pPr>
            <a:r>
              <a:rPr lang="en-US" sz="2000" i="1" dirty="0" smtClean="0">
                <a:effectLst>
                  <a:outerShdw blurRad="38100" dist="38100" dir="2700000" algn="tl">
                    <a:srgbClr val="C0C0C0"/>
                  </a:outerShdw>
                </a:effectLst>
                <a:latin typeface="Times New Roman" charset="0"/>
              </a:rPr>
              <a:t>The </a:t>
            </a:r>
            <a:r>
              <a:rPr lang="en-US" sz="2000" i="1" dirty="0" smtClean="0">
                <a:effectLst>
                  <a:outerShdw blurRad="38100" dist="38100" dir="2700000" algn="tl">
                    <a:srgbClr val="C0C0C0"/>
                  </a:outerShdw>
                </a:effectLst>
                <a:latin typeface="Times New Roman" charset="0"/>
              </a:rPr>
              <a:t>PRI configuration is based on E-carrier or E1 in Europe, Australia and few Asian countries consisting of 30 data or bearer channels and two-control or delta channel with 64kbps speed for a bandwidth of 2.048 M bits/sec.</a:t>
            </a:r>
          </a:p>
          <a:p>
            <a:pPr algn="just">
              <a:lnSpc>
                <a:spcPct val="150000"/>
              </a:lnSpc>
              <a:buFont typeface="Wingdings" pitchFamily="2" charset="2"/>
              <a:buChar char="Ø"/>
              <a:defRPr/>
            </a:pPr>
            <a:r>
              <a:rPr lang="en-US" sz="2000" i="1" dirty="0" smtClean="0">
                <a:effectLst>
                  <a:outerShdw blurRad="38100" dist="38100" dir="2700000" algn="tl">
                    <a:srgbClr val="C0C0C0"/>
                  </a:outerShdw>
                </a:effectLst>
                <a:latin typeface="Times New Roman" charset="0"/>
              </a:rPr>
              <a:t>The ISDN BRI interface is used by larger organizations or enterprises and for Internet Service Providers.</a:t>
            </a:r>
          </a:p>
        </p:txBody>
      </p:sp>
    </p:spTree>
    <p:extLst>
      <p:ext uri="{BB962C8B-B14F-4D97-AF65-F5344CB8AC3E}">
        <p14:creationId xmlns:p14="http://schemas.microsoft.com/office/powerpoint/2010/main" xmlns="" val="148398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a:defRPr/>
            </a:pPr>
            <a:r>
              <a:rPr lang="en-US" sz="3600" dirty="0" smtClean="0">
                <a:effectLst>
                  <a:outerShdw blurRad="38100" dist="38100" dir="2700000" algn="tl">
                    <a:srgbClr val="C0C0C0"/>
                  </a:outerShdw>
                </a:effectLst>
                <a:latin typeface="Times" charset="0"/>
              </a:rPr>
              <a:t>Types of ISDN? - </a:t>
            </a:r>
            <a:r>
              <a:rPr lang="en-IN" sz="2800" i="1" dirty="0" smtClean="0">
                <a:solidFill>
                  <a:srgbClr val="C00000"/>
                </a:solidFill>
                <a:latin typeface="Times New Roman" panose="02020603050405020304" pitchFamily="18" charset="0"/>
                <a:cs typeface="Times New Roman" panose="02020603050405020304" pitchFamily="18" charset="0"/>
              </a:rPr>
              <a:t>Narrowband </a:t>
            </a:r>
            <a:r>
              <a:rPr lang="en-IN" sz="2800" i="1" dirty="0" smtClean="0">
                <a:solidFill>
                  <a:srgbClr val="C00000"/>
                </a:solidFill>
                <a:latin typeface="Times New Roman" panose="02020603050405020304" pitchFamily="18" charset="0"/>
                <a:cs typeface="Times New Roman" panose="02020603050405020304" pitchFamily="18" charset="0"/>
              </a:rPr>
              <a:t>ISDN</a:t>
            </a:r>
            <a:endParaRPr lang="en-IN" sz="2800" i="1" dirty="0" smtClean="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10342" y="2041994"/>
            <a:ext cx="10541725" cy="3970318"/>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Narrowband Integrated Services Digital Network is called the </a:t>
            </a:r>
            <a:r>
              <a:rPr lang="en-US" sz="2400" i="1" dirty="0" smtClean="0">
                <a:effectLst>
                  <a:outerShdw blurRad="38100" dist="38100" dir="2700000" algn="tl">
                    <a:srgbClr val="C0C0C0"/>
                  </a:outerShdw>
                </a:effectLst>
                <a:latin typeface="Times New Roman" charset="0"/>
              </a:rPr>
              <a:t>N-ISDN.</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This </a:t>
            </a:r>
            <a:r>
              <a:rPr lang="en-US" sz="2400" i="1" dirty="0" smtClean="0">
                <a:effectLst>
                  <a:outerShdw blurRad="38100" dist="38100" dir="2700000" algn="tl">
                    <a:srgbClr val="C0C0C0"/>
                  </a:outerShdw>
                </a:effectLst>
                <a:latin typeface="Times New Roman" charset="0"/>
              </a:rPr>
              <a:t>can be understood as a telecommunication that carries voice information in a narrow band of </a:t>
            </a:r>
            <a:r>
              <a:rPr lang="en-US" sz="2400" i="1" dirty="0" smtClean="0">
                <a:effectLst>
                  <a:outerShdw blurRad="38100" dist="38100" dir="2700000" algn="tl">
                    <a:srgbClr val="C0C0C0"/>
                  </a:outerShdw>
                </a:effectLst>
                <a:latin typeface="Times New Roman" charset="0"/>
              </a:rPr>
              <a:t>frequencies.</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This </a:t>
            </a:r>
            <a:r>
              <a:rPr lang="en-US" sz="2400" i="1" dirty="0" smtClean="0">
                <a:effectLst>
                  <a:outerShdw blurRad="38100" dist="38100" dir="2700000" algn="tl">
                    <a:srgbClr val="C0C0C0"/>
                  </a:outerShdw>
                </a:effectLst>
                <a:latin typeface="Times New Roman" charset="0"/>
              </a:rPr>
              <a:t>is actually an attempt to digitize the analog voice information. This uses 64kbps circuit switching.</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narrowband ISDN is implemented to carry voice data, which uses lesser bandwidth, on a limited number of frequencies.</a:t>
            </a:r>
          </a:p>
        </p:txBody>
      </p:sp>
    </p:spTree>
    <p:extLst>
      <p:ext uri="{BB962C8B-B14F-4D97-AF65-F5344CB8AC3E}">
        <p14:creationId xmlns:p14="http://schemas.microsoft.com/office/powerpoint/2010/main" xmlns="" val="148398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a:defRPr/>
            </a:pPr>
            <a:r>
              <a:rPr lang="en-US" sz="3600" dirty="0" smtClean="0">
                <a:effectLst>
                  <a:outerShdw blurRad="38100" dist="38100" dir="2700000" algn="tl">
                    <a:srgbClr val="C0C0C0"/>
                  </a:outerShdw>
                </a:effectLst>
                <a:latin typeface="Times" charset="0"/>
              </a:rPr>
              <a:t>Types of ISDN? - </a:t>
            </a:r>
            <a:r>
              <a:rPr lang="en-IN" sz="2800" i="1" dirty="0" smtClean="0">
                <a:solidFill>
                  <a:srgbClr val="C00000"/>
                </a:solidFill>
                <a:latin typeface="Times New Roman" panose="02020603050405020304" pitchFamily="18" charset="0"/>
                <a:cs typeface="Times New Roman" panose="02020603050405020304" pitchFamily="18" charset="0"/>
              </a:rPr>
              <a:t>Broadband </a:t>
            </a:r>
            <a:r>
              <a:rPr lang="en-IN" sz="2800" i="1" dirty="0" smtClean="0">
                <a:solidFill>
                  <a:srgbClr val="C00000"/>
                </a:solidFill>
                <a:latin typeface="Times New Roman" panose="02020603050405020304" pitchFamily="18" charset="0"/>
                <a:cs typeface="Times New Roman" panose="02020603050405020304" pitchFamily="18" charset="0"/>
              </a:rPr>
              <a:t>ISDN</a:t>
            </a:r>
            <a:endParaRPr lang="en-IN" sz="2800" i="1" dirty="0" smtClean="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10342" y="2041994"/>
            <a:ext cx="10541725" cy="3903954"/>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Broadband Integrated Services Digital Network is called the </a:t>
            </a:r>
            <a:r>
              <a:rPr lang="en-US" sz="2400" i="1" dirty="0" smtClean="0">
                <a:effectLst>
                  <a:outerShdw blurRad="38100" dist="38100" dir="2700000" algn="tl">
                    <a:srgbClr val="C0C0C0"/>
                  </a:outerShdw>
                </a:effectLst>
                <a:latin typeface="Times New Roman" charset="0"/>
              </a:rPr>
              <a:t>B-ISDN.</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This </a:t>
            </a:r>
            <a:r>
              <a:rPr lang="en-US" sz="2400" i="1" dirty="0" smtClean="0">
                <a:effectLst>
                  <a:outerShdw blurRad="38100" dist="38100" dir="2700000" algn="tl">
                    <a:srgbClr val="C0C0C0"/>
                  </a:outerShdw>
                </a:effectLst>
                <a:latin typeface="Times New Roman" charset="0"/>
              </a:rPr>
              <a:t>integrates the digital networking services and provides digital transmission over ordinary telephone wires, as well as over other media</a:t>
            </a:r>
            <a:r>
              <a:rPr lang="en-US" sz="2400" i="1" dirty="0" smtClean="0">
                <a:effectLst>
                  <a:outerShdw blurRad="38100" dist="38100" dir="2700000" algn="tl">
                    <a:srgbClr val="C0C0C0"/>
                  </a:outerShdw>
                </a:effectLst>
                <a:latin typeface="Times New Roman" charset="0"/>
              </a:rPr>
              <a:t>.</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a:t>
            </a:r>
            <a:r>
              <a:rPr lang="en-US" sz="2400" i="1" dirty="0" smtClean="0">
                <a:effectLst>
                  <a:outerShdw blurRad="38100" dist="38100" dir="2700000" algn="tl">
                    <a:srgbClr val="C0C0C0"/>
                  </a:outerShdw>
                </a:effectLst>
                <a:latin typeface="Times New Roman" charset="0"/>
              </a:rPr>
              <a:t>CCITT defined it as, “Qualifying a service or system requiring transmission channels capable of supporting rates greater than primary rates.”</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Speed </a:t>
            </a:r>
            <a:r>
              <a:rPr lang="en-US" sz="2400" i="1" dirty="0" smtClean="0">
                <a:effectLst>
                  <a:outerShdw blurRad="38100" dist="38100" dir="2700000" algn="tl">
                    <a:srgbClr val="C0C0C0"/>
                  </a:outerShdw>
                </a:effectLst>
                <a:latin typeface="Times New Roman" charset="0"/>
              </a:rPr>
              <a:t>is around 2 MBPS to 1 GBPS and the transmission is related to ATM, i.e., Asynchronous Transfer </a:t>
            </a:r>
            <a:r>
              <a:rPr lang="en-US" sz="2400" i="1" dirty="0" smtClean="0">
                <a:effectLst>
                  <a:outerShdw blurRad="38100" dist="38100" dir="2700000" algn="tl">
                    <a:srgbClr val="C0C0C0"/>
                  </a:outerShdw>
                </a:effectLst>
                <a:latin typeface="Times New Roman" charset="0"/>
              </a:rPr>
              <a:t>Mode.</a:t>
            </a:r>
          </a:p>
        </p:txBody>
      </p:sp>
    </p:spTree>
    <p:extLst>
      <p:ext uri="{BB962C8B-B14F-4D97-AF65-F5344CB8AC3E}">
        <p14:creationId xmlns:p14="http://schemas.microsoft.com/office/powerpoint/2010/main" xmlns="" val="148398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a:defRPr/>
            </a:pPr>
            <a:r>
              <a:rPr lang="en-US" sz="3600" dirty="0" smtClean="0">
                <a:effectLst>
                  <a:outerShdw blurRad="38100" dist="38100" dir="2700000" algn="tl">
                    <a:srgbClr val="C0C0C0"/>
                  </a:outerShdw>
                </a:effectLst>
                <a:latin typeface="Times" charset="0"/>
              </a:rPr>
              <a:t>Types of ISDN? - </a:t>
            </a:r>
            <a:r>
              <a:rPr lang="en-IN" sz="2800" i="1" dirty="0" smtClean="0">
                <a:solidFill>
                  <a:srgbClr val="C00000"/>
                </a:solidFill>
                <a:latin typeface="Times New Roman" panose="02020603050405020304" pitchFamily="18" charset="0"/>
                <a:cs typeface="Times New Roman" panose="02020603050405020304" pitchFamily="18" charset="0"/>
              </a:rPr>
              <a:t>Broadband </a:t>
            </a:r>
            <a:r>
              <a:rPr lang="en-IN" sz="2800" i="1" dirty="0" smtClean="0">
                <a:solidFill>
                  <a:srgbClr val="C00000"/>
                </a:solidFill>
                <a:latin typeface="Times New Roman" panose="02020603050405020304" pitchFamily="18" charset="0"/>
                <a:cs typeface="Times New Roman" panose="02020603050405020304" pitchFamily="18" charset="0"/>
              </a:rPr>
              <a:t>ISDN</a:t>
            </a:r>
            <a:endParaRPr lang="en-IN" sz="2800" i="1" dirty="0" smtClean="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10342" y="2041994"/>
            <a:ext cx="10541725" cy="4457952"/>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Communication </a:t>
            </a:r>
            <a:r>
              <a:rPr lang="en-US" sz="2400" i="1" dirty="0" smtClean="0">
                <a:effectLst>
                  <a:outerShdw blurRad="38100" dist="38100" dir="2700000" algn="tl">
                    <a:srgbClr val="C0C0C0"/>
                  </a:outerShdw>
                </a:effectLst>
                <a:latin typeface="Times New Roman" charset="0"/>
              </a:rPr>
              <a:t>is usually made using the fiber optic cables.</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As the speed is greater than 1.544 Mbps, the communications based on this are called Broadband Communications</a:t>
            </a:r>
            <a:r>
              <a:rPr lang="en-US" sz="2400" i="1" dirty="0" smtClean="0">
                <a:effectLst>
                  <a:outerShdw blurRad="38100" dist="38100" dir="2700000" algn="tl">
                    <a:srgbClr val="C0C0C0"/>
                  </a:outerShdw>
                </a:effectLst>
                <a:latin typeface="Times New Roman" charset="0"/>
              </a:rPr>
              <a:t>.</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a:t>
            </a:r>
            <a:r>
              <a:rPr lang="en-US" sz="2400" i="1" dirty="0" smtClean="0">
                <a:effectLst>
                  <a:outerShdw blurRad="38100" dist="38100" dir="2700000" algn="tl">
                    <a:srgbClr val="C0C0C0"/>
                  </a:outerShdw>
                </a:effectLst>
                <a:latin typeface="Times New Roman" charset="0"/>
              </a:rPr>
              <a:t>broadband services provide a continuous flow of information, which is distributed from a central source to an unlimited number of authorized receivers connected to the network. Though a user can access this flow of information, he cannot control it.</a:t>
            </a:r>
          </a:p>
          <a:p>
            <a:pPr algn="just">
              <a:lnSpc>
                <a:spcPct val="150000"/>
              </a:lnSpc>
              <a:buFont typeface="Wingdings" pitchFamily="2" charset="2"/>
              <a:buChar char="Ø"/>
              <a:defRPr/>
            </a:pPr>
            <a:endParaRPr lang="en-US" sz="2400" i="1" dirty="0" smtClean="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xmlns="" val="148398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74766" y="1439659"/>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Services Supported by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Rectangle 5"/>
          <p:cNvSpPr>
            <a:spLocks noChangeArrowheads="1"/>
          </p:cNvSpPr>
          <p:nvPr/>
        </p:nvSpPr>
        <p:spPr bwMode="auto">
          <a:xfrm>
            <a:off x="1201783" y="2139729"/>
            <a:ext cx="4219304" cy="3970318"/>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 </a:t>
            </a:r>
            <a:r>
              <a:rPr lang="en-US" sz="2400" dirty="0" smtClean="0">
                <a:effectLst>
                  <a:outerShdw blurRad="38100" dist="38100" dir="2700000" algn="tl">
                    <a:srgbClr val="C0C0C0"/>
                  </a:outerShdw>
                </a:effectLst>
                <a:latin typeface="Times New Roman" charset="0"/>
              </a:rPr>
              <a:t>Voice </a:t>
            </a:r>
            <a:r>
              <a:rPr lang="en-US" sz="2400" dirty="0" smtClean="0">
                <a:effectLst>
                  <a:outerShdw blurRad="38100" dist="38100" dir="2700000" algn="tl">
                    <a:srgbClr val="C0C0C0"/>
                  </a:outerShdw>
                </a:effectLst>
                <a:latin typeface="Times New Roman" charset="0"/>
              </a:rPr>
              <a:t>calls</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Facsimile</a:t>
            </a:r>
            <a:endParaRPr lang="en-US" sz="2400" dirty="0" smtClean="0">
              <a:effectLst>
                <a:outerShdw blurRad="38100" dist="38100" dir="2700000" algn="tl">
                  <a:srgbClr val="C0C0C0"/>
                </a:outerShdw>
              </a:effectLst>
              <a:latin typeface="Times New Roman" charset="0"/>
            </a:endParaRP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Videotext</a:t>
            </a:r>
            <a:endParaRPr lang="en-US" sz="2400" dirty="0" smtClean="0">
              <a:effectLst>
                <a:outerShdw blurRad="38100" dist="38100" dir="2700000" algn="tl">
                  <a:srgbClr val="C0C0C0"/>
                </a:outerShdw>
              </a:effectLst>
              <a:latin typeface="Times New Roman" charset="0"/>
            </a:endParaRP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a:t>
            </a:r>
            <a:r>
              <a:rPr lang="en-US" sz="2400" dirty="0" err="1" smtClean="0">
                <a:effectLst>
                  <a:outerShdw blurRad="38100" dist="38100" dir="2700000" algn="tl">
                    <a:srgbClr val="C0C0C0"/>
                  </a:outerShdw>
                </a:effectLst>
                <a:latin typeface="Times New Roman" charset="0"/>
              </a:rPr>
              <a:t>Teletext</a:t>
            </a:r>
            <a:endParaRPr lang="en-US" sz="2400" dirty="0" smtClean="0">
              <a:effectLst>
                <a:outerShdw blurRad="38100" dist="38100" dir="2700000" algn="tl">
                  <a:srgbClr val="C0C0C0"/>
                </a:outerShdw>
              </a:effectLst>
              <a:latin typeface="Times New Roman" charset="0"/>
            </a:endParaRP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Electronic </a:t>
            </a:r>
            <a:r>
              <a:rPr lang="en-US" sz="2400" dirty="0" smtClean="0">
                <a:effectLst>
                  <a:outerShdw blurRad="38100" dist="38100" dir="2700000" algn="tl">
                    <a:srgbClr val="C0C0C0"/>
                  </a:outerShdw>
                </a:effectLst>
                <a:latin typeface="Times New Roman" charset="0"/>
              </a:rPr>
              <a:t>Mail</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Database </a:t>
            </a:r>
            <a:r>
              <a:rPr lang="en-US" sz="2400" dirty="0" smtClean="0">
                <a:effectLst>
                  <a:outerShdw blurRad="38100" dist="38100" dir="2700000" algn="tl">
                    <a:srgbClr val="C0C0C0"/>
                  </a:outerShdw>
                </a:effectLst>
                <a:latin typeface="Times New Roman" charset="0"/>
              </a:rPr>
              <a:t>access</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Data </a:t>
            </a:r>
            <a:r>
              <a:rPr lang="en-US" sz="2400" dirty="0" smtClean="0">
                <a:effectLst>
                  <a:outerShdw blurRad="38100" dist="38100" dir="2700000" algn="tl">
                    <a:srgbClr val="C0C0C0"/>
                  </a:outerShdw>
                </a:effectLst>
                <a:latin typeface="Times New Roman" charset="0"/>
              </a:rPr>
              <a:t>transmission and </a:t>
            </a:r>
            <a:r>
              <a:rPr lang="en-US" sz="2400" dirty="0" smtClean="0">
                <a:effectLst>
                  <a:outerShdw blurRad="38100" dist="38100" dir="2700000" algn="tl">
                    <a:srgbClr val="C0C0C0"/>
                  </a:outerShdw>
                </a:effectLst>
                <a:latin typeface="Times New Roman" charset="0"/>
              </a:rPr>
              <a:t>voice</a:t>
            </a:r>
            <a:endParaRPr lang="en-US" sz="2400" dirty="0" smtClean="0">
              <a:effectLst>
                <a:outerShdw blurRad="38100" dist="38100" dir="2700000" algn="tl">
                  <a:srgbClr val="C0C0C0"/>
                </a:outerShdw>
              </a:effectLst>
              <a:latin typeface="Times New Roman" charset="0"/>
            </a:endParaRPr>
          </a:p>
        </p:txBody>
      </p:sp>
      <p:sp>
        <p:nvSpPr>
          <p:cNvPr id="10" name="Rectangle 9"/>
          <p:cNvSpPr/>
          <p:nvPr/>
        </p:nvSpPr>
        <p:spPr>
          <a:xfrm>
            <a:off x="5921829" y="2123277"/>
            <a:ext cx="5926183" cy="3970318"/>
          </a:xfrm>
          <a:prstGeom prst="rect">
            <a:avLst/>
          </a:prstGeom>
        </p:spPr>
        <p:txBody>
          <a:bodyPr wrap="square">
            <a:spAutoFit/>
          </a:bodyPr>
          <a:lstStyle/>
          <a:p>
            <a:pPr algn="just">
              <a:lnSpc>
                <a:spcPct val="150000"/>
              </a:lnSpc>
              <a:buFont typeface="Wingdings" pitchFamily="2" charset="2"/>
              <a:buChar char="Ø"/>
              <a:defRPr/>
            </a:pPr>
            <a:r>
              <a:rPr lang="en-US" sz="2400" b="1" i="1" dirty="0" smtClean="0">
                <a:effectLst>
                  <a:outerShdw blurRad="38100" dist="38100" dir="2700000" algn="tl">
                    <a:srgbClr val="C0C0C0"/>
                  </a:outerShdw>
                </a:effectLst>
                <a:latin typeface="Times New Roman" charset="0"/>
              </a:rPr>
              <a:t> </a:t>
            </a:r>
            <a:r>
              <a:rPr lang="en-US" sz="2400" dirty="0" smtClean="0">
                <a:effectLst>
                  <a:outerShdw blurRad="38100" dist="38100" dir="2700000" algn="tl">
                    <a:srgbClr val="C0C0C0"/>
                  </a:outerShdw>
                </a:effectLst>
                <a:latin typeface="Times New Roman" charset="0"/>
              </a:rPr>
              <a:t>Connection </a:t>
            </a:r>
            <a:r>
              <a:rPr lang="en-US" sz="2400" dirty="0" smtClean="0">
                <a:effectLst>
                  <a:outerShdw blurRad="38100" dist="38100" dir="2700000" algn="tl">
                    <a:srgbClr val="C0C0C0"/>
                  </a:outerShdw>
                </a:effectLst>
                <a:latin typeface="Times New Roman" charset="0"/>
              </a:rPr>
              <a:t>to internet</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Electronic </a:t>
            </a:r>
            <a:r>
              <a:rPr lang="en-US" sz="2400" dirty="0" smtClean="0">
                <a:effectLst>
                  <a:outerShdw blurRad="38100" dist="38100" dir="2700000" algn="tl">
                    <a:srgbClr val="C0C0C0"/>
                  </a:outerShdw>
                </a:effectLst>
                <a:latin typeface="Times New Roman" charset="0"/>
              </a:rPr>
              <a:t>Fund transfer</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Image </a:t>
            </a:r>
            <a:r>
              <a:rPr lang="en-US" sz="2400" dirty="0" smtClean="0">
                <a:effectLst>
                  <a:outerShdw blurRad="38100" dist="38100" dir="2700000" algn="tl">
                    <a:srgbClr val="C0C0C0"/>
                  </a:outerShdw>
                </a:effectLst>
                <a:latin typeface="Times New Roman" charset="0"/>
              </a:rPr>
              <a:t>and graphics exchange</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Document </a:t>
            </a:r>
            <a:r>
              <a:rPr lang="en-US" sz="2400" dirty="0" smtClean="0">
                <a:effectLst>
                  <a:outerShdw blurRad="38100" dist="38100" dir="2700000" algn="tl">
                    <a:srgbClr val="C0C0C0"/>
                  </a:outerShdw>
                </a:effectLst>
                <a:latin typeface="Times New Roman" charset="0"/>
              </a:rPr>
              <a:t>storage and transfer</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Audio </a:t>
            </a:r>
            <a:r>
              <a:rPr lang="en-US" sz="2400" dirty="0" smtClean="0">
                <a:effectLst>
                  <a:outerShdw blurRad="38100" dist="38100" dir="2700000" algn="tl">
                    <a:srgbClr val="C0C0C0"/>
                  </a:outerShdw>
                </a:effectLst>
                <a:latin typeface="Times New Roman" charset="0"/>
              </a:rPr>
              <a:t>and Video Conferencing</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 Automatic </a:t>
            </a:r>
            <a:r>
              <a:rPr lang="en-US" sz="2400" dirty="0" smtClean="0">
                <a:effectLst>
                  <a:outerShdw blurRad="38100" dist="38100" dir="2700000" algn="tl">
                    <a:srgbClr val="C0C0C0"/>
                  </a:outerShdw>
                </a:effectLst>
                <a:latin typeface="Times New Roman" charset="0"/>
              </a:rPr>
              <a:t>alarm services to fire stations, police, medical etc.</a:t>
            </a:r>
            <a:endParaRPr lang="en-US" sz="2400" dirty="0" smtClean="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xmlns="" val="1483987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Advantages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05840" y="2453237"/>
            <a:ext cx="10541725" cy="2241960"/>
          </a:xfrm>
          <a:prstGeom prst="rect">
            <a:avLst/>
          </a:prstGeom>
          <a:noFill/>
          <a:ln w="9525">
            <a:noFill/>
            <a:miter lim="800000"/>
            <a:headEnd/>
            <a:tailEnd/>
          </a:ln>
          <a:effectLst/>
        </p:spPr>
        <p:txBody>
          <a:bodyPr wrap="square" anchor="ctr">
            <a:spAutoFit/>
          </a:bodyPr>
          <a:lstStyle/>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As </a:t>
            </a:r>
            <a:r>
              <a:rPr lang="en-US" sz="2400" i="1" dirty="0" smtClean="0">
                <a:effectLst>
                  <a:outerShdw blurRad="38100" dist="38100" dir="2700000" algn="tl">
                    <a:srgbClr val="C0C0C0"/>
                  </a:outerShdw>
                </a:effectLst>
                <a:latin typeface="Times New Roman" charset="0"/>
              </a:rPr>
              <a:t>the services are digital, there is less chance for errors.</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connection is faster.</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bandwidth is higher.</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Voice, data and video − all of these can be sent over a single ISDN line.</a:t>
            </a:r>
          </a:p>
        </p:txBody>
      </p:sp>
    </p:spTree>
    <p:extLst>
      <p:ext uri="{BB962C8B-B14F-4D97-AF65-F5344CB8AC3E}">
        <p14:creationId xmlns:p14="http://schemas.microsoft.com/office/powerpoint/2010/main" xmlns="" val="148398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        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a:p>
            <a:r>
              <a:rPr lang="en-US" dirty="0" smtClean="0"/>
              <a:t/>
            </a:r>
            <a:br>
              <a:rPr lang="en-US" dirty="0" smtClean="0"/>
            </a:br>
            <a:endPar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sz="21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457200" y="1325667"/>
            <a:ext cx="11403873" cy="630942"/>
          </a:xfrm>
          <a:prstGeom prst="rect">
            <a:avLst/>
          </a:prstGeom>
          <a:solidFill>
            <a:schemeClr val="accent5">
              <a:lumMod val="20000"/>
              <a:lumOff val="80000"/>
            </a:schemeClr>
          </a:solidFill>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500" b="0"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Topics</a:t>
            </a:r>
            <a:r>
              <a:rPr kumimoji="0" lang="en-IN" sz="3500" b="0" i="0" u="none" strike="noStrike" kern="1200" cap="none" spc="0" normalizeH="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to be covered:</a:t>
            </a:r>
            <a:endParaRPr kumimoji="0" lang="en-IN" sz="3500" b="0"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Rectangle 5"/>
          <p:cNvSpPr>
            <a:spLocks noChangeArrowheads="1"/>
          </p:cNvSpPr>
          <p:nvPr/>
        </p:nvSpPr>
        <p:spPr bwMode="auto">
          <a:xfrm>
            <a:off x="1815738" y="1901718"/>
            <a:ext cx="8307976" cy="5093189"/>
          </a:xfrm>
          <a:prstGeom prst="rect">
            <a:avLst/>
          </a:prstGeom>
          <a:noFill/>
          <a:ln w="9525">
            <a:noFill/>
            <a:miter lim="800000"/>
            <a:headEnd/>
            <a:tailEnd/>
          </a:ln>
          <a:effectLst/>
        </p:spPr>
        <p:txBody>
          <a:bodyPr wrap="square" anchor="ctr">
            <a:spAutoFit/>
          </a:bodyPr>
          <a:lstStyle/>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What is ISDN</a:t>
            </a:r>
            <a:r>
              <a:rPr lang="en-IN" sz="2400" dirty="0" smtClean="0">
                <a:latin typeface="Times New Roman" panose="02020603050405020304" pitchFamily="18" charset="0"/>
                <a:cs typeface="Times New Roman" panose="02020603050405020304" pitchFamily="18" charset="0"/>
              </a:rPr>
              <a:t>?</a:t>
            </a: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History</a:t>
            </a: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Services Supported</a:t>
            </a:r>
            <a:endParaRPr lang="en-IN" sz="2400" dirty="0" smtClean="0">
              <a:latin typeface="Times New Roman" panose="02020603050405020304" pitchFamily="18" charset="0"/>
              <a:cs typeface="Times New Roman" panose="02020603050405020304" pitchFamily="18" charset="0"/>
            </a:endParaRP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How ISDN works</a:t>
            </a: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ISDN setup</a:t>
            </a:r>
            <a:endParaRPr lang="en-US" sz="2400" dirty="0" smtClean="0">
              <a:latin typeface="Times New Roman" panose="02020603050405020304" pitchFamily="18" charset="0"/>
              <a:cs typeface="Times New Roman" panose="02020603050405020304" pitchFamily="18" charset="0"/>
            </a:endParaRP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Types of ISDN</a:t>
            </a:r>
          </a:p>
          <a:p>
            <a:pPr lvl="1">
              <a:lnSpc>
                <a:spcPct val="150000"/>
              </a:lnSpc>
              <a:buFont typeface="Wingdings" pitchFamily="2" charset="2"/>
              <a:buChar char="Ø"/>
              <a:defRPr/>
            </a:pPr>
            <a:r>
              <a:rPr lang="en-US" sz="2400" dirty="0" smtClean="0">
                <a:latin typeface="Times New Roman" panose="02020603050405020304" pitchFamily="18" charset="0"/>
                <a:cs typeface="Times New Roman" panose="02020603050405020304" pitchFamily="18" charset="0"/>
              </a:rPr>
              <a:t>Advantages of ISDN</a:t>
            </a:r>
          </a:p>
          <a:p>
            <a:pPr lvl="1">
              <a:lnSpc>
                <a:spcPct val="150000"/>
              </a:lnSpc>
              <a:buFont typeface="Wingdings" pitchFamily="2" charset="2"/>
              <a:buChar char="Ø"/>
              <a:defRPr/>
            </a:pPr>
            <a:r>
              <a:rPr lang="en-IN" sz="2400" dirty="0" smtClean="0">
                <a:latin typeface="Times New Roman" panose="02020603050405020304" pitchFamily="18" charset="0"/>
                <a:cs typeface="Times New Roman" panose="02020603050405020304" pitchFamily="18" charset="0"/>
              </a:rPr>
              <a:t>Disadvantages of ISDN</a:t>
            </a:r>
          </a:p>
          <a:p>
            <a:pPr lvl="1">
              <a:lnSpc>
                <a:spcPct val="150000"/>
              </a:lnSpc>
              <a:buFont typeface="Wingdings" pitchFamily="2" charset="2"/>
              <a:buChar char="Ø"/>
              <a:defRPr/>
            </a:pPr>
            <a:endParaRPr lang="en-I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98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Disadvantages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449978" y="2675306"/>
            <a:ext cx="8882742" cy="1200329"/>
          </a:xfrm>
          <a:prstGeom prst="rect">
            <a:avLst/>
          </a:prstGeom>
          <a:noFill/>
          <a:ln w="9525">
            <a:noFill/>
            <a:miter lim="800000"/>
            <a:headEnd/>
            <a:tailEnd/>
          </a:ln>
          <a:effectLst/>
        </p:spPr>
        <p:txBody>
          <a:bodyPr wrap="square" anchor="ctr">
            <a:spAutoFit/>
          </a:bodyPr>
          <a:lstStyle/>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it </a:t>
            </a:r>
            <a:r>
              <a:rPr lang="en-US" sz="2400" i="1" dirty="0" smtClean="0">
                <a:effectLst>
                  <a:outerShdw blurRad="38100" dist="38100" dir="2700000" algn="tl">
                    <a:srgbClr val="C0C0C0"/>
                  </a:outerShdw>
                </a:effectLst>
                <a:latin typeface="Times New Roman" charset="0"/>
              </a:rPr>
              <a:t>requires specialized digital services </a:t>
            </a:r>
            <a:r>
              <a:rPr lang="en-US" sz="2400" i="1" dirty="0" smtClean="0">
                <a:effectLst>
                  <a:outerShdw blurRad="38100" dist="38100" dir="2700000" algn="tl">
                    <a:srgbClr val="C0C0C0"/>
                  </a:outerShdw>
                </a:effectLst>
                <a:latin typeface="Times New Roman" charset="0"/>
              </a:rPr>
              <a:t>and</a:t>
            </a:r>
          </a:p>
          <a:p>
            <a:pPr lvl="2"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is </a:t>
            </a:r>
            <a:r>
              <a:rPr lang="en-US" sz="2400" i="1" dirty="0" smtClean="0">
                <a:effectLst>
                  <a:outerShdw blurRad="38100" dist="38100" dir="2700000" algn="tl">
                    <a:srgbClr val="C0C0C0"/>
                  </a:outerShdw>
                </a:effectLst>
                <a:latin typeface="Times New Roman" charset="0"/>
              </a:rPr>
              <a:t>costlier</a:t>
            </a:r>
            <a:r>
              <a:rPr lang="en-US" sz="2400" i="1" dirty="0" smtClean="0">
                <a:effectLst>
                  <a:outerShdw blurRad="38100" dist="38100" dir="2700000" algn="tl">
                    <a:srgbClr val="C0C0C0"/>
                  </a:outerShdw>
                </a:effectLst>
                <a:latin typeface="Times New Roman" charset="0"/>
              </a:rPr>
              <a:t>.</a:t>
            </a:r>
            <a:endParaRPr lang="en-US" sz="2400" i="1" dirty="0" smtClean="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xmlns="" val="148398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2351316" y="2685469"/>
            <a:ext cx="7197634" cy="1446550"/>
          </a:xfrm>
          <a:prstGeom prst="rect">
            <a:avLst/>
          </a:prstGeom>
          <a:solidFill>
            <a:schemeClr val="accent5">
              <a:lumMod val="20000"/>
              <a:lumOff val="80000"/>
            </a:schemeClr>
          </a:solidFill>
        </p:spPr>
        <p:txBody>
          <a:bodyPr wrap="square" anchor="ctr">
            <a:spAutoFit/>
          </a:bodyPr>
          <a:lstStyle/>
          <a:p>
            <a:pPr algn="ctr">
              <a:defRPr/>
            </a:pPr>
            <a:r>
              <a:rPr lang="en-US" sz="8800" dirty="0" smtClean="0">
                <a:effectLst>
                  <a:outerShdw blurRad="38100" dist="38100" dir="2700000" algn="tl">
                    <a:srgbClr val="C0C0C0"/>
                  </a:outerShdw>
                </a:effectLst>
                <a:latin typeface="Times" charset="0"/>
              </a:rPr>
              <a:t>THANK YOU</a:t>
            </a:r>
            <a:endParaRPr lang="en-IN" sz="8800" i="1" dirty="0" smtClean="0">
              <a:solidFill>
                <a:srgbClr val="0070C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2" name="Rectangle 1">
            <a:extLst>
              <a:ext uri="{FF2B5EF4-FFF2-40B4-BE49-F238E27FC236}">
                <a16:creationId xmlns:a16="http://schemas.microsoft.com/office/drawing/2014/main" xmlns="" id="{62D21690-823C-74E7-6ED0-4410644BB285}"/>
              </a:ext>
            </a:extLst>
          </p:cNvPr>
          <p:cNvSpPr/>
          <p:nvPr/>
        </p:nvSpPr>
        <p:spPr>
          <a:xfrm>
            <a:off x="3493971" y="33014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48398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74766" y="1439659"/>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What is ISDN?</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Rectangle 5"/>
          <p:cNvSpPr>
            <a:spLocks noChangeArrowheads="1"/>
          </p:cNvSpPr>
          <p:nvPr/>
        </p:nvSpPr>
        <p:spPr bwMode="auto">
          <a:xfrm>
            <a:off x="1110343" y="2479363"/>
            <a:ext cx="10541725" cy="2308324"/>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 </a:t>
            </a:r>
            <a:r>
              <a:rPr lang="en-US" sz="2400" b="1" i="1" dirty="0" smtClean="0">
                <a:effectLst>
                  <a:outerShdw blurRad="38100" dist="38100" dir="2700000" algn="tl">
                    <a:srgbClr val="C0C0C0"/>
                  </a:outerShdw>
                </a:effectLst>
                <a:latin typeface="Times New Roman" charset="0"/>
              </a:rPr>
              <a:t>Integrated Services of Digital Networking</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 first defined in the CCITT red book in 1988.</a:t>
            </a:r>
          </a:p>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 a circuit-switched telephone network system that transmits both data and voice over a digital line</a:t>
            </a:r>
            <a:r>
              <a:rPr lang="en-US" sz="2400" i="1" dirty="0" smtClean="0">
                <a:effectLst>
                  <a:outerShdw blurRad="38100" dist="38100" dir="2700000" algn="tl">
                    <a:srgbClr val="C0C0C0"/>
                  </a:outerShdw>
                </a:effectLst>
                <a:latin typeface="Times New Roman" charset="0"/>
              </a:rPr>
              <a:t>.</a:t>
            </a:r>
          </a:p>
        </p:txBody>
      </p:sp>
    </p:spTree>
    <p:extLst>
      <p:ext uri="{BB962C8B-B14F-4D97-AF65-F5344CB8AC3E}">
        <p14:creationId xmlns:p14="http://schemas.microsoft.com/office/powerpoint/2010/main" xmlns="" val="148398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History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71154" y="2126665"/>
            <a:ext cx="10541725" cy="3416320"/>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Earlier, the transmission of data and voice both were possible through normal POTS, Plain Old Telephone Systems. With the introduction of Internet came the advancement in telecommunication too. Yet, sending and receiving data along with voice was not an easy task. One could use either the Internet or the Telephone. The invention of ISDN helped mitigate this problem.</a:t>
            </a:r>
            <a:endParaRPr lang="en-US" sz="2400" i="1" dirty="0" smtClean="0">
              <a:effectLst>
                <a:outerShdw blurRad="38100" dist="38100" dir="2700000" algn="tl">
                  <a:srgbClr val="C0C0C0"/>
                </a:outerShdw>
              </a:effectLst>
              <a:latin typeface="Times New Roman" charset="0"/>
            </a:endParaRPr>
          </a:p>
          <a:p>
            <a:pPr algn="just">
              <a:lnSpc>
                <a:spcPct val="150000"/>
              </a:lnSpc>
              <a:buFont typeface="Wingdings" pitchFamily="2" charset="2"/>
              <a:buChar char="Ø"/>
              <a:defRPr/>
            </a:pPr>
            <a:endParaRPr lang="en-US" sz="2400" i="1" dirty="0" smtClean="0">
              <a:effectLst>
                <a:outerShdw blurRad="38100" dist="38100" dir="2700000" algn="tl">
                  <a:srgbClr val="C0C0C0"/>
                </a:outerShdw>
              </a:effectLst>
              <a:latin typeface="Times New Roman" charset="0"/>
            </a:endParaRPr>
          </a:p>
        </p:txBody>
      </p:sp>
    </p:spTree>
    <p:extLst>
      <p:ext uri="{BB962C8B-B14F-4D97-AF65-F5344CB8AC3E}">
        <p14:creationId xmlns:p14="http://schemas.microsoft.com/office/powerpoint/2010/main" xmlns="" val="148398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History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058091" y="2009099"/>
            <a:ext cx="10541725" cy="2241960"/>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process of connecting a home computer to the Internet Service Provider used to take a lot of effort. The usage of the modulator-demodulator unit, simply called the MODEM was the essential thing to establish a connection. The following figure shows how the model worked in the past.</a:t>
            </a:r>
            <a:endParaRPr lang="en-US" sz="2400" i="1" dirty="0" smtClean="0">
              <a:effectLst>
                <a:outerShdw blurRad="38100" dist="38100" dir="2700000" algn="tl">
                  <a:srgbClr val="C0C0C0"/>
                </a:outerShdw>
              </a:effectLst>
              <a:latin typeface="Times New Roman" charset="0"/>
            </a:endParaRPr>
          </a:p>
        </p:txBody>
      </p:sp>
      <p:pic>
        <p:nvPicPr>
          <p:cNvPr id="1026" name="Picture 2" descr="internet"/>
          <p:cNvPicPr>
            <a:picLocks noChangeAspect="1" noChangeArrowheads="1"/>
          </p:cNvPicPr>
          <p:nvPr/>
        </p:nvPicPr>
        <p:blipFill>
          <a:blip r:embed="rId3"/>
          <a:srcRect/>
          <a:stretch>
            <a:fillRect/>
          </a:stretch>
        </p:blipFill>
        <p:spPr bwMode="auto">
          <a:xfrm>
            <a:off x="3029402" y="4180114"/>
            <a:ext cx="6359275" cy="2050868"/>
          </a:xfrm>
          <a:prstGeom prst="rect">
            <a:avLst/>
          </a:prstGeom>
          <a:noFill/>
        </p:spPr>
      </p:pic>
    </p:spTree>
    <p:extLst>
      <p:ext uri="{BB962C8B-B14F-4D97-AF65-F5344CB8AC3E}">
        <p14:creationId xmlns:p14="http://schemas.microsoft.com/office/powerpoint/2010/main" xmlns="" val="148398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History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1123405" y="3877086"/>
            <a:ext cx="10541725" cy="2241960"/>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the digital signals have to be converted into analog and analog signals to digital using modem during the whole path. What if the digital information at one end reaches to the other end in the same mode, without all these connections? It is this basic idea that lead to the development of ISDN</a:t>
            </a:r>
            <a:r>
              <a:rPr lang="en-US" sz="2400" i="1" dirty="0" smtClean="0">
                <a:effectLst>
                  <a:outerShdw blurRad="38100" dist="38100" dir="2700000" algn="tl">
                    <a:srgbClr val="C0C0C0"/>
                  </a:outerShdw>
                </a:effectLst>
                <a:latin typeface="Times New Roman" charset="0"/>
              </a:rPr>
              <a:t>.</a:t>
            </a:r>
            <a:endParaRPr lang="en-US" sz="2400" i="1" dirty="0" smtClean="0">
              <a:effectLst>
                <a:outerShdw blurRad="38100" dist="38100" dir="2700000" algn="tl">
                  <a:srgbClr val="C0C0C0"/>
                </a:outerShdw>
              </a:effectLst>
              <a:latin typeface="Times New Roman" charset="0"/>
            </a:endParaRPr>
          </a:p>
        </p:txBody>
      </p:sp>
      <p:pic>
        <p:nvPicPr>
          <p:cNvPr id="1026" name="Picture 2" descr="internet"/>
          <p:cNvPicPr>
            <a:picLocks noChangeAspect="1" noChangeArrowheads="1"/>
          </p:cNvPicPr>
          <p:nvPr/>
        </p:nvPicPr>
        <p:blipFill>
          <a:blip r:embed="rId3"/>
          <a:srcRect/>
          <a:stretch>
            <a:fillRect/>
          </a:stretch>
        </p:blipFill>
        <p:spPr bwMode="auto">
          <a:xfrm>
            <a:off x="2585265" y="1998616"/>
            <a:ext cx="6359275" cy="2050868"/>
          </a:xfrm>
          <a:prstGeom prst="rect">
            <a:avLst/>
          </a:prstGeom>
          <a:noFill/>
        </p:spPr>
      </p:pic>
    </p:spTree>
    <p:extLst>
      <p:ext uri="{BB962C8B-B14F-4D97-AF65-F5344CB8AC3E}">
        <p14:creationId xmlns:p14="http://schemas.microsoft.com/office/powerpoint/2010/main" xmlns="" val="148398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587828" y="133515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History of ISDN</a:t>
            </a:r>
            <a:r>
              <a:rPr lang="en-US" sz="3600" dirty="0" smtClean="0">
                <a:effectLst>
                  <a:outerShdw blurRad="38100" dist="38100" dir="2700000" algn="tl">
                    <a:srgbClr val="C0C0C0"/>
                  </a:outerShdw>
                </a:effectLst>
                <a:latin typeface="Times" charset="0"/>
              </a:rPr>
              <a:t>?</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11" name="Rectangle 5"/>
          <p:cNvSpPr>
            <a:spLocks noChangeArrowheads="1"/>
          </p:cNvSpPr>
          <p:nvPr/>
        </p:nvSpPr>
        <p:spPr bwMode="auto">
          <a:xfrm>
            <a:off x="587828" y="2126663"/>
            <a:ext cx="11142617" cy="2862322"/>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i="1" dirty="0" smtClean="0">
                <a:effectLst>
                  <a:outerShdw blurRad="38100" dist="38100" dir="2700000" algn="tl">
                    <a:srgbClr val="C0C0C0"/>
                  </a:outerShdw>
                </a:effectLst>
                <a:latin typeface="Times New Roman" charset="0"/>
              </a:rPr>
              <a:t>As </a:t>
            </a:r>
            <a:r>
              <a:rPr lang="en-US" sz="2400" i="1" dirty="0" smtClean="0">
                <a:effectLst>
                  <a:outerShdw blurRad="38100" dist="38100" dir="2700000" algn="tl">
                    <a:srgbClr val="C0C0C0"/>
                  </a:outerShdw>
                </a:effectLst>
                <a:latin typeface="Times New Roman" charset="0"/>
              </a:rPr>
              <a:t>the system has to use the telephone cable through the telephone exchange for using the Internet, the usage of telephone for voice calls was not permitted. The introduction of ISDN has resolved this problem allowing the transmission of both voice and data simultaneously. This has many advanced features over the traditional PSTN, Public Switched Telephone Network.</a:t>
            </a:r>
          </a:p>
        </p:txBody>
      </p:sp>
      <p:pic>
        <p:nvPicPr>
          <p:cNvPr id="1026" name="Picture 2" descr="internet"/>
          <p:cNvPicPr>
            <a:picLocks noChangeAspect="1" noChangeArrowheads="1"/>
          </p:cNvPicPr>
          <p:nvPr/>
        </p:nvPicPr>
        <p:blipFill>
          <a:blip r:embed="rId3"/>
          <a:srcRect/>
          <a:stretch>
            <a:fillRect/>
          </a:stretch>
        </p:blipFill>
        <p:spPr bwMode="auto">
          <a:xfrm>
            <a:off x="4518567" y="4349930"/>
            <a:ext cx="6153788" cy="1984598"/>
          </a:xfrm>
          <a:prstGeom prst="rect">
            <a:avLst/>
          </a:prstGeom>
          <a:noFill/>
        </p:spPr>
      </p:pic>
    </p:spTree>
    <p:extLst>
      <p:ext uri="{BB962C8B-B14F-4D97-AF65-F5344CB8AC3E}">
        <p14:creationId xmlns:p14="http://schemas.microsoft.com/office/powerpoint/2010/main" xmlns="" val="148398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496389" y="128290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How ISDN </a:t>
            </a:r>
            <a:r>
              <a:rPr lang="en-US" sz="3600" dirty="0" smtClean="0">
                <a:effectLst>
                  <a:outerShdw blurRad="38100" dist="38100" dir="2700000" algn="tl">
                    <a:srgbClr val="C0C0C0"/>
                  </a:outerShdw>
                </a:effectLst>
                <a:latin typeface="Times" charset="0"/>
              </a:rPr>
              <a:t>works</a:t>
            </a:r>
            <a:r>
              <a:rPr lang="en-US" sz="3600" dirty="0" smtClean="0">
                <a:effectLst>
                  <a:outerShdw blurRad="38100" dist="38100" dir="2700000" algn="tl">
                    <a:srgbClr val="C0C0C0"/>
                  </a:outerShdw>
                </a:effectLst>
                <a:latin typeface="Times" charset="0"/>
              </a:rPr>
              <a:t>?</a:t>
            </a:r>
            <a:endParaRPr lang="en-US" sz="3600" dirty="0" smtClean="0">
              <a:effectLst>
                <a:outerShdw blurRad="38100" dist="38100" dir="2700000" algn="tl">
                  <a:srgbClr val="C0C0C0"/>
                </a:outerShdw>
              </a:effectLst>
              <a:latin typeface="Times" charset="0"/>
            </a:endParaRP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Rectangle 5"/>
          <p:cNvSpPr>
            <a:spLocks noChangeArrowheads="1"/>
          </p:cNvSpPr>
          <p:nvPr/>
        </p:nvSpPr>
        <p:spPr bwMode="auto">
          <a:xfrm>
            <a:off x="1593668" y="2544677"/>
            <a:ext cx="9757955" cy="2862322"/>
          </a:xfrm>
          <a:prstGeom prst="rect">
            <a:avLst/>
          </a:prstGeom>
          <a:noFill/>
          <a:ln w="9525">
            <a:noFill/>
            <a:miter lim="800000"/>
            <a:headEnd/>
            <a:tailEnd/>
          </a:ln>
          <a:effectLst/>
        </p:spPr>
        <p:txBody>
          <a:bodyPr wrap="square" anchor="ctr">
            <a:spAutoFit/>
          </a:bodyPr>
          <a:lstStyle/>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Most </a:t>
            </a:r>
            <a:r>
              <a:rPr lang="en-US" sz="2400" dirty="0" smtClean="0">
                <a:effectLst>
                  <a:outerShdw blurRad="38100" dist="38100" dir="2700000" algn="tl">
                    <a:srgbClr val="C0C0C0"/>
                  </a:outerShdw>
                </a:effectLst>
                <a:latin typeface="Times New Roman" charset="0"/>
              </a:rPr>
              <a:t>people use ISDN for high-speed internet when options like DSL or cable modem connections are not available</a:t>
            </a:r>
            <a:r>
              <a:rPr lang="en-US" sz="2400" dirty="0" smtClean="0">
                <a:effectLst>
                  <a:outerShdw blurRad="38100" dist="38100" dir="2700000" algn="tl">
                    <a:srgbClr val="C0C0C0"/>
                  </a:outerShdw>
                </a:effectLst>
                <a:latin typeface="Times New Roman" charset="0"/>
              </a:rPr>
              <a:t>.</a:t>
            </a:r>
          </a:p>
          <a:p>
            <a:pPr algn="just">
              <a:lnSpc>
                <a:spcPct val="150000"/>
              </a:lnSpc>
              <a:defRPr/>
            </a:pPr>
            <a:endParaRPr lang="en-US" sz="2400" dirty="0" smtClean="0">
              <a:effectLst>
                <a:outerShdw blurRad="38100" dist="38100" dir="2700000" algn="tl">
                  <a:srgbClr val="C0C0C0"/>
                </a:outerShdw>
              </a:effectLst>
              <a:latin typeface="Times New Roman" charset="0"/>
            </a:endParaRP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Setting up an ISDN connection involves using a serial port and plugging in the telephone company line.</a:t>
            </a:r>
          </a:p>
        </p:txBody>
      </p:sp>
    </p:spTree>
    <p:extLst>
      <p:ext uri="{BB962C8B-B14F-4D97-AF65-F5344CB8AC3E}">
        <p14:creationId xmlns:p14="http://schemas.microsoft.com/office/powerpoint/2010/main" xmlns="" val="148398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396A84A-440C-42BC-94AD-E5EB21844FC8}"/>
              </a:ext>
            </a:extLst>
          </p:cNvPr>
          <p:cNvSpPr txBox="1">
            <a:spLocks noChangeArrowheads="1"/>
          </p:cNvSpPr>
          <p:nvPr/>
        </p:nvSpPr>
        <p:spPr bwMode="auto">
          <a:xfrm>
            <a:off x="1952625" y="1026553"/>
            <a:ext cx="8072438"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700" b="1" i="0" u="none" strike="noStrike" kern="1200" cap="none" spc="0" normalizeH="0" baseline="0" noProof="0">
              <a:ln>
                <a:noFill/>
              </a:ln>
              <a:solidFill>
                <a:prstClr val="black"/>
              </a:solidFill>
              <a:effectLst/>
              <a:uLnTx/>
              <a:uFillTx/>
              <a:latin typeface="Times New Roman" panose="02020603050405020304" pitchFamily="18" charset="0"/>
              <a:ea typeface="Arimo"/>
              <a:cs typeface="Times New Roman" panose="02020603050405020304" pitchFamily="18" charset="0"/>
            </a:endParaRPr>
          </a:p>
        </p:txBody>
      </p:sp>
      <p:sp>
        <p:nvSpPr>
          <p:cNvPr id="5" name="Title 1">
            <a:extLst>
              <a:ext uri="{FF2B5EF4-FFF2-40B4-BE49-F238E27FC236}">
                <a16:creationId xmlns:a16="http://schemas.microsoft.com/office/drawing/2014/main" xmlns="" id="{BB4F0873-CA8C-4873-A703-B43D1D7CFC0A}"/>
              </a:ext>
            </a:extLst>
          </p:cNvPr>
          <p:cNvSpPr txBox="1">
            <a:spLocks noChangeArrowheads="1"/>
          </p:cNvSpPr>
          <p:nvPr/>
        </p:nvSpPr>
        <p:spPr>
          <a:xfrm>
            <a:off x="0" y="-74797"/>
            <a:ext cx="12192000" cy="1233488"/>
          </a:xfrm>
          <a:prstGeom prst="rect">
            <a:avLst/>
          </a:prstGeom>
          <a:solidFill>
            <a:srgbClr val="C00000"/>
          </a:solidFill>
        </p:spPr>
        <p:txBody>
          <a:bodyPr/>
          <a:lstStyle/>
          <a:p>
            <a:pPr algn="ctr">
              <a:lnSpc>
                <a:spcPct val="90000"/>
              </a:lnSpc>
              <a:defRPr/>
            </a:pPr>
            <a:r>
              <a:rPr lang="en-US" altLang="zh-CN" sz="2100" dirty="0" smtClean="0">
                <a:solidFill>
                  <a:schemeClr val="bg1"/>
                </a:solidFill>
                <a:latin typeface="Times New Roman" panose="02020603050405020304" pitchFamily="18" charset="0"/>
                <a:cs typeface="Times New Roman" panose="02020603050405020304" pitchFamily="18" charset="0"/>
              </a:rPr>
              <a:t>School of Computing Science and Engineering</a:t>
            </a:r>
          </a:p>
          <a:p>
            <a:pPr algn="ctr">
              <a:lnSpc>
                <a:spcPct val="90000"/>
              </a:lnSpc>
              <a:defRPr/>
            </a:pPr>
            <a:endParaRPr lang="en-US" altLang="zh-CN" sz="21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2100" dirty="0" smtClean="0">
                <a:solidFill>
                  <a:schemeClr val="bg1"/>
                </a:solidFill>
                <a:latin typeface="Times New Roman" panose="02020603050405020304" pitchFamily="18" charset="0"/>
                <a:cs typeface="Times New Roman" panose="02020603050405020304" pitchFamily="18" charset="0"/>
              </a:rPr>
              <a:t>               Course Code: BCSE2370      Course Name: Data Communication &amp; Networking</a:t>
            </a:r>
          </a:p>
        </p:txBody>
      </p:sp>
      <p:sp>
        <p:nvSpPr>
          <p:cNvPr id="6" name="Title 1">
            <a:extLst>
              <a:ext uri="{FF2B5EF4-FFF2-40B4-BE49-F238E27FC236}">
                <a16:creationId xmlns:a16="http://schemas.microsoft.com/office/drawing/2014/main" xmlns="" id="{6DD4FD60-C7CF-4BB7-9851-39F6D5AAEE91}"/>
              </a:ext>
            </a:extLst>
          </p:cNvPr>
          <p:cNvSpPr txBox="1">
            <a:spLocks noChangeArrowheads="1"/>
          </p:cNvSpPr>
          <p:nvPr/>
        </p:nvSpPr>
        <p:spPr>
          <a:xfrm>
            <a:off x="0" y="6338329"/>
            <a:ext cx="12192000" cy="528636"/>
          </a:xfrm>
          <a:prstGeom prst="rect">
            <a:avLst/>
          </a:prstGeom>
          <a:solidFill>
            <a:srgbClr val="C00000"/>
          </a:solidFill>
        </p:spPr>
        <p:txBody>
          <a:bodyPr/>
          <a:lstStyle/>
          <a:p>
            <a:pPr lvl="0" algn="ctr">
              <a:lnSpc>
                <a:spcPct val="90000"/>
              </a:lnSpc>
              <a:defRPr/>
            </a:pPr>
            <a:r>
              <a:rPr lang="en-US" altLang="zh-CN" dirty="0" smtClean="0">
                <a:solidFill>
                  <a:schemeClr val="bg1"/>
                </a:solidFill>
                <a:latin typeface="Times New Roman" panose="02020603050405020304" pitchFamily="18" charset="0"/>
                <a:cs typeface="Times New Roman" panose="02020603050405020304" pitchFamily="18" charset="0"/>
              </a:rPr>
              <a:t>Faculty Name:   Shilpy Gupta                                          Program Name: B.Tech CSE </a:t>
            </a:r>
            <a:endParaRPr lang="en-IN" altLang="zh-C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8BDADF9-BB78-4AA4-9F9E-DE4A71B71F22}"/>
              </a:ext>
            </a:extLst>
          </p:cNvPr>
          <p:cNvSpPr txBox="1"/>
          <p:nvPr/>
        </p:nvSpPr>
        <p:spPr>
          <a:xfrm>
            <a:off x="496389" y="1282905"/>
            <a:ext cx="11351623" cy="646331"/>
          </a:xfrm>
          <a:prstGeom prst="rect">
            <a:avLst/>
          </a:prstGeom>
          <a:solidFill>
            <a:schemeClr val="accent5">
              <a:lumMod val="20000"/>
              <a:lumOff val="80000"/>
            </a:schemeClr>
          </a:solidFill>
        </p:spPr>
        <p:txBody>
          <a:bodyPr wrap="square" anchor="ctr">
            <a:spAutoFit/>
          </a:bodyPr>
          <a:lstStyle/>
          <a:p>
            <a:pPr marL="0" lvl="1">
              <a:defRPr/>
            </a:pPr>
            <a:r>
              <a:rPr lang="en-US" sz="3600" dirty="0" smtClean="0">
                <a:effectLst>
                  <a:outerShdw blurRad="38100" dist="38100" dir="2700000" algn="tl">
                    <a:srgbClr val="C0C0C0"/>
                  </a:outerShdw>
                </a:effectLst>
                <a:latin typeface="Times" charset="0"/>
              </a:rPr>
              <a:t>ISDN setup</a:t>
            </a:r>
          </a:p>
        </p:txBody>
      </p:sp>
      <p:pic>
        <p:nvPicPr>
          <p:cNvPr id="8" name="Picture 7">
            <a:extLst>
              <a:ext uri="{FF2B5EF4-FFF2-40B4-BE49-F238E27FC236}">
                <a16:creationId xmlns:a16="http://schemas.microsoft.com/office/drawing/2014/main" xmlns="" id="{0A323F8B-33A1-4C4E-B4D5-032F2C030D40}"/>
              </a:ext>
            </a:extLst>
          </p:cNvPr>
          <p:cNvPicPr>
            <a:picLocks noChangeAspect="1"/>
          </p:cNvPicPr>
          <p:nvPr/>
        </p:nvPicPr>
        <p:blipFill>
          <a:blip r:embed="rId2" cstate="print"/>
          <a:stretch>
            <a:fillRect/>
          </a:stretch>
        </p:blipFill>
        <p:spPr>
          <a:xfrm>
            <a:off x="0" y="-72975"/>
            <a:ext cx="1504949" cy="1271589"/>
          </a:xfrm>
          <a:prstGeom prst="rect">
            <a:avLst/>
          </a:prstGeom>
        </p:spPr>
      </p:pic>
      <p:sp>
        <p:nvSpPr>
          <p:cNvPr id="9" name="Rectangle 5"/>
          <p:cNvSpPr>
            <a:spLocks noChangeArrowheads="1"/>
          </p:cNvSpPr>
          <p:nvPr/>
        </p:nvSpPr>
        <p:spPr bwMode="auto">
          <a:xfrm>
            <a:off x="1463040" y="1826221"/>
            <a:ext cx="10202091" cy="4524315"/>
          </a:xfrm>
          <a:prstGeom prst="rect">
            <a:avLst/>
          </a:prstGeom>
          <a:noFill/>
          <a:ln w="9525">
            <a:noFill/>
            <a:miter lim="800000"/>
            <a:headEnd/>
            <a:tailEnd/>
          </a:ln>
          <a:effectLst/>
        </p:spPr>
        <p:txBody>
          <a:bodyPr wrap="square" anchor="ctr">
            <a:spAutoFit/>
          </a:bodyPr>
          <a:lstStyle/>
          <a:p>
            <a:pPr algn="just">
              <a:lnSpc>
                <a:spcPct val="150000"/>
              </a:lnSpc>
              <a:defRPr/>
            </a:pPr>
            <a:r>
              <a:rPr lang="en-US" sz="2400" dirty="0" smtClean="0">
                <a:effectLst>
                  <a:outerShdw blurRad="38100" dist="38100" dir="2700000" algn="tl">
                    <a:srgbClr val="C0C0C0"/>
                  </a:outerShdw>
                </a:effectLst>
                <a:latin typeface="Times New Roman" charset="0"/>
              </a:rPr>
              <a:t>The </a:t>
            </a:r>
            <a:r>
              <a:rPr lang="en-US" sz="2400" dirty="0" smtClean="0">
                <a:effectLst>
                  <a:outerShdw blurRad="38100" dist="38100" dir="2700000" algn="tl">
                    <a:srgbClr val="C0C0C0"/>
                  </a:outerShdw>
                </a:effectLst>
                <a:latin typeface="Times New Roman" charset="0"/>
              </a:rPr>
              <a:t>process of setting up ISDN involves:</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Loading the modem driver disk and programming the modem</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Pointing the modem toward the right phone numbers</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Setting your connection speeds for each line</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Directing your modem to dial your ISP (Internet Service Provider) — this phone number should be provided by your ISP</a:t>
            </a:r>
          </a:p>
          <a:p>
            <a:pPr algn="just">
              <a:lnSpc>
                <a:spcPct val="150000"/>
              </a:lnSpc>
              <a:buFont typeface="Wingdings" pitchFamily="2" charset="2"/>
              <a:buChar char="Ø"/>
              <a:defRPr/>
            </a:pPr>
            <a:r>
              <a:rPr lang="en-US" sz="2400" dirty="0" smtClean="0">
                <a:effectLst>
                  <a:outerShdw blurRad="38100" dist="38100" dir="2700000" algn="tl">
                    <a:srgbClr val="C0C0C0"/>
                  </a:outerShdw>
                </a:effectLst>
                <a:latin typeface="Times New Roman" charset="0"/>
              </a:rPr>
              <a:t>If necessary, set your modem for BONDING (the ability to access higher speeds by allowing your modem to dial both phone numbers at once)</a:t>
            </a:r>
          </a:p>
        </p:txBody>
      </p:sp>
    </p:spTree>
    <p:extLst>
      <p:ext uri="{BB962C8B-B14F-4D97-AF65-F5344CB8AC3E}">
        <p14:creationId xmlns:p14="http://schemas.microsoft.com/office/powerpoint/2010/main" xmlns="" val="148398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1020</Words>
  <Application>Microsoft Office PowerPoint</Application>
  <PresentationFormat>Custom</PresentationFormat>
  <Paragraphs>182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dc:creator>
  <cp:lastModifiedBy>shilp</cp:lastModifiedBy>
  <cp:revision>99</cp:revision>
  <dcterms:created xsi:type="dcterms:W3CDTF">2022-07-06T11:20:11Z</dcterms:created>
  <dcterms:modified xsi:type="dcterms:W3CDTF">2022-09-06T06:36:43Z</dcterms:modified>
</cp:coreProperties>
</file>