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56"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dyclassroom.com/recursion-algorithm/tower-of-hano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Tower of Hanoi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91945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a:t>
            </a:r>
            <a:endParaRPr lang="en-US" dirty="0"/>
          </a:p>
        </p:txBody>
      </p:sp>
      <p:sp>
        <p:nvSpPr>
          <p:cNvPr id="3" name="Content Placeholder 2"/>
          <p:cNvSpPr>
            <a:spLocks noGrp="1"/>
          </p:cNvSpPr>
          <p:nvPr>
            <p:ph idx="1"/>
          </p:nvPr>
        </p:nvSpPr>
        <p:spPr>
          <a:xfrm>
            <a:off x="470019" y="1930401"/>
            <a:ext cx="9374736" cy="4110962"/>
          </a:xfrm>
        </p:spPr>
        <p:txBody>
          <a:bodyPr/>
          <a:lstStyle/>
          <a:p>
            <a:pPr marL="0" indent="0">
              <a:buNone/>
            </a:pPr>
            <a:r>
              <a:rPr lang="en-US" sz="2400" b="1" dirty="0" smtClean="0"/>
              <a:t>Calculate the number of Moves required for various values of N</a:t>
            </a:r>
          </a:p>
          <a:p>
            <a:pPr marL="0" indent="0">
              <a:buNone/>
            </a:pPr>
            <a:endParaRPr lang="en-US" sz="2400" b="1" dirty="0" smtClean="0"/>
          </a:p>
          <a:p>
            <a:r>
              <a:rPr lang="en-US" b="1" dirty="0" smtClean="0"/>
              <a:t>For N=2,   Number of Moves = 3</a:t>
            </a:r>
          </a:p>
          <a:p>
            <a:r>
              <a:rPr lang="en-US" b="1" dirty="0" smtClean="0"/>
              <a:t>For N=3,   </a:t>
            </a:r>
            <a:r>
              <a:rPr lang="en-US" b="1" dirty="0"/>
              <a:t>Number of Moves = </a:t>
            </a:r>
            <a:r>
              <a:rPr lang="en-US" b="1" dirty="0" smtClean="0"/>
              <a:t>7</a:t>
            </a:r>
          </a:p>
          <a:p>
            <a:r>
              <a:rPr lang="en-US" b="1" dirty="0"/>
              <a:t>For </a:t>
            </a:r>
            <a:r>
              <a:rPr lang="en-US" b="1" dirty="0" smtClean="0"/>
              <a:t>N=4,   </a:t>
            </a:r>
            <a:r>
              <a:rPr lang="en-US" b="1" dirty="0"/>
              <a:t>Number of Moves = </a:t>
            </a:r>
            <a:r>
              <a:rPr lang="en-US" b="1" dirty="0" smtClean="0"/>
              <a:t>15</a:t>
            </a:r>
          </a:p>
          <a:p>
            <a:r>
              <a:rPr lang="en-US" b="1" dirty="0" smtClean="0"/>
              <a:t>For N=5,   Number </a:t>
            </a:r>
            <a:r>
              <a:rPr lang="en-US" b="1" dirty="0"/>
              <a:t>of Moves = </a:t>
            </a:r>
            <a:r>
              <a:rPr lang="en-US" b="1" dirty="0" smtClean="0"/>
              <a:t> ???</a:t>
            </a:r>
          </a:p>
          <a:p>
            <a:endParaRPr lang="en-US" b="1" dirty="0" smtClean="0"/>
          </a:p>
          <a:p>
            <a:endParaRPr lang="en-US" b="1" dirty="0"/>
          </a:p>
          <a:p>
            <a:endParaRPr lang="en-US" dirty="0"/>
          </a:p>
        </p:txBody>
      </p:sp>
    </p:spTree>
    <p:extLst>
      <p:ext uri="{BB962C8B-B14F-4D97-AF65-F5344CB8AC3E}">
        <p14:creationId xmlns:p14="http://schemas.microsoft.com/office/powerpoint/2010/main" val="1233581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a:t>
            </a:r>
            <a:endParaRPr lang="en-US" dirty="0"/>
          </a:p>
        </p:txBody>
      </p:sp>
      <p:sp>
        <p:nvSpPr>
          <p:cNvPr id="3" name="Content Placeholder 2"/>
          <p:cNvSpPr>
            <a:spLocks noGrp="1"/>
          </p:cNvSpPr>
          <p:nvPr>
            <p:ph idx="1"/>
          </p:nvPr>
        </p:nvSpPr>
        <p:spPr>
          <a:xfrm>
            <a:off x="677334" y="2042445"/>
            <a:ext cx="8596668" cy="3998917"/>
          </a:xfrm>
        </p:spPr>
        <p:txBody>
          <a:bodyPr>
            <a:normAutofit/>
          </a:bodyPr>
          <a:lstStyle/>
          <a:p>
            <a:r>
              <a:rPr lang="en-US" sz="2000" dirty="0" smtClean="0"/>
              <a:t>In general for N disks, the number of moves needed = (2^N) – 1</a:t>
            </a:r>
          </a:p>
          <a:p>
            <a:r>
              <a:rPr lang="en-US" sz="2000" dirty="0" smtClean="0"/>
              <a:t> Hence time complexity is </a:t>
            </a:r>
            <a:r>
              <a:rPr lang="en-US" sz="2000" b="1" dirty="0" smtClean="0"/>
              <a:t>O(2^N)</a:t>
            </a:r>
            <a:endParaRPr lang="en-US" sz="2000" b="1" dirty="0"/>
          </a:p>
        </p:txBody>
      </p:sp>
    </p:spTree>
    <p:extLst>
      <p:ext uri="{BB962C8B-B14F-4D97-AF65-F5344CB8AC3E}">
        <p14:creationId xmlns:p14="http://schemas.microsoft.com/office/powerpoint/2010/main" val="2900847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www.dyclassroom.com/recursion-algorithm/tower-of-hanoi</a:t>
            </a:r>
            <a:endParaRPr lang="en-US" dirty="0" smtClean="0"/>
          </a:p>
          <a:p>
            <a:endParaRPr lang="en-US" dirty="0"/>
          </a:p>
        </p:txBody>
      </p:sp>
    </p:spTree>
    <p:extLst>
      <p:ext uri="{BB962C8B-B14F-4D97-AF65-F5344CB8AC3E}">
        <p14:creationId xmlns:p14="http://schemas.microsoft.com/office/powerpoint/2010/main" val="241605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77333" y="1615155"/>
            <a:ext cx="9184513" cy="4426208"/>
          </a:xfrm>
        </p:spPr>
        <p:txBody>
          <a:bodyPr>
            <a:normAutofit/>
          </a:bodyPr>
          <a:lstStyle/>
          <a:p>
            <a:r>
              <a:rPr lang="en-US" sz="2400" dirty="0"/>
              <a:t>Tower of Hanoi is a very famous game. </a:t>
            </a:r>
            <a:endParaRPr lang="en-US" sz="2400" dirty="0" smtClean="0"/>
          </a:p>
          <a:p>
            <a:r>
              <a:rPr lang="en-US" sz="2400" dirty="0" smtClean="0"/>
              <a:t>In </a:t>
            </a:r>
            <a:r>
              <a:rPr lang="en-US" sz="2400" dirty="0"/>
              <a:t>this game there are 3 pegs and N number of disks placed one over the other in decreasing size. The objective of this game is to move the disks one by one from the first peg to the last peg. And there is only ONE condition, we can not place a bigger disk on top of a smaller disk.</a:t>
            </a:r>
          </a:p>
        </p:txBody>
      </p:sp>
      <p:pic>
        <p:nvPicPr>
          <p:cNvPr id="4" name="Picture 3"/>
          <p:cNvPicPr>
            <a:picLocks noChangeAspect="1"/>
          </p:cNvPicPr>
          <p:nvPr/>
        </p:nvPicPr>
        <p:blipFill>
          <a:blip r:embed="rId2"/>
          <a:stretch>
            <a:fillRect/>
          </a:stretch>
        </p:blipFill>
        <p:spPr>
          <a:xfrm>
            <a:off x="2119358" y="4232575"/>
            <a:ext cx="5486400" cy="2548602"/>
          </a:xfrm>
          <a:prstGeom prst="rect">
            <a:avLst/>
          </a:prstGeom>
        </p:spPr>
      </p:pic>
    </p:spTree>
    <p:extLst>
      <p:ext uri="{BB962C8B-B14F-4D97-AF65-F5344CB8AC3E}">
        <p14:creationId xmlns:p14="http://schemas.microsoft.com/office/powerpoint/2010/main" val="284528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 followed</a:t>
            </a:r>
            <a:endParaRPr lang="en-US" dirty="0"/>
          </a:p>
        </p:txBody>
      </p:sp>
      <p:sp>
        <p:nvSpPr>
          <p:cNvPr id="3" name="Content Placeholder 2"/>
          <p:cNvSpPr>
            <a:spLocks noGrp="1"/>
          </p:cNvSpPr>
          <p:nvPr>
            <p:ph idx="1"/>
          </p:nvPr>
        </p:nvSpPr>
        <p:spPr>
          <a:xfrm>
            <a:off x="574784" y="1476926"/>
            <a:ext cx="8596668" cy="5188794"/>
          </a:xfrm>
        </p:spPr>
        <p:txBody>
          <a:bodyPr>
            <a:normAutofit/>
          </a:bodyPr>
          <a:lstStyle/>
          <a:p>
            <a:r>
              <a:rPr lang="en-US" sz="2000" dirty="0" smtClean="0"/>
              <a:t>In order to solve we </a:t>
            </a:r>
            <a:r>
              <a:rPr lang="en-US" sz="2000" dirty="0"/>
              <a:t>will use a general notation</a:t>
            </a:r>
            <a:r>
              <a:rPr lang="en-US" sz="2000" dirty="0" smtClean="0"/>
              <a:t>:</a:t>
            </a:r>
          </a:p>
          <a:p>
            <a:pPr marL="0" indent="0">
              <a:buNone/>
            </a:pPr>
            <a:r>
              <a:rPr lang="en-US" sz="2400" b="1" dirty="0" smtClean="0"/>
              <a:t>T(N</a:t>
            </a:r>
            <a:r>
              <a:rPr lang="en-US" sz="2400" b="1" dirty="0"/>
              <a:t>, Beg, Aux, End)</a:t>
            </a:r>
            <a:r>
              <a:rPr lang="en-US" dirty="0"/>
              <a:t/>
            </a:r>
            <a:br>
              <a:rPr lang="en-US" dirty="0"/>
            </a:br>
            <a:endParaRPr lang="en-US" dirty="0" smtClean="0"/>
          </a:p>
          <a:p>
            <a:pPr marL="0" indent="0">
              <a:buNone/>
            </a:pPr>
            <a:r>
              <a:rPr lang="en-US" sz="2000" b="1" dirty="0" smtClean="0"/>
              <a:t>T</a:t>
            </a:r>
            <a:r>
              <a:rPr lang="en-US" sz="2000" dirty="0" smtClean="0"/>
              <a:t>      denotes </a:t>
            </a:r>
            <a:r>
              <a:rPr lang="en-US" sz="2000" dirty="0"/>
              <a:t>our procedure</a:t>
            </a:r>
            <a:br>
              <a:rPr lang="en-US" sz="2000" dirty="0"/>
            </a:br>
            <a:r>
              <a:rPr lang="en-US" sz="2000" b="1" dirty="0"/>
              <a:t>N</a:t>
            </a:r>
            <a:r>
              <a:rPr lang="en-US" sz="2000" dirty="0"/>
              <a:t> </a:t>
            </a:r>
            <a:r>
              <a:rPr lang="en-US" sz="2000" dirty="0" smtClean="0"/>
              <a:t>     denotes </a:t>
            </a:r>
            <a:r>
              <a:rPr lang="en-US" sz="2000" dirty="0"/>
              <a:t>the number of disks</a:t>
            </a:r>
            <a:br>
              <a:rPr lang="en-US" sz="2000" dirty="0"/>
            </a:br>
            <a:r>
              <a:rPr lang="en-US" sz="2000" b="1" dirty="0" smtClean="0"/>
              <a:t>Beg  </a:t>
            </a:r>
            <a:r>
              <a:rPr lang="en-US" sz="2000" dirty="0" smtClean="0"/>
              <a:t> is </a:t>
            </a:r>
            <a:r>
              <a:rPr lang="en-US" sz="2000" dirty="0"/>
              <a:t>the initial peg</a:t>
            </a:r>
            <a:br>
              <a:rPr lang="en-US" sz="2000" dirty="0"/>
            </a:br>
            <a:r>
              <a:rPr lang="en-US" sz="2000" b="1" dirty="0"/>
              <a:t>Aux</a:t>
            </a:r>
            <a:r>
              <a:rPr lang="en-US" sz="2000" dirty="0"/>
              <a:t> </a:t>
            </a:r>
            <a:r>
              <a:rPr lang="en-US" sz="2000" dirty="0" smtClean="0"/>
              <a:t>  is </a:t>
            </a:r>
            <a:r>
              <a:rPr lang="en-US" sz="2000" dirty="0"/>
              <a:t>the auxiliary peg</a:t>
            </a:r>
            <a:br>
              <a:rPr lang="en-US" sz="2000" dirty="0"/>
            </a:br>
            <a:r>
              <a:rPr lang="en-US" sz="2000" b="1" dirty="0"/>
              <a:t>End</a:t>
            </a:r>
            <a:r>
              <a:rPr lang="en-US" sz="2000" dirty="0"/>
              <a:t> </a:t>
            </a:r>
            <a:r>
              <a:rPr lang="en-US" sz="2000" dirty="0" smtClean="0"/>
              <a:t>  is </a:t>
            </a:r>
            <a:r>
              <a:rPr lang="en-US" sz="2000" dirty="0"/>
              <a:t>the final peg </a:t>
            </a:r>
            <a:endParaRPr lang="en-US" sz="2000" dirty="0" smtClean="0"/>
          </a:p>
          <a:p>
            <a:pPr marL="0" indent="0">
              <a:buNone/>
            </a:pPr>
            <a:endParaRPr lang="en-US" sz="2000" dirty="0"/>
          </a:p>
          <a:p>
            <a:pPr marL="0" indent="0">
              <a:buNone/>
            </a:pPr>
            <a:r>
              <a:rPr lang="en-US" sz="2000" dirty="0" smtClean="0"/>
              <a:t>Therefore for our example:</a:t>
            </a:r>
          </a:p>
          <a:p>
            <a:pPr marL="0" indent="0">
              <a:buNone/>
            </a:pPr>
            <a:r>
              <a:rPr lang="en-US" sz="2000" b="1" dirty="0" smtClean="0"/>
              <a:t>Objective is:</a:t>
            </a:r>
          </a:p>
          <a:p>
            <a:pPr marL="0" indent="0">
              <a:buNone/>
            </a:pPr>
            <a:r>
              <a:rPr lang="en-US" sz="2000" b="1" dirty="0" smtClean="0"/>
              <a:t>T(3,A,B,C)</a:t>
            </a:r>
          </a:p>
          <a:p>
            <a:pPr marL="0" indent="0">
              <a:buNone/>
            </a:pPr>
            <a:endParaRPr lang="en-US" sz="2000" b="1" dirty="0"/>
          </a:p>
        </p:txBody>
      </p:sp>
      <p:pic>
        <p:nvPicPr>
          <p:cNvPr id="4" name="Picture 3"/>
          <p:cNvPicPr>
            <a:picLocks noChangeAspect="1"/>
          </p:cNvPicPr>
          <p:nvPr/>
        </p:nvPicPr>
        <p:blipFill>
          <a:blip r:embed="rId2"/>
          <a:stretch>
            <a:fillRect/>
          </a:stretch>
        </p:blipFill>
        <p:spPr>
          <a:xfrm>
            <a:off x="3787602" y="4309398"/>
            <a:ext cx="5486400" cy="2548602"/>
          </a:xfrm>
          <a:prstGeom prst="rect">
            <a:avLst/>
          </a:prstGeom>
        </p:spPr>
      </p:pic>
    </p:spTree>
    <p:extLst>
      <p:ext uri="{BB962C8B-B14F-4D97-AF65-F5344CB8AC3E}">
        <p14:creationId xmlns:p14="http://schemas.microsoft.com/office/powerpoint/2010/main" val="3419178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Approach</a:t>
            </a:r>
            <a:endParaRPr lang="en-US" dirty="0"/>
          </a:p>
        </p:txBody>
      </p:sp>
      <p:sp>
        <p:nvSpPr>
          <p:cNvPr id="3" name="Content Placeholder 2"/>
          <p:cNvSpPr>
            <a:spLocks noGrp="1"/>
          </p:cNvSpPr>
          <p:nvPr>
            <p:ph idx="1"/>
          </p:nvPr>
        </p:nvSpPr>
        <p:spPr>
          <a:xfrm>
            <a:off x="677334" y="1657883"/>
            <a:ext cx="8596668" cy="4383479"/>
          </a:xfrm>
        </p:spPr>
        <p:txBody>
          <a:bodyPr/>
          <a:lstStyle/>
          <a:p>
            <a:r>
              <a:rPr lang="en-US" sz="2000" b="1" dirty="0" smtClean="0"/>
              <a:t>Base Case:</a:t>
            </a:r>
          </a:p>
          <a:p>
            <a:r>
              <a:rPr lang="en-US" sz="2000" b="1" dirty="0" smtClean="0"/>
              <a:t>T(1,Beg, Aux, End)   </a:t>
            </a:r>
            <a:r>
              <a:rPr lang="en-US" dirty="0"/>
              <a:t>: Move </a:t>
            </a:r>
            <a:r>
              <a:rPr lang="en-US" b="1" dirty="0"/>
              <a:t>1</a:t>
            </a:r>
            <a:r>
              <a:rPr lang="en-US" dirty="0"/>
              <a:t> disk from </a:t>
            </a:r>
            <a:r>
              <a:rPr lang="en-US" b="1" dirty="0"/>
              <a:t>Beg</a:t>
            </a:r>
            <a:r>
              <a:rPr lang="en-US" dirty="0"/>
              <a:t> to </a:t>
            </a:r>
            <a:r>
              <a:rPr lang="en-US" b="1" dirty="0"/>
              <a:t>End</a:t>
            </a:r>
            <a:r>
              <a:rPr lang="en-US" dirty="0"/>
              <a:t> peg</a:t>
            </a:r>
            <a:r>
              <a:rPr lang="en-US" dirty="0" smtClean="0"/>
              <a:t>.    </a:t>
            </a:r>
            <a:r>
              <a:rPr lang="en-US" b="1" dirty="0" smtClean="0"/>
              <a:t>(Beg -&gt; End)</a:t>
            </a:r>
          </a:p>
          <a:p>
            <a:endParaRPr lang="en-US" dirty="0" smtClean="0"/>
          </a:p>
          <a:p>
            <a:r>
              <a:rPr lang="en-US" dirty="0" smtClean="0"/>
              <a:t>For example:</a:t>
            </a:r>
          </a:p>
          <a:p>
            <a:r>
              <a:rPr lang="en-US" sz="2400" b="1" dirty="0" smtClean="0"/>
              <a:t>T(1,A,B,C) </a:t>
            </a:r>
            <a:r>
              <a:rPr lang="en-US" dirty="0" smtClean="0"/>
              <a:t>: Move 1 disk from </a:t>
            </a:r>
            <a:r>
              <a:rPr lang="en-US" b="1" dirty="0" smtClean="0"/>
              <a:t>Beg</a:t>
            </a:r>
            <a:r>
              <a:rPr lang="en-US" dirty="0" smtClean="0"/>
              <a:t> (i.e. </a:t>
            </a:r>
            <a:r>
              <a:rPr lang="en-US" b="1" dirty="0" smtClean="0"/>
              <a:t>A</a:t>
            </a:r>
            <a:r>
              <a:rPr lang="en-US" dirty="0" smtClean="0"/>
              <a:t>) to </a:t>
            </a:r>
            <a:r>
              <a:rPr lang="en-US" b="1" dirty="0" smtClean="0"/>
              <a:t>End</a:t>
            </a:r>
            <a:r>
              <a:rPr lang="en-US" dirty="0" smtClean="0"/>
              <a:t> (i.e. </a:t>
            </a:r>
            <a:r>
              <a:rPr lang="en-US" b="1" dirty="0" smtClean="0"/>
              <a:t>C</a:t>
            </a:r>
            <a:r>
              <a:rPr lang="en-US" dirty="0" smtClean="0"/>
              <a:t>) peg.  </a:t>
            </a:r>
            <a:r>
              <a:rPr lang="en-US" b="1" dirty="0" smtClean="0"/>
              <a:t>(A-&gt;C)</a:t>
            </a:r>
            <a:endParaRPr lang="en-US" b="1" dirty="0"/>
          </a:p>
        </p:txBody>
      </p:sp>
      <p:pic>
        <p:nvPicPr>
          <p:cNvPr id="7" name="Picture 6"/>
          <p:cNvPicPr>
            <a:picLocks noChangeAspect="1"/>
          </p:cNvPicPr>
          <p:nvPr/>
        </p:nvPicPr>
        <p:blipFill>
          <a:blip r:embed="rId2"/>
          <a:stretch>
            <a:fillRect/>
          </a:stretch>
        </p:blipFill>
        <p:spPr>
          <a:xfrm>
            <a:off x="-1" y="4149339"/>
            <a:ext cx="4073647" cy="2285644"/>
          </a:xfrm>
          <a:prstGeom prst="rect">
            <a:avLst/>
          </a:prstGeom>
        </p:spPr>
      </p:pic>
      <p:pic>
        <p:nvPicPr>
          <p:cNvPr id="8" name="Picture 7"/>
          <p:cNvPicPr>
            <a:picLocks noChangeAspect="1"/>
          </p:cNvPicPr>
          <p:nvPr/>
        </p:nvPicPr>
        <p:blipFill>
          <a:blip r:embed="rId3"/>
          <a:stretch>
            <a:fillRect/>
          </a:stretch>
        </p:blipFill>
        <p:spPr>
          <a:xfrm>
            <a:off x="5260705" y="4256616"/>
            <a:ext cx="4148027" cy="2058726"/>
          </a:xfrm>
          <a:prstGeom prst="rect">
            <a:avLst/>
          </a:prstGeom>
        </p:spPr>
      </p:pic>
      <p:sp>
        <p:nvSpPr>
          <p:cNvPr id="9" name="Right Arrow 8"/>
          <p:cNvSpPr/>
          <p:nvPr/>
        </p:nvSpPr>
        <p:spPr>
          <a:xfrm>
            <a:off x="4198651" y="5061835"/>
            <a:ext cx="803305" cy="376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8965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the solve Tower Hanoi Problem for N=2 </a:t>
            </a:r>
            <a:endParaRPr lang="en-US" dirty="0"/>
          </a:p>
        </p:txBody>
      </p:sp>
      <p:sp>
        <p:nvSpPr>
          <p:cNvPr id="3" name="Content Placeholder 2"/>
          <p:cNvSpPr>
            <a:spLocks noGrp="1"/>
          </p:cNvSpPr>
          <p:nvPr>
            <p:ph idx="1"/>
          </p:nvPr>
        </p:nvSpPr>
        <p:spPr/>
        <p:txBody>
          <a:bodyPr>
            <a:normAutofit/>
          </a:bodyPr>
          <a:lstStyle/>
          <a:p>
            <a:r>
              <a:rPr lang="en-US" sz="2400" dirty="0" smtClean="0"/>
              <a:t>Solve for   </a:t>
            </a:r>
            <a:r>
              <a:rPr lang="en-US" sz="2400" b="1" dirty="0" smtClean="0"/>
              <a:t>T(2,A,B,C) </a:t>
            </a:r>
            <a:r>
              <a:rPr lang="en-US" sz="2400" dirty="0" smtClean="0"/>
              <a:t>?</a:t>
            </a:r>
            <a:endParaRPr lang="en-US" sz="2400" dirty="0"/>
          </a:p>
        </p:txBody>
      </p:sp>
    </p:spTree>
    <p:extLst>
      <p:ext uri="{BB962C8B-B14F-4D97-AF65-F5344CB8AC3E}">
        <p14:creationId xmlns:p14="http://schemas.microsoft.com/office/powerpoint/2010/main" val="2334251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solve </a:t>
            </a:r>
            <a:r>
              <a:rPr lang="en-US" dirty="0"/>
              <a:t>Tower </a:t>
            </a:r>
            <a:r>
              <a:rPr lang="en-US" dirty="0" smtClean="0"/>
              <a:t>of Hanoi </a:t>
            </a:r>
            <a:r>
              <a:rPr lang="en-US" dirty="0"/>
              <a:t>Problem for N=2 </a:t>
            </a:r>
          </a:p>
        </p:txBody>
      </p:sp>
      <p:sp>
        <p:nvSpPr>
          <p:cNvPr id="3" name="Content Placeholder 2"/>
          <p:cNvSpPr>
            <a:spLocks noGrp="1"/>
          </p:cNvSpPr>
          <p:nvPr>
            <p:ph idx="1"/>
          </p:nvPr>
        </p:nvSpPr>
        <p:spPr>
          <a:xfrm>
            <a:off x="574784" y="1930400"/>
            <a:ext cx="8596668" cy="3880773"/>
          </a:xfrm>
        </p:spPr>
        <p:txBody>
          <a:bodyPr/>
          <a:lstStyle/>
          <a:p>
            <a:r>
              <a:rPr lang="en-US" sz="2400" b="1" dirty="0" smtClean="0"/>
              <a:t>T(2,A,B,C)</a:t>
            </a:r>
          </a:p>
          <a:p>
            <a:pPr marL="0" indent="0">
              <a:buNone/>
            </a:pPr>
            <a:r>
              <a:rPr lang="en-US" sz="2400" b="1" dirty="0" smtClean="0"/>
              <a:t>	{</a:t>
            </a:r>
          </a:p>
          <a:p>
            <a:pPr marL="0" indent="0">
              <a:buNone/>
            </a:pPr>
            <a:r>
              <a:rPr lang="en-US" sz="2000" dirty="0" smtClean="0"/>
              <a:t>	   </a:t>
            </a:r>
            <a:r>
              <a:rPr lang="en-US" sz="2000" b="1" dirty="0" smtClean="0"/>
              <a:t>T(1,A,C,B)         : Move a disk (A-&gt;B)</a:t>
            </a:r>
            <a:endParaRPr lang="en-US" sz="2000" b="1" dirty="0"/>
          </a:p>
          <a:p>
            <a:pPr marL="0" indent="0">
              <a:buNone/>
            </a:pPr>
            <a:r>
              <a:rPr lang="en-US" sz="2000" b="1" dirty="0" smtClean="0"/>
              <a:t>         T(1,A,B,C)         : Move a disk (A -&gt;C)</a:t>
            </a:r>
          </a:p>
          <a:p>
            <a:pPr marL="0" indent="0">
              <a:buNone/>
            </a:pPr>
            <a:r>
              <a:rPr lang="en-US" sz="2000" b="1" dirty="0"/>
              <a:t>	 </a:t>
            </a:r>
            <a:r>
              <a:rPr lang="en-US" sz="2000" b="1" dirty="0" smtClean="0"/>
              <a:t>  T(1,B,A,C)         : Move a disk (B-&gt;C)</a:t>
            </a:r>
          </a:p>
          <a:p>
            <a:pPr marL="0" indent="0">
              <a:buNone/>
            </a:pPr>
            <a:r>
              <a:rPr lang="en-US" dirty="0" smtClean="0"/>
              <a:t>	</a:t>
            </a:r>
            <a:r>
              <a:rPr lang="en-US" sz="2400" b="1" dirty="0" smtClean="0"/>
              <a:t>}</a:t>
            </a:r>
            <a:endParaRPr lang="en-US" sz="2400" b="1" dirty="0"/>
          </a:p>
        </p:txBody>
      </p:sp>
    </p:spTree>
    <p:extLst>
      <p:ext uri="{BB962C8B-B14F-4D97-AF65-F5344CB8AC3E}">
        <p14:creationId xmlns:p14="http://schemas.microsoft.com/office/powerpoint/2010/main" val="1369076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044" y="400289"/>
            <a:ext cx="8596668" cy="1320800"/>
          </a:xfrm>
        </p:spPr>
        <p:txBody>
          <a:bodyPr/>
          <a:lstStyle/>
          <a:p>
            <a:r>
              <a:rPr lang="en-US" dirty="0" smtClean="0"/>
              <a:t>Recursive Steps</a:t>
            </a:r>
            <a:endParaRPr lang="en-US" dirty="0"/>
          </a:p>
        </p:txBody>
      </p:sp>
      <p:sp>
        <p:nvSpPr>
          <p:cNvPr id="3" name="Content Placeholder 2"/>
          <p:cNvSpPr>
            <a:spLocks noGrp="1"/>
          </p:cNvSpPr>
          <p:nvPr>
            <p:ph idx="1"/>
          </p:nvPr>
        </p:nvSpPr>
        <p:spPr>
          <a:xfrm>
            <a:off x="59821" y="1191737"/>
            <a:ext cx="11861562" cy="4340750"/>
          </a:xfrm>
        </p:spPr>
        <p:txBody>
          <a:bodyPr/>
          <a:lstStyle/>
          <a:p>
            <a:pPr marL="0" indent="0">
              <a:buNone/>
            </a:pPr>
            <a:r>
              <a:rPr lang="en-US" sz="2400" dirty="0" smtClean="0"/>
              <a:t>	</a:t>
            </a:r>
            <a:r>
              <a:rPr lang="en-US" sz="2400" b="1" dirty="0" smtClean="0"/>
              <a:t>T(N, </a:t>
            </a:r>
            <a:r>
              <a:rPr lang="en-US" sz="2400" b="1" dirty="0"/>
              <a:t>Beg, </a:t>
            </a:r>
            <a:r>
              <a:rPr lang="en-US" sz="2400" b="1" dirty="0" smtClean="0"/>
              <a:t>Aux, End)</a:t>
            </a:r>
          </a:p>
          <a:p>
            <a:pPr marL="0" indent="0">
              <a:buNone/>
            </a:pPr>
            <a:r>
              <a:rPr lang="en-US" dirty="0" smtClean="0"/>
              <a:t>	</a:t>
            </a:r>
            <a:r>
              <a:rPr lang="en-US" b="1" dirty="0" smtClean="0"/>
              <a:t>{</a:t>
            </a:r>
          </a:p>
          <a:p>
            <a:pPr marL="0" indent="0">
              <a:buNone/>
            </a:pPr>
            <a:r>
              <a:rPr lang="en-US" sz="2000" dirty="0"/>
              <a:t>		</a:t>
            </a:r>
            <a:r>
              <a:rPr lang="en-US" sz="2000" b="1" dirty="0"/>
              <a:t>T(N-1, Beg, End, Aux)    </a:t>
            </a:r>
            <a:r>
              <a:rPr lang="en-US" sz="2000" dirty="0"/>
              <a:t>: Move top </a:t>
            </a:r>
            <a:r>
              <a:rPr lang="en-US" sz="2000" b="1" dirty="0"/>
              <a:t>(N-1) disks </a:t>
            </a:r>
            <a:r>
              <a:rPr lang="en-US" sz="2000" dirty="0"/>
              <a:t>from </a:t>
            </a:r>
            <a:r>
              <a:rPr lang="en-US" sz="2000" b="1" dirty="0"/>
              <a:t>Beg</a:t>
            </a:r>
            <a:r>
              <a:rPr lang="en-US" sz="2000" dirty="0"/>
              <a:t> to </a:t>
            </a:r>
            <a:r>
              <a:rPr lang="en-US" sz="2000" b="1" dirty="0"/>
              <a:t>Aux</a:t>
            </a:r>
            <a:r>
              <a:rPr lang="en-US" sz="2000" dirty="0"/>
              <a:t> peg.</a:t>
            </a:r>
            <a:endParaRPr lang="en-US" sz="2000" dirty="0" smtClean="0"/>
          </a:p>
          <a:p>
            <a:pPr marL="0" indent="0">
              <a:buNone/>
            </a:pPr>
            <a:r>
              <a:rPr lang="en-US" sz="2000" dirty="0"/>
              <a:t>		</a:t>
            </a:r>
            <a:r>
              <a:rPr lang="en-US" sz="2000" b="1" dirty="0"/>
              <a:t>T(1, Beg, Aux, End)</a:t>
            </a:r>
            <a:r>
              <a:rPr lang="en-US" sz="2000" dirty="0"/>
              <a:t>	 </a:t>
            </a:r>
            <a:r>
              <a:rPr lang="en-US" sz="2000" dirty="0" smtClean="0"/>
              <a:t> : Move</a:t>
            </a:r>
            <a:r>
              <a:rPr lang="en-US" sz="2000" b="1" dirty="0" smtClean="0"/>
              <a:t> </a:t>
            </a:r>
            <a:r>
              <a:rPr lang="en-US" sz="2000" b="1" dirty="0"/>
              <a:t>1 </a:t>
            </a:r>
            <a:r>
              <a:rPr lang="en-US" sz="2000" dirty="0"/>
              <a:t>disk from </a:t>
            </a:r>
            <a:r>
              <a:rPr lang="en-US" sz="2000" b="1" dirty="0"/>
              <a:t>Beg</a:t>
            </a:r>
            <a:r>
              <a:rPr lang="en-US" sz="2000" dirty="0"/>
              <a:t> to </a:t>
            </a:r>
            <a:r>
              <a:rPr lang="en-US" sz="2000" b="1" dirty="0"/>
              <a:t>End</a:t>
            </a:r>
            <a:r>
              <a:rPr lang="en-US" sz="2000" dirty="0"/>
              <a:t> peg</a:t>
            </a:r>
            <a:r>
              <a:rPr lang="en-US" sz="2000" dirty="0" smtClean="0"/>
              <a:t>.  </a:t>
            </a:r>
            <a:r>
              <a:rPr lang="en-US" sz="2000" b="1" dirty="0" smtClean="0"/>
              <a:t>(Beg -&gt; End)</a:t>
            </a:r>
          </a:p>
          <a:p>
            <a:pPr marL="0" indent="0">
              <a:buNone/>
            </a:pPr>
            <a:r>
              <a:rPr lang="en-US" sz="2000" dirty="0"/>
              <a:t>		</a:t>
            </a:r>
            <a:r>
              <a:rPr lang="en-US" sz="2000" b="1" dirty="0"/>
              <a:t>T(N-1, Aux, Beg, End)    </a:t>
            </a:r>
            <a:r>
              <a:rPr lang="en-US" sz="2000" dirty="0"/>
              <a:t>: Move top </a:t>
            </a:r>
            <a:r>
              <a:rPr lang="en-US" sz="2000" b="1" dirty="0"/>
              <a:t>(N-1) </a:t>
            </a:r>
            <a:r>
              <a:rPr lang="en-US" sz="2000" dirty="0"/>
              <a:t>disks from </a:t>
            </a:r>
            <a:r>
              <a:rPr lang="en-US" sz="2000" b="1" dirty="0"/>
              <a:t>Aux</a:t>
            </a:r>
            <a:r>
              <a:rPr lang="en-US" sz="2000" dirty="0"/>
              <a:t> to </a:t>
            </a:r>
            <a:r>
              <a:rPr lang="en-US" sz="2000" b="1" dirty="0"/>
              <a:t>End</a:t>
            </a:r>
            <a:r>
              <a:rPr lang="en-US" sz="2000" dirty="0"/>
              <a:t> peg.</a:t>
            </a:r>
          </a:p>
          <a:p>
            <a:pPr marL="0" indent="0">
              <a:buNone/>
            </a:pPr>
            <a:r>
              <a:rPr lang="en-US" dirty="0" smtClean="0"/>
              <a:t>	</a:t>
            </a:r>
            <a:r>
              <a:rPr lang="en-US" b="1" dirty="0" smtClean="0"/>
              <a:t>}</a:t>
            </a:r>
          </a:p>
          <a:p>
            <a:pPr marL="0" indent="0">
              <a:buNone/>
            </a:pPr>
            <a:endParaRPr lang="en-US" b="1" dirty="0" smtClean="0"/>
          </a:p>
          <a:p>
            <a:pPr marL="0" indent="0">
              <a:buNone/>
            </a:pPr>
            <a:r>
              <a:rPr lang="en-US" b="1" dirty="0" smtClean="0"/>
              <a:t>Result after </a:t>
            </a:r>
            <a:r>
              <a:rPr lang="en-US" b="1" dirty="0" smtClean="0">
                <a:solidFill>
                  <a:srgbClr val="FF0000"/>
                </a:solidFill>
              </a:rPr>
              <a:t>T(N-1</a:t>
            </a:r>
            <a:r>
              <a:rPr lang="en-US" b="1" dirty="0">
                <a:solidFill>
                  <a:srgbClr val="FF0000"/>
                </a:solidFill>
              </a:rPr>
              <a:t>, Beg, End, Aux</a:t>
            </a:r>
            <a:r>
              <a:rPr lang="en-US" b="1" dirty="0" smtClean="0">
                <a:solidFill>
                  <a:srgbClr val="FF0000"/>
                </a:solidFill>
              </a:rPr>
              <a:t>)                  T(1</a:t>
            </a:r>
            <a:r>
              <a:rPr lang="en-US" b="1" dirty="0">
                <a:solidFill>
                  <a:srgbClr val="FF0000"/>
                </a:solidFill>
              </a:rPr>
              <a:t>, Beg, Aux, End</a:t>
            </a:r>
            <a:r>
              <a:rPr lang="en-US" b="1" dirty="0" smtClean="0">
                <a:solidFill>
                  <a:srgbClr val="FF0000"/>
                </a:solidFill>
              </a:rPr>
              <a:t>)                              T(N-1</a:t>
            </a:r>
            <a:r>
              <a:rPr lang="en-US" b="1" dirty="0">
                <a:solidFill>
                  <a:srgbClr val="FF0000"/>
                </a:solidFill>
              </a:rPr>
              <a:t>, Aux, Beg, End) </a:t>
            </a:r>
          </a:p>
        </p:txBody>
      </p:sp>
      <p:pic>
        <p:nvPicPr>
          <p:cNvPr id="4" name="Picture 3"/>
          <p:cNvPicPr>
            <a:picLocks noChangeAspect="1"/>
          </p:cNvPicPr>
          <p:nvPr/>
        </p:nvPicPr>
        <p:blipFill>
          <a:blip r:embed="rId2"/>
          <a:stretch>
            <a:fillRect/>
          </a:stretch>
        </p:blipFill>
        <p:spPr>
          <a:xfrm>
            <a:off x="4969377" y="187588"/>
            <a:ext cx="3580689" cy="1849286"/>
          </a:xfrm>
          <a:prstGeom prst="rect">
            <a:avLst/>
          </a:prstGeom>
        </p:spPr>
      </p:pic>
      <p:grpSp>
        <p:nvGrpSpPr>
          <p:cNvPr id="10" name="Group 9"/>
          <p:cNvGrpSpPr/>
          <p:nvPr/>
        </p:nvGrpSpPr>
        <p:grpSpPr>
          <a:xfrm>
            <a:off x="0" y="4720930"/>
            <a:ext cx="11997546" cy="2137070"/>
            <a:chOff x="0" y="4720930"/>
            <a:chExt cx="11997546" cy="2137070"/>
          </a:xfrm>
        </p:grpSpPr>
        <p:pic>
          <p:nvPicPr>
            <p:cNvPr id="5" name="Picture 4"/>
            <p:cNvPicPr>
              <a:picLocks noChangeAspect="1"/>
            </p:cNvPicPr>
            <p:nvPr/>
          </p:nvPicPr>
          <p:blipFill>
            <a:blip r:embed="rId3"/>
            <a:stretch>
              <a:fillRect/>
            </a:stretch>
          </p:blipFill>
          <p:spPr>
            <a:xfrm>
              <a:off x="0" y="4720930"/>
              <a:ext cx="3597779" cy="2137070"/>
            </a:xfrm>
            <a:prstGeom prst="rect">
              <a:avLst/>
            </a:prstGeom>
          </p:spPr>
        </p:pic>
        <p:pic>
          <p:nvPicPr>
            <p:cNvPr id="6" name="Picture 5"/>
            <p:cNvPicPr>
              <a:picLocks noChangeAspect="1"/>
            </p:cNvPicPr>
            <p:nvPr/>
          </p:nvPicPr>
          <p:blipFill>
            <a:blip r:embed="rId4"/>
            <a:stretch>
              <a:fillRect/>
            </a:stretch>
          </p:blipFill>
          <p:spPr>
            <a:xfrm>
              <a:off x="4136631" y="4720930"/>
              <a:ext cx="3513404" cy="2089673"/>
            </a:xfrm>
            <a:prstGeom prst="rect">
              <a:avLst/>
            </a:prstGeom>
          </p:spPr>
        </p:pic>
        <p:pic>
          <p:nvPicPr>
            <p:cNvPr id="7" name="Picture 6"/>
            <p:cNvPicPr>
              <a:picLocks noChangeAspect="1"/>
            </p:cNvPicPr>
            <p:nvPr/>
          </p:nvPicPr>
          <p:blipFill>
            <a:blip r:embed="rId5"/>
            <a:stretch>
              <a:fillRect/>
            </a:stretch>
          </p:blipFill>
          <p:spPr>
            <a:xfrm>
              <a:off x="8271008" y="4822902"/>
              <a:ext cx="3726538" cy="2035098"/>
            </a:xfrm>
            <a:prstGeom prst="rect">
              <a:avLst/>
            </a:prstGeom>
          </p:spPr>
        </p:pic>
        <p:sp>
          <p:nvSpPr>
            <p:cNvPr id="8" name="Right Arrow 7"/>
            <p:cNvSpPr/>
            <p:nvPr/>
          </p:nvSpPr>
          <p:spPr>
            <a:xfrm>
              <a:off x="3629269" y="5765767"/>
              <a:ext cx="507362" cy="275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7725398" y="5691499"/>
              <a:ext cx="470247" cy="212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3076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for N=3:</a:t>
            </a:r>
            <a:endParaRPr lang="en-US" dirty="0"/>
          </a:p>
        </p:txBody>
      </p:sp>
      <p:sp>
        <p:nvSpPr>
          <p:cNvPr id="3" name="Content Placeholder 2"/>
          <p:cNvSpPr>
            <a:spLocks noGrp="1"/>
          </p:cNvSpPr>
          <p:nvPr>
            <p:ph idx="1"/>
          </p:nvPr>
        </p:nvSpPr>
        <p:spPr>
          <a:xfrm>
            <a:off x="102550" y="1401510"/>
            <a:ext cx="11271902" cy="3998917"/>
          </a:xfrm>
        </p:spPr>
        <p:txBody>
          <a:bodyPr>
            <a:normAutofit/>
          </a:bodyPr>
          <a:lstStyle/>
          <a:p>
            <a:pPr marL="0" indent="0">
              <a:buNone/>
            </a:pPr>
            <a:r>
              <a:rPr lang="en-US" sz="2400" dirty="0" smtClean="0"/>
              <a:t>	</a:t>
            </a:r>
            <a:r>
              <a:rPr lang="en-US" sz="2400" b="1" dirty="0" smtClean="0"/>
              <a:t>T(3,A,B,C)</a:t>
            </a:r>
          </a:p>
          <a:p>
            <a:pPr marL="0" indent="0">
              <a:buNone/>
            </a:pPr>
            <a:r>
              <a:rPr lang="en-US" sz="2400" dirty="0" smtClean="0"/>
              <a:t>	</a:t>
            </a:r>
            <a:r>
              <a:rPr lang="en-US" sz="2400" b="1" dirty="0" smtClean="0"/>
              <a:t>{</a:t>
            </a:r>
          </a:p>
          <a:p>
            <a:pPr marL="457200" lvl="1" indent="0">
              <a:buNone/>
            </a:pPr>
            <a:r>
              <a:rPr lang="en-US" sz="2000" dirty="0" smtClean="0"/>
              <a:t>	T(2,A,C,B</a:t>
            </a:r>
            <a:r>
              <a:rPr lang="en-US" sz="2000" dirty="0"/>
              <a:t>) </a:t>
            </a:r>
            <a:r>
              <a:rPr lang="en-US" sz="2000" dirty="0" smtClean="0"/>
              <a:t>			Move top 2 disks </a:t>
            </a:r>
            <a:r>
              <a:rPr lang="en-US" sz="2000" dirty="0"/>
              <a:t>from </a:t>
            </a:r>
            <a:r>
              <a:rPr lang="en-US" sz="2000" dirty="0" smtClean="0"/>
              <a:t>A to B peg</a:t>
            </a:r>
            <a:r>
              <a:rPr lang="en-US" sz="2000" dirty="0"/>
              <a:t>.</a:t>
            </a:r>
            <a:endParaRPr lang="en-US" sz="2000" dirty="0" smtClean="0"/>
          </a:p>
          <a:p>
            <a:pPr marL="457200" lvl="1" indent="0">
              <a:buNone/>
            </a:pPr>
            <a:r>
              <a:rPr lang="en-US" sz="2000" dirty="0"/>
              <a:t>	T(1,A,B,C)			Move 1 disk from </a:t>
            </a:r>
            <a:r>
              <a:rPr lang="en-US" sz="2000" dirty="0" smtClean="0"/>
              <a:t>A to C peg.     </a:t>
            </a:r>
            <a:r>
              <a:rPr lang="en-US" sz="2000" b="1" dirty="0" smtClean="0"/>
              <a:t>(A-&gt;C)</a:t>
            </a:r>
          </a:p>
          <a:p>
            <a:pPr marL="457200" lvl="1" indent="0">
              <a:buNone/>
            </a:pPr>
            <a:r>
              <a:rPr lang="en-US" sz="2000" dirty="0"/>
              <a:t>	T(2,B,A,C)			Move top </a:t>
            </a:r>
            <a:r>
              <a:rPr lang="en-US" sz="2000" dirty="0" smtClean="0"/>
              <a:t>2 disks </a:t>
            </a:r>
            <a:r>
              <a:rPr lang="en-US" sz="2000" dirty="0"/>
              <a:t>from </a:t>
            </a:r>
            <a:r>
              <a:rPr lang="en-US" sz="2000" dirty="0" smtClean="0"/>
              <a:t>B to C peg</a:t>
            </a:r>
            <a:r>
              <a:rPr lang="en-US" sz="2000" dirty="0"/>
              <a:t>.</a:t>
            </a:r>
          </a:p>
          <a:p>
            <a:pPr marL="0" indent="0">
              <a:buNone/>
            </a:pPr>
            <a:r>
              <a:rPr lang="en-US" sz="2400" dirty="0" smtClean="0"/>
              <a:t>	</a:t>
            </a:r>
            <a:r>
              <a:rPr lang="en-US" sz="2400" b="1" dirty="0" smtClean="0"/>
              <a:t>}</a:t>
            </a:r>
          </a:p>
          <a:p>
            <a:pPr marL="0" indent="0">
              <a:buNone/>
            </a:pPr>
            <a:r>
              <a:rPr lang="en-US" sz="2400" dirty="0" smtClean="0"/>
              <a:t>Result after: </a:t>
            </a:r>
            <a:r>
              <a:rPr lang="en-US" sz="2400" dirty="0" smtClean="0">
                <a:solidFill>
                  <a:srgbClr val="FF0000"/>
                </a:solidFill>
              </a:rPr>
              <a:t>T(2,A,C,B)</a:t>
            </a:r>
            <a:r>
              <a:rPr lang="en-US" sz="2400" dirty="0" smtClean="0"/>
              <a:t>                 </a:t>
            </a:r>
            <a:r>
              <a:rPr lang="en-US" sz="2400" dirty="0" smtClean="0">
                <a:solidFill>
                  <a:srgbClr val="FF0000"/>
                </a:solidFill>
              </a:rPr>
              <a:t>T(1,A,B,C)</a:t>
            </a:r>
            <a:r>
              <a:rPr lang="en-US" sz="2400" dirty="0">
                <a:solidFill>
                  <a:srgbClr val="FF0000"/>
                </a:solidFill>
              </a:rPr>
              <a:t> </a:t>
            </a:r>
            <a:r>
              <a:rPr lang="en-US" sz="2400" dirty="0" smtClean="0">
                <a:solidFill>
                  <a:srgbClr val="FF0000"/>
                </a:solidFill>
              </a:rPr>
              <a:t>                             T(2,B,A,C</a:t>
            </a:r>
            <a:r>
              <a:rPr lang="en-US" sz="2400" dirty="0">
                <a:solidFill>
                  <a:srgbClr val="FF0000"/>
                </a:solidFill>
              </a:rPr>
              <a:t>)</a:t>
            </a:r>
            <a:endParaRPr lang="en-US" sz="2400" b="1" dirty="0">
              <a:solidFill>
                <a:srgbClr val="FF0000"/>
              </a:solidFill>
            </a:endParaRPr>
          </a:p>
        </p:txBody>
      </p:sp>
      <p:pic>
        <p:nvPicPr>
          <p:cNvPr id="4" name="Picture 3"/>
          <p:cNvPicPr>
            <a:picLocks noChangeAspect="1"/>
          </p:cNvPicPr>
          <p:nvPr/>
        </p:nvPicPr>
        <p:blipFill>
          <a:blip r:embed="rId2"/>
          <a:stretch>
            <a:fillRect/>
          </a:stretch>
        </p:blipFill>
        <p:spPr>
          <a:xfrm>
            <a:off x="5248931" y="208350"/>
            <a:ext cx="3580689" cy="1849286"/>
          </a:xfrm>
          <a:prstGeom prst="rect">
            <a:avLst/>
          </a:prstGeom>
        </p:spPr>
      </p:pic>
      <p:grpSp>
        <p:nvGrpSpPr>
          <p:cNvPr id="5" name="Group 4"/>
          <p:cNvGrpSpPr/>
          <p:nvPr/>
        </p:nvGrpSpPr>
        <p:grpSpPr>
          <a:xfrm>
            <a:off x="0" y="4720930"/>
            <a:ext cx="11997546" cy="2137070"/>
            <a:chOff x="0" y="4720930"/>
            <a:chExt cx="11997546" cy="2137070"/>
          </a:xfrm>
        </p:grpSpPr>
        <p:pic>
          <p:nvPicPr>
            <p:cNvPr id="6" name="Picture 5"/>
            <p:cNvPicPr>
              <a:picLocks noChangeAspect="1"/>
            </p:cNvPicPr>
            <p:nvPr/>
          </p:nvPicPr>
          <p:blipFill>
            <a:blip r:embed="rId3"/>
            <a:stretch>
              <a:fillRect/>
            </a:stretch>
          </p:blipFill>
          <p:spPr>
            <a:xfrm>
              <a:off x="0" y="4720930"/>
              <a:ext cx="3597779" cy="2137070"/>
            </a:xfrm>
            <a:prstGeom prst="rect">
              <a:avLst/>
            </a:prstGeom>
          </p:spPr>
        </p:pic>
        <p:pic>
          <p:nvPicPr>
            <p:cNvPr id="7" name="Picture 6"/>
            <p:cNvPicPr>
              <a:picLocks noChangeAspect="1"/>
            </p:cNvPicPr>
            <p:nvPr/>
          </p:nvPicPr>
          <p:blipFill>
            <a:blip r:embed="rId4"/>
            <a:stretch>
              <a:fillRect/>
            </a:stretch>
          </p:blipFill>
          <p:spPr>
            <a:xfrm>
              <a:off x="4136631" y="4720930"/>
              <a:ext cx="3513404" cy="2089673"/>
            </a:xfrm>
            <a:prstGeom prst="rect">
              <a:avLst/>
            </a:prstGeom>
          </p:spPr>
        </p:pic>
        <p:pic>
          <p:nvPicPr>
            <p:cNvPr id="8" name="Picture 7"/>
            <p:cNvPicPr>
              <a:picLocks noChangeAspect="1"/>
            </p:cNvPicPr>
            <p:nvPr/>
          </p:nvPicPr>
          <p:blipFill>
            <a:blip r:embed="rId5"/>
            <a:stretch>
              <a:fillRect/>
            </a:stretch>
          </p:blipFill>
          <p:spPr>
            <a:xfrm>
              <a:off x="8271008" y="4822902"/>
              <a:ext cx="3726538" cy="2035098"/>
            </a:xfrm>
            <a:prstGeom prst="rect">
              <a:avLst/>
            </a:prstGeom>
          </p:spPr>
        </p:pic>
        <p:sp>
          <p:nvSpPr>
            <p:cNvPr id="9" name="Right Arrow 8"/>
            <p:cNvSpPr/>
            <p:nvPr/>
          </p:nvSpPr>
          <p:spPr>
            <a:xfrm>
              <a:off x="3629269" y="5765767"/>
              <a:ext cx="507362" cy="275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7725398" y="5691499"/>
              <a:ext cx="470247" cy="212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1575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Unfolding the recursion of Tower of Hanoi for N=3       T(3,A,B,C) </a:t>
            </a:r>
            <a:endParaRPr lang="en-US" dirty="0"/>
          </a:p>
        </p:txBody>
      </p:sp>
      <p:pic>
        <p:nvPicPr>
          <p:cNvPr id="4" name="Content Placeholder 3"/>
          <p:cNvPicPr>
            <a:picLocks noGrp="1" noChangeAspect="1"/>
          </p:cNvPicPr>
          <p:nvPr>
            <p:ph idx="1"/>
          </p:nvPr>
        </p:nvPicPr>
        <p:blipFill>
          <a:blip r:embed="rId2"/>
          <a:stretch>
            <a:fillRect/>
          </a:stretch>
        </p:blipFill>
        <p:spPr>
          <a:xfrm>
            <a:off x="380443" y="2134951"/>
            <a:ext cx="8720828" cy="4345430"/>
          </a:xfrm>
          <a:prstGeom prst="rect">
            <a:avLst/>
          </a:prstGeom>
        </p:spPr>
      </p:pic>
    </p:spTree>
    <p:extLst>
      <p:ext uri="{BB962C8B-B14F-4D97-AF65-F5344CB8AC3E}">
        <p14:creationId xmlns:p14="http://schemas.microsoft.com/office/powerpoint/2010/main" val="381013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104</TotalTime>
  <Words>270</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Tower of Hanoi </vt:lpstr>
      <vt:lpstr>Introduction</vt:lpstr>
      <vt:lpstr>Notation followed</vt:lpstr>
      <vt:lpstr>Recursive Approach</vt:lpstr>
      <vt:lpstr>Try the solve Tower Hanoi Problem for N=2 </vt:lpstr>
      <vt:lpstr>Steps to solve Tower of Hanoi Problem for N=2 </vt:lpstr>
      <vt:lpstr>Recursive Steps</vt:lpstr>
      <vt:lpstr>Solution for N=3:</vt:lpstr>
      <vt:lpstr>Unfolding the recursion of Tower of Hanoi for N=3       T(3,A,B,C) </vt:lpstr>
      <vt:lpstr>Time Complexity</vt:lpstr>
      <vt:lpstr>Time Complexity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Tower of Hanoi</dc:title>
  <dc:creator>rohitmishra</dc:creator>
  <cp:lastModifiedBy>Ananya Singh</cp:lastModifiedBy>
  <cp:revision>12</cp:revision>
  <dcterms:created xsi:type="dcterms:W3CDTF">2018-04-03T01:36:27Z</dcterms:created>
  <dcterms:modified xsi:type="dcterms:W3CDTF">2022-09-20T11:18:08Z</dcterms:modified>
</cp:coreProperties>
</file>