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5" r:id="rId3"/>
    <p:sldId id="270" r:id="rId4"/>
    <p:sldId id="258" r:id="rId5"/>
    <p:sldId id="259" r:id="rId6"/>
    <p:sldId id="271" r:id="rId7"/>
    <p:sldId id="260" r:id="rId8"/>
    <p:sldId id="272" r:id="rId9"/>
    <p:sldId id="294" r:id="rId10"/>
    <p:sldId id="273" r:id="rId11"/>
    <p:sldId id="269" r:id="rId12"/>
    <p:sldId id="276" r:id="rId13"/>
    <p:sldId id="277" r:id="rId14"/>
    <p:sldId id="278" r:id="rId15"/>
    <p:sldId id="295" r:id="rId16"/>
    <p:sldId id="279" r:id="rId17"/>
    <p:sldId id="291" r:id="rId18"/>
    <p:sldId id="280" r:id="rId19"/>
    <p:sldId id="281" r:id="rId20"/>
    <p:sldId id="282" r:id="rId21"/>
    <p:sldId id="283" r:id="rId22"/>
    <p:sldId id="286" r:id="rId23"/>
    <p:sldId id="292" r:id="rId24"/>
    <p:sldId id="293" r:id="rId25"/>
    <p:sldId id="287" r:id="rId26"/>
    <p:sldId id="288" r:id="rId27"/>
    <p:sldId id="289" r:id="rId28"/>
    <p:sldId id="290" r:id="rId29"/>
    <p:sldId id="264" r:id="rId30"/>
    <p:sldId id="274" r:id="rId31"/>
    <p:sldId id="2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676400"/>
          </a:xfrm>
        </p:spPr>
        <p:txBody>
          <a:bodyPr>
            <a:noAutofit/>
          </a:bodyPr>
          <a:lstStyle/>
          <a:p>
            <a:pPr algn="ctr"/>
            <a:r>
              <a:rPr lang="en-US" sz="3800" dirty="0" smtClean="0">
                <a:solidFill>
                  <a:schemeClr val="tx1"/>
                </a:solidFill>
              </a:rPr>
              <a:t>MENTAL HEALTH DETECTION USING MACHINE LEARNING</a:t>
            </a:r>
            <a:endParaRPr lang="en-US" sz="3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ADVANTAGES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lvl="0" algn="just"/>
            <a:r>
              <a:rPr lang="en-US" sz="2000" dirty="0" smtClean="0">
                <a:latin typeface="Times New Roman" pitchFamily="18" charset="0"/>
                <a:cs typeface="Times New Roman" pitchFamily="18" charset="0"/>
              </a:rPr>
              <a:t>For the </a:t>
            </a:r>
            <a:r>
              <a:rPr lang="en-US" sz="2000" dirty="0" smtClean="0">
                <a:latin typeface="Times New Roman" pitchFamily="18" charset="0"/>
                <a:cs typeface="Times New Roman" pitchFamily="18" charset="0"/>
              </a:rPr>
              <a:t>Mental Health </a:t>
            </a:r>
            <a:r>
              <a:rPr lang="en-US" sz="2000" dirty="0" smtClean="0">
                <a:latin typeface="Times New Roman" pitchFamily="18" charset="0"/>
                <a:cs typeface="Times New Roman" pitchFamily="18" charset="0"/>
              </a:rPr>
              <a:t>Disorder Screening in Data for Adult, Children, and Adolescents, respectively, CNN-based prediction models perform better with higher accuracy</a:t>
            </a:r>
            <a:r>
              <a:rPr lang="en-US" sz="2000" dirty="0" smtClean="0">
                <a:latin typeface="Times New Roman" pitchFamily="18" charset="0"/>
                <a:cs typeface="Times New Roman" pitchFamily="18" charset="0"/>
              </a:rPr>
              <a:t>.</a:t>
            </a:r>
          </a:p>
          <a:p>
            <a:pPr lvl="0" algn="just"/>
            <a:r>
              <a:rPr lang="en-US" sz="2000" dirty="0" smtClean="0">
                <a:latin typeface="Times New Roman" pitchFamily="18" charset="0"/>
                <a:cs typeface="Times New Roman" pitchFamily="18" charset="0"/>
              </a:rPr>
              <a:t>These </a:t>
            </a:r>
            <a:r>
              <a:rPr lang="en-US" sz="2000" dirty="0" smtClean="0">
                <a:latin typeface="Times New Roman" pitchFamily="18" charset="0"/>
                <a:cs typeface="Times New Roman" pitchFamily="18" charset="0"/>
              </a:rPr>
              <a:t>findings strongly show that a CNN-based model, as opposed to the other typical machine learning classifier recommended in other studies, can be used to detect </a:t>
            </a:r>
            <a:r>
              <a:rPr lang="en-US" sz="2000" dirty="0">
                <a:latin typeface="Times New Roman" pitchFamily="18" charset="0"/>
                <a:cs typeface="Times New Roman" pitchFamily="18" charset="0"/>
              </a:rPr>
              <a:t>Mental Health Disorder .</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REQUIREMENT SPECIFICATIONS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buNone/>
            </a:pPr>
            <a:r>
              <a:rPr lang="en-US" sz="2000" b="1" dirty="0" smtClean="0"/>
              <a:t>Hardware Requirements</a:t>
            </a:r>
            <a:endParaRPr lang="en-US" sz="2000" dirty="0" smtClean="0"/>
          </a:p>
          <a:p>
            <a:r>
              <a:rPr lang="en-US" sz="2000" dirty="0" smtClean="0"/>
              <a:t>1)Operating System : Windows Only</a:t>
            </a:r>
          </a:p>
          <a:p>
            <a:r>
              <a:rPr lang="en-US" sz="2000" dirty="0" smtClean="0"/>
              <a:t>2)Processor : </a:t>
            </a:r>
            <a:r>
              <a:rPr lang="en-US" sz="2000" dirty="0" smtClean="0"/>
              <a:t>i3 </a:t>
            </a:r>
            <a:r>
              <a:rPr lang="en-US" sz="2000" dirty="0" smtClean="0"/>
              <a:t>and above</a:t>
            </a:r>
          </a:p>
          <a:p>
            <a:r>
              <a:rPr lang="en-US" sz="2000" dirty="0" smtClean="0"/>
              <a:t>3)Ram : 4gb and above </a:t>
            </a:r>
          </a:p>
          <a:p>
            <a:r>
              <a:rPr lang="en-US" sz="2000" dirty="0" smtClean="0"/>
              <a:t>4)Hard Disk : 50 GB</a:t>
            </a:r>
          </a:p>
          <a:p>
            <a:pPr>
              <a:buNone/>
            </a:pPr>
            <a:r>
              <a:rPr lang="en-US" sz="2000" b="1" dirty="0" smtClean="0"/>
              <a:t>Software Requirement</a:t>
            </a:r>
            <a:endParaRPr lang="en-US" sz="2000" dirty="0" smtClean="0"/>
          </a:p>
          <a:p>
            <a:r>
              <a:rPr lang="en-US" sz="2000" dirty="0" smtClean="0"/>
              <a:t>1)Visual Studio Community </a:t>
            </a:r>
            <a:r>
              <a:rPr lang="en-US" sz="2000" dirty="0" smtClean="0"/>
              <a:t>Version or Anaconda Navigator</a:t>
            </a:r>
            <a:endParaRPr lang="en-US" sz="2000" dirty="0" smtClean="0"/>
          </a:p>
          <a:p>
            <a:r>
              <a:rPr lang="en-US" sz="2000" dirty="0"/>
              <a:t>2</a:t>
            </a:r>
            <a:r>
              <a:rPr lang="en-US" sz="2000" dirty="0" smtClean="0"/>
              <a:t>)Python </a:t>
            </a:r>
            <a:r>
              <a:rPr lang="en-US" sz="2000" dirty="0" smtClean="0"/>
              <a:t>IDEL ( Python 3.7 </a:t>
            </a:r>
            <a:r>
              <a:rPr lang="en-US" sz="2000" dirty="0" smtClean="0"/>
              <a:t>)</a:t>
            </a:r>
          </a:p>
          <a:p>
            <a:r>
              <a:rPr lang="en-US" sz="2000" dirty="0" smtClean="0"/>
              <a:t>Language – Python, HTML</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FUNCTIONAL REQUIREMENTS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1800" dirty="0" smtClean="0"/>
              <a:t>Functional requirements are represented or stated in the form of input to be given to the system, the operation performed and the output expected. System should collect the data from any resources. All the collected data should be processed for proper use, some analysis should be done for understanding the data properly. </a:t>
            </a:r>
          </a:p>
          <a:p>
            <a:pPr marL="342900" lvl="0" indent="-342900">
              <a:buFont typeface="+mj-lt"/>
              <a:buAutoNum type="arabicPeriod"/>
            </a:pPr>
            <a:r>
              <a:rPr lang="en-US" sz="1800" dirty="0" smtClean="0"/>
              <a:t>Upload ASD dataset</a:t>
            </a:r>
          </a:p>
          <a:p>
            <a:pPr marL="342900" lvl="0" indent="-342900">
              <a:buFont typeface="+mj-lt"/>
              <a:buAutoNum type="arabicPeriod"/>
            </a:pPr>
            <a:r>
              <a:rPr lang="en-US" sz="1800" dirty="0" smtClean="0"/>
              <a:t>Data Preprocessing</a:t>
            </a:r>
          </a:p>
          <a:p>
            <a:pPr marL="342900" lvl="0" indent="-342900">
              <a:buFont typeface="+mj-lt"/>
              <a:buAutoNum type="arabicPeriod"/>
            </a:pPr>
            <a:r>
              <a:rPr lang="en-US" sz="1800" dirty="0" smtClean="0"/>
              <a:t>Model Generation</a:t>
            </a:r>
          </a:p>
          <a:p>
            <a:pPr marL="342900" lvl="0" indent="-342900">
              <a:buFont typeface="+mj-lt"/>
              <a:buAutoNum type="arabicPeriod"/>
            </a:pPr>
            <a:r>
              <a:rPr lang="en-US" sz="1800" dirty="0" smtClean="0"/>
              <a:t>Build LR,KNN,SVM,NB,ANN &amp; CNN Classifiers</a:t>
            </a:r>
          </a:p>
          <a:p>
            <a:pPr marL="342900" lvl="0" indent="-342900">
              <a:buFont typeface="+mj-lt"/>
              <a:buAutoNum type="arabicPeriod"/>
            </a:pPr>
            <a:r>
              <a:rPr lang="en-US" sz="1800" dirty="0" smtClean="0"/>
              <a:t>Upload Test Data</a:t>
            </a:r>
          </a:p>
          <a:p>
            <a:pPr marL="342900" lvl="0" indent="-342900">
              <a:buFont typeface="+mj-lt"/>
              <a:buAutoNum type="arabicPeriod"/>
            </a:pPr>
            <a:r>
              <a:rPr lang="en-US" sz="1800" dirty="0" smtClean="0"/>
              <a:t>Detect Autism</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19912"/>
          </a:xfrm>
        </p:spPr>
        <p:txBody>
          <a:bodyPr>
            <a:normAutofit/>
          </a:bodyPr>
          <a:lstStyle/>
          <a:p>
            <a:pPr algn="just"/>
            <a:r>
              <a:rPr lang="en-US" sz="2800" dirty="0" smtClean="0"/>
              <a:t>NON-FUNCTIONAL REQUIREMENTS</a:t>
            </a:r>
            <a:endParaRPr lang="en-US" sz="2800" dirty="0"/>
          </a:p>
        </p:txBody>
      </p:sp>
      <p:sp>
        <p:nvSpPr>
          <p:cNvPr id="3" name="Content Placeholder 2"/>
          <p:cNvSpPr>
            <a:spLocks noGrp="1"/>
          </p:cNvSpPr>
          <p:nvPr>
            <p:ph idx="1"/>
          </p:nvPr>
        </p:nvSpPr>
        <p:spPr>
          <a:xfrm>
            <a:off x="533400" y="838200"/>
            <a:ext cx="8229600" cy="4800600"/>
          </a:xfrm>
        </p:spPr>
        <p:txBody>
          <a:bodyPr>
            <a:noAutofit/>
          </a:bodyPr>
          <a:lstStyle/>
          <a:p>
            <a:pPr>
              <a:buNone/>
            </a:pPr>
            <a:r>
              <a:rPr lang="en-US" sz="1800" b="1" dirty="0" smtClean="0"/>
              <a:t>Usability </a:t>
            </a:r>
            <a:endParaRPr lang="en-US" sz="1800" dirty="0" smtClean="0"/>
          </a:p>
          <a:p>
            <a:pPr>
              <a:buNone/>
            </a:pPr>
            <a:r>
              <a:rPr lang="en-US" sz="1800" dirty="0" smtClean="0"/>
              <a:t>Usability is the main non-functional requirement for the</a:t>
            </a:r>
            <a:r>
              <a:rPr lang="en-US" sz="1800" b="1" dirty="0" smtClean="0"/>
              <a:t> “Analysis and Detection of Autism Spectrum Disorder using Machine Learning Techniques and deep learning”.</a:t>
            </a:r>
            <a:r>
              <a:rPr lang="en-US" sz="1800" dirty="0" smtClean="0"/>
              <a:t> The UI should be simple enough for everyone to understand and get the relevant information without any special training. Different languages can be provided based on the requirements. </a:t>
            </a:r>
          </a:p>
          <a:p>
            <a:pPr>
              <a:buNone/>
            </a:pPr>
            <a:r>
              <a:rPr lang="en-US" sz="1800" b="1" dirty="0" smtClean="0"/>
              <a:t>Accuracy </a:t>
            </a:r>
            <a:endParaRPr lang="en-US" sz="1800" dirty="0" smtClean="0"/>
          </a:p>
          <a:p>
            <a:pPr>
              <a:buNone/>
            </a:pPr>
            <a:r>
              <a:rPr lang="en-US" sz="1800" dirty="0" smtClean="0"/>
              <a:t>Accuracy is another important non-functional requirement for the </a:t>
            </a:r>
            <a:r>
              <a:rPr lang="en-US" sz="1800" b="1" dirty="0" smtClean="0"/>
              <a:t>“Analysis and Detection of Autism Spectrum Disorder using Machine Learning Techniques and deep learning”.</a:t>
            </a:r>
            <a:r>
              <a:rPr lang="en-US" sz="1800" dirty="0" smtClean="0"/>
              <a:t>  The dataset is used to Train and Test Model in python .Prediction should be correct, consistent, and reliable. </a:t>
            </a:r>
          </a:p>
          <a:p>
            <a:pPr>
              <a:buNone/>
            </a:pPr>
            <a:r>
              <a:rPr lang="en-US" sz="1800" b="1" dirty="0" smtClean="0"/>
              <a:t>Availability</a:t>
            </a:r>
            <a:endParaRPr lang="en-US" sz="1800" dirty="0" smtClean="0"/>
          </a:p>
          <a:p>
            <a:pPr>
              <a:buNone/>
            </a:pPr>
            <a:r>
              <a:rPr lang="en-US" sz="1800" dirty="0" smtClean="0"/>
              <a:t> The System should be available for the duration when the user operates and must be recovered within an hour or less if it fails. The system should respond to the requests within two seconds or less.</a:t>
            </a:r>
          </a:p>
          <a:p>
            <a:pPr>
              <a:buNone/>
            </a:pPr>
            <a:r>
              <a:rPr lang="en-US" sz="1800" b="1" dirty="0" smtClean="0"/>
              <a:t>Maintainability</a:t>
            </a:r>
            <a:endParaRPr lang="en-US" sz="1800" dirty="0" smtClean="0"/>
          </a:p>
          <a:p>
            <a:pPr>
              <a:buNone/>
            </a:pPr>
            <a:r>
              <a:rPr lang="en-US" sz="1800" dirty="0" smtClean="0"/>
              <a:t> The software should be easily maintainable and adding new features and making changes to the software must be as simple as possible. In addition to this, the software must also be portable.</a:t>
            </a:r>
          </a:p>
          <a:p>
            <a:pPr>
              <a:buNone/>
            </a:pPr>
            <a:r>
              <a:rPr lang="en-US" sz="1800" dirty="0" smtClean="0"/>
              <a:t> </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DESIGN ARCHITECTURE</a:t>
            </a:r>
            <a:endParaRPr lang="en-US" sz="2800" dirty="0"/>
          </a:p>
        </p:txBody>
      </p:sp>
      <p:pic>
        <p:nvPicPr>
          <p:cNvPr id="3" name="Picture 2"/>
          <p:cNvPicPr>
            <a:picLocks noChangeAspect="1"/>
          </p:cNvPicPr>
          <p:nvPr/>
        </p:nvPicPr>
        <p:blipFill>
          <a:blip r:embed="rId2"/>
          <a:stretch>
            <a:fillRect/>
          </a:stretch>
        </p:blipFill>
        <p:spPr>
          <a:xfrm>
            <a:off x="1295400" y="1752600"/>
            <a:ext cx="6019800" cy="48002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a:t>
            </a:r>
            <a:r>
              <a:rPr lang="en-US" sz="2800" dirty="0" smtClean="0"/>
              <a:t>WORKFLOW</a:t>
            </a:r>
            <a:endParaRPr lang="en-US" sz="2800" dirty="0"/>
          </a:p>
        </p:txBody>
      </p:sp>
      <p:pic>
        <p:nvPicPr>
          <p:cNvPr id="4" name="Picture 3"/>
          <p:cNvPicPr>
            <a:picLocks noChangeAspect="1"/>
          </p:cNvPicPr>
          <p:nvPr/>
        </p:nvPicPr>
        <p:blipFill>
          <a:blip r:embed="rId2"/>
          <a:stretch>
            <a:fillRect/>
          </a:stretch>
        </p:blipFill>
        <p:spPr>
          <a:xfrm>
            <a:off x="838200" y="2286000"/>
            <a:ext cx="7205057" cy="3201486"/>
          </a:xfrm>
          <a:prstGeom prst="rect">
            <a:avLst/>
          </a:prstGeom>
        </p:spPr>
      </p:pic>
    </p:spTree>
    <p:extLst>
      <p:ext uri="{BB962C8B-B14F-4D97-AF65-F5344CB8AC3E}">
        <p14:creationId xmlns:p14="http://schemas.microsoft.com/office/powerpoint/2010/main" val="262628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ALGORITHMS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1800" dirty="0" smtClean="0"/>
              <a:t>Logistic Regression: Logistic regression is </a:t>
            </a:r>
            <a:r>
              <a:rPr lang="en-US" sz="1800" b="1" dirty="0" smtClean="0"/>
              <a:t>a Machine Learning classification algorithm that is used to predict the probability of certain classes based on some dependent variables</a:t>
            </a:r>
            <a:endParaRPr lang="en-US" sz="1800" dirty="0" smtClean="0"/>
          </a:p>
          <a:p>
            <a:pPr algn="just"/>
            <a:r>
              <a:rPr lang="en-US" sz="1800" dirty="0" smtClean="0"/>
              <a:t>SVM:</a:t>
            </a:r>
            <a:r>
              <a:rPr lang="en-US" sz="1800" b="1" dirty="0" smtClean="0"/>
              <a:t> Support Vector Machine</a:t>
            </a:r>
            <a:r>
              <a:rPr lang="en-US" sz="1800" dirty="0" smtClean="0"/>
              <a:t> or </a:t>
            </a:r>
            <a:r>
              <a:rPr lang="en-US" sz="1800" b="1" dirty="0" smtClean="0"/>
              <a:t>SVM</a:t>
            </a:r>
            <a:r>
              <a:rPr lang="en-US" sz="1800" dirty="0" smtClean="0"/>
              <a:t> is one of the most popular Supervised Learning </a:t>
            </a:r>
            <a:r>
              <a:rPr lang="en-US" sz="1800" b="1" dirty="0" smtClean="0"/>
              <a:t>algorithms</a:t>
            </a:r>
            <a:r>
              <a:rPr lang="en-US" sz="1800" dirty="0" smtClean="0"/>
              <a:t>, which is used for Classification as well as Regression problems.</a:t>
            </a:r>
          </a:p>
          <a:p>
            <a:pPr algn="just"/>
            <a:r>
              <a:rPr lang="en-US" sz="1800" dirty="0" smtClean="0"/>
              <a:t>Naïve Bayes :</a:t>
            </a:r>
            <a:r>
              <a:rPr lang="en-US" sz="1800" b="1" dirty="0" smtClean="0"/>
              <a:t> Naïve Bayes algorithm</a:t>
            </a:r>
            <a:r>
              <a:rPr lang="en-US" sz="1800" dirty="0" smtClean="0"/>
              <a:t> is a supervised learning algorithm, which is based on Bayes theorem and used for solving classification problems.</a:t>
            </a:r>
          </a:p>
          <a:p>
            <a:pPr algn="just"/>
            <a:r>
              <a:rPr lang="en-US" sz="1800" dirty="0" smtClean="0"/>
              <a:t>KNN: K-NN algorithm </a:t>
            </a:r>
            <a:r>
              <a:rPr lang="en-US" sz="1800" b="1" dirty="0" smtClean="0"/>
              <a:t>stores all the available data and classifies a new data point based on the similarity</a:t>
            </a:r>
            <a:r>
              <a:rPr lang="en-US" sz="1800" dirty="0" smtClean="0"/>
              <a:t>. </a:t>
            </a:r>
          </a:p>
          <a:p>
            <a:pPr algn="just"/>
            <a:r>
              <a:rPr lang="en-US" sz="1800" dirty="0" smtClean="0"/>
              <a:t>ANN : Artificial Neural Network(ANN) </a:t>
            </a:r>
            <a:r>
              <a:rPr lang="en-US" sz="1800" b="1" dirty="0" smtClean="0"/>
              <a:t>uses the processing of the brain as a basis to develop algorithms that can be used to model complex patterns and prediction problems</a:t>
            </a:r>
            <a:r>
              <a:rPr lang="en-US" sz="1800" dirty="0" smtClean="0"/>
              <a:t>.</a:t>
            </a:r>
          </a:p>
          <a:p>
            <a:pPr algn="just"/>
            <a:r>
              <a:rPr lang="en-US" sz="1800" dirty="0" smtClean="0"/>
              <a:t>CNN </a:t>
            </a:r>
          </a:p>
          <a:p>
            <a:pPr algn="just"/>
            <a:r>
              <a:rPr lang="en-US" sz="1800" dirty="0" smtClean="0"/>
              <a:t>Xgboost:</a:t>
            </a:r>
          </a:p>
          <a:p>
            <a:pPr algn="just"/>
            <a:r>
              <a:rPr lang="en-US" sz="1800" dirty="0" smtClean="0"/>
              <a:t>Adaboost:</a:t>
            </a:r>
          </a:p>
          <a:p>
            <a:pPr algn="just"/>
            <a:r>
              <a:rPr lang="en-US" sz="1800" dirty="0" smtClean="0"/>
              <a:t>Random Forest:</a:t>
            </a:r>
          </a:p>
          <a:p>
            <a:pPr algn="just"/>
            <a:r>
              <a:rPr lang="en-US" sz="1800" dirty="0" smtClean="0"/>
              <a:t>Decision Tree:</a:t>
            </a:r>
          </a:p>
          <a:p>
            <a:pPr algn="just"/>
            <a:r>
              <a:rPr lang="en-US" sz="1800" dirty="0" smtClean="0"/>
              <a:t>ensemble Naïve Bayes, Adaboost and Xgboost, RNN and GAN,</a:t>
            </a:r>
            <a:endParaRPr lang="en-US" sz="18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ALGORITHMS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1800" dirty="0" smtClean="0"/>
              <a:t>CNN : A CNN is </a:t>
            </a:r>
            <a:r>
              <a:rPr lang="en-US" sz="1800" b="1" dirty="0" smtClean="0"/>
              <a:t>a kind of network architecture for deep learning algorithms</a:t>
            </a:r>
            <a:r>
              <a:rPr lang="en-US" sz="1800" dirty="0" smtClean="0"/>
              <a:t> and is specifically used for image recognition and tasks that involve the processing of pixel data. </a:t>
            </a:r>
          </a:p>
          <a:p>
            <a:pPr algn="just"/>
            <a:r>
              <a:rPr lang="en-US" sz="1800" dirty="0" smtClean="0"/>
              <a:t>Xgboost: XGBoost is </a:t>
            </a:r>
            <a:r>
              <a:rPr lang="en-US" sz="1800" b="1" dirty="0" smtClean="0"/>
              <a:t>a scalable and highly accurate implementation of gradient boosting that pushes the limits of computing power for boosted tree algorithms</a:t>
            </a:r>
            <a:r>
              <a:rPr lang="en-US" sz="1800" dirty="0" smtClean="0"/>
              <a:t>, being built largely for energizing machine learning model performance and computational speed.</a:t>
            </a:r>
          </a:p>
          <a:p>
            <a:pPr algn="just"/>
            <a:r>
              <a:rPr lang="en-US" sz="1800" dirty="0" smtClean="0"/>
              <a:t>Adaboost: </a:t>
            </a:r>
            <a:r>
              <a:rPr lang="en-US" sz="1800" b="1" dirty="0" smtClean="0"/>
              <a:t>AdaBoost Algorithm</a:t>
            </a:r>
            <a:r>
              <a:rPr lang="en-US" sz="1800" dirty="0" smtClean="0"/>
              <a:t> is also known as Adaptive Boosting is an Ensemble modelling technique used in Machine Learning to find the best model.</a:t>
            </a:r>
          </a:p>
          <a:p>
            <a:pPr algn="just"/>
            <a:r>
              <a:rPr lang="en-US" sz="1800" dirty="0" smtClean="0"/>
              <a:t>Random Forest: Random Forest is a </a:t>
            </a:r>
            <a:r>
              <a:rPr lang="en-US" sz="1800" b="1" dirty="0" smtClean="0"/>
              <a:t>popular machine learning algorithm</a:t>
            </a:r>
            <a:r>
              <a:rPr lang="en-US" sz="1800" dirty="0" smtClean="0"/>
              <a:t> that belongs to the supervised learning technique.</a:t>
            </a:r>
          </a:p>
          <a:p>
            <a:pPr algn="just"/>
            <a:r>
              <a:rPr lang="en-US" sz="1800" dirty="0" smtClean="0"/>
              <a:t>Decision </a:t>
            </a:r>
            <a:r>
              <a:rPr lang="en-US" sz="1800" smtClean="0"/>
              <a:t>Tree: A decision tree is </a:t>
            </a:r>
            <a:r>
              <a:rPr lang="en-US" sz="1800" b="1" smtClean="0"/>
              <a:t>a very specific type of probability tree that enables you to make a decision about some kind of process</a:t>
            </a:r>
            <a:r>
              <a:rPr lang="en-US" sz="1800" smtClean="0"/>
              <a:t>.</a:t>
            </a:r>
            <a:endParaRPr lang="en-US" sz="1800" dirty="0" smtClean="0"/>
          </a:p>
          <a:p>
            <a:pPr algn="just"/>
            <a:r>
              <a:rPr lang="en-US" sz="1800" dirty="0" smtClean="0"/>
              <a:t>ensemble Naïve Bayes, Adaboost and Xgboost, RNN and GAN,</a:t>
            </a:r>
            <a:endParaRPr lang="en-US" sz="1800" b="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MODULES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1800" b="1" dirty="0" smtClean="0"/>
              <a:t>Data exploration: using this module we will load data into system	</a:t>
            </a:r>
          </a:p>
          <a:p>
            <a:r>
              <a:rPr lang="en-US" sz="1800" b="1" dirty="0" smtClean="0"/>
              <a:t>Processing: Using the module we will read data for processing</a:t>
            </a:r>
          </a:p>
          <a:p>
            <a:r>
              <a:rPr lang="en-US" sz="1800" b="1" dirty="0" smtClean="0"/>
              <a:t>Splitting data into train &amp; test: using this module data will be divided into train &amp; test</a:t>
            </a:r>
          </a:p>
          <a:p>
            <a:pPr algn="just"/>
            <a:r>
              <a:rPr lang="en-US" sz="1800" b="1" dirty="0" smtClean="0"/>
              <a:t>Model generation: </a:t>
            </a:r>
            <a:r>
              <a:rPr lang="en-US" sz="1800" dirty="0" smtClean="0"/>
              <a:t>Logistic Regression, SVM, Naïve Bayes , KNN, ANN  and CNN </a:t>
            </a:r>
          </a:p>
          <a:p>
            <a:pPr algn="just"/>
            <a:r>
              <a:rPr lang="en-US" sz="1800" dirty="0" smtClean="0"/>
              <a:t>EXTENSION: Xgboost, Adaboost, Random Forest and Decision Tree, ensemble Naïve Bayes, Adaboost and Xgboost, RNN and GAN, </a:t>
            </a:r>
            <a:r>
              <a:rPr lang="en-US" sz="1800" b="1" dirty="0" smtClean="0"/>
              <a:t>Algorithms accuracy calculated.</a:t>
            </a:r>
            <a:endParaRPr lang="en-US" sz="1800" dirty="0" smtClean="0"/>
          </a:p>
          <a:p>
            <a:r>
              <a:rPr lang="en-US" sz="1800" b="1" dirty="0" smtClean="0"/>
              <a:t>User signup &amp; login: Using this module will get registration and login</a:t>
            </a:r>
          </a:p>
          <a:p>
            <a:r>
              <a:rPr lang="en-US" sz="1800" b="1" dirty="0" smtClean="0"/>
              <a:t>User input: Using this module will give input for prediction</a:t>
            </a:r>
          </a:p>
          <a:p>
            <a:r>
              <a:rPr lang="en-US" sz="1800" b="1" dirty="0" smtClean="0"/>
              <a:t>Prediction: final predicted displayed </a:t>
            </a:r>
          </a:p>
          <a:p>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DATAFLOW DIAGRAM</a:t>
            </a:r>
            <a:endParaRPr lang="en-US" sz="2800" dirty="0"/>
          </a:p>
        </p:txBody>
      </p:sp>
      <p:pic>
        <p:nvPicPr>
          <p:cNvPr id="4" name="Picture 3"/>
          <p:cNvPicPr>
            <a:picLocks noChangeAspect="1"/>
          </p:cNvPicPr>
          <p:nvPr/>
        </p:nvPicPr>
        <p:blipFill>
          <a:blip r:embed="rId2"/>
          <a:stretch>
            <a:fillRect/>
          </a:stretch>
        </p:blipFill>
        <p:spPr>
          <a:xfrm>
            <a:off x="2352675" y="1524000"/>
            <a:ext cx="4438650" cy="5038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smtClean="0"/>
              <a:t>CONTENT</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1100" dirty="0" smtClean="0"/>
              <a:t>Abstract</a:t>
            </a:r>
          </a:p>
          <a:p>
            <a:pPr algn="just">
              <a:lnSpc>
                <a:spcPct val="150000"/>
              </a:lnSpc>
            </a:pPr>
            <a:r>
              <a:rPr lang="en-US" sz="1100" dirty="0" smtClean="0"/>
              <a:t>Introduction</a:t>
            </a:r>
          </a:p>
          <a:p>
            <a:pPr algn="just">
              <a:lnSpc>
                <a:spcPct val="150000"/>
              </a:lnSpc>
            </a:pPr>
            <a:r>
              <a:rPr lang="en-US" sz="1100" dirty="0" smtClean="0"/>
              <a:t>Existing system</a:t>
            </a:r>
          </a:p>
          <a:p>
            <a:pPr algn="just">
              <a:lnSpc>
                <a:spcPct val="150000"/>
              </a:lnSpc>
            </a:pPr>
            <a:r>
              <a:rPr lang="en-US" sz="1100" dirty="0" smtClean="0"/>
              <a:t>Disadvantages</a:t>
            </a:r>
          </a:p>
          <a:p>
            <a:pPr algn="just">
              <a:lnSpc>
                <a:spcPct val="150000"/>
              </a:lnSpc>
            </a:pPr>
            <a:r>
              <a:rPr lang="en-US" sz="1100" dirty="0" smtClean="0"/>
              <a:t>Problem statement</a:t>
            </a:r>
          </a:p>
          <a:p>
            <a:pPr algn="just">
              <a:lnSpc>
                <a:spcPct val="150000"/>
              </a:lnSpc>
            </a:pPr>
            <a:r>
              <a:rPr lang="en-US" sz="1100" dirty="0" smtClean="0"/>
              <a:t>Proposed system</a:t>
            </a:r>
          </a:p>
          <a:p>
            <a:pPr algn="just">
              <a:lnSpc>
                <a:spcPct val="150000"/>
              </a:lnSpc>
            </a:pPr>
            <a:r>
              <a:rPr lang="en-US" sz="1100" dirty="0" smtClean="0"/>
              <a:t>Advantages</a:t>
            </a:r>
          </a:p>
          <a:p>
            <a:pPr algn="just">
              <a:lnSpc>
                <a:spcPct val="150000"/>
              </a:lnSpc>
            </a:pPr>
            <a:r>
              <a:rPr lang="en-US" sz="1100" dirty="0" smtClean="0"/>
              <a:t>System requirement specifications</a:t>
            </a:r>
          </a:p>
          <a:p>
            <a:pPr algn="just">
              <a:lnSpc>
                <a:spcPct val="150000"/>
              </a:lnSpc>
              <a:buNone/>
            </a:pPr>
            <a:r>
              <a:rPr lang="en-US" sz="1100" dirty="0" smtClean="0"/>
              <a:t>	1. S/W &amp; H/W</a:t>
            </a:r>
          </a:p>
          <a:p>
            <a:pPr algn="just">
              <a:lnSpc>
                <a:spcPct val="150000"/>
              </a:lnSpc>
              <a:buNone/>
            </a:pPr>
            <a:r>
              <a:rPr lang="en-US" sz="1100" dirty="0" smtClean="0"/>
              <a:t>	2. Functional &amp; Non-Functional</a:t>
            </a:r>
          </a:p>
          <a:p>
            <a:pPr algn="just">
              <a:lnSpc>
                <a:spcPct val="150000"/>
              </a:lnSpc>
            </a:pPr>
            <a:r>
              <a:rPr lang="en-US" sz="1100" dirty="0" smtClean="0"/>
              <a:t>SYSTEM DESIGN-ARCHITECTURE</a:t>
            </a:r>
          </a:p>
          <a:p>
            <a:pPr algn="just">
              <a:lnSpc>
                <a:spcPct val="150000"/>
              </a:lnSpc>
            </a:pPr>
            <a:r>
              <a:rPr lang="en-US" sz="1100" dirty="0" smtClean="0"/>
              <a:t>ALGORITHM</a:t>
            </a:r>
          </a:p>
          <a:p>
            <a:pPr algn="just">
              <a:lnSpc>
                <a:spcPct val="150000"/>
              </a:lnSpc>
            </a:pPr>
            <a:r>
              <a:rPr lang="en-US" sz="1100" dirty="0" smtClean="0"/>
              <a:t>.MODULES</a:t>
            </a:r>
          </a:p>
          <a:p>
            <a:pPr algn="just">
              <a:lnSpc>
                <a:spcPct val="150000"/>
              </a:lnSpc>
            </a:pPr>
            <a:r>
              <a:rPr lang="en-US" sz="1100" dirty="0" smtClean="0"/>
              <a:t>DATA FLOW DIAGRAM/UML DIAGRAMS</a:t>
            </a:r>
          </a:p>
          <a:p>
            <a:pPr algn="just">
              <a:lnSpc>
                <a:spcPct val="150000"/>
              </a:lnSpc>
            </a:pPr>
            <a:r>
              <a:rPr lang="en-US" sz="1100" dirty="0" smtClean="0"/>
              <a:t>Conclusion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USECASE DIAGRAM</a:t>
            </a:r>
            <a:endParaRPr lang="en-US" sz="2800" dirty="0"/>
          </a:p>
        </p:txBody>
      </p:sp>
      <p:pic>
        <p:nvPicPr>
          <p:cNvPr id="6" name="Picture 5"/>
          <p:cNvPicPr>
            <a:picLocks noChangeAspect="1"/>
          </p:cNvPicPr>
          <p:nvPr/>
        </p:nvPicPr>
        <p:blipFill>
          <a:blip r:embed="rId2"/>
          <a:stretch>
            <a:fillRect/>
          </a:stretch>
        </p:blipFill>
        <p:spPr>
          <a:xfrm>
            <a:off x="1676400" y="1524000"/>
            <a:ext cx="5943600" cy="5324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CLASS DIAGRAM</a:t>
            </a:r>
            <a:endParaRPr lang="en-US" sz="2800" dirty="0"/>
          </a:p>
        </p:txBody>
      </p:sp>
      <p:pic>
        <p:nvPicPr>
          <p:cNvPr id="2050" name="Picture 2" descr="Class"/>
          <p:cNvPicPr>
            <a:picLocks noChangeAspect="1" noChangeArrowheads="1"/>
          </p:cNvPicPr>
          <p:nvPr/>
        </p:nvPicPr>
        <p:blipFill>
          <a:blip r:embed="rId2"/>
          <a:srcRect/>
          <a:stretch>
            <a:fillRect/>
          </a:stretch>
        </p:blipFill>
        <p:spPr bwMode="auto">
          <a:xfrm>
            <a:off x="5105400" y="304800"/>
            <a:ext cx="1662113" cy="6172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04088"/>
            <a:ext cx="8229600" cy="819912"/>
          </a:xfrm>
        </p:spPr>
        <p:txBody>
          <a:bodyPr>
            <a:normAutofit/>
          </a:bodyPr>
          <a:lstStyle/>
          <a:p>
            <a:pPr algn="just"/>
            <a:r>
              <a:rPr lang="en-IN" sz="2800" dirty="0" smtClean="0"/>
              <a:t>OBJECT DIAGRAM</a:t>
            </a:r>
            <a:endParaRPr lang="en-US" sz="2800" dirty="0"/>
          </a:p>
        </p:txBody>
      </p:sp>
      <p:pic>
        <p:nvPicPr>
          <p:cNvPr id="3074" name="Picture 2" descr="Object"/>
          <p:cNvPicPr>
            <a:picLocks noChangeAspect="1" noChangeArrowheads="1"/>
          </p:cNvPicPr>
          <p:nvPr/>
        </p:nvPicPr>
        <p:blipFill>
          <a:blip r:embed="rId2"/>
          <a:srcRect/>
          <a:stretch>
            <a:fillRect/>
          </a:stretch>
        </p:blipFill>
        <p:spPr bwMode="auto">
          <a:xfrm>
            <a:off x="1219200" y="2590800"/>
            <a:ext cx="5943600" cy="27019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04088"/>
            <a:ext cx="8229600" cy="819912"/>
          </a:xfrm>
        </p:spPr>
        <p:txBody>
          <a:bodyPr>
            <a:normAutofit/>
          </a:bodyPr>
          <a:lstStyle/>
          <a:p>
            <a:pPr algn="just"/>
            <a:r>
              <a:rPr lang="en-US" sz="2800" dirty="0" smtClean="0"/>
              <a:t>ACTIVITY DIAGRAM</a:t>
            </a:r>
            <a:endParaRPr lang="en-US" sz="2800" dirty="0"/>
          </a:p>
        </p:txBody>
      </p:sp>
      <p:pic>
        <p:nvPicPr>
          <p:cNvPr id="5122" name="Picture 2" descr="Activity"/>
          <p:cNvPicPr>
            <a:picLocks noChangeAspect="1" noChangeArrowheads="1"/>
          </p:cNvPicPr>
          <p:nvPr/>
        </p:nvPicPr>
        <p:blipFill>
          <a:blip r:embed="rId2"/>
          <a:srcRect/>
          <a:stretch>
            <a:fillRect/>
          </a:stretch>
        </p:blipFill>
        <p:spPr bwMode="auto">
          <a:xfrm>
            <a:off x="1600200" y="1676400"/>
            <a:ext cx="5943600" cy="49879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DIAGRAM</a:t>
            </a:r>
            <a:endParaRPr lang="en-US" dirty="0"/>
          </a:p>
        </p:txBody>
      </p:sp>
      <p:pic>
        <p:nvPicPr>
          <p:cNvPr id="4099" name="Picture 3" descr="Statechart"/>
          <p:cNvPicPr>
            <a:picLocks noGrp="1" noChangeAspect="1" noChangeArrowheads="1"/>
          </p:cNvPicPr>
          <p:nvPr>
            <p:ph idx="1"/>
          </p:nvPr>
        </p:nvPicPr>
        <p:blipFill>
          <a:blip r:embed="rId2"/>
          <a:srcRect/>
          <a:stretch>
            <a:fillRect/>
          </a:stretch>
        </p:blipFill>
        <p:spPr bwMode="auto">
          <a:xfrm>
            <a:off x="4876800" y="762000"/>
            <a:ext cx="3581400" cy="5410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SEQUENCE DIAGRAM</a:t>
            </a:r>
            <a:endParaRPr lang="en-US" sz="2800" dirty="0"/>
          </a:p>
        </p:txBody>
      </p:sp>
      <p:pic>
        <p:nvPicPr>
          <p:cNvPr id="6146" name="Picture 2" descr="Sequence"/>
          <p:cNvPicPr>
            <a:picLocks noChangeAspect="1" noChangeArrowheads="1"/>
          </p:cNvPicPr>
          <p:nvPr/>
        </p:nvPicPr>
        <p:blipFill>
          <a:blip r:embed="rId2"/>
          <a:srcRect/>
          <a:stretch>
            <a:fillRect/>
          </a:stretch>
        </p:blipFill>
        <p:spPr bwMode="auto">
          <a:xfrm>
            <a:off x="3581400" y="838200"/>
            <a:ext cx="4905375" cy="5486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COLLABORATION DIAGRAM</a:t>
            </a:r>
            <a:endParaRPr lang="en-US" sz="2800" dirty="0"/>
          </a:p>
        </p:txBody>
      </p:sp>
      <p:pic>
        <p:nvPicPr>
          <p:cNvPr id="7170" name="Picture 2" descr="Collaboration"/>
          <p:cNvPicPr>
            <a:picLocks noChangeAspect="1" noChangeArrowheads="1"/>
          </p:cNvPicPr>
          <p:nvPr/>
        </p:nvPicPr>
        <p:blipFill>
          <a:blip r:embed="rId2"/>
          <a:srcRect/>
          <a:stretch>
            <a:fillRect/>
          </a:stretch>
        </p:blipFill>
        <p:spPr bwMode="auto">
          <a:xfrm>
            <a:off x="1447800" y="2362200"/>
            <a:ext cx="5943600" cy="3200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COMPONENT DIAGRAM</a:t>
            </a:r>
            <a:endParaRPr lang="en-US" sz="2800" dirty="0"/>
          </a:p>
        </p:txBody>
      </p:sp>
      <p:pic>
        <p:nvPicPr>
          <p:cNvPr id="8194" name="Picture 2" descr="Component"/>
          <p:cNvPicPr>
            <a:picLocks noChangeAspect="1" noChangeArrowheads="1"/>
          </p:cNvPicPr>
          <p:nvPr/>
        </p:nvPicPr>
        <p:blipFill>
          <a:blip r:embed="rId2"/>
          <a:srcRect/>
          <a:stretch>
            <a:fillRect/>
          </a:stretch>
        </p:blipFill>
        <p:spPr bwMode="auto">
          <a:xfrm>
            <a:off x="1752600" y="2362200"/>
            <a:ext cx="5943600" cy="35750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DEPLOYMENT DIAGRAM</a:t>
            </a:r>
            <a:endParaRPr lang="en-US" sz="2800" dirty="0"/>
          </a:p>
        </p:txBody>
      </p:sp>
      <p:pic>
        <p:nvPicPr>
          <p:cNvPr id="9218" name="Picture 2" descr="Deployment"/>
          <p:cNvPicPr>
            <a:picLocks noChangeAspect="1" noChangeArrowheads="1"/>
          </p:cNvPicPr>
          <p:nvPr/>
        </p:nvPicPr>
        <p:blipFill>
          <a:blip r:embed="rId2"/>
          <a:srcRect/>
          <a:stretch>
            <a:fillRect/>
          </a:stretch>
        </p:blipFill>
        <p:spPr bwMode="auto">
          <a:xfrm>
            <a:off x="609600" y="2514600"/>
            <a:ext cx="5943600" cy="31178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EXTENSION</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000" dirty="0" smtClean="0"/>
              <a:t>1)	In this paper the author had applied Logistic Regression (accuracy is 96), SVM (accuracy is 98), Naïve Bayes (accuracy is 96), KNN (accuracy is 95), ANN (accuracy is 97) and CNN (accuracy is 99). So as an extension we will apply some other algorithms like Xgboost, Adaboost, Random Forest and Decision Tree.</a:t>
            </a:r>
          </a:p>
          <a:p>
            <a:pPr algn="just"/>
            <a:r>
              <a:rPr lang="en-US" sz="2000" dirty="0" smtClean="0"/>
              <a:t>2)	As an extension we will ensemble Naïve Bayes, Adaboost and Xgboost.</a:t>
            </a:r>
          </a:p>
          <a:p>
            <a:pPr algn="just"/>
            <a:r>
              <a:rPr lang="en-US" sz="2000" dirty="0" smtClean="0"/>
              <a:t>3)           As an extension we will apply some other deep learning techniques like RNN and GAN</a:t>
            </a:r>
          </a:p>
          <a:p>
            <a:pPr algn="just"/>
            <a:r>
              <a:rPr lang="en-US" sz="2000" dirty="0" smtClean="0"/>
              <a:t>4)	For this project we will implement Front end using Flask Framework as an extension.5)	We will provide user authentication using sqlite3 database.</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smtClean="0"/>
              <a:t>ABSTRACT</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2000" dirty="0"/>
              <a:t>Early detection of mental health issues allows specialists to treat them more effectively and it improves patient’s quality of life. </a:t>
            </a:r>
            <a:endParaRPr lang="en-US" sz="2000" dirty="0" smtClean="0"/>
          </a:p>
          <a:p>
            <a:pPr algn="just">
              <a:lnSpc>
                <a:spcPct val="150000"/>
              </a:lnSpc>
            </a:pPr>
            <a:r>
              <a:rPr lang="en-US" sz="2000" dirty="0" smtClean="0"/>
              <a:t>Mental </a:t>
            </a:r>
            <a:r>
              <a:rPr lang="en-US" sz="2000" dirty="0"/>
              <a:t>health is about one’s psychological, emotional, and social well-being. It affects the way how one thinks, feels, and acts. </a:t>
            </a:r>
            <a:endParaRPr lang="en-US" sz="2000" dirty="0" smtClean="0"/>
          </a:p>
          <a:p>
            <a:pPr algn="just">
              <a:lnSpc>
                <a:spcPct val="150000"/>
              </a:lnSpc>
            </a:pPr>
            <a:r>
              <a:rPr lang="en-US" sz="2000" dirty="0" smtClean="0"/>
              <a:t>Mental </a:t>
            </a:r>
            <a:r>
              <a:rPr lang="en-US" sz="2000" dirty="0"/>
              <a:t>health is very important at every stage of life, from childhood and adolescence through adulthood. </a:t>
            </a:r>
            <a:endParaRPr lang="en-US" sz="2000" dirty="0" smtClean="0"/>
          </a:p>
          <a:p>
            <a:pPr algn="just">
              <a:lnSpc>
                <a:spcPct val="150000"/>
              </a:lnSpc>
            </a:pPr>
            <a:r>
              <a:rPr lang="en-US" sz="2000" dirty="0" smtClean="0"/>
              <a:t>This </a:t>
            </a:r>
            <a:r>
              <a:rPr lang="en-US" sz="2000" dirty="0"/>
              <a:t>study identified five machine learning techniques and assessed their accuracy in identifying mental health issues using several accuracy criteria.</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CONCLUSION</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000" dirty="0" smtClean="0"/>
              <a:t>In this study, multiple machine learning and deep learning approaches were used to try and detect </a:t>
            </a:r>
            <a:r>
              <a:rPr lang="en-US" sz="2000" dirty="0" smtClean="0"/>
              <a:t>Mental Stress Detection. </a:t>
            </a:r>
          </a:p>
          <a:p>
            <a:pPr algn="just"/>
            <a:r>
              <a:rPr lang="en-US" sz="2000" dirty="0" smtClean="0"/>
              <a:t>The </a:t>
            </a:r>
            <a:r>
              <a:rPr lang="en-US" sz="2000" dirty="0" smtClean="0"/>
              <a:t>effectiveness of the models employed for </a:t>
            </a:r>
            <a:r>
              <a:rPr lang="en-US" sz="2000" dirty="0" smtClean="0"/>
              <a:t>Mental illness identification </a:t>
            </a:r>
            <a:r>
              <a:rPr lang="en-US" sz="2000" dirty="0" smtClean="0"/>
              <a:t>on non-clinical datasets from three sets of age groups, namely children, adolescents, and adults, was examined using a variety of performance evaluation measures</a:t>
            </a:r>
            <a:r>
              <a:rPr lang="en-US" sz="2000" dirty="0" smtClean="0"/>
              <a:t>.</a:t>
            </a:r>
          </a:p>
          <a:p>
            <a:pPr algn="just"/>
            <a:r>
              <a:rPr lang="en-US" sz="2000" dirty="0"/>
              <a:t>We believe we were able to achieve a good accuracy for each of the four diseases. </a:t>
            </a:r>
            <a:endParaRPr lang="en-US" sz="2000" dirty="0" smtClean="0"/>
          </a:p>
          <a:p>
            <a:pPr algn="just"/>
            <a:r>
              <a:rPr lang="en-US" sz="2000" dirty="0" smtClean="0"/>
              <a:t>furthermore</a:t>
            </a:r>
            <a:r>
              <a:rPr lang="en-US" sz="2000" dirty="0"/>
              <a:t>, in future we can add more disease and combine multiple method along with questionnaire to make this process more robust and stronger. </a:t>
            </a:r>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[1] Sau, A., Bhakta, I. (2017)"Predicting anxiety and depression in elderly patients using machine learning technology. “Healthcare Technology Letters 4 (6): 238-43. </a:t>
            </a:r>
            <a:endParaRPr lang="en-US" dirty="0" smtClean="0"/>
          </a:p>
          <a:p>
            <a:pPr algn="just"/>
            <a:r>
              <a:rPr lang="en-US" dirty="0" smtClean="0"/>
              <a:t>[</a:t>
            </a:r>
            <a:r>
              <a:rPr lang="en-US" dirty="0"/>
              <a:t>2] </a:t>
            </a:r>
            <a:r>
              <a:rPr lang="en-US" dirty="0" err="1"/>
              <a:t>Tyshchenko</a:t>
            </a:r>
            <a:r>
              <a:rPr lang="en-US" dirty="0"/>
              <a:t>, Y. (2018)"Depression and anxiety detection from blog posts </a:t>
            </a:r>
            <a:r>
              <a:rPr lang="en-US" dirty="0" err="1"/>
              <a:t>data."Nature</a:t>
            </a:r>
            <a:r>
              <a:rPr lang="en-US" dirty="0"/>
              <a:t> Precis. Sci., Inst. </a:t>
            </a:r>
            <a:r>
              <a:rPr lang="en-US" dirty="0" err="1"/>
              <a:t>Comput</a:t>
            </a:r>
            <a:r>
              <a:rPr lang="en-US" dirty="0"/>
              <a:t>. Sci., Univ. Tartu, Tartu, Estonia. </a:t>
            </a:r>
            <a:endParaRPr lang="en-US" dirty="0" smtClean="0"/>
          </a:p>
          <a:p>
            <a:pPr algn="just"/>
            <a:r>
              <a:rPr lang="en-US" dirty="0" smtClean="0"/>
              <a:t>[</a:t>
            </a:r>
            <a:r>
              <a:rPr lang="en-US" dirty="0"/>
              <a:t>3] </a:t>
            </a:r>
            <a:r>
              <a:rPr lang="en-US" dirty="0" err="1"/>
              <a:t>R.A.Calvo</a:t>
            </a:r>
            <a:r>
              <a:rPr lang="en-US" dirty="0"/>
              <a:t> and S. </a:t>
            </a:r>
            <a:r>
              <a:rPr lang="en-US" dirty="0" err="1"/>
              <a:t>D’Mello</a:t>
            </a:r>
            <a:r>
              <a:rPr lang="en-US" dirty="0"/>
              <a:t>. Affect detection: An interdisciplinary review of models, methods, and their applications. IEEE Trans. Affective. </a:t>
            </a:r>
            <a:r>
              <a:rPr lang="en-US" dirty="0" err="1"/>
              <a:t>Comput</a:t>
            </a:r>
            <a:r>
              <a:rPr lang="en-US" dirty="0"/>
              <a:t>., 1(1):18-37, 2010</a:t>
            </a:r>
            <a:r>
              <a:rPr lang="en-US" dirty="0" smtClean="0"/>
              <a:t>.</a:t>
            </a:r>
          </a:p>
          <a:p>
            <a:pPr algn="just"/>
            <a:r>
              <a:rPr lang="en-US" dirty="0" smtClean="0"/>
              <a:t> </a:t>
            </a:r>
            <a:r>
              <a:rPr lang="en-US" dirty="0"/>
              <a:t>[4] Q. Zhang, Q. Wu, H. </a:t>
            </a:r>
            <a:r>
              <a:rPr lang="en-US" dirty="0" err="1"/>
              <a:t>Zu</a:t>
            </a:r>
            <a:r>
              <a:rPr lang="en-US" dirty="0"/>
              <a:t>, L. He, H. Huang, J. Zhang and W. Zhang. Multimodal MRI-Based Classification of Trauma Survivors with and without Post-Traumatic Stress Disorder. Frontiers in Neuroscience, 2016</a:t>
            </a:r>
            <a:r>
              <a:rPr lang="en-US" dirty="0" smtClean="0"/>
              <a:t>.</a:t>
            </a:r>
          </a:p>
          <a:p>
            <a:pPr algn="just"/>
            <a:r>
              <a:rPr lang="en-US" dirty="0" smtClean="0"/>
              <a:t> </a:t>
            </a:r>
            <a:r>
              <a:rPr lang="en-US" dirty="0"/>
              <a:t>[5] X. Zhuang, V. </a:t>
            </a:r>
            <a:r>
              <a:rPr lang="en-US" dirty="0" err="1"/>
              <a:t>Rozgic</a:t>
            </a:r>
            <a:r>
              <a:rPr lang="en-US" dirty="0"/>
              <a:t>, M. Crystal and B. P. Marx. Improving Speech Based PTSD Detection via </a:t>
            </a:r>
            <a:r>
              <a:rPr lang="en-US" dirty="0" err="1"/>
              <a:t>MultiView</a:t>
            </a:r>
            <a:r>
              <a:rPr lang="en-US" dirty="0"/>
              <a:t> Learning. IEEE Spoken Language Technology Workshop. 260-265, 2014.</a:t>
            </a:r>
          </a:p>
        </p:txBody>
      </p:sp>
    </p:spTree>
    <p:extLst>
      <p:ext uri="{BB962C8B-B14F-4D97-AF65-F5344CB8AC3E}">
        <p14:creationId xmlns:p14="http://schemas.microsoft.com/office/powerpoint/2010/main" val="403405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INTRODUCTION</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1800" dirty="0"/>
              <a:t>A person’s mental well-being is his or her mental condition, as well as an overview of his or her general environment. Brain chemistry abnormalities are the cause of mental illness</a:t>
            </a:r>
            <a:r>
              <a:rPr lang="en-US" sz="1800" dirty="0" smtClean="0"/>
              <a:t>.</a:t>
            </a:r>
          </a:p>
          <a:p>
            <a:pPr algn="just">
              <a:lnSpc>
                <a:spcPct val="150000"/>
              </a:lnSpc>
            </a:pPr>
            <a:r>
              <a:rPr lang="en-US" sz="1800" dirty="0" smtClean="0"/>
              <a:t> </a:t>
            </a:r>
            <a:r>
              <a:rPr lang="en-US" sz="1800" dirty="0"/>
              <a:t>An individual’s mental health serves as a barometer for properly addressing his or her diseases. </a:t>
            </a:r>
            <a:endParaRPr lang="en-US" sz="1800" dirty="0" smtClean="0"/>
          </a:p>
          <a:p>
            <a:pPr algn="just">
              <a:lnSpc>
                <a:spcPct val="150000"/>
              </a:lnSpc>
            </a:pPr>
            <a:r>
              <a:rPr lang="en-US" sz="1800" dirty="0" smtClean="0"/>
              <a:t>To </a:t>
            </a:r>
            <a:r>
              <a:rPr lang="en-US" sz="1800" dirty="0"/>
              <a:t>predict any health-related irregularities, it is critical to keep track of diverse groups’ mental health profiles. </a:t>
            </a:r>
            <a:endParaRPr lang="en-US" sz="1800" dirty="0" smtClean="0"/>
          </a:p>
          <a:p>
            <a:pPr algn="just">
              <a:lnSpc>
                <a:spcPct val="150000"/>
              </a:lnSpc>
            </a:pPr>
            <a:r>
              <a:rPr lang="en-US" sz="1800" dirty="0" smtClean="0"/>
              <a:t>The </a:t>
            </a:r>
            <a:r>
              <a:rPr lang="en-US" sz="1800" dirty="0"/>
              <a:t>community is made up of working professionals, college students, and high school students.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EXISTING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2000" dirty="0"/>
              <a:t>There has been many studies and researches where people have been predicting mental health problems like depression and anxiety using the algorithms of machine </a:t>
            </a:r>
            <a:r>
              <a:rPr lang="en-US" sz="2000" dirty="0" smtClean="0"/>
              <a:t>learning.</a:t>
            </a:r>
          </a:p>
          <a:p>
            <a:pPr algn="just">
              <a:lnSpc>
                <a:spcPct val="150000"/>
              </a:lnSpc>
            </a:pPr>
            <a:r>
              <a:rPr lang="en-US" sz="2000" dirty="0" smtClean="0"/>
              <a:t>Majorly </a:t>
            </a:r>
            <a:r>
              <a:rPr lang="en-US" sz="2000" dirty="0"/>
              <a:t>decision tree, support vector machine, random forest and convolution neural network for the collection and classification of data from blog posts. </a:t>
            </a:r>
            <a:endParaRPr lang="en-US" sz="2000" dirty="0" smtClean="0"/>
          </a:p>
          <a:p>
            <a:pPr algn="just">
              <a:lnSpc>
                <a:spcPct val="150000"/>
              </a:lnSpc>
            </a:pP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DISADVANTAGES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2200" dirty="0" smtClean="0"/>
              <a:t>Less number if samples data considered to take as the dataset for operation</a:t>
            </a:r>
          </a:p>
          <a:p>
            <a:pPr algn="just">
              <a:lnSpc>
                <a:spcPct val="150000"/>
              </a:lnSpc>
            </a:pPr>
            <a:r>
              <a:rPr lang="en-US" sz="2200" dirty="0" smtClean="0"/>
              <a:t>It produces less accuracy when compare to the proposed system.</a:t>
            </a:r>
          </a:p>
          <a:p>
            <a:pPr algn="just">
              <a:lnSpc>
                <a:spcPct val="150000"/>
              </a:lnSpc>
            </a:pPr>
            <a:r>
              <a:rPr lang="en-US" sz="2200" dirty="0"/>
              <a:t>among all the models SVM came out to have the best accuracy of 91.634 percent and the f measure score was 92.13.</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PROBLEM STATEMENT</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Mental Health Issue </a:t>
            </a:r>
            <a:r>
              <a:rPr lang="en-US" sz="2400" dirty="0" smtClean="0">
                <a:latin typeface="Times New Roman" pitchFamily="18" charset="0"/>
                <a:cs typeface="Times New Roman" pitchFamily="18" charset="0"/>
              </a:rPr>
              <a:t>theory contends that issues start in childhood and continue through adolescence and adulthood.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study, motivated by the growing use of machine learning techniques in the research aspects of medical diagnosis, aims to examine the possible application of several algorithms for predicting and </a:t>
            </a:r>
            <a:r>
              <a:rPr lang="en-US" sz="2400" dirty="0" smtClean="0">
                <a:latin typeface="Times New Roman" pitchFamily="18" charset="0"/>
                <a:cs typeface="Times New Roman" pitchFamily="18" charset="0"/>
              </a:rPr>
              <a:t>analyzing </a:t>
            </a:r>
            <a:r>
              <a:rPr lang="en-US" sz="2400" dirty="0">
                <a:latin typeface="Times New Roman" pitchFamily="18" charset="0"/>
                <a:cs typeface="Times New Roman" pitchFamily="18" charset="0"/>
              </a:rPr>
              <a:t>Mental Health Issue difficulties </a:t>
            </a:r>
            <a:r>
              <a:rPr lang="en-US" sz="2400" dirty="0" smtClean="0">
                <a:latin typeface="Times New Roman" pitchFamily="18" charset="0"/>
                <a:cs typeface="Times New Roman" pitchFamily="18" charset="0"/>
              </a:rPr>
              <a:t>in kids, teens, and adults.</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PROPOSED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400" dirty="0"/>
              <a:t>The initial step is data collection. </a:t>
            </a:r>
            <a:endParaRPr lang="en-US" sz="2400" dirty="0" smtClean="0"/>
          </a:p>
          <a:p>
            <a:pPr algn="just"/>
            <a:r>
              <a:rPr lang="en-US" sz="2400" dirty="0" smtClean="0"/>
              <a:t>We </a:t>
            </a:r>
            <a:r>
              <a:rPr lang="en-US" sz="2400" dirty="0"/>
              <a:t>have tried to collect data from different places. There was no standard dataset available which could match our requirements. Hence, we had to collect all the data ourselves. </a:t>
            </a:r>
            <a:endParaRPr lang="en-US" sz="2400" dirty="0" smtClean="0"/>
          </a:p>
          <a:p>
            <a:pPr algn="just"/>
            <a:r>
              <a:rPr lang="en-US" sz="2400" dirty="0" smtClean="0"/>
              <a:t>We </a:t>
            </a:r>
            <a:r>
              <a:rPr lang="en-US" sz="2400" dirty="0"/>
              <a:t>made a survey form for each disease and distributed, both online and offline for people to fill it</a:t>
            </a:r>
            <a:r>
              <a:rPr lang="en-US" sz="2400" dirty="0" smtClean="0"/>
              <a:t>.</a:t>
            </a:r>
          </a:p>
          <a:p>
            <a:pPr algn="just"/>
            <a:r>
              <a:rPr lang="en-US" sz="2400" dirty="0" smtClean="0"/>
              <a:t> </a:t>
            </a:r>
            <a:r>
              <a:rPr lang="en-US" sz="2400" dirty="0"/>
              <a:t>The nature of our questions was objective and situational. </a:t>
            </a:r>
            <a:endParaRPr lang="en-US" sz="2400" dirty="0" smtClean="0"/>
          </a:p>
          <a:p>
            <a:pPr algn="just"/>
            <a:r>
              <a:rPr lang="en-US" sz="2400" dirty="0" smtClean="0"/>
              <a:t>We </a:t>
            </a:r>
            <a:r>
              <a:rPr lang="en-US" sz="2400" dirty="0"/>
              <a:t>also included people who are currently suffering from some kind of mental illness and are seeing doctors for it and taking some kind of medications.</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PROPOSED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400" dirty="0"/>
              <a:t>Once the data collection is done, the user's response is converted using numeric values of 0 to 3, and in some cases 0 to 4. </a:t>
            </a:r>
            <a:endParaRPr lang="en-US" sz="2400" dirty="0" smtClean="0"/>
          </a:p>
          <a:p>
            <a:pPr algn="just"/>
            <a:r>
              <a:rPr lang="en-US" sz="2400" dirty="0" smtClean="0"/>
              <a:t>Once </a:t>
            </a:r>
            <a:r>
              <a:rPr lang="en-US" sz="2400" dirty="0"/>
              <a:t>we had enough data collected, it was moved to preprocessing and is split into two subsets i.e., training and test data sets. </a:t>
            </a:r>
            <a:endParaRPr lang="en-US" sz="2400" dirty="0" smtClean="0"/>
          </a:p>
          <a:p>
            <a:pPr algn="just"/>
            <a:r>
              <a:rPr lang="en-US" sz="2400" dirty="0" smtClean="0"/>
              <a:t>It </a:t>
            </a:r>
            <a:r>
              <a:rPr lang="en-US" sz="2400" dirty="0"/>
              <a:t>is important to fill out the missing values in the dataset or modify it to increase the quality of the dataset. </a:t>
            </a:r>
            <a:endParaRPr lang="en-US" sz="2400" dirty="0" smtClean="0"/>
          </a:p>
          <a:p>
            <a:pPr algn="just"/>
            <a:r>
              <a:rPr lang="en-US" sz="2400" dirty="0" smtClean="0"/>
              <a:t>Once </a:t>
            </a:r>
            <a:r>
              <a:rPr lang="en-US" sz="2400" dirty="0"/>
              <a:t>the preprocessing of data is completed, it then moved to feature extraction thenceforth prediction of mental illness.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48896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242</TotalTime>
  <Words>1283</Words>
  <Application>Microsoft Office PowerPoint</Application>
  <PresentationFormat>On-screen Show (4:3)</PresentationFormat>
  <Paragraphs>135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Constantia</vt:lpstr>
      <vt:lpstr>Times New Roman</vt:lpstr>
      <vt:lpstr>Wingdings 2</vt:lpstr>
      <vt:lpstr>Flow</vt:lpstr>
      <vt:lpstr>MENTAL HEALTH DETECTION USING MACHINE LEARNING</vt:lpstr>
      <vt:lpstr>CONTENT</vt:lpstr>
      <vt:lpstr>ABSTRACT</vt:lpstr>
      <vt:lpstr>INTRODUCTION</vt:lpstr>
      <vt:lpstr>EXISTING SYSTEM</vt:lpstr>
      <vt:lpstr>DISADVANTAGES</vt:lpstr>
      <vt:lpstr>PROBLEM STATEMENT</vt:lpstr>
      <vt:lpstr>PROPOSED SYSTEM</vt:lpstr>
      <vt:lpstr>PROPOSED SYSTEM</vt:lpstr>
      <vt:lpstr>ADVANTAGES</vt:lpstr>
      <vt:lpstr>SYSTEM REQUIREMENT SPECIFICATIONS</vt:lpstr>
      <vt:lpstr>FUNCTIONAL REQUIREMENTS</vt:lpstr>
      <vt:lpstr>NON-FUNCTIONAL REQUIREMENTS</vt:lpstr>
      <vt:lpstr>SYSTEM DESIGN ARCHITECTURE</vt:lpstr>
      <vt:lpstr>SYSTEM WORKFLOW</vt:lpstr>
      <vt:lpstr>ALGORITHMS</vt:lpstr>
      <vt:lpstr>ALGORITHMS</vt:lpstr>
      <vt:lpstr>MODULES</vt:lpstr>
      <vt:lpstr>DATAFLOW DIAGRAM</vt:lpstr>
      <vt:lpstr>USECASE DIAGRAM</vt:lpstr>
      <vt:lpstr>CLASS DIAGRAM</vt:lpstr>
      <vt:lpstr>OBJECT DIAGRAM</vt:lpstr>
      <vt:lpstr>ACTIVITY DIAGRAM</vt:lpstr>
      <vt:lpstr>STATE DIAGRAM</vt:lpstr>
      <vt:lpstr>SEQUENCE DIAGRAM</vt:lpstr>
      <vt:lpstr>COLLABORATION DIAGRAM</vt:lpstr>
      <vt:lpstr>COMPONENT DIAGRAM</vt:lpstr>
      <vt:lpstr>DEPLOYMENT DIAGRAM</vt:lpstr>
      <vt:lpstr>EXTENSION</vt:lpstr>
      <vt:lpstr>CONCLUSION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PROGRESS PREDICATION</dc:title>
  <dc:creator>Tru Projects</dc:creator>
  <cp:lastModifiedBy>Microsoft account</cp:lastModifiedBy>
  <cp:revision>68</cp:revision>
  <dcterms:created xsi:type="dcterms:W3CDTF">2006-08-16T00:00:00Z</dcterms:created>
  <dcterms:modified xsi:type="dcterms:W3CDTF">2023-07-21T08:51:33Z</dcterms:modified>
</cp:coreProperties>
</file>