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68" r:id="rId12"/>
    <p:sldId id="2146847055" r:id="rId13"/>
    <p:sldId id="2146847062" r:id="rId14"/>
    <p:sldId id="2146847063"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06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keras-team/kera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rPr>
              <a:t>Power System Fault Detection and Classification   </a:t>
            </a:r>
            <a:r>
              <a:rPr lang="en-US" dirty="0"/>
              <a:t>(Machine learning)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65030"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u="sng" dirty="0">
                <a:solidFill>
                  <a:schemeClr val="accent1">
                    <a:lumMod val="75000"/>
                  </a:schemeClr>
                </a:solidFill>
                <a:latin typeface="Arial"/>
                <a:cs typeface="Arial"/>
              </a:rPr>
              <a:t>SHIVAM JOSHI-POORNIMA UNIVERSITY-CYBER SECURITY</a:t>
            </a:r>
          </a:p>
          <a:p>
            <a:pPr marL="457200" indent="-457200">
              <a:buAutoNum type="arabicPeriod"/>
            </a:pP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         </a:t>
            </a:r>
            <a:r>
              <a:rPr lang="en-US" sz="2000" b="1" dirty="0">
                <a:solidFill>
                  <a:schemeClr val="accent1">
                    <a:lumMod val="40000"/>
                    <a:lumOff val="60000"/>
                  </a:schemeClr>
                </a:solidFill>
                <a:latin typeface="Arial"/>
                <a:cs typeface="Arial"/>
              </a:rPr>
              <a:t>GITHUB LINK  -  </a:t>
            </a:r>
            <a:r>
              <a:rPr lang="en-US" sz="2000" b="1" u="sng" dirty="0">
                <a:solidFill>
                  <a:schemeClr val="accent1">
                    <a:lumMod val="40000"/>
                    <a:lumOff val="60000"/>
                  </a:schemeClr>
                </a:solidFill>
                <a:latin typeface="Arial"/>
                <a:cs typeface="Arial"/>
              </a:rPr>
              <a:t>https://github.com/Shivamjoshi14</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0E8C-BF8A-3FF5-5E04-FBD09193D95D}"/>
              </a:ext>
            </a:extLst>
          </p:cNvPr>
          <p:cNvSpPr>
            <a:spLocks noGrp="1"/>
          </p:cNvSpPr>
          <p:nvPr>
            <p:ph type="title"/>
          </p:nvPr>
        </p:nvSpPr>
        <p:spPr>
          <a:xfrm>
            <a:off x="581192" y="702155"/>
            <a:ext cx="11029616" cy="722883"/>
          </a:xfrm>
        </p:spPr>
        <p:txBody>
          <a:bodyPr>
            <a:noAutofit/>
          </a:bodyPr>
          <a:lstStyle/>
          <a:p>
            <a:r>
              <a:rPr lang="en-US" sz="4800" dirty="0">
                <a:solidFill>
                  <a:schemeClr val="accent2">
                    <a:lumMod val="60000"/>
                    <a:lumOff val="40000"/>
                  </a:schemeClr>
                </a:solidFill>
              </a:rPr>
              <a:t>CONCLUSION</a:t>
            </a:r>
          </a:p>
        </p:txBody>
      </p:sp>
      <p:sp>
        <p:nvSpPr>
          <p:cNvPr id="3" name="Content Placeholder 2">
            <a:extLst>
              <a:ext uri="{FF2B5EF4-FFF2-40B4-BE49-F238E27FC236}">
                <a16:creationId xmlns:a16="http://schemas.microsoft.com/office/drawing/2014/main" id="{37FAF157-53BB-8A38-2028-1C3C7AF2ECFF}"/>
              </a:ext>
            </a:extLst>
          </p:cNvPr>
          <p:cNvSpPr>
            <a:spLocks noGrp="1"/>
          </p:cNvSpPr>
          <p:nvPr>
            <p:ph idx="1"/>
          </p:nvPr>
        </p:nvSpPr>
        <p:spPr>
          <a:xfrm>
            <a:off x="581192" y="1698170"/>
            <a:ext cx="11029615" cy="4322619"/>
          </a:xfrm>
        </p:spPr>
        <p:txBody>
          <a:bodyPr>
            <a:normAutofit/>
          </a:bodyPr>
          <a:lstStyle/>
          <a:p>
            <a:r>
              <a:rPr lang="en-US" dirty="0"/>
              <a:t>In this project, we successfully developed a machine learning model for the detection and classification of power system faults using electrical measurement data. By leveraging voltage and current phasor inputs from the provided dataset, the model accurately distinguished between normal operating conditions and various types of faults, including line-to-ground, line-to-line, and three-phase faults.</a:t>
            </a:r>
          </a:p>
          <a:p>
            <a:endParaRPr lang="en-US" dirty="0"/>
          </a:p>
          <a:p>
            <a:r>
              <a:rPr lang="en-US" dirty="0"/>
              <a:t>The implementation of the model on IBM Cloud Lite ensured scalability, accessibility, and ease of deployment in a cloud-based environment, aligning with real-world applications in smart grid systems. The model’s high accuracy and speed in fault detection highlight its potential to enhance grid stability and minimize downtime by enabling rapid fault response.</a:t>
            </a:r>
          </a:p>
          <a:p>
            <a:endParaRPr lang="en-US" dirty="0"/>
          </a:p>
          <a:p>
            <a:r>
              <a:rPr lang="en-US" dirty="0"/>
              <a:t>This solution demonstrates the effectiveness of combining machine learning techniques with cloud computing to build intelligent, real-time monitoring systems for modern electrical power infrastructure.</a:t>
            </a:r>
          </a:p>
          <a:p>
            <a:endParaRPr lang="en-US" dirty="0"/>
          </a:p>
        </p:txBody>
      </p:sp>
    </p:spTree>
    <p:extLst>
      <p:ext uri="{BB962C8B-B14F-4D97-AF65-F5344CB8AC3E}">
        <p14:creationId xmlns:p14="http://schemas.microsoft.com/office/powerpoint/2010/main" val="32774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F30B-52AC-3AD9-AD1F-44681E93775B}"/>
              </a:ext>
            </a:extLst>
          </p:cNvPr>
          <p:cNvSpPr>
            <a:spLocks noGrp="1"/>
          </p:cNvSpPr>
          <p:nvPr>
            <p:ph type="title"/>
          </p:nvPr>
        </p:nvSpPr>
        <p:spPr>
          <a:xfrm>
            <a:off x="581192" y="702156"/>
            <a:ext cx="11029616" cy="746634"/>
          </a:xfrm>
        </p:spPr>
        <p:txBody>
          <a:bodyPr>
            <a:noAutofit/>
          </a:bodyPr>
          <a:lstStyle/>
          <a:p>
            <a:r>
              <a:rPr lang="en-US" sz="4800" dirty="0">
                <a:solidFill>
                  <a:schemeClr val="accent2">
                    <a:lumMod val="60000"/>
                    <a:lumOff val="40000"/>
                  </a:schemeClr>
                </a:solidFill>
              </a:rPr>
              <a:t>FUTURE SCOPE</a:t>
            </a:r>
          </a:p>
        </p:txBody>
      </p:sp>
      <p:sp>
        <p:nvSpPr>
          <p:cNvPr id="3" name="Content Placeholder 2">
            <a:extLst>
              <a:ext uri="{FF2B5EF4-FFF2-40B4-BE49-F238E27FC236}">
                <a16:creationId xmlns:a16="http://schemas.microsoft.com/office/drawing/2014/main" id="{965B00B5-AADD-4C4C-5FEA-E99EDED17E36}"/>
              </a:ext>
            </a:extLst>
          </p:cNvPr>
          <p:cNvSpPr>
            <a:spLocks noGrp="1"/>
          </p:cNvSpPr>
          <p:nvPr>
            <p:ph idx="1"/>
          </p:nvPr>
        </p:nvSpPr>
        <p:spPr>
          <a:xfrm>
            <a:off x="581192" y="1579418"/>
            <a:ext cx="11029615" cy="5278582"/>
          </a:xfrm>
        </p:spPr>
        <p:txBody>
          <a:bodyPr>
            <a:normAutofit lnSpcReduction="10000"/>
          </a:bodyPr>
          <a:lstStyle/>
          <a:p>
            <a:pPr marL="0" indent="0">
              <a:buNone/>
            </a:pPr>
            <a:r>
              <a:rPr lang="en-US" dirty="0"/>
              <a:t> The application of machine learning in power system fault detection presents vast potential for further research and development. Some key areas for future work include:</a:t>
            </a:r>
          </a:p>
          <a:p>
            <a:pPr marL="0" indent="0">
              <a:buNone/>
            </a:pPr>
            <a:endParaRPr lang="en-US" dirty="0"/>
          </a:p>
          <a:p>
            <a:r>
              <a:rPr lang="en-US" b="1" dirty="0"/>
              <a:t>Real-Time Deployment</a:t>
            </a:r>
            <a:r>
              <a:rPr lang="en-US" dirty="0"/>
              <a:t>: Integrating the trained model with real-time data acquisition systems for live fault monitoring and response in actual power grids.</a:t>
            </a:r>
          </a:p>
          <a:p>
            <a:r>
              <a:rPr lang="en-US" b="1" dirty="0"/>
              <a:t>Advanced Deep Learning Models</a:t>
            </a:r>
            <a:r>
              <a:rPr lang="en-US" dirty="0"/>
              <a:t>: Exploring deep learning techniques such as LSTM, CNN, or hybrid models to improve fault classification accuracy, especially under noisy or incomplete data conditions.</a:t>
            </a:r>
          </a:p>
          <a:p>
            <a:r>
              <a:rPr lang="en-US" b="1" dirty="0"/>
              <a:t>Multi-Fault Detection</a:t>
            </a:r>
            <a:r>
              <a:rPr lang="en-US" dirty="0"/>
              <a:t>: Enhancing the system to detect and classify multiple simultaneous faults or evolving faults that change type over time.</a:t>
            </a:r>
          </a:p>
          <a:p>
            <a:r>
              <a:rPr lang="en-US" b="1" dirty="0"/>
              <a:t>Scalability to Large-Scale Grids</a:t>
            </a:r>
            <a:r>
              <a:rPr lang="en-US" dirty="0"/>
              <a:t>: Adapting the model for deployment across large and complex grid networks, including smart grids and microgrids.</a:t>
            </a:r>
          </a:p>
          <a:p>
            <a:r>
              <a:rPr lang="en-US" b="1" dirty="0"/>
              <a:t>Integration with IoT and Edge Devices</a:t>
            </a:r>
            <a:r>
              <a:rPr lang="en-US" dirty="0"/>
              <a:t>: Deploying lightweight versions of the model on IoT sensors or edge devices for decentralized and faster decision-making.</a:t>
            </a:r>
          </a:p>
          <a:p>
            <a:r>
              <a:rPr lang="en-US" b="1" dirty="0"/>
              <a:t>Predictive Maintenance</a:t>
            </a:r>
            <a:r>
              <a:rPr lang="en-US" dirty="0"/>
              <a:t>: Extending the system to not only detect faults but also predict potential failures based on historical trends and anomaly detection.</a:t>
            </a:r>
          </a:p>
          <a:p>
            <a:endParaRPr lang="en-US" dirty="0"/>
          </a:p>
        </p:txBody>
      </p:sp>
    </p:spTree>
    <p:extLst>
      <p:ext uri="{BB962C8B-B14F-4D97-AF65-F5344CB8AC3E}">
        <p14:creationId xmlns:p14="http://schemas.microsoft.com/office/powerpoint/2010/main" val="390647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r>
              <a:rPr lang="en-US" sz="2400" dirty="0"/>
              <a:t>Ziya07. (2022). </a:t>
            </a:r>
            <a:r>
              <a:rPr lang="en-US" sz="2400" i="1" dirty="0"/>
              <a:t>Power System Faults Dataset</a:t>
            </a:r>
            <a:r>
              <a:rPr lang="en-US" sz="2400" dirty="0"/>
              <a:t>. Kaggle. Retrieved from </a:t>
            </a:r>
            <a:r>
              <a:rPr lang="en-US" sz="2400" u="sng" dirty="0"/>
              <a:t>https://www.kaggle.com/datasets/ziya07/power-system-faults-dataset</a:t>
            </a:r>
          </a:p>
          <a:p>
            <a:r>
              <a:rPr lang="en-US" sz="2400" dirty="0"/>
              <a:t>IBM Cloud. (n.d.). </a:t>
            </a:r>
            <a:r>
              <a:rPr lang="en-US" sz="2400" i="1" dirty="0"/>
              <a:t>IBM Cloud Lite – Build and Deploy with Free Cloud Services</a:t>
            </a:r>
            <a:r>
              <a:rPr lang="en-US" sz="2400" dirty="0"/>
              <a:t>. Retrieved from </a:t>
            </a:r>
            <a:r>
              <a:rPr lang="en-US" sz="2400" u="sng" dirty="0"/>
              <a:t>https://www.ibm.com/cloud/free</a:t>
            </a:r>
          </a:p>
          <a:p>
            <a:r>
              <a:rPr lang="en-US" sz="2400" dirty="0"/>
              <a:t>Pedregosa, F., </a:t>
            </a:r>
            <a:r>
              <a:rPr lang="en-US" sz="2400" dirty="0" err="1"/>
              <a:t>Varoquaux</a:t>
            </a:r>
            <a:r>
              <a:rPr lang="en-US" sz="2400" dirty="0"/>
              <a:t>, G., </a:t>
            </a:r>
            <a:r>
              <a:rPr lang="en-US" sz="2400" dirty="0" err="1"/>
              <a:t>Gramfort</a:t>
            </a:r>
            <a:r>
              <a:rPr lang="en-US" sz="2400" dirty="0"/>
              <a:t>, A., Michel, V., Thirion, B., Grisel, O., ... &amp; Duchesnay, É. (2011). </a:t>
            </a:r>
            <a:r>
              <a:rPr lang="en-US" sz="2400" i="1" dirty="0"/>
              <a:t>Scikit-learn: Machine Learning in Python</a:t>
            </a:r>
            <a:r>
              <a:rPr lang="en-US" sz="2400" dirty="0"/>
              <a:t>. Journal of Machine Learning Research, 12, 2825–2830.</a:t>
            </a:r>
          </a:p>
          <a:p>
            <a:r>
              <a:rPr lang="en-US" sz="2400" dirty="0"/>
              <a:t>Abadi, M., et al. (2016). </a:t>
            </a:r>
            <a:r>
              <a:rPr lang="en-US" sz="2400" i="1" dirty="0"/>
              <a:t>TensorFlow: A system for large-scale machine learning</a:t>
            </a:r>
            <a:r>
              <a:rPr lang="en-US" sz="2400" dirty="0"/>
              <a:t>. In 12th USENIX Symposium on Operating Systems Design and Implementation (OSDI 16), pp. 265–283.</a:t>
            </a:r>
          </a:p>
          <a:p>
            <a:r>
              <a:rPr lang="en-US" sz="2400" dirty="0"/>
              <a:t>Chollet, F. (2015). </a:t>
            </a:r>
            <a:r>
              <a:rPr lang="en-US" sz="2400" i="1" dirty="0" err="1"/>
              <a:t>Keras</a:t>
            </a:r>
            <a:r>
              <a:rPr lang="en-US" sz="2400" i="1" dirty="0"/>
              <a:t>: Deep Learning for Humans</a:t>
            </a:r>
            <a:r>
              <a:rPr lang="en-US" sz="2400" dirty="0"/>
              <a:t>. GitHub repository. Retrieved from </a:t>
            </a:r>
            <a:r>
              <a:rPr lang="en-US" sz="2400" dirty="0">
                <a:hlinkClick r:id="rId2"/>
              </a:rPr>
              <a:t>https://github.com/keras-team/keras</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A734FA1-50FF-1673-35BB-1874D81D12D1}"/>
              </a:ext>
            </a:extLst>
          </p:cNvPr>
          <p:cNvPicPr>
            <a:picLocks noGrp="1" noChangeAspect="1"/>
          </p:cNvPicPr>
          <p:nvPr>
            <p:ph idx="1"/>
          </p:nvPr>
        </p:nvPicPr>
        <p:blipFill>
          <a:blip r:embed="rId2"/>
          <a:stretch>
            <a:fillRect/>
          </a:stretch>
        </p:blipFill>
        <p:spPr>
          <a:xfrm>
            <a:off x="1448790" y="1482243"/>
            <a:ext cx="7659584" cy="4930431"/>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A0D1CA1-02D2-6870-08CE-F2EC494B3690}"/>
              </a:ext>
            </a:extLst>
          </p:cNvPr>
          <p:cNvPicPr>
            <a:picLocks noGrp="1" noChangeAspect="1"/>
          </p:cNvPicPr>
          <p:nvPr>
            <p:ph idx="1"/>
          </p:nvPr>
        </p:nvPicPr>
        <p:blipFill>
          <a:blip r:embed="rId2"/>
          <a:stretch>
            <a:fillRect/>
          </a:stretch>
        </p:blipFill>
        <p:spPr>
          <a:xfrm>
            <a:off x="2042557" y="1301749"/>
            <a:ext cx="7540830" cy="5075299"/>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25985A-A079-9C97-0CCC-4BED03496780}"/>
              </a:ext>
            </a:extLst>
          </p:cNvPr>
          <p:cNvPicPr>
            <a:picLocks noGrp="1" noChangeAspect="1"/>
          </p:cNvPicPr>
          <p:nvPr>
            <p:ph idx="1"/>
          </p:nvPr>
        </p:nvPicPr>
        <p:blipFill>
          <a:blip r:embed="rId2"/>
          <a:stretch>
            <a:fillRect/>
          </a:stretch>
        </p:blipFill>
        <p:spPr>
          <a:xfrm>
            <a:off x="1151906" y="1232452"/>
            <a:ext cx="8942120" cy="4923392"/>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r>
              <a:rPr lang="en-US" sz="2000" dirty="0">
                <a:solidFill>
                  <a:srgbClr val="213163"/>
                </a:solidFill>
              </a:rPr>
              <a:t>Develop a machine learning model that classifies power system faults using the dataset provided. The model will process electrical measurements to identify the type of fault rapidly and accurately. This classification will help automate fault detection and assist in quicker recovery actions, ensuring system reliability.</a:t>
            </a:r>
          </a:p>
          <a:p>
            <a:endParaRPr lang="en-US" sz="1200" b="1" dirty="0">
              <a:solidFill>
                <a:srgbClr val="213163"/>
              </a:solidFill>
            </a:endParaRPr>
          </a:p>
          <a:p>
            <a:r>
              <a:rPr lang="en-US" sz="2400" b="1" dirty="0">
                <a:solidFill>
                  <a:srgbClr val="213163"/>
                </a:solidFill>
              </a:rPr>
              <a:t>Key components:</a:t>
            </a:r>
          </a:p>
          <a:p>
            <a:endParaRPr lang="en-US" sz="1200" b="1" dirty="0">
              <a:solidFill>
                <a:srgbClr val="213163"/>
              </a:solidFill>
            </a:endParaRPr>
          </a:p>
          <a:p>
            <a:r>
              <a:rPr lang="en-US" sz="1600" dirty="0">
                <a:solidFill>
                  <a:schemeClr val="accent2"/>
                </a:solidFill>
              </a:rPr>
              <a:t>Data Collection</a:t>
            </a:r>
            <a:r>
              <a:rPr lang="en-US" sz="1600" b="1" dirty="0">
                <a:solidFill>
                  <a:srgbClr val="213163"/>
                </a:solidFill>
              </a:rPr>
              <a:t>: </a:t>
            </a:r>
            <a:r>
              <a:rPr lang="en-US" sz="1600" dirty="0">
                <a:solidFill>
                  <a:srgbClr val="213163"/>
                </a:solidFill>
              </a:rPr>
              <a:t>Use the Kaggle dataset on power system faults.</a:t>
            </a:r>
          </a:p>
          <a:p>
            <a:endParaRPr lang="en-US" sz="1600" dirty="0">
              <a:solidFill>
                <a:schemeClr val="accent2"/>
              </a:solidFill>
            </a:endParaRPr>
          </a:p>
          <a:p>
            <a:r>
              <a:rPr lang="en-US" sz="1600" dirty="0">
                <a:solidFill>
                  <a:schemeClr val="accent2"/>
                </a:solidFill>
              </a:rPr>
              <a:t>Preprocessing</a:t>
            </a:r>
            <a:r>
              <a:rPr lang="en-US" sz="1600" b="1" dirty="0">
                <a:solidFill>
                  <a:srgbClr val="213163"/>
                </a:solidFill>
              </a:rPr>
              <a:t>: </a:t>
            </a:r>
            <a:r>
              <a:rPr lang="en-US" sz="1600" dirty="0">
                <a:solidFill>
                  <a:srgbClr val="213163"/>
                </a:solidFill>
              </a:rPr>
              <a:t>Clean and normalize the dataset.</a:t>
            </a:r>
          </a:p>
          <a:p>
            <a:endParaRPr lang="en-US" sz="1600" dirty="0">
              <a:solidFill>
                <a:schemeClr val="accent2"/>
              </a:solidFill>
            </a:endParaRPr>
          </a:p>
          <a:p>
            <a:r>
              <a:rPr lang="en-US" sz="1600" dirty="0">
                <a:solidFill>
                  <a:schemeClr val="accent2"/>
                </a:solidFill>
              </a:rPr>
              <a:t>Model Training</a:t>
            </a:r>
            <a:r>
              <a:rPr lang="en-US" sz="1600" b="1" dirty="0">
                <a:solidFill>
                  <a:srgbClr val="213163"/>
                </a:solidFill>
              </a:rPr>
              <a:t>: </a:t>
            </a:r>
            <a:r>
              <a:rPr lang="en-US" sz="1600" dirty="0">
                <a:solidFill>
                  <a:srgbClr val="213163"/>
                </a:solidFill>
              </a:rPr>
              <a:t>Train a classification model (e.g., Decision Tree, Random Forest, or SVM).</a:t>
            </a:r>
          </a:p>
          <a:p>
            <a:endParaRPr lang="en-US" sz="1600" dirty="0">
              <a:solidFill>
                <a:schemeClr val="accent2"/>
              </a:solidFill>
            </a:endParaRPr>
          </a:p>
          <a:p>
            <a:r>
              <a:rPr lang="en-US" sz="1600" dirty="0">
                <a:solidFill>
                  <a:schemeClr val="accent2"/>
                </a:solidFill>
              </a:rPr>
              <a:t>Evaluation</a:t>
            </a:r>
            <a:r>
              <a:rPr lang="en-US" sz="1600" b="1" dirty="0">
                <a:solidFill>
                  <a:srgbClr val="213163"/>
                </a:solidFill>
              </a:rPr>
              <a:t>: </a:t>
            </a:r>
            <a:r>
              <a:rPr lang="en-US" sz="1600" dirty="0">
                <a:solidFill>
                  <a:srgbClr val="213163"/>
                </a:solidFill>
              </a:rPr>
              <a:t>Validate the model using accuracy, precision, recall, and F1-score</a:t>
            </a: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3000" dirty="0">
                <a:solidFill>
                  <a:schemeClr val="tx1"/>
                </a:solidFill>
              </a:rPr>
              <a:t>The "System Approach" section outlines the overall strategy and methodology for developing and implementing the power system fault detection and classification. Here's a suggested structure for this section:</a:t>
            </a:r>
          </a:p>
          <a:p>
            <a:endParaRPr lang="en-US" sz="1800" dirty="0">
              <a:solidFill>
                <a:srgbClr val="213163"/>
              </a:solidFill>
            </a:endParaRPr>
          </a:p>
          <a:p>
            <a:pPr marL="342900" indent="-342900">
              <a:buFont typeface="Arial" panose="020B0604020202020204" pitchFamily="34" charset="0"/>
              <a:buChar char="•"/>
            </a:pPr>
            <a:r>
              <a:rPr lang="en-US" sz="3800" b="1" dirty="0">
                <a:solidFill>
                  <a:srgbClr val="213163"/>
                </a:solidFill>
              </a:rPr>
              <a:t>System requirements:</a:t>
            </a:r>
          </a:p>
          <a:p>
            <a:endParaRPr lang="en-US" sz="1800" b="1" dirty="0">
              <a:solidFill>
                <a:srgbClr val="213163"/>
              </a:solidFill>
            </a:endParaRPr>
          </a:p>
          <a:p>
            <a:r>
              <a:rPr lang="en-US" sz="2600" b="1" dirty="0">
                <a:solidFill>
                  <a:srgbClr val="213163"/>
                </a:solidFill>
              </a:rPr>
              <a:t>	</a:t>
            </a:r>
            <a:r>
              <a:rPr lang="en-US" sz="2600" dirty="0">
                <a:solidFill>
                  <a:schemeClr val="tx1"/>
                </a:solidFill>
              </a:rPr>
              <a:t>IBM Cloud(mandatory)</a:t>
            </a:r>
          </a:p>
          <a:p>
            <a:endParaRPr lang="en-US" sz="2600" dirty="0">
              <a:solidFill>
                <a:schemeClr val="tx1"/>
              </a:solidFill>
            </a:endParaRPr>
          </a:p>
          <a:p>
            <a:r>
              <a:rPr lang="en-US" sz="2600" dirty="0">
                <a:solidFill>
                  <a:schemeClr val="tx1"/>
                </a:solidFill>
              </a:rPr>
              <a:t>	IBM Watson studio for model development and deployment</a:t>
            </a:r>
          </a:p>
          <a:p>
            <a:endParaRPr lang="en-US" sz="2600" dirty="0">
              <a:solidFill>
                <a:schemeClr val="tx1"/>
              </a:solidFill>
            </a:endParaRPr>
          </a:p>
          <a:p>
            <a:r>
              <a:rPr lang="en-US" sz="2600" dirty="0">
                <a:solidFill>
                  <a:schemeClr val="tx1"/>
                </a:solidFill>
              </a:rPr>
              <a:t>	IBM cloud object storage for dataset handling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0" indent="0">
              <a:buNone/>
            </a:pPr>
            <a:endParaRPr lang="en-US" sz="2000" b="1" dirty="0">
              <a:solidFill>
                <a:schemeClr val="accent5">
                  <a:lumMod val="75000"/>
                </a:schemeClr>
              </a:solidFill>
            </a:endParaRPr>
          </a:p>
          <a:p>
            <a:pPr marL="342900" indent="-342900">
              <a:buFont typeface="Wingdings" panose="05000000000000000000" pitchFamily="2" charset="2"/>
              <a:buChar char="§"/>
            </a:pPr>
            <a:r>
              <a:rPr lang="en-US" sz="1900" b="1" dirty="0">
                <a:solidFill>
                  <a:schemeClr val="tx1"/>
                </a:solidFill>
              </a:rPr>
              <a:t>Algorithm Selection:</a:t>
            </a:r>
          </a:p>
          <a:p>
            <a:pPr marL="0" indent="0">
              <a:buNone/>
            </a:pPr>
            <a:r>
              <a:rPr lang="en-US" sz="1900" dirty="0">
                <a:solidFill>
                  <a:schemeClr val="tx1"/>
                </a:solidFill>
              </a:rPr>
              <a:t>	Random Forest Classifier (or SVM based on performance)</a:t>
            </a:r>
          </a:p>
          <a:p>
            <a:endParaRPr lang="en-US" sz="1900" dirty="0">
              <a:solidFill>
                <a:schemeClr val="tx1"/>
              </a:solidFill>
            </a:endParaRPr>
          </a:p>
          <a:p>
            <a:pPr marL="342900" indent="-342900">
              <a:buFont typeface="Wingdings" panose="05000000000000000000" pitchFamily="2" charset="2"/>
              <a:buChar char="§"/>
            </a:pPr>
            <a:r>
              <a:rPr lang="en-US" sz="1900" b="1" dirty="0">
                <a:solidFill>
                  <a:schemeClr val="tx1"/>
                </a:solidFill>
              </a:rPr>
              <a:t>Data Input:</a:t>
            </a:r>
          </a:p>
          <a:p>
            <a:pPr marL="0" indent="0">
              <a:buNone/>
            </a:pPr>
            <a:r>
              <a:rPr lang="en-US" sz="1900" dirty="0">
                <a:solidFill>
                  <a:schemeClr val="tx1"/>
                </a:solidFill>
              </a:rPr>
              <a:t>	Voltage, current, and phasor measurements from the dataset</a:t>
            </a:r>
          </a:p>
          <a:p>
            <a:endParaRPr lang="en-US" sz="1900" dirty="0">
              <a:solidFill>
                <a:schemeClr val="tx1"/>
              </a:solidFill>
            </a:endParaRPr>
          </a:p>
          <a:p>
            <a:pPr marL="342900" indent="-342900">
              <a:buFont typeface="Wingdings" panose="05000000000000000000" pitchFamily="2" charset="2"/>
              <a:buChar char="§"/>
            </a:pPr>
            <a:r>
              <a:rPr lang="en-US" sz="1900" b="1" dirty="0">
                <a:solidFill>
                  <a:schemeClr val="tx1"/>
                </a:solidFill>
              </a:rPr>
              <a:t>Training Process:</a:t>
            </a:r>
          </a:p>
          <a:p>
            <a:pPr marL="0" indent="0">
              <a:buNone/>
            </a:pPr>
            <a:r>
              <a:rPr lang="en-US" sz="1900" dirty="0">
                <a:solidFill>
                  <a:schemeClr val="tx1"/>
                </a:solidFill>
              </a:rPr>
              <a:t>	Supervised learning using labeled fault types</a:t>
            </a:r>
          </a:p>
          <a:p>
            <a:endParaRPr lang="en-US" sz="1900" dirty="0">
              <a:solidFill>
                <a:schemeClr val="tx1"/>
              </a:solidFill>
            </a:endParaRPr>
          </a:p>
          <a:p>
            <a:pPr marL="342900" indent="-342900">
              <a:buFont typeface="Wingdings" panose="05000000000000000000" pitchFamily="2" charset="2"/>
              <a:buChar char="§"/>
            </a:pPr>
            <a:r>
              <a:rPr lang="en-US" sz="1900" b="1" dirty="0">
                <a:solidFill>
                  <a:schemeClr val="tx1"/>
                </a:solidFill>
              </a:rPr>
              <a:t>Prediction Process:</a:t>
            </a:r>
          </a:p>
          <a:p>
            <a:pPr marL="0" indent="0">
              <a:buNone/>
            </a:pPr>
            <a:r>
              <a:rPr lang="en-US" sz="1900" dirty="0">
                <a:solidFill>
                  <a:schemeClr val="tx1"/>
                </a:solidFill>
              </a:rPr>
              <a:t>	Model deployed on IBM Watson Studio with API endpoint for real-time predictions</a:t>
            </a:r>
            <a:endParaRPr lang="en-IN" sz="1900" dirty="0">
              <a:solidFill>
                <a:schemeClr val="tx1"/>
              </a:solidFill>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965627E-CC0A-EBE5-0264-823C86625691}"/>
              </a:ext>
            </a:extLst>
          </p:cNvPr>
          <p:cNvPicPr>
            <a:picLocks noGrp="1" noChangeAspect="1"/>
          </p:cNvPicPr>
          <p:nvPr>
            <p:ph idx="1"/>
          </p:nvPr>
        </p:nvPicPr>
        <p:blipFill>
          <a:blip r:embed="rId2"/>
          <a:stretch>
            <a:fillRect/>
          </a:stretch>
        </p:blipFill>
        <p:spPr>
          <a:xfrm>
            <a:off x="296884" y="1232452"/>
            <a:ext cx="11313924" cy="5477106"/>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dirty="0">
                <a:solidFill>
                  <a:schemeClr val="accent2">
                    <a:lumMod val="60000"/>
                    <a:lumOff val="40000"/>
                  </a:schemeClr>
                </a:solidFill>
              </a:rPr>
              <a:t>RESULT</a:t>
            </a:r>
          </a:p>
        </p:txBody>
      </p:sp>
      <p:pic>
        <p:nvPicPr>
          <p:cNvPr id="13" name="Content Placeholder 12">
            <a:extLst>
              <a:ext uri="{FF2B5EF4-FFF2-40B4-BE49-F238E27FC236}">
                <a16:creationId xmlns:a16="http://schemas.microsoft.com/office/drawing/2014/main" id="{A8400828-A871-37F0-6D93-757FD0575A82}"/>
              </a:ext>
            </a:extLst>
          </p:cNvPr>
          <p:cNvPicPr>
            <a:picLocks noGrp="1" noChangeAspect="1"/>
          </p:cNvPicPr>
          <p:nvPr>
            <p:ph idx="1"/>
          </p:nvPr>
        </p:nvPicPr>
        <p:blipFill>
          <a:blip r:embed="rId2"/>
          <a:stretch>
            <a:fillRect/>
          </a:stretch>
        </p:blipFill>
        <p:spPr>
          <a:xfrm>
            <a:off x="712520" y="1301749"/>
            <a:ext cx="10180228" cy="5004047"/>
          </a:xfrm>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9416" y="617517"/>
            <a:ext cx="10781514" cy="581891"/>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err="1">
                <a:solidFill>
                  <a:schemeClr val="accent1"/>
                </a:solidFill>
                <a:latin typeface="Arial"/>
                <a:cs typeface="Arial"/>
              </a:rPr>
              <a:t>reSULT</a:t>
            </a:r>
            <a:endParaRPr lang="en-US" sz="4400" b="1" dirty="0">
              <a:solidFill>
                <a:schemeClr val="accent1"/>
              </a:solidFill>
              <a:latin typeface="Arial"/>
              <a:cs typeface="Arial"/>
            </a:endParaRPr>
          </a:p>
        </p:txBody>
      </p:sp>
      <p:pic>
        <p:nvPicPr>
          <p:cNvPr id="4" name="Picture 3">
            <a:extLst>
              <a:ext uri="{FF2B5EF4-FFF2-40B4-BE49-F238E27FC236}">
                <a16:creationId xmlns:a16="http://schemas.microsoft.com/office/drawing/2014/main" id="{9F0002F1-11FE-0097-6372-6B647E0605C4}"/>
              </a:ext>
            </a:extLst>
          </p:cNvPr>
          <p:cNvPicPr>
            <a:picLocks noChangeAspect="1"/>
          </p:cNvPicPr>
          <p:nvPr/>
        </p:nvPicPr>
        <p:blipFill>
          <a:blip r:embed="rId2"/>
          <a:stretch>
            <a:fillRect/>
          </a:stretch>
        </p:blipFill>
        <p:spPr>
          <a:xfrm>
            <a:off x="369416" y="1199408"/>
            <a:ext cx="11656330" cy="5624179"/>
          </a:xfrm>
          <a:prstGeom prst="rect">
            <a:avLst/>
          </a:prstGeom>
        </p:spPr>
      </p:pic>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882</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Power System Fault Detection and Classification   (Machine learning) </vt:lpstr>
      <vt:lpstr>OUTLINE</vt:lpstr>
      <vt:lpstr>Problem Statement</vt:lpstr>
      <vt:lpstr>Proposed Solution</vt:lpstr>
      <vt:lpstr>System  Approach</vt:lpstr>
      <vt:lpstr>Algorithm &amp; Deployment</vt:lpstr>
      <vt:lpstr>Result</vt:lpstr>
      <vt:lpstr>RESULT</vt:lpstr>
      <vt:lpstr>PowerPoint Presentation</vt:lpstr>
      <vt:lpstr>CONCLUSION</vt:lpstr>
      <vt:lpstr>FUTURE SCOPE</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Shivam Joshi</cp:lastModifiedBy>
  <cp:revision>30</cp:revision>
  <dcterms:created xsi:type="dcterms:W3CDTF">2021-05-26T16:50:10Z</dcterms:created>
  <dcterms:modified xsi:type="dcterms:W3CDTF">2025-07-30T15:13:03Z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