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70" r:id="rId13"/>
    <p:sldId id="268" r:id="rId14"/>
    <p:sldId id="271" r:id="rId15"/>
    <p:sldId id="269" r:id="rId16"/>
    <p:sldId id="274" r:id="rId17"/>
    <p:sldId id="277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96" autoAdjust="0"/>
  </p:normalViewPr>
  <p:slideViewPr>
    <p:cSldViewPr>
      <p:cViewPr>
        <p:scale>
          <a:sx n="66" d="100"/>
          <a:sy n="66" d="100"/>
        </p:scale>
        <p:origin x="-15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AEAA-FE88-4E7E-9FA8-EF1D5CF25499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399C-E0DB-43A8-8866-FDC52EE2E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AEAA-FE88-4E7E-9FA8-EF1D5CF25499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399C-E0DB-43A8-8866-FDC52EE2E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AEAA-FE88-4E7E-9FA8-EF1D5CF25499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399C-E0DB-43A8-8866-FDC52EE2E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AEAA-FE88-4E7E-9FA8-EF1D5CF25499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399C-E0DB-43A8-8866-FDC52EE2E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AEAA-FE88-4E7E-9FA8-EF1D5CF25499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399C-E0DB-43A8-8866-FDC52EE2E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AEAA-FE88-4E7E-9FA8-EF1D5CF25499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399C-E0DB-43A8-8866-FDC52EE2E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AEAA-FE88-4E7E-9FA8-EF1D5CF25499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399C-E0DB-43A8-8866-FDC52EE2E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AEAA-FE88-4E7E-9FA8-EF1D5CF25499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399C-E0DB-43A8-8866-FDC52EE2E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AEAA-FE88-4E7E-9FA8-EF1D5CF25499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399C-E0DB-43A8-8866-FDC52EE2E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AEAA-FE88-4E7E-9FA8-EF1D5CF25499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399C-E0DB-43A8-8866-FDC52EE2E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AEAA-FE88-4E7E-9FA8-EF1D5CF25499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399C-E0DB-43A8-8866-FDC52EE2E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7AEAA-FE88-4E7E-9FA8-EF1D5CF25499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7399C-E0DB-43A8-8866-FDC52EE2ED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876).png"/>
          <p:cNvPicPr>
            <a:picLocks noChangeAspect="1"/>
          </p:cNvPicPr>
          <p:nvPr/>
        </p:nvPicPr>
        <p:blipFill>
          <a:blip r:embed="rId2" cstate="print"/>
          <a:srcRect l="10000" t="5534" r="10000" b="1294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4800"/>
            <a:ext cx="6705600" cy="84137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rgbClr val="0070C0"/>
                </a:solidFill>
              </a:rPr>
              <a:t>8. Find sales transactions with a gross income greater than 30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4" name="Picture 3" descr="Screenshot (867).png"/>
          <p:cNvPicPr>
            <a:picLocks noChangeAspect="1"/>
          </p:cNvPicPr>
          <p:nvPr/>
        </p:nvPicPr>
        <p:blipFill>
          <a:blip r:embed="rId3" cstate="print"/>
          <a:srcRect l="20834" t="26679" r="65000" b="58380"/>
          <a:stretch>
            <a:fillRect/>
          </a:stretch>
        </p:blipFill>
        <p:spPr>
          <a:xfrm>
            <a:off x="762000" y="1676400"/>
            <a:ext cx="4419600" cy="2057400"/>
          </a:xfrm>
          <a:prstGeom prst="rect">
            <a:avLst/>
          </a:prstGeom>
        </p:spPr>
      </p:pic>
      <p:pic>
        <p:nvPicPr>
          <p:cNvPr id="5" name="Picture 4" descr="Screenshot (867).png"/>
          <p:cNvPicPr>
            <a:picLocks noChangeAspect="1"/>
          </p:cNvPicPr>
          <p:nvPr/>
        </p:nvPicPr>
        <p:blipFill>
          <a:blip r:embed="rId3" cstate="print"/>
          <a:srcRect l="19167" t="50395" r="24167" b="31818"/>
          <a:stretch>
            <a:fillRect/>
          </a:stretch>
        </p:blipFill>
        <p:spPr>
          <a:xfrm>
            <a:off x="609600" y="3276600"/>
            <a:ext cx="76962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1"/>
            <a:ext cx="7772400" cy="12954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rgbClr val="0070C0"/>
                </a:solidFill>
              </a:rPr>
              <a:t> 9. Retrieve sales transactions that occurred on weekends. 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4" name="Picture 3" descr="Screenshot (875).png"/>
          <p:cNvPicPr>
            <a:picLocks noChangeAspect="1"/>
          </p:cNvPicPr>
          <p:nvPr/>
        </p:nvPicPr>
        <p:blipFill>
          <a:blip r:embed="rId3" cstate="print"/>
          <a:srcRect l="21667" t="30275" r="52870" b="57412"/>
          <a:stretch>
            <a:fillRect/>
          </a:stretch>
        </p:blipFill>
        <p:spPr>
          <a:xfrm>
            <a:off x="457200" y="2133600"/>
            <a:ext cx="6400800" cy="1752600"/>
          </a:xfrm>
          <a:prstGeom prst="rect">
            <a:avLst/>
          </a:prstGeom>
        </p:spPr>
      </p:pic>
      <p:pic>
        <p:nvPicPr>
          <p:cNvPr id="5" name="Picture 4" descr="Screenshot (875).png"/>
          <p:cNvPicPr>
            <a:picLocks noChangeAspect="1"/>
          </p:cNvPicPr>
          <p:nvPr/>
        </p:nvPicPr>
        <p:blipFill>
          <a:blip r:embed="rId3" cstate="print"/>
          <a:srcRect l="19167" t="55008" r="14167" b="32214"/>
          <a:stretch>
            <a:fillRect/>
          </a:stretch>
        </p:blipFill>
        <p:spPr>
          <a:xfrm>
            <a:off x="381000" y="4114800"/>
            <a:ext cx="80772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14399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rgbClr val="0070C0"/>
                </a:solidFill>
              </a:rPr>
              <a:t>10. Calculate the total sales and gross income for each month. 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4" name="Picture 3" descr="Screenshot (872).png"/>
          <p:cNvPicPr>
            <a:picLocks noChangeAspect="1"/>
          </p:cNvPicPr>
          <p:nvPr/>
        </p:nvPicPr>
        <p:blipFill>
          <a:blip r:embed="rId3" cstate="print"/>
          <a:srcRect l="20833" t="26998" r="48899" b="63340"/>
          <a:stretch>
            <a:fillRect/>
          </a:stretch>
        </p:blipFill>
        <p:spPr>
          <a:xfrm>
            <a:off x="228600" y="1752600"/>
            <a:ext cx="6629400" cy="1828800"/>
          </a:xfrm>
          <a:prstGeom prst="rect">
            <a:avLst/>
          </a:prstGeom>
        </p:spPr>
      </p:pic>
      <p:pic>
        <p:nvPicPr>
          <p:cNvPr id="5" name="Picture 4" descr="Screenshot (872).png"/>
          <p:cNvPicPr>
            <a:picLocks noChangeAspect="1"/>
          </p:cNvPicPr>
          <p:nvPr/>
        </p:nvPicPr>
        <p:blipFill>
          <a:blip r:embed="rId3" cstate="print"/>
          <a:srcRect l="17500" t="54447" r="63333" b="30731"/>
          <a:stretch>
            <a:fillRect/>
          </a:stretch>
        </p:blipFill>
        <p:spPr>
          <a:xfrm>
            <a:off x="304800" y="3810000"/>
            <a:ext cx="678942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0070C0"/>
                </a:solidFill>
              </a:rPr>
              <a:t>11. Find the number of sales transactions that occurred after 6 PM.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 descr="Screenshot (869)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20657" t="27780" r="63838" b="61277"/>
          <a:stretch>
            <a:fillRect/>
          </a:stretch>
        </p:blipFill>
        <p:spPr>
          <a:xfrm>
            <a:off x="152400" y="1768231"/>
            <a:ext cx="5486400" cy="2041770"/>
          </a:xfrm>
        </p:spPr>
      </p:pic>
      <p:pic>
        <p:nvPicPr>
          <p:cNvPr id="5" name="Content Placeholder 3" descr="Screenshot (869).png"/>
          <p:cNvPicPr>
            <a:picLocks noChangeAspect="1"/>
          </p:cNvPicPr>
          <p:nvPr/>
        </p:nvPicPr>
        <p:blipFill>
          <a:blip r:embed="rId3" cstate="print"/>
          <a:srcRect l="17817" t="50508" r="4564" b="30972"/>
          <a:stretch>
            <a:fillRect/>
          </a:stretch>
        </p:blipFill>
        <p:spPr>
          <a:xfrm>
            <a:off x="0" y="4114800"/>
            <a:ext cx="87630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rgbClr val="0070C0"/>
                </a:solidFill>
              </a:rPr>
              <a:t>12. List the sales transactions that have a higher total than the average total of all transactions. 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 descr="Screenshot (871)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21603" t="23876" r="62212" b="52859"/>
          <a:stretch>
            <a:fillRect/>
          </a:stretch>
        </p:blipFill>
        <p:spPr>
          <a:xfrm>
            <a:off x="609600" y="1447800"/>
            <a:ext cx="5410200" cy="2209800"/>
          </a:xfrm>
        </p:spPr>
      </p:pic>
      <p:pic>
        <p:nvPicPr>
          <p:cNvPr id="5" name="Content Placeholder 3" descr="Screenshot (871).png"/>
          <p:cNvPicPr>
            <a:picLocks noChangeAspect="1"/>
          </p:cNvPicPr>
          <p:nvPr/>
        </p:nvPicPr>
        <p:blipFill>
          <a:blip r:embed="rId3" cstate="print"/>
          <a:srcRect l="16870" t="54793" r="24038" b="33268"/>
          <a:stretch>
            <a:fillRect/>
          </a:stretch>
        </p:blipFill>
        <p:spPr>
          <a:xfrm>
            <a:off x="228600" y="3810000"/>
            <a:ext cx="853440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761999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rgbClr val="0070C0"/>
                </a:solidFill>
              </a:rPr>
              <a:t>13. Calculate the cumulative gross income for each branch by date.</a:t>
            </a:r>
            <a:endParaRPr lang="en-US" sz="2400" dirty="0"/>
          </a:p>
        </p:txBody>
      </p:sp>
      <p:pic>
        <p:nvPicPr>
          <p:cNvPr id="4" name="Picture 3" descr="Screenshot (870).png"/>
          <p:cNvPicPr>
            <a:picLocks noChangeAspect="1"/>
          </p:cNvPicPr>
          <p:nvPr/>
        </p:nvPicPr>
        <p:blipFill>
          <a:blip r:embed="rId3" cstate="print"/>
          <a:srcRect l="21666" t="33060" r="41667" b="58893"/>
          <a:stretch>
            <a:fillRect/>
          </a:stretch>
        </p:blipFill>
        <p:spPr>
          <a:xfrm>
            <a:off x="304800" y="1905000"/>
            <a:ext cx="7543800" cy="2209800"/>
          </a:xfrm>
          <a:prstGeom prst="rect">
            <a:avLst/>
          </a:prstGeom>
        </p:spPr>
      </p:pic>
      <p:pic>
        <p:nvPicPr>
          <p:cNvPr id="5" name="Picture 4" descr="Screenshot (870).png"/>
          <p:cNvPicPr>
            <a:picLocks noChangeAspect="1"/>
          </p:cNvPicPr>
          <p:nvPr/>
        </p:nvPicPr>
        <p:blipFill>
          <a:blip r:embed="rId3" cstate="print"/>
          <a:srcRect l="19003" t="51482" r="72292" b="29990"/>
          <a:stretch>
            <a:fillRect/>
          </a:stretch>
        </p:blipFill>
        <p:spPr>
          <a:xfrm>
            <a:off x="381000" y="4191000"/>
            <a:ext cx="41148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1"/>
            <a:ext cx="7467600" cy="838199"/>
          </a:xfrm>
        </p:spPr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524000"/>
            <a:ext cx="7924800" cy="4343400"/>
          </a:xfrm>
        </p:spPr>
        <p:txBody>
          <a:bodyPr>
            <a:normAutofit fontScale="62500" lnSpcReduction="20000"/>
          </a:bodyPr>
          <a:lstStyle/>
          <a:p>
            <a:pPr algn="l"/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Based on the comprehensive analysis of </a:t>
            </a:r>
            <a:r>
              <a:rPr lang="en-US" b="1" dirty="0" err="1" smtClean="0">
                <a:solidFill>
                  <a:schemeClr val="tx1"/>
                </a:solidFill>
              </a:rPr>
              <a:t>Walmart's</a:t>
            </a:r>
            <a:r>
              <a:rPr lang="en-US" b="1" dirty="0" smtClean="0">
                <a:solidFill>
                  <a:schemeClr val="tx1"/>
                </a:solidFill>
              </a:rPr>
              <a:t> sales data, the following key insights were identified:</a:t>
            </a: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1. Branch Performance: </a:t>
            </a:r>
            <a:r>
              <a:rPr lang="en-US" dirty="0" smtClean="0">
                <a:solidFill>
                  <a:schemeClr val="tx1"/>
                </a:solidFill>
              </a:rPr>
              <a:t>Specific branches, such as Branch 'A,' demonstrated varying levels of sales and gross income, highlighting the need for tailored strategies to boost performance in underperforming locations.</a:t>
            </a: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2. Product Line Insights: </a:t>
            </a:r>
            <a:r>
              <a:rPr lang="en-US" dirty="0" smtClean="0">
                <a:solidFill>
                  <a:schemeClr val="tx1"/>
                </a:solidFill>
              </a:rPr>
              <a:t>Certain product lines consistently outperformed others, contributing significantly to overall sales. Identifying and promoting these top-selling product lines can drive further growth.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3. Payment </a:t>
            </a:r>
            <a:r>
              <a:rPr lang="en-US" dirty="0" err="1" smtClean="0">
                <a:solidFill>
                  <a:schemeClr val="tx1"/>
                </a:solidFill>
              </a:rPr>
              <a:t>Preferences:Cash</a:t>
            </a:r>
            <a:r>
              <a:rPr lang="en-US" dirty="0" smtClean="0">
                <a:solidFill>
                  <a:schemeClr val="tx1"/>
                </a:solidFill>
              </a:rPr>
              <a:t> transactions played a notable role in sales, indicating the importance of maintaining diverse payment options to cater to customer preferences.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944562"/>
          </a:xfrm>
        </p:spPr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3. Customer Satisfaction:</a:t>
            </a:r>
            <a:r>
              <a:rPr lang="en-US" dirty="0" smtClean="0"/>
              <a:t> Branch-specific average ratings indicate varied customer satisfaction levels. Focusing on improving the lower-rated branches could enhance overall customer experience.</a:t>
            </a:r>
          </a:p>
          <a:p>
            <a:pPr marL="514350" indent="-514350">
              <a:buAutoNum type="arabicPeriod" startAt="4"/>
            </a:pPr>
            <a:r>
              <a:rPr lang="en-US" b="1" dirty="0" smtClean="0"/>
              <a:t>Sales Trends:</a:t>
            </a:r>
            <a:r>
              <a:rPr lang="en-US" dirty="0" smtClean="0"/>
              <a:t> Sales data showed clear trends, such as increased weekend transactions and notable sales peaks, guiding </a:t>
            </a:r>
            <a:r>
              <a:rPr lang="en-US" dirty="0" err="1" smtClean="0"/>
              <a:t>Walmart</a:t>
            </a:r>
            <a:r>
              <a:rPr lang="en-US" dirty="0" smtClean="0"/>
              <a:t> in optimizing staffing and stock management during high-traffic periods.</a:t>
            </a:r>
          </a:p>
          <a:p>
            <a:pPr marL="514350" indent="-514350">
              <a:buAutoNum type="arabicPeriod" startAt="4"/>
            </a:pPr>
            <a:r>
              <a:rPr lang="en-US" b="1" dirty="0" smtClean="0"/>
              <a:t>High-Value Transactions:</a:t>
            </a:r>
            <a:r>
              <a:rPr lang="en-US" dirty="0" smtClean="0"/>
              <a:t> Identifying high-gross income transactions provides insights into premium products and services, offering opportunities for </a:t>
            </a:r>
            <a:r>
              <a:rPr lang="en-US" dirty="0" err="1" smtClean="0"/>
              <a:t>upselling</a:t>
            </a:r>
            <a:r>
              <a:rPr lang="en-US" dirty="0" smtClean="0"/>
              <a:t> and premium marketing strategies.</a:t>
            </a:r>
          </a:p>
          <a:p>
            <a:pPr>
              <a:buNone/>
            </a:pPr>
            <a:r>
              <a:rPr lang="en-US" b="1" dirty="0" smtClean="0"/>
              <a:t>6.   Time-Based Analysis:</a:t>
            </a:r>
            <a:r>
              <a:rPr lang="en-US" dirty="0" smtClean="0"/>
              <a:t> Sales after 6 PM and monthly performance insights can help in adjusting operating hours and promotional efforts to better align with customer behavior patterns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Recommendations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Enhance High-Performing Categories: Focus marketing efforts on the top-selling products and high-grossing cities to maximize revenue.</a:t>
            </a:r>
          </a:p>
          <a:p>
            <a:r>
              <a:rPr lang="en-US" dirty="0" smtClean="0"/>
              <a:t>Improve Customer Experience: Address customer feedback and improve service quality in branches with lower ratings.</a:t>
            </a:r>
          </a:p>
          <a:p>
            <a:endParaRPr lang="en-US" dirty="0" smtClean="0"/>
          </a:p>
          <a:p>
            <a:r>
              <a:rPr lang="en-US" dirty="0" smtClean="0"/>
              <a:t>Optimize Operational Strategies: Adjust inventory, staffing, and promotional strategies to capitalize on identified sales trends.</a:t>
            </a:r>
          </a:p>
          <a:p>
            <a:endParaRPr lang="en-US" dirty="0" smtClean="0"/>
          </a:p>
          <a:p>
            <a:r>
              <a:rPr lang="en-US" dirty="0" smtClean="0"/>
              <a:t>By leveraging these insights, </a:t>
            </a:r>
            <a:r>
              <a:rPr lang="en-US" dirty="0" err="1" smtClean="0"/>
              <a:t>Walmart</a:t>
            </a:r>
            <a:r>
              <a:rPr lang="en-US" dirty="0" smtClean="0"/>
              <a:t> can refine its sales strategies, improve operational efficiency, and enhance overall customer satisfaction, driving future growth and success.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33400"/>
            <a:ext cx="8077200" cy="5410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b="1" dirty="0" smtClean="0"/>
              <a:t>                               Project 1: Analyze </a:t>
            </a:r>
            <a:r>
              <a:rPr lang="en-US" sz="2000" b="1" dirty="0" err="1" smtClean="0"/>
              <a:t>Walmart</a:t>
            </a:r>
            <a:r>
              <a:rPr lang="en-US" sz="2000" b="1" dirty="0" smtClean="0"/>
              <a:t> Sales Data</a:t>
            </a:r>
            <a:br>
              <a:rPr lang="en-US" sz="2000" b="1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>
                <a:solidFill>
                  <a:srgbClr val="0070C0"/>
                </a:solidFill>
              </a:rPr>
              <a:t> To analyze and derive insights from </a:t>
            </a:r>
            <a:r>
              <a:rPr lang="en-US" sz="1800" b="1" dirty="0" err="1" smtClean="0">
                <a:solidFill>
                  <a:srgbClr val="0070C0"/>
                </a:solidFill>
              </a:rPr>
              <a:t>Walmart's</a:t>
            </a:r>
            <a:r>
              <a:rPr lang="en-US" sz="1800" b="1" dirty="0" smtClean="0">
                <a:solidFill>
                  <a:srgbClr val="0070C0"/>
                </a:solidFill>
              </a:rPr>
              <a:t> sales data to improve business decision-making  processes.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                                    </a:t>
            </a:r>
            <a:r>
              <a:rPr lang="en-US" sz="1800" b="1" u="sng" dirty="0" smtClean="0">
                <a:solidFill>
                  <a:srgbClr val="FF0000"/>
                </a:solidFill>
              </a:rPr>
              <a:t>Dataset:</a:t>
            </a:r>
            <a:r>
              <a:rPr lang="en-US" sz="1600" b="1" dirty="0" smtClean="0">
                <a:solidFill>
                  <a:srgbClr val="FF0000"/>
                </a:solidFill>
              </a:rPr>
              <a:t/>
            </a:r>
            <a:br>
              <a:rPr lang="en-US" sz="1600" b="1" dirty="0" smtClean="0">
                <a:solidFill>
                  <a:srgbClr val="FF0000"/>
                </a:solidFill>
              </a:rPr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2000" dirty="0" smtClean="0"/>
              <a:t>• The dataset consists of the following columns:</a:t>
            </a:r>
            <a:br>
              <a:rPr lang="en-US" sz="2000" dirty="0" smtClean="0"/>
            </a:br>
            <a:r>
              <a:rPr lang="en-US" sz="2000" dirty="0" smtClean="0"/>
              <a:t>• </a:t>
            </a:r>
            <a:r>
              <a:rPr lang="en-US" sz="2000" dirty="0" err="1" smtClean="0"/>
              <a:t>Invoice_ID</a:t>
            </a:r>
            <a:r>
              <a:rPr lang="en-US" sz="2000" dirty="0" smtClean="0"/>
              <a:t>: Unique identifier for each invoice.</a:t>
            </a:r>
            <a:br>
              <a:rPr lang="en-US" sz="2000" dirty="0" smtClean="0"/>
            </a:br>
            <a:r>
              <a:rPr lang="en-US" sz="2000" dirty="0" smtClean="0"/>
              <a:t>• Branch: Branch of the store where the sale took place.</a:t>
            </a:r>
            <a:br>
              <a:rPr lang="en-US" sz="2000" dirty="0" smtClean="0"/>
            </a:br>
            <a:r>
              <a:rPr lang="en-US" sz="2000" dirty="0" smtClean="0"/>
              <a:t>• City: City where the store branch is located.</a:t>
            </a:r>
            <a:br>
              <a:rPr lang="en-US" sz="2000" dirty="0" smtClean="0"/>
            </a:br>
            <a:r>
              <a:rPr lang="en-US" sz="2000" dirty="0" smtClean="0"/>
              <a:t>• </a:t>
            </a:r>
            <a:r>
              <a:rPr lang="en-US" sz="2000" dirty="0" err="1" smtClean="0"/>
              <a:t>Customer_type</a:t>
            </a:r>
            <a:r>
              <a:rPr lang="en-US" sz="2000" dirty="0" smtClean="0"/>
              <a:t>: Type of customer (e.g., Member, Normal).</a:t>
            </a:r>
            <a:br>
              <a:rPr lang="en-US" sz="2000" dirty="0" smtClean="0"/>
            </a:br>
            <a:r>
              <a:rPr lang="en-US" sz="2000" dirty="0" smtClean="0"/>
              <a:t>• Gender: Gender of the customer.</a:t>
            </a:r>
            <a:br>
              <a:rPr lang="en-US" sz="2000" dirty="0" smtClean="0"/>
            </a:br>
            <a:r>
              <a:rPr lang="en-US" sz="2000" dirty="0" smtClean="0"/>
              <a:t>• </a:t>
            </a:r>
            <a:r>
              <a:rPr lang="en-US" sz="2000" dirty="0" err="1" smtClean="0"/>
              <a:t>Product_line</a:t>
            </a:r>
            <a:r>
              <a:rPr lang="en-US" sz="2000" dirty="0" smtClean="0"/>
              <a:t>: Category of the product sold.</a:t>
            </a:r>
            <a:br>
              <a:rPr lang="en-US" sz="2000" dirty="0" smtClean="0"/>
            </a:br>
            <a:r>
              <a:rPr lang="en-US" sz="2000" dirty="0" smtClean="0"/>
              <a:t>• </a:t>
            </a:r>
            <a:r>
              <a:rPr lang="en-US" sz="2000" dirty="0" err="1" smtClean="0"/>
              <a:t>Unit_price</a:t>
            </a:r>
            <a:r>
              <a:rPr lang="en-US" sz="2000" dirty="0" smtClean="0"/>
              <a:t>: Price per unit of the product.</a:t>
            </a:r>
            <a:br>
              <a:rPr lang="en-US" sz="2000" dirty="0" smtClean="0"/>
            </a:br>
            <a:r>
              <a:rPr lang="en-US" sz="2000" dirty="0" smtClean="0"/>
              <a:t>• Quantity: Quantity of the product sold.</a:t>
            </a:r>
            <a:br>
              <a:rPr lang="en-US" sz="2000" dirty="0" smtClean="0"/>
            </a:br>
            <a:r>
              <a:rPr lang="en-US" sz="2000" dirty="0" smtClean="0"/>
              <a:t>• Tax_5%: Tax applied on the sale.</a:t>
            </a:r>
            <a:br>
              <a:rPr lang="en-US" sz="2000" dirty="0" smtClean="0"/>
            </a:br>
            <a:r>
              <a:rPr lang="en-US" sz="2000" dirty="0" smtClean="0"/>
              <a:t>• Total: Total amount of the sale.</a:t>
            </a:r>
            <a:br>
              <a:rPr lang="en-US" sz="2000" dirty="0" smtClean="0"/>
            </a:br>
            <a:r>
              <a:rPr lang="en-US" sz="2000" dirty="0" smtClean="0"/>
              <a:t>• Date: Date of the transaction.</a:t>
            </a:r>
            <a:br>
              <a:rPr lang="en-US" sz="2000" dirty="0" smtClean="0"/>
            </a:br>
            <a:r>
              <a:rPr lang="en-US" sz="2000" dirty="0" smtClean="0"/>
              <a:t>• Time: Time of the transaction.</a:t>
            </a:r>
            <a:br>
              <a:rPr lang="en-US" sz="2000" dirty="0" smtClean="0"/>
            </a:br>
            <a:r>
              <a:rPr lang="en-US" sz="2000" dirty="0" smtClean="0"/>
              <a:t>• Payment: Payment method used (e.g., Cash, Credit Card).</a:t>
            </a:r>
            <a:br>
              <a:rPr lang="en-US" sz="2000" dirty="0" smtClean="0"/>
            </a:br>
            <a:r>
              <a:rPr lang="en-US" sz="2000" dirty="0" smtClean="0"/>
              <a:t>• cogs: Cost of goods sold.</a:t>
            </a:r>
            <a:br>
              <a:rPr lang="en-US" sz="2000" dirty="0" smtClean="0"/>
            </a:br>
            <a:r>
              <a:rPr lang="en-US" sz="2000" dirty="0" smtClean="0"/>
              <a:t>• </a:t>
            </a:r>
            <a:r>
              <a:rPr lang="en-US" sz="2000" dirty="0" err="1" smtClean="0"/>
              <a:t>gross_margin_percentage</a:t>
            </a:r>
            <a:r>
              <a:rPr lang="en-US" sz="2000" dirty="0" smtClean="0"/>
              <a:t>: Gross margin percentage.</a:t>
            </a:r>
            <a:br>
              <a:rPr lang="en-US" sz="2000" dirty="0" smtClean="0"/>
            </a:br>
            <a:r>
              <a:rPr lang="en-US" sz="2000" dirty="0" smtClean="0"/>
              <a:t>• </a:t>
            </a:r>
            <a:r>
              <a:rPr lang="en-US" sz="2000" dirty="0" err="1" smtClean="0"/>
              <a:t>gross_income</a:t>
            </a:r>
            <a:r>
              <a:rPr lang="en-US" sz="2000" dirty="0" smtClean="0"/>
              <a:t>: Gross income from the sale.</a:t>
            </a:r>
            <a:br>
              <a:rPr lang="en-US" sz="2000" dirty="0" smtClean="0"/>
            </a:br>
            <a:r>
              <a:rPr lang="en-US" sz="2000" dirty="0" smtClean="0"/>
              <a:t>• Rating: Customer rating for the purchase.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860).png"/>
          <p:cNvPicPr>
            <a:picLocks noChangeAspect="1"/>
          </p:cNvPicPr>
          <p:nvPr/>
        </p:nvPicPr>
        <p:blipFill>
          <a:blip r:embed="rId3" cstate="print"/>
          <a:srcRect l="21392" t="33512" r="59941" b="58893"/>
          <a:stretch>
            <a:fillRect/>
          </a:stretch>
        </p:blipFill>
        <p:spPr>
          <a:xfrm>
            <a:off x="0" y="2057400"/>
            <a:ext cx="5943600" cy="1752600"/>
          </a:xfrm>
          <a:prstGeom prst="rect">
            <a:avLst/>
          </a:prstGeom>
        </p:spPr>
      </p:pic>
      <p:pic>
        <p:nvPicPr>
          <p:cNvPr id="5" name="Picture 4" descr="Screenshot (860).png"/>
          <p:cNvPicPr>
            <a:picLocks noChangeAspect="1"/>
          </p:cNvPicPr>
          <p:nvPr/>
        </p:nvPicPr>
        <p:blipFill>
          <a:blip r:embed="rId3" cstate="print"/>
          <a:srcRect l="17501" t="50622" r="5833" b="32596"/>
          <a:stretch>
            <a:fillRect/>
          </a:stretch>
        </p:blipFill>
        <p:spPr>
          <a:xfrm>
            <a:off x="0" y="4419600"/>
            <a:ext cx="8991600" cy="190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09600"/>
            <a:ext cx="8558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1. Retrieve all columns for sales made in a specific branch (e.g., Branch 'A').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6705600" cy="307975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2. Find the total sales for each product line.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4" name="Picture 3" descr="Screenshot (861).png"/>
          <p:cNvPicPr>
            <a:picLocks noChangeAspect="1"/>
          </p:cNvPicPr>
          <p:nvPr/>
        </p:nvPicPr>
        <p:blipFill>
          <a:blip r:embed="rId3" cstate="print"/>
          <a:srcRect l="18333" t="50395" r="61667" b="31819"/>
          <a:stretch>
            <a:fillRect/>
          </a:stretch>
        </p:blipFill>
        <p:spPr>
          <a:xfrm>
            <a:off x="457200" y="3657600"/>
            <a:ext cx="6400800" cy="2209800"/>
          </a:xfrm>
          <a:prstGeom prst="rect">
            <a:avLst/>
          </a:prstGeom>
        </p:spPr>
      </p:pic>
      <p:pic>
        <p:nvPicPr>
          <p:cNvPr id="5" name="Picture 4" descr="Screenshot (861).png"/>
          <p:cNvPicPr>
            <a:picLocks noChangeAspect="1"/>
          </p:cNvPicPr>
          <p:nvPr/>
        </p:nvPicPr>
        <p:blipFill>
          <a:blip r:embed="rId3" cstate="print"/>
          <a:srcRect l="20833" t="25692" r="60238" b="64427"/>
          <a:stretch>
            <a:fillRect/>
          </a:stretch>
        </p:blipFill>
        <p:spPr>
          <a:xfrm>
            <a:off x="381000" y="1524000"/>
            <a:ext cx="62484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85801"/>
            <a:ext cx="7086600" cy="685799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rgbClr val="0070C0"/>
                </a:solidFill>
              </a:rPr>
              <a:t>3. List all sales transactions where the payment     method  was 'Cash'.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4" name="Picture 3" descr="Screenshot (862).png"/>
          <p:cNvPicPr>
            <a:picLocks noChangeAspect="1"/>
          </p:cNvPicPr>
          <p:nvPr/>
        </p:nvPicPr>
        <p:blipFill>
          <a:blip r:embed="rId3" cstate="print"/>
          <a:srcRect l="19166" t="51483" r="5833" b="32213"/>
          <a:stretch>
            <a:fillRect/>
          </a:stretch>
        </p:blipFill>
        <p:spPr>
          <a:xfrm>
            <a:off x="304799" y="4038600"/>
            <a:ext cx="8365671" cy="2286000"/>
          </a:xfrm>
          <a:prstGeom prst="rect">
            <a:avLst/>
          </a:prstGeom>
        </p:spPr>
      </p:pic>
      <p:pic>
        <p:nvPicPr>
          <p:cNvPr id="6" name="Picture 5" descr="Screenshot (862).png"/>
          <p:cNvPicPr>
            <a:picLocks noChangeAspect="1"/>
          </p:cNvPicPr>
          <p:nvPr/>
        </p:nvPicPr>
        <p:blipFill>
          <a:blip r:embed="rId3" cstate="print"/>
          <a:srcRect l="21666" t="32955" r="64167" b="60375"/>
          <a:stretch>
            <a:fillRect/>
          </a:stretch>
        </p:blipFill>
        <p:spPr>
          <a:xfrm>
            <a:off x="304800" y="1828800"/>
            <a:ext cx="4953000" cy="17954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09600"/>
            <a:ext cx="8382000" cy="7620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4. Calculate the total gross income generated in each city.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 descr="Screenshot (863).png"/>
          <p:cNvPicPr>
            <a:picLocks noChangeAspect="1"/>
          </p:cNvPicPr>
          <p:nvPr/>
        </p:nvPicPr>
        <p:blipFill>
          <a:blip r:embed="rId3" cstate="print"/>
          <a:srcRect l="18333" t="50395" r="65834" b="39230"/>
          <a:stretch>
            <a:fillRect/>
          </a:stretch>
        </p:blipFill>
        <p:spPr>
          <a:xfrm>
            <a:off x="533400" y="3581400"/>
            <a:ext cx="6248400" cy="2362200"/>
          </a:xfrm>
          <a:prstGeom prst="rect">
            <a:avLst/>
          </a:prstGeom>
        </p:spPr>
      </p:pic>
      <p:pic>
        <p:nvPicPr>
          <p:cNvPr id="5" name="Picture 4" descr="Screenshot (863).png"/>
          <p:cNvPicPr>
            <a:picLocks noChangeAspect="1"/>
          </p:cNvPicPr>
          <p:nvPr/>
        </p:nvPicPr>
        <p:blipFill>
          <a:blip r:embed="rId3" cstate="print"/>
          <a:srcRect l="21666" t="33426" r="64430" b="55534"/>
          <a:stretch>
            <a:fillRect/>
          </a:stretch>
        </p:blipFill>
        <p:spPr>
          <a:xfrm>
            <a:off x="457200" y="1447800"/>
            <a:ext cx="4343400" cy="1585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57201"/>
            <a:ext cx="8229600" cy="10668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rgbClr val="0070C0"/>
                </a:solidFill>
              </a:rPr>
              <a:t> 5. Find the average rating given by customers in each branch.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4" name="Picture 3" descr="Screenshot (864).png"/>
          <p:cNvPicPr>
            <a:picLocks noChangeAspect="1"/>
          </p:cNvPicPr>
          <p:nvPr/>
        </p:nvPicPr>
        <p:blipFill>
          <a:blip r:embed="rId3" cstate="print"/>
          <a:srcRect l="21666" t="33636" r="54937" b="58894"/>
          <a:stretch>
            <a:fillRect/>
          </a:stretch>
        </p:blipFill>
        <p:spPr>
          <a:xfrm>
            <a:off x="0" y="1981200"/>
            <a:ext cx="6096000" cy="1905000"/>
          </a:xfrm>
          <a:prstGeom prst="rect">
            <a:avLst/>
          </a:prstGeom>
        </p:spPr>
      </p:pic>
      <p:pic>
        <p:nvPicPr>
          <p:cNvPr id="5" name="Picture 4" descr="Screenshot (864).png"/>
          <p:cNvPicPr>
            <a:picLocks noChangeAspect="1"/>
          </p:cNvPicPr>
          <p:nvPr/>
        </p:nvPicPr>
        <p:blipFill>
          <a:blip r:embed="rId3" cstate="print"/>
          <a:srcRect l="18333" t="51030" r="67500" b="38143"/>
          <a:stretch>
            <a:fillRect/>
          </a:stretch>
        </p:blipFill>
        <p:spPr>
          <a:xfrm>
            <a:off x="134257" y="4153593"/>
            <a:ext cx="5885543" cy="2247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1"/>
            <a:ext cx="7696200" cy="533399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6. Determine the total quantity of each product line sold.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4" name="Picture 3" descr="Screenshot (865).png"/>
          <p:cNvPicPr>
            <a:picLocks noChangeAspect="1"/>
          </p:cNvPicPr>
          <p:nvPr/>
        </p:nvPicPr>
        <p:blipFill>
          <a:blip r:embed="rId3" cstate="print"/>
          <a:srcRect l="21667" t="23715" r="59166" b="64427"/>
          <a:stretch>
            <a:fillRect/>
          </a:stretch>
        </p:blipFill>
        <p:spPr>
          <a:xfrm>
            <a:off x="609600" y="1600200"/>
            <a:ext cx="3882736" cy="1981200"/>
          </a:xfrm>
          <a:prstGeom prst="rect">
            <a:avLst/>
          </a:prstGeom>
        </p:spPr>
      </p:pic>
      <p:pic>
        <p:nvPicPr>
          <p:cNvPr id="5" name="Picture 4" descr="Screenshot (865).png"/>
          <p:cNvPicPr>
            <a:picLocks noChangeAspect="1"/>
          </p:cNvPicPr>
          <p:nvPr/>
        </p:nvPicPr>
        <p:blipFill>
          <a:blip r:embed="rId3" cstate="print"/>
          <a:srcRect l="19167" t="50395" r="64999" b="31819"/>
          <a:stretch>
            <a:fillRect/>
          </a:stretch>
        </p:blipFill>
        <p:spPr>
          <a:xfrm>
            <a:off x="533400" y="3733800"/>
            <a:ext cx="54864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5438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sz="2700" b="1" dirty="0" smtClean="0">
                <a:solidFill>
                  <a:srgbClr val="0070C0"/>
                </a:solidFill>
              </a:rPr>
              <a:t>7. List the top 5 products by unit price.</a:t>
            </a:r>
            <a:endParaRPr lang="en-US" sz="2700" b="1" dirty="0">
              <a:solidFill>
                <a:srgbClr val="0070C0"/>
              </a:solidFill>
            </a:endParaRPr>
          </a:p>
        </p:txBody>
      </p:sp>
      <p:pic>
        <p:nvPicPr>
          <p:cNvPr id="4" name="Picture 3" descr="Screenshot (866).png"/>
          <p:cNvPicPr>
            <a:picLocks noChangeAspect="1"/>
          </p:cNvPicPr>
          <p:nvPr/>
        </p:nvPicPr>
        <p:blipFill>
          <a:blip r:embed="rId3" cstate="print"/>
          <a:srcRect l="21667" t="26285" r="57500" b="57411"/>
          <a:stretch>
            <a:fillRect/>
          </a:stretch>
        </p:blipFill>
        <p:spPr>
          <a:xfrm>
            <a:off x="220133" y="1143000"/>
            <a:ext cx="6637867" cy="2362200"/>
          </a:xfrm>
          <a:prstGeom prst="rect">
            <a:avLst/>
          </a:prstGeom>
        </p:spPr>
      </p:pic>
      <p:pic>
        <p:nvPicPr>
          <p:cNvPr id="5" name="Picture 4" descr="Screenshot (866).png"/>
          <p:cNvPicPr>
            <a:picLocks noChangeAspect="1"/>
          </p:cNvPicPr>
          <p:nvPr/>
        </p:nvPicPr>
        <p:blipFill>
          <a:blip r:embed="rId3" cstate="print"/>
          <a:srcRect l="18933" t="51086" r="68067" b="33696"/>
          <a:stretch>
            <a:fillRect/>
          </a:stretch>
        </p:blipFill>
        <p:spPr>
          <a:xfrm>
            <a:off x="609600" y="3657600"/>
            <a:ext cx="49530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485</Words>
  <Application>Microsoft Office PowerPoint</Application>
  <PresentationFormat>On-screen Show (4:3)</PresentationFormat>
  <Paragraphs>35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                               Project 1: Analyze Walmart Sales Data   To analyze and derive insights from Walmart's sales data to improve business decision-making  processes.                                          Dataset:  • The dataset consists of the following columns: • Invoice_ID: Unique identifier for each invoice. • Branch: Branch of the store where the sale took place. • City: City where the store branch is located. • Customer_type: Type of customer (e.g., Member, Normal). • Gender: Gender of the customer. • Product_line: Category of the product sold. • Unit_price: Price per unit of the product. • Quantity: Quantity of the product sold. • Tax_5%: Tax applied on the sale. • Total: Total amount of the sale. • Date: Date of the transaction. • Time: Time of the transaction. • Payment: Payment method used (e.g., Cash, Credit Card). • cogs: Cost of goods sold. • gross_margin_percentage: Gross margin percentage. • gross_income: Gross income from the sale. • Rating: Customer rating for the purchase.</vt:lpstr>
      <vt:lpstr>Slide 3</vt:lpstr>
      <vt:lpstr>2. Find the total sales for each product line.</vt:lpstr>
      <vt:lpstr>3. List all sales transactions where the payment     method  was 'Cash'.</vt:lpstr>
      <vt:lpstr>Slide 6</vt:lpstr>
      <vt:lpstr> 5. Find the average rating given by customers in each branch.</vt:lpstr>
      <vt:lpstr>6. Determine the total quantity of each product line sold.</vt:lpstr>
      <vt:lpstr> 7. List the top 5 products by unit price.</vt:lpstr>
      <vt:lpstr>8. Find sales transactions with a gross income greater than 30</vt:lpstr>
      <vt:lpstr> 9. Retrieve sales transactions that occurred on weekends. </vt:lpstr>
      <vt:lpstr>10. Calculate the total sales and gross income for each month. </vt:lpstr>
      <vt:lpstr>11. Find the number of sales transactions that occurred after 6 PM.</vt:lpstr>
      <vt:lpstr>12. List the sales transactions that have a higher total than the average total of all transactions. </vt:lpstr>
      <vt:lpstr>13. Calculate the cumulative gross income for each branch by date.</vt:lpstr>
      <vt:lpstr>Conclusion</vt:lpstr>
      <vt:lpstr>Conclusion</vt:lpstr>
      <vt:lpstr> Recommendations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shivam srivastava</dc:creator>
  <cp:lastModifiedBy>shivam srivastava</cp:lastModifiedBy>
  <cp:revision>15</cp:revision>
  <dcterms:created xsi:type="dcterms:W3CDTF">2024-09-02T07:18:37Z</dcterms:created>
  <dcterms:modified xsi:type="dcterms:W3CDTF">2024-09-02T09:45:43Z</dcterms:modified>
</cp:coreProperties>
</file>