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Bitter Medium" panose="020B0604020202020204" charset="0"/>
      <p:regular r:id="rId9"/>
    </p:embeddedFont>
    <p:embeddedFont>
      <p:font typeface="Open Sans" panose="020B0606030504020204" pitchFamily="34" charset="0"/>
      <p:regular r:id="rId10"/>
      <p:bold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96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45769"/>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From Raw Data to Semantic Graphs: The Pipeline of Knowledge Extraction</a:t>
            </a:r>
            <a:endParaRPr lang="en-US" sz="4450" dirty="0"/>
          </a:p>
        </p:txBody>
      </p:sp>
      <p:sp>
        <p:nvSpPr>
          <p:cNvPr id="4" name="Text 1"/>
          <p:cNvSpPr/>
          <p:nvPr/>
        </p:nvSpPr>
        <p:spPr>
          <a:xfrm>
            <a:off x="793790" y="4812268"/>
            <a:ext cx="7556421" cy="453509"/>
          </a:xfrm>
          <a:prstGeom prst="rect">
            <a:avLst/>
          </a:prstGeom>
          <a:noFill/>
          <a:ln/>
        </p:spPr>
        <p:txBody>
          <a:bodyPr wrap="none" lIns="0" tIns="0" rIns="0" bIns="0" rtlCol="0" anchor="t"/>
          <a:lstStyle/>
          <a:p>
            <a:pPr marL="0" indent="0" algn="l">
              <a:lnSpc>
                <a:spcPts val="3550"/>
              </a:lnSpc>
              <a:buNone/>
            </a:pPr>
            <a:r>
              <a:rPr lang="en-US" sz="4000" b="1" dirty="0">
                <a:solidFill>
                  <a:srgbClr val="2B2E3C"/>
                </a:solidFill>
                <a:latin typeface="Open Sans" pitchFamily="34" charset="0"/>
                <a:ea typeface="Open Sans" pitchFamily="34" charset="-122"/>
                <a:cs typeface="Open Sans" pitchFamily="34" charset="-120"/>
              </a:rPr>
              <a:t>MileStone-3</a:t>
            </a:r>
            <a:endParaRPr lang="en-US" sz="4000" dirty="0"/>
          </a:p>
        </p:txBody>
      </p:sp>
      <p:sp>
        <p:nvSpPr>
          <p:cNvPr id="5" name="Text 2"/>
          <p:cNvSpPr/>
          <p:nvPr/>
        </p:nvSpPr>
        <p:spPr>
          <a:xfrm>
            <a:off x="793790" y="5520928"/>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3310" y="398546"/>
            <a:ext cx="10171628"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1: Data Collection &amp; Preprocessing</a:t>
            </a:r>
            <a:endParaRPr lang="en-US" sz="4450" dirty="0"/>
          </a:p>
        </p:txBody>
      </p:sp>
      <p:sp>
        <p:nvSpPr>
          <p:cNvPr id="3" name="Shape 1"/>
          <p:cNvSpPr/>
          <p:nvPr/>
        </p:nvSpPr>
        <p:spPr>
          <a:xfrm>
            <a:off x="793790" y="4642068"/>
            <a:ext cx="4196358" cy="2819519"/>
          </a:xfrm>
          <a:prstGeom prst="roundRect">
            <a:avLst>
              <a:gd name="adj" fmla="val 5189"/>
            </a:avLst>
          </a:prstGeom>
          <a:solidFill>
            <a:srgbClr val="FFF8F0"/>
          </a:solidFill>
          <a:ln w="30480">
            <a:solidFill>
              <a:srgbClr val="E2C8B5"/>
            </a:solidFill>
            <a:prstDash val="solid"/>
          </a:ln>
        </p:spPr>
      </p:sp>
      <p:sp>
        <p:nvSpPr>
          <p:cNvPr id="4" name="Shape 2"/>
          <p:cNvSpPr/>
          <p:nvPr/>
        </p:nvSpPr>
        <p:spPr>
          <a:xfrm>
            <a:off x="763310" y="4642068"/>
            <a:ext cx="121920" cy="2819519"/>
          </a:xfrm>
          <a:prstGeom prst="roundRect">
            <a:avLst>
              <a:gd name="adj" fmla="val 78139"/>
            </a:avLst>
          </a:prstGeom>
          <a:solidFill>
            <a:srgbClr val="D2600F"/>
          </a:solidFill>
          <a:ln/>
        </p:spPr>
      </p:sp>
      <p:sp>
        <p:nvSpPr>
          <p:cNvPr id="5" name="Text 3"/>
          <p:cNvSpPr/>
          <p:nvPr/>
        </p:nvSpPr>
        <p:spPr>
          <a:xfrm>
            <a:off x="1142524"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Collect Raw Data</a:t>
            </a:r>
            <a:endParaRPr lang="en-US" sz="2200" dirty="0"/>
          </a:p>
        </p:txBody>
      </p:sp>
      <p:sp>
        <p:nvSpPr>
          <p:cNvPr id="6" name="Text 4"/>
          <p:cNvSpPr/>
          <p:nvPr/>
        </p:nvSpPr>
        <p:spPr>
          <a:xfrm>
            <a:off x="1142524" y="5389780"/>
            <a:ext cx="359033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Gather information from diverse sources, including medical records, scientific articles, and social media feeds.</a:t>
            </a:r>
            <a:endParaRPr lang="en-US" sz="1750" dirty="0"/>
          </a:p>
        </p:txBody>
      </p:sp>
      <p:sp>
        <p:nvSpPr>
          <p:cNvPr id="7" name="Shape 5"/>
          <p:cNvSpPr/>
          <p:nvPr/>
        </p:nvSpPr>
        <p:spPr>
          <a:xfrm>
            <a:off x="5216962" y="4642068"/>
            <a:ext cx="4196358" cy="2819519"/>
          </a:xfrm>
          <a:prstGeom prst="roundRect">
            <a:avLst>
              <a:gd name="adj" fmla="val 5189"/>
            </a:avLst>
          </a:prstGeom>
          <a:solidFill>
            <a:srgbClr val="FFF8F0"/>
          </a:solidFill>
          <a:ln w="30480">
            <a:solidFill>
              <a:srgbClr val="E2C8B5"/>
            </a:solidFill>
            <a:prstDash val="solid"/>
          </a:ln>
        </p:spPr>
      </p:sp>
      <p:sp>
        <p:nvSpPr>
          <p:cNvPr id="8" name="Shape 6"/>
          <p:cNvSpPr/>
          <p:nvPr/>
        </p:nvSpPr>
        <p:spPr>
          <a:xfrm>
            <a:off x="5186482" y="4642068"/>
            <a:ext cx="121920" cy="2819519"/>
          </a:xfrm>
          <a:prstGeom prst="roundRect">
            <a:avLst>
              <a:gd name="adj" fmla="val 78139"/>
            </a:avLst>
          </a:prstGeom>
          <a:solidFill>
            <a:srgbClr val="D2600F"/>
          </a:solidFill>
          <a:ln/>
        </p:spPr>
      </p:sp>
      <p:sp>
        <p:nvSpPr>
          <p:cNvPr id="9" name="Text 7"/>
          <p:cNvSpPr/>
          <p:nvPr/>
        </p:nvSpPr>
        <p:spPr>
          <a:xfrm>
            <a:off x="5565696"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Cleanse &amp; Normalize</a:t>
            </a:r>
            <a:endParaRPr lang="en-US" sz="2200" dirty="0"/>
          </a:p>
        </p:txBody>
      </p:sp>
      <p:sp>
        <p:nvSpPr>
          <p:cNvPr id="10" name="Text 8"/>
          <p:cNvSpPr/>
          <p:nvPr/>
        </p:nvSpPr>
        <p:spPr>
          <a:xfrm>
            <a:off x="5565696" y="5389780"/>
            <a:ext cx="3590330"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Preprocessing steps involve removing noise, tokenization, lowercasing, and handling abbreviations to prepare text for analysis.</a:t>
            </a:r>
            <a:endParaRPr lang="en-US" sz="1750" dirty="0"/>
          </a:p>
        </p:txBody>
      </p:sp>
      <p:sp>
        <p:nvSpPr>
          <p:cNvPr id="11" name="Shape 9"/>
          <p:cNvSpPr/>
          <p:nvPr/>
        </p:nvSpPr>
        <p:spPr>
          <a:xfrm>
            <a:off x="9640133" y="4642068"/>
            <a:ext cx="4196358" cy="2819519"/>
          </a:xfrm>
          <a:prstGeom prst="roundRect">
            <a:avLst>
              <a:gd name="adj" fmla="val 5189"/>
            </a:avLst>
          </a:prstGeom>
          <a:solidFill>
            <a:srgbClr val="FFF8F0"/>
          </a:solidFill>
          <a:ln w="30480">
            <a:solidFill>
              <a:srgbClr val="E2C8B5"/>
            </a:solidFill>
            <a:prstDash val="solid"/>
          </a:ln>
        </p:spPr>
      </p:sp>
      <p:sp>
        <p:nvSpPr>
          <p:cNvPr id="12" name="Shape 10"/>
          <p:cNvSpPr/>
          <p:nvPr/>
        </p:nvSpPr>
        <p:spPr>
          <a:xfrm>
            <a:off x="9609653" y="4642068"/>
            <a:ext cx="121920" cy="2819519"/>
          </a:xfrm>
          <a:prstGeom prst="roundRect">
            <a:avLst>
              <a:gd name="adj" fmla="val 78139"/>
            </a:avLst>
          </a:prstGeom>
          <a:solidFill>
            <a:srgbClr val="D2600F"/>
          </a:solidFill>
          <a:ln/>
        </p:spPr>
      </p:sp>
      <p:sp>
        <p:nvSpPr>
          <p:cNvPr id="13" name="Text 11"/>
          <p:cNvSpPr/>
          <p:nvPr/>
        </p:nvSpPr>
        <p:spPr>
          <a:xfrm>
            <a:off x="9988868"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Real-world Impact</a:t>
            </a:r>
            <a:endParaRPr lang="en-US" sz="2200" dirty="0"/>
          </a:p>
        </p:txBody>
      </p:sp>
      <p:sp>
        <p:nvSpPr>
          <p:cNvPr id="14" name="Text 12"/>
          <p:cNvSpPr/>
          <p:nvPr/>
        </p:nvSpPr>
        <p:spPr>
          <a:xfrm>
            <a:off x="9988868" y="5389780"/>
            <a:ext cx="3590330"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Digitized clinical notes in Electronic Health Records (EHRs) exemplify how this initial step enables scalable automated analysis. [ScienceDirect 2023]</a:t>
            </a:r>
            <a:endParaRPr lang="en-US" sz="1750" dirty="0"/>
          </a:p>
        </p:txBody>
      </p:sp>
      <p:sp>
        <p:nvSpPr>
          <p:cNvPr id="15" name="Text 13"/>
          <p:cNvSpPr/>
          <p:nvPr/>
        </p:nvSpPr>
        <p:spPr>
          <a:xfrm>
            <a:off x="793790" y="7716738"/>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6" name="Text 4">
            <a:extLst>
              <a:ext uri="{FF2B5EF4-FFF2-40B4-BE49-F238E27FC236}">
                <a16:creationId xmlns:a16="http://schemas.microsoft.com/office/drawing/2014/main" id="{DAFF97D8-F0EB-B8E5-C436-C7EC6805DCE5}"/>
              </a:ext>
            </a:extLst>
          </p:cNvPr>
          <p:cNvSpPr/>
          <p:nvPr/>
        </p:nvSpPr>
        <p:spPr>
          <a:xfrm>
            <a:off x="793789" y="1359268"/>
            <a:ext cx="12152777" cy="3025505"/>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The data collection being the first step of the complete process gives the model the data it needs to work on and produce the results according to them. The gathered Data contains multiple categories like </a:t>
            </a:r>
            <a:r>
              <a:rPr lang="en-IN" dirty="0">
                <a:latin typeface="Open Sans" panose="020B0606030504020204" pitchFamily="34" charset="0"/>
                <a:ea typeface="Open Sans" panose="020B0606030504020204" pitchFamily="34" charset="0"/>
                <a:cs typeface="Open Sans" panose="020B0606030504020204" pitchFamily="34" charset="0"/>
              </a:rPr>
              <a:t>Famous scientists, Scientific theories, Important historical events, Classic literature works, Notable places, Prestigious institution. But at the start, all of the data might contain many abnormalities and mistakes which might make the model to produce the wrong output.</a:t>
            </a:r>
          </a:p>
          <a:p>
            <a:pPr marL="342900" indent="-342900">
              <a:lnSpc>
                <a:spcPts val="2850"/>
              </a:lnSpc>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To avoid all the problems from the uncleaned dataset it is pre-processed and cleansed by taking the necessary steps.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a:extLst>
              <a:ext uri="{FF2B5EF4-FFF2-40B4-BE49-F238E27FC236}">
                <a16:creationId xmlns:a16="http://schemas.microsoft.com/office/drawing/2014/main" id="{B413D618-B669-B1DE-FB03-45CD7E75CC21}"/>
              </a:ext>
            </a:extLst>
          </p:cNvPr>
          <p:cNvPicPr>
            <a:picLocks noChangeAspect="1"/>
          </p:cNvPicPr>
          <p:nvPr/>
        </p:nvPicPr>
        <p:blipFill>
          <a:blip r:embed="rId3"/>
          <a:stretch>
            <a:fillRect/>
          </a:stretch>
        </p:blipFill>
        <p:spPr>
          <a:xfrm>
            <a:off x="6484548" y="3920473"/>
            <a:ext cx="1661304" cy="388654"/>
          </a:xfrm>
          <a:prstGeom prst="rect">
            <a:avLst/>
          </a:prstGeom>
        </p:spPr>
      </p:pic>
      <p:pic>
        <p:nvPicPr>
          <p:cNvPr id="22" name="Picture 21">
            <a:extLst>
              <a:ext uri="{FF2B5EF4-FFF2-40B4-BE49-F238E27FC236}">
                <a16:creationId xmlns:a16="http://schemas.microsoft.com/office/drawing/2014/main" id="{BB2D248B-FF65-AC62-28BC-6F17D21E5E6D}"/>
              </a:ext>
            </a:extLst>
          </p:cNvPr>
          <p:cNvPicPr>
            <a:picLocks noChangeAspect="1"/>
          </p:cNvPicPr>
          <p:nvPr/>
        </p:nvPicPr>
        <p:blipFill>
          <a:blip r:embed="rId4"/>
          <a:stretch>
            <a:fillRect/>
          </a:stretch>
        </p:blipFill>
        <p:spPr>
          <a:xfrm>
            <a:off x="12212863" y="7765272"/>
            <a:ext cx="2314898" cy="4440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7" name="Shape 1">
            <a:extLst>
              <a:ext uri="{FF2B5EF4-FFF2-40B4-BE49-F238E27FC236}">
                <a16:creationId xmlns:a16="http://schemas.microsoft.com/office/drawing/2014/main" id="{368B06BF-50B2-E1DD-2AB4-98BD62B69C37}"/>
              </a:ext>
            </a:extLst>
          </p:cNvPr>
          <p:cNvSpPr/>
          <p:nvPr/>
        </p:nvSpPr>
        <p:spPr>
          <a:xfrm>
            <a:off x="9539471" y="4406423"/>
            <a:ext cx="4297139" cy="2410897"/>
          </a:xfrm>
          <a:prstGeom prst="roundRect">
            <a:avLst>
              <a:gd name="adj" fmla="val 3952"/>
            </a:avLst>
          </a:prstGeom>
          <a:solidFill>
            <a:srgbClr val="FCE2CF"/>
          </a:solidFill>
          <a:ln w="7620">
            <a:solidFill>
              <a:srgbClr val="E2C8B5"/>
            </a:solidFill>
            <a:prstDash val="solid"/>
          </a:ln>
        </p:spPr>
      </p:sp>
      <p:sp>
        <p:nvSpPr>
          <p:cNvPr id="16" name="Shape 1">
            <a:extLst>
              <a:ext uri="{FF2B5EF4-FFF2-40B4-BE49-F238E27FC236}">
                <a16:creationId xmlns:a16="http://schemas.microsoft.com/office/drawing/2014/main" id="{67111F1E-E03D-386C-4B0C-1B49E95C7E04}"/>
              </a:ext>
            </a:extLst>
          </p:cNvPr>
          <p:cNvSpPr/>
          <p:nvPr/>
        </p:nvSpPr>
        <p:spPr>
          <a:xfrm>
            <a:off x="5097370" y="4402474"/>
            <a:ext cx="4297137" cy="2410897"/>
          </a:xfrm>
          <a:prstGeom prst="roundRect">
            <a:avLst>
              <a:gd name="adj" fmla="val 3952"/>
            </a:avLst>
          </a:prstGeom>
          <a:solidFill>
            <a:srgbClr val="FCE2CF"/>
          </a:solidFill>
          <a:ln w="7620">
            <a:solidFill>
              <a:srgbClr val="E2C8B5"/>
            </a:solidFill>
            <a:prstDash val="solid"/>
          </a:ln>
        </p:spPr>
      </p:sp>
      <p:sp>
        <p:nvSpPr>
          <p:cNvPr id="15" name="Shape 1">
            <a:extLst>
              <a:ext uri="{FF2B5EF4-FFF2-40B4-BE49-F238E27FC236}">
                <a16:creationId xmlns:a16="http://schemas.microsoft.com/office/drawing/2014/main" id="{536882AD-6F62-710C-D46F-538298B13CC0}"/>
              </a:ext>
            </a:extLst>
          </p:cNvPr>
          <p:cNvSpPr/>
          <p:nvPr/>
        </p:nvSpPr>
        <p:spPr>
          <a:xfrm>
            <a:off x="648824" y="4402474"/>
            <a:ext cx="4196358" cy="2410897"/>
          </a:xfrm>
          <a:prstGeom prst="roundRect">
            <a:avLst>
              <a:gd name="adj" fmla="val 3952"/>
            </a:avLst>
          </a:prstGeom>
          <a:solidFill>
            <a:srgbClr val="FCE2CF"/>
          </a:solidFill>
          <a:ln w="7620">
            <a:solidFill>
              <a:srgbClr val="E2C8B5"/>
            </a:solidFill>
            <a:prstDash val="solid"/>
          </a:ln>
        </p:spPr>
      </p:sp>
      <p:sp>
        <p:nvSpPr>
          <p:cNvPr id="2" name="Text 0"/>
          <p:cNvSpPr/>
          <p:nvPr/>
        </p:nvSpPr>
        <p:spPr>
          <a:xfrm>
            <a:off x="793790" y="673537"/>
            <a:ext cx="10432971"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2: Named Entity Recognition (NER)</a:t>
            </a:r>
            <a:endParaRPr lang="en-US" sz="4450" dirty="0"/>
          </a:p>
        </p:txBody>
      </p:sp>
      <p:sp>
        <p:nvSpPr>
          <p:cNvPr id="4" name="Text 1"/>
          <p:cNvSpPr/>
          <p:nvPr/>
        </p:nvSpPr>
        <p:spPr>
          <a:xfrm>
            <a:off x="793790" y="46329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Identify Key Entities</a:t>
            </a:r>
            <a:endParaRPr lang="en-US" sz="2200" dirty="0"/>
          </a:p>
        </p:txBody>
      </p:sp>
      <p:sp>
        <p:nvSpPr>
          <p:cNvPr id="5" name="Text 2"/>
          <p:cNvSpPr/>
          <p:nvPr/>
        </p:nvSpPr>
        <p:spPr>
          <a:xfrm>
            <a:off x="793790" y="512337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NER accurately pinpoints and categorizes crucial entities like people, organizations, diseases, and drugs within textual data.</a:t>
            </a:r>
            <a:endParaRPr lang="en-US" sz="1750" dirty="0"/>
          </a:p>
        </p:txBody>
      </p:sp>
      <p:sp>
        <p:nvSpPr>
          <p:cNvPr id="7" name="Text 3"/>
          <p:cNvSpPr/>
          <p:nvPr/>
        </p:nvSpPr>
        <p:spPr>
          <a:xfrm>
            <a:off x="5235893" y="4632960"/>
            <a:ext cx="2961203"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Advanced Recognition</a:t>
            </a:r>
            <a:endParaRPr lang="en-US" sz="2200" dirty="0"/>
          </a:p>
        </p:txBody>
      </p:sp>
      <p:sp>
        <p:nvSpPr>
          <p:cNvPr id="8" name="Text 4"/>
          <p:cNvSpPr/>
          <p:nvPr/>
        </p:nvSpPr>
        <p:spPr>
          <a:xfrm>
            <a:off x="5235893" y="512337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Modern NER leverages sophisticated deep learning models such as BERT and BiLSTM, enhancing contextual understanding. </a:t>
            </a:r>
            <a:endParaRPr lang="en-US" sz="1750" dirty="0"/>
          </a:p>
        </p:txBody>
      </p:sp>
      <p:sp>
        <p:nvSpPr>
          <p:cNvPr id="10" name="Text 5"/>
          <p:cNvSpPr/>
          <p:nvPr/>
        </p:nvSpPr>
        <p:spPr>
          <a:xfrm>
            <a:off x="9677995" y="4632960"/>
            <a:ext cx="3233261"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Navigating Complexities</a:t>
            </a:r>
            <a:endParaRPr lang="en-US" sz="2200" dirty="0"/>
          </a:p>
        </p:txBody>
      </p:sp>
      <p:sp>
        <p:nvSpPr>
          <p:cNvPr id="11" name="Text 6"/>
          <p:cNvSpPr/>
          <p:nvPr/>
        </p:nvSpPr>
        <p:spPr>
          <a:xfrm>
            <a:off x="9677995" y="5123378"/>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Biomedical NER faces unique challenges, including ambiguous terms, synonyms, and multi-word entities (e.g., "Alice in Wonderland syndrome"). </a:t>
            </a:r>
            <a:endParaRPr lang="en-US" sz="1750" dirty="0"/>
          </a:p>
        </p:txBody>
      </p:sp>
      <p:sp>
        <p:nvSpPr>
          <p:cNvPr id="12" name="Text 7"/>
          <p:cNvSpPr/>
          <p:nvPr/>
        </p:nvSpPr>
        <p:spPr>
          <a:xfrm>
            <a:off x="793790" y="719304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For instance, an NER system can extract </a:t>
            </a:r>
            <a:r>
              <a:rPr lang="en-US" sz="1750" dirty="0">
                <a:solidFill>
                  <a:srgbClr val="D2600F"/>
                </a:solidFill>
                <a:latin typeface="Open Sans" pitchFamily="34" charset="0"/>
                <a:ea typeface="Open Sans" pitchFamily="34" charset="-122"/>
                <a:cs typeface="Open Sans" pitchFamily="34" charset="-120"/>
              </a:rPr>
              <a:t>"Steve Jobs" as a Person</a:t>
            </a:r>
            <a:r>
              <a:rPr lang="en-US" sz="1750" dirty="0">
                <a:solidFill>
                  <a:srgbClr val="2B2E3C"/>
                </a:solidFill>
                <a:latin typeface="Open Sans" pitchFamily="34" charset="0"/>
                <a:ea typeface="Open Sans" pitchFamily="34" charset="-122"/>
                <a:cs typeface="Open Sans" pitchFamily="34" charset="-120"/>
              </a:rPr>
              <a:t> and </a:t>
            </a:r>
            <a:r>
              <a:rPr lang="en-US" sz="1750" dirty="0">
                <a:solidFill>
                  <a:srgbClr val="D2600F"/>
                </a:solidFill>
                <a:latin typeface="Open Sans" pitchFamily="34" charset="0"/>
                <a:ea typeface="Open Sans" pitchFamily="34" charset="-122"/>
                <a:cs typeface="Open Sans" pitchFamily="34" charset="-120"/>
              </a:rPr>
              <a:t>"Apple" as an Organization</a:t>
            </a:r>
            <a:r>
              <a:rPr lang="en-US" sz="1750" dirty="0">
                <a:solidFill>
                  <a:srgbClr val="2B2E3C"/>
                </a:solidFill>
                <a:latin typeface="Open Sans" pitchFamily="34" charset="0"/>
                <a:ea typeface="Open Sans" pitchFamily="34" charset="-122"/>
                <a:cs typeface="Open Sans" pitchFamily="34" charset="-120"/>
              </a:rPr>
              <a:t> from a given text.</a:t>
            </a:r>
            <a:endParaRPr lang="en-US" sz="1750" dirty="0"/>
          </a:p>
        </p:txBody>
      </p:sp>
      <p:sp>
        <p:nvSpPr>
          <p:cNvPr id="13" name="Text 1">
            <a:extLst>
              <a:ext uri="{FF2B5EF4-FFF2-40B4-BE49-F238E27FC236}">
                <a16:creationId xmlns:a16="http://schemas.microsoft.com/office/drawing/2014/main" id="{18596797-6F4B-2E02-CD7C-49C8EB7EC69C}"/>
              </a:ext>
            </a:extLst>
          </p:cNvPr>
          <p:cNvSpPr/>
          <p:nvPr/>
        </p:nvSpPr>
        <p:spPr>
          <a:xfrm>
            <a:off x="793789" y="1618826"/>
            <a:ext cx="13042821" cy="2396080"/>
          </a:xfrm>
          <a:prstGeom prst="rect">
            <a:avLst/>
          </a:prstGeom>
          <a:noFill/>
          <a:ln/>
        </p:spPr>
        <p:txBody>
          <a:bodyPr wrap="none" lIns="0" tIns="0" rIns="0" bIns="0" rtlCol="0" anchor="t"/>
          <a:lstStyle/>
          <a:p>
            <a:pPr marL="342900" indent="-342900">
              <a:lnSpc>
                <a:spcPts val="2750"/>
              </a:lnSpc>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NLP task to identify and classify real-world entities in text (e.g., person, place, organization, date).</a:t>
            </a:r>
          </a:p>
          <a:p>
            <a:pPr>
              <a:lnSpc>
                <a:spcPts val="2750"/>
              </a:lnSpc>
            </a:pPr>
            <a:endParaRPr lang="en-US" sz="22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Working:</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1: Detect entity words/phrases.</a:t>
            </a: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2: Classify into categories (Person, Location, Organization, etc.).</a:t>
            </a: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Uses ML, Deep Learning, and Transformer models.</a:t>
            </a:r>
          </a:p>
          <a:p>
            <a:pPr>
              <a:lnSpc>
                <a:spcPts val="2750"/>
              </a:lnSpc>
            </a:pP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1" name="Picture 20">
            <a:extLst>
              <a:ext uri="{FF2B5EF4-FFF2-40B4-BE49-F238E27FC236}">
                <a16:creationId xmlns:a16="http://schemas.microsoft.com/office/drawing/2014/main" id="{5A23C14B-F1F7-A4B8-BB29-6D6D2ED9FA0C}"/>
              </a:ext>
            </a:extLst>
          </p:cNvPr>
          <p:cNvPicPr>
            <a:picLocks noChangeAspect="1"/>
          </p:cNvPicPr>
          <p:nvPr/>
        </p:nvPicPr>
        <p:blipFill>
          <a:blip r:embed="rId3"/>
          <a:stretch>
            <a:fillRect/>
          </a:stretch>
        </p:blipFill>
        <p:spPr>
          <a:xfrm>
            <a:off x="6461686" y="3889990"/>
            <a:ext cx="1707028" cy="449619"/>
          </a:xfrm>
          <a:prstGeom prst="rect">
            <a:avLst/>
          </a:prstGeom>
        </p:spPr>
      </p:pic>
      <p:pic>
        <p:nvPicPr>
          <p:cNvPr id="22" name="Picture 21">
            <a:extLst>
              <a:ext uri="{FF2B5EF4-FFF2-40B4-BE49-F238E27FC236}">
                <a16:creationId xmlns:a16="http://schemas.microsoft.com/office/drawing/2014/main" id="{358E3E16-1FC9-CEFD-3227-89A1DE3CC64F}"/>
              </a:ext>
            </a:extLst>
          </p:cNvPr>
          <p:cNvPicPr>
            <a:picLocks noChangeAspect="1"/>
          </p:cNvPicPr>
          <p:nvPr/>
        </p:nvPicPr>
        <p:blipFill>
          <a:blip r:embed="rId4"/>
          <a:stretch>
            <a:fillRect/>
          </a:stretch>
        </p:blipFill>
        <p:spPr>
          <a:xfrm>
            <a:off x="12212863" y="7765272"/>
            <a:ext cx="2314898" cy="4440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54383"/>
            <a:ext cx="8131612"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3: Relation Extraction (RE)</a:t>
            </a:r>
            <a:endParaRPr lang="en-US" sz="4450" dirty="0"/>
          </a:p>
        </p:txBody>
      </p:sp>
      <p:sp>
        <p:nvSpPr>
          <p:cNvPr id="3" name="Shape 1"/>
          <p:cNvSpPr/>
          <p:nvPr/>
        </p:nvSpPr>
        <p:spPr>
          <a:xfrm>
            <a:off x="793849" y="4461569"/>
            <a:ext cx="4196358" cy="2410897"/>
          </a:xfrm>
          <a:prstGeom prst="roundRect">
            <a:avLst>
              <a:gd name="adj" fmla="val 3952"/>
            </a:avLst>
          </a:prstGeom>
          <a:solidFill>
            <a:srgbClr val="FCE2CF"/>
          </a:solidFill>
          <a:ln w="7620">
            <a:solidFill>
              <a:srgbClr val="E2C8B5"/>
            </a:solidFill>
            <a:prstDash val="solid"/>
          </a:ln>
        </p:spPr>
      </p:sp>
      <p:sp>
        <p:nvSpPr>
          <p:cNvPr id="4" name="Text 2"/>
          <p:cNvSpPr/>
          <p:nvPr/>
        </p:nvSpPr>
        <p:spPr>
          <a:xfrm>
            <a:off x="1028283" y="4696003"/>
            <a:ext cx="2988469"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Semantic Connections</a:t>
            </a:r>
            <a:endParaRPr lang="en-US" sz="2200" dirty="0"/>
          </a:p>
        </p:txBody>
      </p:sp>
      <p:sp>
        <p:nvSpPr>
          <p:cNvPr id="5" name="Text 3"/>
          <p:cNvSpPr/>
          <p:nvPr/>
        </p:nvSpPr>
        <p:spPr>
          <a:xfrm>
            <a:off x="1028283"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RE identifies the meaningful relationships between entities, for example, recognizing "Steve Jobs" </a:t>
            </a:r>
            <a:r>
              <a:rPr lang="en-US" sz="1750" dirty="0">
                <a:solidFill>
                  <a:schemeClr val="tx1">
                    <a:lumMod val="75000"/>
                    <a:lumOff val="25000"/>
                  </a:schemeClr>
                </a:solidFill>
                <a:latin typeface="Open Sans" pitchFamily="34" charset="0"/>
                <a:ea typeface="Open Sans" pitchFamily="34" charset="-122"/>
                <a:cs typeface="Open Sans" pitchFamily="34" charset="-120"/>
              </a:rPr>
              <a:t>co-founded</a:t>
            </a:r>
            <a:r>
              <a:rPr lang="en-US" sz="1750" dirty="0">
                <a:solidFill>
                  <a:srgbClr val="2B2E3C"/>
                </a:solidFill>
                <a:latin typeface="Open Sans" pitchFamily="34" charset="0"/>
                <a:ea typeface="Open Sans" pitchFamily="34" charset="-122"/>
                <a:cs typeface="Open Sans" pitchFamily="34" charset="-120"/>
              </a:rPr>
              <a:t> "Apple".</a:t>
            </a:r>
            <a:endParaRPr lang="en-US" sz="1750" dirty="0"/>
          </a:p>
        </p:txBody>
      </p:sp>
      <p:sp>
        <p:nvSpPr>
          <p:cNvPr id="6" name="Shape 4"/>
          <p:cNvSpPr/>
          <p:nvPr/>
        </p:nvSpPr>
        <p:spPr>
          <a:xfrm>
            <a:off x="5217021" y="4461569"/>
            <a:ext cx="4196358" cy="2410897"/>
          </a:xfrm>
          <a:prstGeom prst="roundRect">
            <a:avLst>
              <a:gd name="adj" fmla="val 3952"/>
            </a:avLst>
          </a:prstGeom>
          <a:solidFill>
            <a:srgbClr val="FCE2CF"/>
          </a:solidFill>
          <a:ln w="7620">
            <a:solidFill>
              <a:srgbClr val="E2C8B5"/>
            </a:solidFill>
            <a:prstDash val="solid"/>
          </a:ln>
        </p:spPr>
      </p:sp>
      <p:sp>
        <p:nvSpPr>
          <p:cNvPr id="7" name="Text 5"/>
          <p:cNvSpPr/>
          <p:nvPr/>
        </p:nvSpPr>
        <p:spPr>
          <a:xfrm>
            <a:off x="5451455" y="4696003"/>
            <a:ext cx="3009424"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Diverse Methodologies</a:t>
            </a:r>
            <a:endParaRPr lang="en-US" sz="2200" dirty="0"/>
          </a:p>
        </p:txBody>
      </p:sp>
      <p:sp>
        <p:nvSpPr>
          <p:cNvPr id="8" name="Text 6"/>
          <p:cNvSpPr/>
          <p:nvPr/>
        </p:nvSpPr>
        <p:spPr>
          <a:xfrm>
            <a:off x="5451455"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Techniques range from dependency parsing to advanced neural models and reinforcement learning methods. </a:t>
            </a:r>
            <a:endParaRPr lang="en-US" sz="1750" dirty="0"/>
          </a:p>
        </p:txBody>
      </p:sp>
      <p:sp>
        <p:nvSpPr>
          <p:cNvPr id="9" name="Shape 7"/>
          <p:cNvSpPr/>
          <p:nvPr/>
        </p:nvSpPr>
        <p:spPr>
          <a:xfrm>
            <a:off x="9640192" y="4461569"/>
            <a:ext cx="4196358" cy="2410897"/>
          </a:xfrm>
          <a:prstGeom prst="roundRect">
            <a:avLst>
              <a:gd name="adj" fmla="val 3952"/>
            </a:avLst>
          </a:prstGeom>
          <a:solidFill>
            <a:srgbClr val="FCE2CF"/>
          </a:solidFill>
          <a:ln w="7620">
            <a:solidFill>
              <a:srgbClr val="E2C8B5"/>
            </a:solidFill>
            <a:prstDash val="solid"/>
          </a:ln>
        </p:spPr>
      </p:sp>
      <p:sp>
        <p:nvSpPr>
          <p:cNvPr id="10" name="Text 8"/>
          <p:cNvSpPr/>
          <p:nvPr/>
        </p:nvSpPr>
        <p:spPr>
          <a:xfrm>
            <a:off x="9874627" y="4696003"/>
            <a:ext cx="2984778"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Structured Knowledge</a:t>
            </a:r>
            <a:endParaRPr lang="en-US" sz="2200" dirty="0"/>
          </a:p>
        </p:txBody>
      </p:sp>
      <p:sp>
        <p:nvSpPr>
          <p:cNvPr id="11" name="Text 9"/>
          <p:cNvSpPr/>
          <p:nvPr/>
        </p:nvSpPr>
        <p:spPr>
          <a:xfrm>
            <a:off x="9874627"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RE is crucial for transforming unstructured text into structured knowledge, vital for sectors like healthcare and finance.</a:t>
            </a:r>
            <a:endParaRPr lang="en-US" sz="1750" dirty="0"/>
          </a:p>
        </p:txBody>
      </p:sp>
      <p:sp>
        <p:nvSpPr>
          <p:cNvPr id="12" name="Text 3">
            <a:extLst>
              <a:ext uri="{FF2B5EF4-FFF2-40B4-BE49-F238E27FC236}">
                <a16:creationId xmlns:a16="http://schemas.microsoft.com/office/drawing/2014/main" id="{84F5C6EA-0686-ED76-FAB9-0C07469BCE07}"/>
              </a:ext>
            </a:extLst>
          </p:cNvPr>
          <p:cNvSpPr/>
          <p:nvPr/>
        </p:nvSpPr>
        <p:spPr>
          <a:xfrm>
            <a:off x="793848" y="1094004"/>
            <a:ext cx="13042701" cy="2853528"/>
          </a:xfrm>
          <a:prstGeom prst="rect">
            <a:avLst/>
          </a:prstGeom>
          <a:noFill/>
          <a:ln/>
        </p:spPr>
        <p:txBody>
          <a:bodyPr wrap="square" lIns="0" tIns="0" rIns="0" bIns="0" rtlCol="0" anchor="t"/>
          <a:lstStyle/>
          <a:p>
            <a:r>
              <a:rPr lang="en-US" sz="2000" b="1" dirty="0">
                <a:latin typeface="Open Sans" panose="020B0606030504020204" pitchFamily="34" charset="0"/>
                <a:ea typeface="Open Sans" panose="020B0606030504020204" pitchFamily="34" charset="0"/>
                <a:cs typeface="Open Sans" panose="020B0606030504020204" pitchFamily="34" charset="0"/>
              </a:rPr>
              <a:t>Definition: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NLP task of identifying </a:t>
            </a:r>
            <a:r>
              <a:rPr lang="en-US" sz="2000" b="1" dirty="0">
                <a:latin typeface="Open Sans" panose="020B0606030504020204" pitchFamily="34" charset="0"/>
                <a:ea typeface="Open Sans" panose="020B0606030504020204" pitchFamily="34" charset="0"/>
                <a:cs typeface="Open Sans" panose="020B0606030504020204" pitchFamily="34" charset="0"/>
              </a:rPr>
              <a:t>semantic relationships</a:t>
            </a:r>
            <a:r>
              <a:rPr lang="en-US" sz="2000" dirty="0">
                <a:latin typeface="Open Sans" panose="020B0606030504020204" pitchFamily="34" charset="0"/>
                <a:ea typeface="Open Sans" panose="020B0606030504020204" pitchFamily="34" charset="0"/>
                <a:cs typeface="Open Sans" panose="020B0606030504020204" pitchFamily="34" charset="0"/>
              </a:rPr>
              <a:t> between entities in text.</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Working:</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NER Output</a:t>
            </a:r>
            <a:r>
              <a:rPr lang="en-US" sz="2000" dirty="0">
                <a:latin typeface="Open Sans" panose="020B0606030504020204" pitchFamily="34" charset="0"/>
                <a:ea typeface="Open Sans" panose="020B0606030504020204" pitchFamily="34" charset="0"/>
                <a:cs typeface="Open Sans" panose="020B0606030504020204" pitchFamily="34" charset="0"/>
              </a:rPr>
              <a:t>: First detect entities.</a:t>
            </a: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Relation Detection</a:t>
            </a:r>
            <a:r>
              <a:rPr lang="en-US" sz="2000" dirty="0">
                <a:latin typeface="Open Sans" panose="020B0606030504020204" pitchFamily="34" charset="0"/>
                <a:ea typeface="Open Sans" panose="020B0606030504020204" pitchFamily="34" charset="0"/>
                <a:cs typeface="Open Sans" panose="020B0606030504020204" pitchFamily="34" charset="0"/>
              </a:rPr>
              <a:t>: Check if a meaningful relation exists.</a:t>
            </a: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Relation Classification</a:t>
            </a:r>
            <a:r>
              <a:rPr lang="en-US" sz="2000" dirty="0">
                <a:latin typeface="Open Sans" panose="020B0606030504020204" pitchFamily="34" charset="0"/>
                <a:ea typeface="Open Sans" panose="020B0606030504020204" pitchFamily="34" charset="0"/>
                <a:cs typeface="Open Sans" panose="020B0606030504020204" pitchFamily="34" charset="0"/>
              </a:rPr>
              <a:t>: Assign relation type (e.g., </a:t>
            </a:r>
            <a:r>
              <a:rPr lang="en-US" sz="2000" i="1" dirty="0">
                <a:latin typeface="Open Sans" panose="020B0606030504020204" pitchFamily="34" charset="0"/>
                <a:ea typeface="Open Sans" panose="020B0606030504020204" pitchFamily="34" charset="0"/>
                <a:cs typeface="Open Sans" panose="020B0606030504020204" pitchFamily="34" charset="0"/>
              </a:rPr>
              <a:t>works for</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i="1" dirty="0">
                <a:latin typeface="Open Sans" panose="020B0606030504020204" pitchFamily="34" charset="0"/>
                <a:ea typeface="Open Sans" panose="020B0606030504020204" pitchFamily="34" charset="0"/>
                <a:cs typeface="Open Sans" panose="020B0606030504020204" pitchFamily="34" charset="0"/>
              </a:rPr>
              <a:t>located in</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14" name="Picture 13">
            <a:extLst>
              <a:ext uri="{FF2B5EF4-FFF2-40B4-BE49-F238E27FC236}">
                <a16:creationId xmlns:a16="http://schemas.microsoft.com/office/drawing/2014/main" id="{D84188C8-7F72-A20B-AC4A-1514E597A19E}"/>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376871"/>
            <a:ext cx="10027563"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4: Constructing Semantic Graphs</a:t>
            </a:r>
            <a:endParaRPr lang="en-US" sz="4450" dirty="0"/>
          </a:p>
        </p:txBody>
      </p:sp>
      <p:sp>
        <p:nvSpPr>
          <p:cNvPr id="3" name="Text 1"/>
          <p:cNvSpPr/>
          <p:nvPr/>
        </p:nvSpPr>
        <p:spPr>
          <a:xfrm>
            <a:off x="793790" y="1260497"/>
            <a:ext cx="13042821" cy="2854303"/>
          </a:xfrm>
          <a:prstGeom prst="rect">
            <a:avLst/>
          </a:prstGeom>
          <a:noFill/>
          <a:ln/>
        </p:spPr>
        <p:txBody>
          <a:bodyPr wrap="square" lIns="0" tIns="0" rIns="0" bIns="0" rtlCol="0" anchor="t"/>
          <a:lstStyle/>
          <a:p>
            <a:pPr marL="0" indent="0" algn="l">
              <a:lnSpc>
                <a:spcPts val="2850"/>
              </a:lnSpc>
              <a:buNone/>
            </a:pPr>
            <a:r>
              <a:rPr lang="en-US" sz="2000" dirty="0">
                <a:solidFill>
                  <a:srgbClr val="2B2E3C"/>
                </a:solidFill>
                <a:latin typeface="Open Sans" pitchFamily="34" charset="0"/>
                <a:ea typeface="Open Sans" pitchFamily="34" charset="-122"/>
                <a:cs typeface="Open Sans" pitchFamily="34" charset="-120"/>
              </a:rPr>
              <a:t>In this final stage, identified entities become nodes within a knowledge graph (KG), and the extracted relations form the edges.</a:t>
            </a:r>
          </a:p>
          <a:p>
            <a:pPr marL="0" indent="0" algn="l">
              <a:lnSpc>
                <a:spcPts val="2850"/>
              </a:lnSpc>
              <a:buNone/>
            </a:pPr>
            <a:endParaRPr lang="en-US" sz="2000" dirty="0">
              <a:solidFill>
                <a:srgbClr val="2B2E3C"/>
              </a:solidFill>
              <a:latin typeface="Open Sans" pitchFamily="34" charset="0"/>
              <a:ea typeface="Open Sans" pitchFamily="34" charset="-122"/>
              <a:cs typeface="Open Sans" pitchFamily="34" charset="-12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Working:</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Input:</a:t>
            </a:r>
            <a:r>
              <a:rPr lang="en-US" sz="2000" dirty="0">
                <a:latin typeface="Open Sans" panose="020B0606030504020204" pitchFamily="34" charset="0"/>
                <a:ea typeface="Open Sans" panose="020B0606030504020204" pitchFamily="34" charset="0"/>
                <a:cs typeface="Open Sans" panose="020B0606030504020204" pitchFamily="34" charset="0"/>
              </a:rPr>
              <a:t> Entities (from NER) + Relations (from RE).</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Nodes:</a:t>
            </a:r>
            <a:r>
              <a:rPr lang="en-US" sz="2000" dirty="0">
                <a:latin typeface="Open Sans" panose="020B0606030504020204" pitchFamily="34" charset="0"/>
                <a:ea typeface="Open Sans" panose="020B0606030504020204" pitchFamily="34" charset="0"/>
                <a:cs typeface="Open Sans" panose="020B0606030504020204" pitchFamily="34" charset="0"/>
              </a:rPr>
              <a:t> Represent entities (e.g., Person, Organization, Location).</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Edges:</a:t>
            </a:r>
            <a:r>
              <a:rPr lang="en-US" sz="2000" dirty="0">
                <a:latin typeface="Open Sans" panose="020B0606030504020204" pitchFamily="34" charset="0"/>
                <a:ea typeface="Open Sans" panose="020B0606030504020204" pitchFamily="34" charset="0"/>
                <a:cs typeface="Open Sans" panose="020B0606030504020204" pitchFamily="34" charset="0"/>
              </a:rPr>
              <a:t> Represent semantic relations (e.g., </a:t>
            </a:r>
            <a:r>
              <a:rPr lang="en-US" sz="2000" i="1" dirty="0" err="1">
                <a:latin typeface="Open Sans" panose="020B0606030504020204" pitchFamily="34" charset="0"/>
                <a:ea typeface="Open Sans" panose="020B0606030504020204" pitchFamily="34" charset="0"/>
                <a:cs typeface="Open Sans" panose="020B0606030504020204" pitchFamily="34" charset="0"/>
              </a:rPr>
              <a:t>works_for</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i="1" dirty="0" err="1">
                <a:latin typeface="Open Sans" panose="020B0606030504020204" pitchFamily="34" charset="0"/>
                <a:ea typeface="Open Sans" panose="020B0606030504020204" pitchFamily="34" charset="0"/>
                <a:cs typeface="Open Sans" panose="020B0606030504020204" pitchFamily="34" charset="0"/>
              </a:rPr>
              <a:t>located_in</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Output:</a:t>
            </a:r>
            <a:r>
              <a:rPr lang="en-US" sz="2000" dirty="0">
                <a:latin typeface="Open Sans" panose="020B0606030504020204" pitchFamily="34" charset="0"/>
                <a:ea typeface="Open Sans" panose="020B0606030504020204" pitchFamily="34" charset="0"/>
                <a:cs typeface="Open Sans" panose="020B0606030504020204" pitchFamily="34" charset="0"/>
              </a:rPr>
              <a:t> Graph structure = Knowledge Graph.</a:t>
            </a:r>
          </a:p>
          <a:p>
            <a:pPr marL="0" indent="0" algn="l">
              <a:lnSpc>
                <a:spcPts val="2850"/>
              </a:lnSpc>
              <a:buNone/>
            </a:pPr>
            <a:endParaRPr lang="en-US" sz="2000" dirty="0"/>
          </a:p>
        </p:txBody>
      </p:sp>
      <p:sp>
        <p:nvSpPr>
          <p:cNvPr id="4" name="Text 2"/>
          <p:cNvSpPr/>
          <p:nvPr/>
        </p:nvSpPr>
        <p:spPr>
          <a:xfrm>
            <a:off x="793789" y="39788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2E3C"/>
                </a:solidFill>
                <a:latin typeface="Open Sans" pitchFamily="34" charset="0"/>
                <a:ea typeface="Open Sans" pitchFamily="34" charset="-122"/>
                <a:cs typeface="Open Sans" pitchFamily="34" charset="-120"/>
              </a:rPr>
              <a:t>Knowledge graphs enable </a:t>
            </a:r>
            <a:r>
              <a:rPr lang="en-US" sz="1750" dirty="0">
                <a:solidFill>
                  <a:srgbClr val="D2600F"/>
                </a:solidFill>
                <a:latin typeface="Open Sans" pitchFamily="34" charset="0"/>
                <a:ea typeface="Open Sans" pitchFamily="34" charset="-122"/>
                <a:cs typeface="Open Sans" pitchFamily="34" charset="-120"/>
              </a:rPr>
              <a:t>rich querying, inference, and visualization</a:t>
            </a:r>
            <a:r>
              <a:rPr lang="en-US" sz="1750" dirty="0">
                <a:solidFill>
                  <a:srgbClr val="2B2E3C"/>
                </a:solidFill>
                <a:latin typeface="Open Sans" pitchFamily="34" charset="0"/>
                <a:ea typeface="Open Sans" pitchFamily="34" charset="-122"/>
                <a:cs typeface="Open Sans" pitchFamily="34" charset="-120"/>
              </a:rPr>
              <a:t> of complex interconnections.</a:t>
            </a:r>
            <a:endParaRPr lang="en-US" sz="1750" dirty="0"/>
          </a:p>
        </p:txBody>
      </p:sp>
      <p:sp>
        <p:nvSpPr>
          <p:cNvPr id="5" name="Text 3"/>
          <p:cNvSpPr/>
          <p:nvPr/>
        </p:nvSpPr>
        <p:spPr>
          <a:xfrm>
            <a:off x="793789" y="442108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2E3C"/>
                </a:solidFill>
                <a:latin typeface="Open Sans" pitchFamily="34" charset="0"/>
                <a:ea typeface="Open Sans" pitchFamily="34" charset="-122"/>
                <a:cs typeface="Open Sans" pitchFamily="34" charset="-120"/>
              </a:rPr>
              <a:t>Visualization tools provide interactive ways to explore and analyze these powerful semantic networks.</a:t>
            </a:r>
            <a:endParaRPr lang="en-US" sz="1750" dirty="0"/>
          </a:p>
        </p:txBody>
      </p:sp>
      <p:pic>
        <p:nvPicPr>
          <p:cNvPr id="6" name="Picture 5">
            <a:extLst>
              <a:ext uri="{FF2B5EF4-FFF2-40B4-BE49-F238E27FC236}">
                <a16:creationId xmlns:a16="http://schemas.microsoft.com/office/drawing/2014/main" id="{AC9771A7-867C-9AE8-4B91-C39CD897EA00}"/>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1518" y="582573"/>
            <a:ext cx="13207365" cy="1270635"/>
          </a:xfrm>
          <a:prstGeom prst="rect">
            <a:avLst/>
          </a:prstGeom>
          <a:noFill/>
          <a:ln/>
        </p:spPr>
        <p:txBody>
          <a:bodyPr wrap="square" lIns="0" tIns="0" rIns="0" bIns="0" rtlCol="0" anchor="t"/>
          <a:lstStyle/>
          <a:p>
            <a:pPr marL="0" indent="0" algn="l">
              <a:lnSpc>
                <a:spcPts val="5000"/>
              </a:lnSpc>
              <a:buNone/>
            </a:pPr>
            <a:r>
              <a:rPr lang="en-US" sz="4000" dirty="0">
                <a:solidFill>
                  <a:srgbClr val="2C3F42"/>
                </a:solidFill>
                <a:latin typeface="Bitter Medium" pitchFamily="34" charset="0"/>
                <a:ea typeface="Bitter Medium" pitchFamily="34" charset="-122"/>
                <a:cs typeface="Bitter Medium" pitchFamily="34" charset="-120"/>
              </a:rPr>
              <a:t>Conclusion:</a:t>
            </a:r>
            <a:endParaRPr lang="en-US" sz="4000" dirty="0"/>
          </a:p>
        </p:txBody>
      </p:sp>
      <p:sp>
        <p:nvSpPr>
          <p:cNvPr id="3" name="Shape 1"/>
          <p:cNvSpPr/>
          <p:nvPr/>
        </p:nvSpPr>
        <p:spPr>
          <a:xfrm>
            <a:off x="711518" y="1649968"/>
            <a:ext cx="813197" cy="1219795"/>
          </a:xfrm>
          <a:prstGeom prst="roundRect">
            <a:avLst>
              <a:gd name="adj" fmla="val 360001"/>
            </a:avLst>
          </a:prstGeom>
          <a:solidFill>
            <a:srgbClr val="FCE2CF"/>
          </a:solidFill>
          <a:ln w="7620">
            <a:solidFill>
              <a:srgbClr val="E2C8B5"/>
            </a:solidFill>
            <a:prstDash val="solid"/>
          </a:ln>
        </p:spPr>
      </p:sp>
      <p:sp>
        <p:nvSpPr>
          <p:cNvPr id="4" name="Text 2"/>
          <p:cNvSpPr/>
          <p:nvPr/>
        </p:nvSpPr>
        <p:spPr>
          <a:xfrm>
            <a:off x="965597" y="2069306"/>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1</a:t>
            </a:r>
            <a:endParaRPr lang="en-US" sz="2400" dirty="0"/>
          </a:p>
        </p:txBody>
      </p:sp>
      <p:sp>
        <p:nvSpPr>
          <p:cNvPr id="5" name="Text 3"/>
          <p:cNvSpPr/>
          <p:nvPr/>
        </p:nvSpPr>
        <p:spPr>
          <a:xfrm>
            <a:off x="1727954" y="1853208"/>
            <a:ext cx="2541151" cy="317540"/>
          </a:xfrm>
          <a:prstGeom prst="rect">
            <a:avLst/>
          </a:prstGeom>
          <a:noFill/>
          <a:ln/>
        </p:spPr>
        <p:txBody>
          <a:bodyPr wrap="none" lIns="0" tIns="0" rIns="0" bIns="0" rtlCol="0" anchor="t"/>
          <a:lstStyle/>
          <a:p>
            <a:pPr marL="0" indent="0" algn="l">
              <a:lnSpc>
                <a:spcPts val="2500"/>
              </a:lnSpc>
              <a:buNone/>
            </a:pPr>
            <a:r>
              <a:rPr lang="en-US" sz="2000" dirty="0"/>
              <a:t>Data Collection and Preprocessing</a:t>
            </a:r>
          </a:p>
        </p:txBody>
      </p:sp>
      <p:sp>
        <p:nvSpPr>
          <p:cNvPr id="6" name="Text 4"/>
          <p:cNvSpPr/>
          <p:nvPr/>
        </p:nvSpPr>
        <p:spPr>
          <a:xfrm>
            <a:off x="1727953" y="2292667"/>
            <a:ext cx="12489851" cy="764738"/>
          </a:xfrm>
          <a:prstGeom prst="rect">
            <a:avLst/>
          </a:prstGeom>
          <a:noFill/>
          <a:ln/>
        </p:spPr>
        <p:txBody>
          <a:bodyPr wrap="none" lIns="0" tIns="0" rIns="0" bIns="0" numCol="1" rtlCol="0" anchor="t"/>
          <a:lstStyle/>
          <a:p>
            <a:pPr>
              <a:lnSpc>
                <a:spcPts val="2550"/>
              </a:lnSpc>
            </a:pPr>
            <a:r>
              <a:rPr lang="en-US" sz="1600" dirty="0">
                <a:latin typeface="Open Sans" panose="020B0606030504020204" pitchFamily="34" charset="0"/>
                <a:ea typeface="Open Sans" panose="020B0606030504020204" pitchFamily="34" charset="0"/>
                <a:cs typeface="Open Sans" panose="020B0606030504020204" pitchFamily="34" charset="0"/>
              </a:rPr>
              <a:t>Done by </a:t>
            </a:r>
            <a:r>
              <a:rPr lang="en-IN" sz="1600" dirty="0">
                <a:latin typeface="Open Sans" panose="020B0606030504020204" pitchFamily="34" charset="0"/>
                <a:ea typeface="Open Sans" panose="020B0606030504020204" pitchFamily="34" charset="0"/>
                <a:cs typeface="Open Sans" panose="020B0606030504020204" pitchFamily="34" charset="0"/>
              </a:rPr>
              <a:t>SaiTejaswi. The data collected and pre-processed is based on multiple fields like Scientists name, historical events etc.</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The pre processing includes removing/deleting unwanted data, fixing spaces, conversion to lowercase etc.</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5"/>
          <p:cNvSpPr/>
          <p:nvPr/>
        </p:nvSpPr>
        <p:spPr>
          <a:xfrm>
            <a:off x="711518" y="3073003"/>
            <a:ext cx="813197" cy="1219795"/>
          </a:xfrm>
          <a:prstGeom prst="roundRect">
            <a:avLst>
              <a:gd name="adj" fmla="val 360001"/>
            </a:avLst>
          </a:prstGeom>
          <a:solidFill>
            <a:srgbClr val="FCE2CF"/>
          </a:solidFill>
          <a:ln w="7620">
            <a:solidFill>
              <a:srgbClr val="E2C8B5"/>
            </a:solidFill>
            <a:prstDash val="solid"/>
          </a:ln>
        </p:spPr>
      </p:sp>
      <p:sp>
        <p:nvSpPr>
          <p:cNvPr id="8" name="Text 6"/>
          <p:cNvSpPr/>
          <p:nvPr/>
        </p:nvSpPr>
        <p:spPr>
          <a:xfrm>
            <a:off x="965597" y="3492341"/>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2</a:t>
            </a:r>
            <a:endParaRPr lang="en-US" sz="2400" dirty="0"/>
          </a:p>
        </p:txBody>
      </p:sp>
      <p:sp>
        <p:nvSpPr>
          <p:cNvPr id="9" name="Text 7"/>
          <p:cNvSpPr/>
          <p:nvPr/>
        </p:nvSpPr>
        <p:spPr>
          <a:xfrm>
            <a:off x="1727954" y="3276243"/>
            <a:ext cx="2541151" cy="317540"/>
          </a:xfrm>
          <a:prstGeom prst="rect">
            <a:avLst/>
          </a:prstGeom>
          <a:noFill/>
          <a:ln/>
        </p:spPr>
        <p:txBody>
          <a:bodyPr wrap="none" lIns="0" tIns="0" rIns="0" bIns="0" rtlCol="0" anchor="t"/>
          <a:lstStyle/>
          <a:p>
            <a:pPr>
              <a:lnSpc>
                <a:spcPts val="2500"/>
              </a:lnSpc>
            </a:pPr>
            <a:r>
              <a:rPr lang="en-US" sz="2000" dirty="0">
                <a:latin typeface="Open Sans" panose="020B0606030504020204" pitchFamily="34" charset="0"/>
                <a:ea typeface="Open Sans" panose="020B0606030504020204" pitchFamily="34" charset="0"/>
                <a:cs typeface="Open Sans" panose="020B0606030504020204" pitchFamily="34" charset="0"/>
              </a:rPr>
              <a:t>Named Entity Recognition</a:t>
            </a:r>
          </a:p>
        </p:txBody>
      </p:sp>
      <p:sp>
        <p:nvSpPr>
          <p:cNvPr id="10" name="Text 8"/>
          <p:cNvSpPr/>
          <p:nvPr/>
        </p:nvSpPr>
        <p:spPr>
          <a:xfrm>
            <a:off x="1727954" y="3715702"/>
            <a:ext cx="12190928" cy="780336"/>
          </a:xfrm>
          <a:prstGeom prst="rect">
            <a:avLst/>
          </a:prstGeom>
          <a:noFill/>
          <a:ln/>
        </p:spPr>
        <p:txBody>
          <a:bodyPr wrap="none" lIns="0" tIns="0" rIns="0" bIns="0" rtlCol="0" anchor="t"/>
          <a:lstStyle/>
          <a:p>
            <a:pPr>
              <a:lnSpc>
                <a:spcPts val="2550"/>
              </a:lnSpc>
            </a:pPr>
            <a:r>
              <a:rPr lang="en-US" sz="1600" dirty="0">
                <a:solidFill>
                  <a:srgbClr val="2B2E3C"/>
                </a:solidFill>
                <a:latin typeface="Open Sans" panose="020B0606030504020204" pitchFamily="34" charset="0"/>
                <a:ea typeface="Open Sans" panose="020B0606030504020204" pitchFamily="34" charset="0"/>
                <a:cs typeface="Open Sans" panose="020B0606030504020204" pitchFamily="34" charset="0"/>
              </a:rPr>
              <a:t>Done by </a:t>
            </a:r>
            <a:r>
              <a:rPr lang="en-IN" sz="1600" dirty="0" err="1">
                <a:latin typeface="Open Sans" panose="020B0606030504020204" pitchFamily="34" charset="0"/>
                <a:ea typeface="Open Sans" panose="020B0606030504020204" pitchFamily="34" charset="0"/>
                <a:cs typeface="Open Sans" panose="020B0606030504020204" pitchFamily="34" charset="0"/>
              </a:rPr>
              <a:t>Poobeshraj</a:t>
            </a:r>
            <a:r>
              <a:rPr lang="en-IN" sz="1600" dirty="0">
                <a:latin typeface="Open Sans" panose="020B0606030504020204" pitchFamily="34" charset="0"/>
                <a:ea typeface="Open Sans" panose="020B0606030504020204" pitchFamily="34" charset="0"/>
                <a:cs typeface="Open Sans" panose="020B0606030504020204" pitchFamily="34" charset="0"/>
              </a:rPr>
              <a:t>. The NER helps by categorising the entities into their specific categories like name, place, organization etc.</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This was applied in the code for easy segregation of the data and understanding it for its better usage.</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l">
              <a:lnSpc>
                <a:spcPts val="2550"/>
              </a:lnSpc>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9"/>
          <p:cNvSpPr/>
          <p:nvPr/>
        </p:nvSpPr>
        <p:spPr>
          <a:xfrm>
            <a:off x="711518" y="4496038"/>
            <a:ext cx="813197" cy="1219795"/>
          </a:xfrm>
          <a:prstGeom prst="roundRect">
            <a:avLst>
              <a:gd name="adj" fmla="val 360001"/>
            </a:avLst>
          </a:prstGeom>
          <a:solidFill>
            <a:srgbClr val="FCE2CF"/>
          </a:solidFill>
          <a:ln w="7620">
            <a:solidFill>
              <a:srgbClr val="E2C8B5"/>
            </a:solidFill>
            <a:prstDash val="solid"/>
          </a:ln>
        </p:spPr>
      </p:sp>
      <p:sp>
        <p:nvSpPr>
          <p:cNvPr id="12" name="Text 10"/>
          <p:cNvSpPr/>
          <p:nvPr/>
        </p:nvSpPr>
        <p:spPr>
          <a:xfrm>
            <a:off x="965597" y="4915376"/>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3</a:t>
            </a:r>
            <a:endParaRPr lang="en-US" sz="2400" dirty="0"/>
          </a:p>
        </p:txBody>
      </p:sp>
      <p:sp>
        <p:nvSpPr>
          <p:cNvPr id="13" name="Text 11"/>
          <p:cNvSpPr/>
          <p:nvPr/>
        </p:nvSpPr>
        <p:spPr>
          <a:xfrm>
            <a:off x="1727954" y="4699278"/>
            <a:ext cx="2541151" cy="317540"/>
          </a:xfrm>
          <a:prstGeom prst="rect">
            <a:avLst/>
          </a:prstGeom>
          <a:noFill/>
          <a:ln/>
        </p:spPr>
        <p:txBody>
          <a:bodyPr wrap="none" lIns="0" tIns="0" rIns="0" bIns="0" rtlCol="0" anchor="t"/>
          <a:lstStyle/>
          <a:p>
            <a:pPr>
              <a:lnSpc>
                <a:spcPts val="2500"/>
              </a:lnSpc>
            </a:pPr>
            <a:r>
              <a:rPr lang="en-IN" sz="2000" dirty="0">
                <a:latin typeface="Open Sans" panose="020B0606030504020204" pitchFamily="34" charset="0"/>
                <a:ea typeface="Open Sans" panose="020B0606030504020204" pitchFamily="34" charset="0"/>
                <a:cs typeface="Open Sans" panose="020B0606030504020204" pitchFamily="34" charset="0"/>
              </a:rPr>
              <a:t>Semantic Map</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2"/>
          <p:cNvSpPr/>
          <p:nvPr/>
        </p:nvSpPr>
        <p:spPr>
          <a:xfrm>
            <a:off x="1727954" y="5138737"/>
            <a:ext cx="12190928" cy="325279"/>
          </a:xfrm>
          <a:prstGeom prst="rect">
            <a:avLst/>
          </a:prstGeom>
          <a:noFill/>
          <a:ln/>
        </p:spPr>
        <p:txBody>
          <a:bodyPr wrap="none" lIns="0" tIns="0" rIns="0" bIns="0" rtlCol="0" anchor="t"/>
          <a:lstStyle/>
          <a:p>
            <a:pPr>
              <a:lnSpc>
                <a:spcPts val="2550"/>
              </a:lnSpc>
            </a:pPr>
            <a:r>
              <a:rPr lang="en-US" sz="1600" dirty="0">
                <a:solidFill>
                  <a:srgbClr val="2B2E3C"/>
                </a:solidFill>
                <a:latin typeface="Open Sans" pitchFamily="34" charset="0"/>
                <a:ea typeface="Open Sans" pitchFamily="34" charset="-122"/>
                <a:cs typeface="Open Sans" pitchFamily="34" charset="-120"/>
              </a:rPr>
              <a:t>Done by </a:t>
            </a:r>
            <a:r>
              <a:rPr lang="en-IN" sz="1600" dirty="0">
                <a:latin typeface="Open Sans" panose="020B0606030504020204" pitchFamily="34" charset="0"/>
                <a:ea typeface="Open Sans" panose="020B0606030504020204" pitchFamily="34" charset="0"/>
                <a:cs typeface="Open Sans" panose="020B0606030504020204" pitchFamily="34" charset="0"/>
              </a:rPr>
              <a:t>Jahnavi. It included Relation Extraction and Construction of the Semantic graphs which helps with better understanding</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and better presentation and accuracy of the data. It visualizes the processed data according to the relations formed among them.</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Shape 13"/>
          <p:cNvSpPr/>
          <p:nvPr/>
        </p:nvSpPr>
        <p:spPr>
          <a:xfrm>
            <a:off x="711518" y="5919073"/>
            <a:ext cx="813197" cy="1219795"/>
          </a:xfrm>
          <a:prstGeom prst="roundRect">
            <a:avLst>
              <a:gd name="adj" fmla="val 360001"/>
            </a:avLst>
          </a:prstGeom>
          <a:solidFill>
            <a:srgbClr val="FCE2CF"/>
          </a:solidFill>
          <a:ln w="7620">
            <a:solidFill>
              <a:srgbClr val="E2C8B5"/>
            </a:solidFill>
            <a:prstDash val="solid"/>
          </a:ln>
        </p:spPr>
      </p:sp>
      <p:sp>
        <p:nvSpPr>
          <p:cNvPr id="16" name="Text 14"/>
          <p:cNvSpPr/>
          <p:nvPr/>
        </p:nvSpPr>
        <p:spPr>
          <a:xfrm>
            <a:off x="965597" y="6338411"/>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4</a:t>
            </a:r>
            <a:endParaRPr lang="en-US" sz="2400" dirty="0"/>
          </a:p>
        </p:txBody>
      </p:sp>
      <p:sp>
        <p:nvSpPr>
          <p:cNvPr id="17" name="Text 15"/>
          <p:cNvSpPr/>
          <p:nvPr/>
        </p:nvSpPr>
        <p:spPr>
          <a:xfrm>
            <a:off x="1727954" y="6122313"/>
            <a:ext cx="2541151" cy="317540"/>
          </a:xfrm>
          <a:prstGeom prst="rect">
            <a:avLst/>
          </a:prstGeom>
          <a:noFill/>
          <a:ln/>
        </p:spPr>
        <p:txBody>
          <a:bodyPr wrap="none" lIns="0" tIns="0" rIns="0" bIns="0" rtlCol="0" anchor="t"/>
          <a:lstStyle/>
          <a:p>
            <a:pPr marL="0" indent="0" algn="l">
              <a:lnSpc>
                <a:spcPts val="2500"/>
              </a:lnSpc>
              <a:buNone/>
            </a:pPr>
            <a:r>
              <a:rPr lang="en-US" sz="2000" dirty="0"/>
              <a:t>Overall</a:t>
            </a:r>
          </a:p>
        </p:txBody>
      </p:sp>
      <p:sp>
        <p:nvSpPr>
          <p:cNvPr id="18" name="Text 16"/>
          <p:cNvSpPr/>
          <p:nvPr/>
        </p:nvSpPr>
        <p:spPr>
          <a:xfrm>
            <a:off x="1727954" y="6561772"/>
            <a:ext cx="12190928" cy="325279"/>
          </a:xfrm>
          <a:prstGeom prst="rect">
            <a:avLst/>
          </a:prstGeom>
          <a:noFill/>
          <a:ln/>
        </p:spPr>
        <p:txBody>
          <a:bodyPr wrap="none" lIns="0" tIns="0" rIns="0" bIns="0" rtlCol="0" anchor="t"/>
          <a:lstStyle/>
          <a:p>
            <a:pPr marL="0" indent="0" algn="l">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The overall conclusion of this Project/Milestone is creating and producing a cleaned dataset by following a pipeline of preprocessing, </a:t>
            </a:r>
          </a:p>
          <a:p>
            <a:pPr marL="0" indent="0" algn="l">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NER, RE, and sematic graphs which reduces the time taken while using the </a:t>
            </a:r>
            <a:r>
              <a:rPr lang="en-US" sz="1600" dirty="0" err="1">
                <a:latin typeface="Open Sans" panose="020B0606030504020204" pitchFamily="34" charset="0"/>
                <a:ea typeface="Open Sans" panose="020B0606030504020204" pitchFamily="34" charset="0"/>
                <a:cs typeface="Open Sans" panose="020B0606030504020204" pitchFamily="34" charset="0"/>
              </a:rPr>
              <a:t>tradional</a:t>
            </a:r>
            <a:r>
              <a:rPr lang="en-US" sz="1600" dirty="0">
                <a:latin typeface="Open Sans" panose="020B0606030504020204" pitchFamily="34" charset="0"/>
                <a:ea typeface="Open Sans" panose="020B0606030504020204" pitchFamily="34" charset="0"/>
                <a:cs typeface="Open Sans" panose="020B0606030504020204" pitchFamily="34" charset="0"/>
              </a:rPr>
              <a:t> methods and visualizing them in a better format.</a:t>
            </a:r>
          </a:p>
        </p:txBody>
      </p:sp>
      <p:pic>
        <p:nvPicPr>
          <p:cNvPr id="19" name="Picture 18">
            <a:extLst>
              <a:ext uri="{FF2B5EF4-FFF2-40B4-BE49-F238E27FC236}">
                <a16:creationId xmlns:a16="http://schemas.microsoft.com/office/drawing/2014/main" id="{B2903C6E-FA81-6CBD-049C-5CF8E5FE16B5}"/>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779</Words>
  <Application>Microsoft Office PowerPoint</Application>
  <PresentationFormat>Custom</PresentationFormat>
  <Paragraphs>72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Open Sans</vt:lpstr>
      <vt:lpstr>Bitter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shivam</dc:creator>
  <cp:lastModifiedBy>shivam kanse</cp:lastModifiedBy>
  <cp:revision>2</cp:revision>
  <dcterms:created xsi:type="dcterms:W3CDTF">2025-09-23T14:34:00Z</dcterms:created>
  <dcterms:modified xsi:type="dcterms:W3CDTF">2025-09-23T15:29:10Z</dcterms:modified>
</cp:coreProperties>
</file>