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90" r:id="rId9"/>
    <p:sldId id="264" r:id="rId10"/>
    <p:sldId id="312" r:id="rId11"/>
    <p:sldId id="265" r:id="rId12"/>
    <p:sldId id="267" r:id="rId13"/>
    <p:sldId id="291" r:id="rId14"/>
    <p:sldId id="292" r:id="rId15"/>
    <p:sldId id="293" r:id="rId16"/>
    <p:sldId id="266" r:id="rId17"/>
    <p:sldId id="269" r:id="rId18"/>
    <p:sldId id="294" r:id="rId19"/>
    <p:sldId id="283" r:id="rId20"/>
    <p:sldId id="296" r:id="rId21"/>
    <p:sldId id="285" r:id="rId22"/>
    <p:sldId id="295" r:id="rId23"/>
    <p:sldId id="286" r:id="rId24"/>
    <p:sldId id="297" r:id="rId25"/>
    <p:sldId id="270" r:id="rId26"/>
    <p:sldId id="271" r:id="rId27"/>
    <p:sldId id="272" r:id="rId28"/>
    <p:sldId id="274" r:id="rId29"/>
    <p:sldId id="275" r:id="rId30"/>
    <p:sldId id="289" r:id="rId31"/>
    <p:sldId id="311" r:id="rId32"/>
    <p:sldId id="282" r:id="rId33"/>
    <p:sldId id="313"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6DEF93-3879-C844-78A0-0D4247CCE585}" v="12" dt="2024-04-04T08:41:27.291"/>
    <p1510:client id="{13480ECD-9A28-F391-FD9D-0A58877DA7AB}" v="301" dt="2024-04-05T08:44:46.161"/>
    <p1510:client id="{34C1B382-F284-2199-CD78-4BBC2FE09557}" v="42" dt="2024-04-04T13:49:45.330"/>
    <p1510:client id="{5DF48918-D13A-3CCE-712F-01ABA3132289}" v="47" dt="2024-04-04T07:50:35.621"/>
    <p1510:client id="{70E88810-2A66-C1BF-DC40-0890CFC3E9C7}" v="76" dt="2024-04-05T08:02:27.208"/>
    <p1510:client id="{77BEA318-7E52-E756-CF43-2B3CAA1664B7}" v="1" dt="2024-04-04T05:40:28.973"/>
    <p1510:client id="{92214AA4-A8F9-66C7-13CE-AA3C87B9A78E}" v="4" dt="2024-04-04T06:23:29.683"/>
    <p1510:client id="{B1F8170F-DE93-8755-B0B3-047A6415909E}" v="641" dt="2024-04-05T07:49:55.309"/>
    <p1510:client id="{F2F88BF2-3B5D-E968-B517-5E83D954D51A}" v="8" dt="2024-04-04T05:44:47.901"/>
    <p1510:client id="{FE81B98D-348F-7BE3-4DD0-9F835A1D84B0}" v="28" dt="2024-04-03T17:20:15.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862" autoAdjust="0"/>
    <p:restoredTop sz="94660"/>
  </p:normalViewPr>
  <p:slideViewPr>
    <p:cSldViewPr snapToGrid="0">
      <p:cViewPr varScale="1">
        <p:scale>
          <a:sx n="86" d="100"/>
          <a:sy n="86" d="100"/>
        </p:scale>
        <p:origin x="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BDDDD84-F47F-43C7-A2B0-384BDB3622B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C4984-B680-4D75-9E5D-6A280303237C}" type="slidenum">
              <a:rPr lang="en-IN" smtClean="0"/>
              <a:t>‹#›</a:t>
            </a:fld>
            <a:endParaRPr lang="en-IN"/>
          </a:p>
        </p:txBody>
      </p:sp>
    </p:spTree>
    <p:extLst>
      <p:ext uri="{BB962C8B-B14F-4D97-AF65-F5344CB8AC3E}">
        <p14:creationId xmlns:p14="http://schemas.microsoft.com/office/powerpoint/2010/main" val="1404948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DDDD84-F47F-43C7-A2B0-384BDB3622BC}"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FC4984-B680-4D75-9E5D-6A280303237C}" type="slidenum">
              <a:rPr lang="en-IN" smtClean="0"/>
              <a:t>‹#›</a:t>
            </a:fld>
            <a:endParaRPr lang="en-IN"/>
          </a:p>
        </p:txBody>
      </p:sp>
    </p:spTree>
    <p:extLst>
      <p:ext uri="{BB962C8B-B14F-4D97-AF65-F5344CB8AC3E}">
        <p14:creationId xmlns:p14="http://schemas.microsoft.com/office/powerpoint/2010/main" val="3266935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DDDD84-F47F-43C7-A2B0-384BDB3622BC}"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FC4984-B680-4D75-9E5D-6A280303237C}" type="slidenum">
              <a:rPr lang="en-IN" smtClean="0"/>
              <a:t>‹#›</a:t>
            </a:fld>
            <a:endParaRPr lang="en-IN"/>
          </a:p>
        </p:txBody>
      </p:sp>
    </p:spTree>
    <p:extLst>
      <p:ext uri="{BB962C8B-B14F-4D97-AF65-F5344CB8AC3E}">
        <p14:creationId xmlns:p14="http://schemas.microsoft.com/office/powerpoint/2010/main" val="26462818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DDDD84-F47F-43C7-A2B0-384BDB3622BC}"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FC4984-B680-4D75-9E5D-6A280303237C}"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7324317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DDDD84-F47F-43C7-A2B0-384BDB3622BC}"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FC4984-B680-4D75-9E5D-6A280303237C}" type="slidenum">
              <a:rPr lang="en-IN" smtClean="0"/>
              <a:t>‹#›</a:t>
            </a:fld>
            <a:endParaRPr lang="en-IN"/>
          </a:p>
        </p:txBody>
      </p:sp>
    </p:spTree>
    <p:extLst>
      <p:ext uri="{BB962C8B-B14F-4D97-AF65-F5344CB8AC3E}">
        <p14:creationId xmlns:p14="http://schemas.microsoft.com/office/powerpoint/2010/main" val="1511451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BDDDD84-F47F-43C7-A2B0-384BDB3622BC}"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FC4984-B680-4D75-9E5D-6A280303237C}" type="slidenum">
              <a:rPr lang="en-IN" smtClean="0"/>
              <a:t>‹#›</a:t>
            </a:fld>
            <a:endParaRPr lang="en-IN"/>
          </a:p>
        </p:txBody>
      </p:sp>
    </p:spTree>
    <p:extLst>
      <p:ext uri="{BB962C8B-B14F-4D97-AF65-F5344CB8AC3E}">
        <p14:creationId xmlns:p14="http://schemas.microsoft.com/office/powerpoint/2010/main" val="22819638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BDDDD84-F47F-43C7-A2B0-384BDB3622BC}"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FC4984-B680-4D75-9E5D-6A280303237C}" type="slidenum">
              <a:rPr lang="en-IN" smtClean="0"/>
              <a:t>‹#›</a:t>
            </a:fld>
            <a:endParaRPr lang="en-IN"/>
          </a:p>
        </p:txBody>
      </p:sp>
    </p:spTree>
    <p:extLst>
      <p:ext uri="{BB962C8B-B14F-4D97-AF65-F5344CB8AC3E}">
        <p14:creationId xmlns:p14="http://schemas.microsoft.com/office/powerpoint/2010/main" val="2164765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DDDD84-F47F-43C7-A2B0-384BDB3622B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C4984-B680-4D75-9E5D-6A280303237C}" type="slidenum">
              <a:rPr lang="en-IN" smtClean="0"/>
              <a:t>‹#›</a:t>
            </a:fld>
            <a:endParaRPr lang="en-IN"/>
          </a:p>
        </p:txBody>
      </p:sp>
    </p:spTree>
    <p:extLst>
      <p:ext uri="{BB962C8B-B14F-4D97-AF65-F5344CB8AC3E}">
        <p14:creationId xmlns:p14="http://schemas.microsoft.com/office/powerpoint/2010/main" val="31972591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DDDD84-F47F-43C7-A2B0-384BDB3622B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C4984-B680-4D75-9E5D-6A280303237C}" type="slidenum">
              <a:rPr lang="en-IN" smtClean="0"/>
              <a:t>‹#›</a:t>
            </a:fld>
            <a:endParaRPr lang="en-IN"/>
          </a:p>
        </p:txBody>
      </p:sp>
    </p:spTree>
    <p:extLst>
      <p:ext uri="{BB962C8B-B14F-4D97-AF65-F5344CB8AC3E}">
        <p14:creationId xmlns:p14="http://schemas.microsoft.com/office/powerpoint/2010/main" val="3285364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DDDD84-F47F-43C7-A2B0-384BDB3622B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C4984-B680-4D75-9E5D-6A280303237C}" type="slidenum">
              <a:rPr lang="en-IN" smtClean="0"/>
              <a:t>‹#›</a:t>
            </a:fld>
            <a:endParaRPr lang="en-IN"/>
          </a:p>
        </p:txBody>
      </p:sp>
    </p:spTree>
    <p:extLst>
      <p:ext uri="{BB962C8B-B14F-4D97-AF65-F5344CB8AC3E}">
        <p14:creationId xmlns:p14="http://schemas.microsoft.com/office/powerpoint/2010/main" val="42775037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DDDD84-F47F-43C7-A2B0-384BDB3622BC}" type="datetimeFigureOut">
              <a:rPr lang="en-IN" smtClean="0"/>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8FC4984-B680-4D75-9E5D-6A280303237C}" type="slidenum">
              <a:rPr lang="en-IN" smtClean="0"/>
              <a:t>‹#›</a:t>
            </a:fld>
            <a:endParaRPr lang="en-IN"/>
          </a:p>
        </p:txBody>
      </p:sp>
    </p:spTree>
    <p:extLst>
      <p:ext uri="{BB962C8B-B14F-4D97-AF65-F5344CB8AC3E}">
        <p14:creationId xmlns:p14="http://schemas.microsoft.com/office/powerpoint/2010/main" val="104322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DDDD84-F47F-43C7-A2B0-384BDB3622BC}"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FC4984-B680-4D75-9E5D-6A280303237C}" type="slidenum">
              <a:rPr lang="en-IN" smtClean="0"/>
              <a:t>‹#›</a:t>
            </a:fld>
            <a:endParaRPr lang="en-IN"/>
          </a:p>
        </p:txBody>
      </p:sp>
    </p:spTree>
    <p:extLst>
      <p:ext uri="{BB962C8B-B14F-4D97-AF65-F5344CB8AC3E}">
        <p14:creationId xmlns:p14="http://schemas.microsoft.com/office/powerpoint/2010/main" val="1032549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DDDD84-F47F-43C7-A2B0-384BDB3622BC}" type="datetimeFigureOut">
              <a:rPr lang="en-IN" smtClean="0"/>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8FC4984-B680-4D75-9E5D-6A280303237C}" type="slidenum">
              <a:rPr lang="en-IN" smtClean="0"/>
              <a:t>‹#›</a:t>
            </a:fld>
            <a:endParaRPr lang="en-IN"/>
          </a:p>
        </p:txBody>
      </p:sp>
    </p:spTree>
    <p:extLst>
      <p:ext uri="{BB962C8B-B14F-4D97-AF65-F5344CB8AC3E}">
        <p14:creationId xmlns:p14="http://schemas.microsoft.com/office/powerpoint/2010/main" val="4117457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DDDD84-F47F-43C7-A2B0-384BDB3622BC}" type="datetimeFigureOut">
              <a:rPr lang="en-IN" smtClean="0"/>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8FC4984-B680-4D75-9E5D-6A280303237C}" type="slidenum">
              <a:rPr lang="en-IN" smtClean="0"/>
              <a:t>‹#›</a:t>
            </a:fld>
            <a:endParaRPr lang="en-IN"/>
          </a:p>
        </p:txBody>
      </p:sp>
    </p:spTree>
    <p:extLst>
      <p:ext uri="{BB962C8B-B14F-4D97-AF65-F5344CB8AC3E}">
        <p14:creationId xmlns:p14="http://schemas.microsoft.com/office/powerpoint/2010/main" val="377977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DDDD84-F47F-43C7-A2B0-384BDB3622BC}" type="datetimeFigureOut">
              <a:rPr lang="en-IN" smtClean="0"/>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8FC4984-B680-4D75-9E5D-6A280303237C}" type="slidenum">
              <a:rPr lang="en-IN" smtClean="0"/>
              <a:t>‹#›</a:t>
            </a:fld>
            <a:endParaRPr lang="en-IN"/>
          </a:p>
        </p:txBody>
      </p:sp>
    </p:spTree>
    <p:extLst>
      <p:ext uri="{BB962C8B-B14F-4D97-AF65-F5344CB8AC3E}">
        <p14:creationId xmlns:p14="http://schemas.microsoft.com/office/powerpoint/2010/main" val="1683227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DDDD84-F47F-43C7-A2B0-384BDB3622BC}"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FC4984-B680-4D75-9E5D-6A280303237C}" type="slidenum">
              <a:rPr lang="en-IN" smtClean="0"/>
              <a:t>‹#›</a:t>
            </a:fld>
            <a:endParaRPr lang="en-IN"/>
          </a:p>
        </p:txBody>
      </p:sp>
    </p:spTree>
    <p:extLst>
      <p:ext uri="{BB962C8B-B14F-4D97-AF65-F5344CB8AC3E}">
        <p14:creationId xmlns:p14="http://schemas.microsoft.com/office/powerpoint/2010/main" val="2803271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DDDD84-F47F-43C7-A2B0-384BDB3622BC}" type="datetimeFigureOut">
              <a:rPr lang="en-IN" smtClean="0"/>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8FC4984-B680-4D75-9E5D-6A280303237C}" type="slidenum">
              <a:rPr lang="en-IN" smtClean="0"/>
              <a:t>‹#›</a:t>
            </a:fld>
            <a:endParaRPr lang="en-IN"/>
          </a:p>
        </p:txBody>
      </p:sp>
    </p:spTree>
    <p:extLst>
      <p:ext uri="{BB962C8B-B14F-4D97-AF65-F5344CB8AC3E}">
        <p14:creationId xmlns:p14="http://schemas.microsoft.com/office/powerpoint/2010/main" val="2074802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BDDDD84-F47F-43C7-A2B0-384BDB3622BC}" type="datetimeFigureOut">
              <a:rPr lang="en-IN" smtClean="0"/>
              <a:t>05-04-2024</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8FC4984-B680-4D75-9E5D-6A280303237C}" type="slidenum">
              <a:rPr lang="en-IN" smtClean="0"/>
              <a:t>‹#›</a:t>
            </a:fld>
            <a:endParaRPr lang="en-IN"/>
          </a:p>
        </p:txBody>
      </p:sp>
    </p:spTree>
    <p:extLst>
      <p:ext uri="{BB962C8B-B14F-4D97-AF65-F5344CB8AC3E}">
        <p14:creationId xmlns:p14="http://schemas.microsoft.com/office/powerpoint/2010/main" val="218506642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C2270-ABE8-3A2E-D50C-8800967E4B2D}"/>
              </a:ext>
            </a:extLst>
          </p:cNvPr>
          <p:cNvSpPr>
            <a:spLocks noGrp="1"/>
          </p:cNvSpPr>
          <p:nvPr>
            <p:ph type="ctrTitle"/>
          </p:nvPr>
        </p:nvSpPr>
        <p:spPr>
          <a:xfrm>
            <a:off x="1595269" y="736469"/>
            <a:ext cx="9001462" cy="2387600"/>
          </a:xfrm>
        </p:spPr>
        <p:txBody>
          <a:bodyPr/>
          <a:lstStyle/>
          <a:p>
            <a:r>
              <a:rPr lang="en-US"/>
              <a:t>Hotel management system</a:t>
            </a:r>
            <a:endParaRPr lang="en-IN"/>
          </a:p>
        </p:txBody>
      </p:sp>
      <p:sp>
        <p:nvSpPr>
          <p:cNvPr id="3" name="Subtitle 2">
            <a:extLst>
              <a:ext uri="{FF2B5EF4-FFF2-40B4-BE49-F238E27FC236}">
                <a16:creationId xmlns:a16="http://schemas.microsoft.com/office/drawing/2014/main" id="{EE3F7037-5908-9D36-F7D8-794579911C75}"/>
              </a:ext>
            </a:extLst>
          </p:cNvPr>
          <p:cNvSpPr>
            <a:spLocks noGrp="1"/>
          </p:cNvSpPr>
          <p:nvPr>
            <p:ph type="subTitle" idx="1"/>
          </p:nvPr>
        </p:nvSpPr>
        <p:spPr>
          <a:xfrm>
            <a:off x="1595269" y="3602037"/>
            <a:ext cx="9001462" cy="2133599"/>
          </a:xfrm>
        </p:spPr>
        <p:txBody>
          <a:bodyPr vert="horz" lIns="91440" tIns="45720" rIns="91440" bIns="45720" rtlCol="0" anchor="t">
            <a:normAutofit/>
          </a:bodyPr>
          <a:lstStyle/>
          <a:p>
            <a:r>
              <a:rPr lang="en-IN" sz="2000"/>
              <a:t>L003 Shivam Batra</a:t>
            </a:r>
          </a:p>
          <a:p>
            <a:r>
              <a:rPr lang="en-IN" sz="2000"/>
              <a:t>L008 Harsh </a:t>
            </a:r>
            <a:r>
              <a:rPr lang="en-IN" sz="2000" err="1"/>
              <a:t>Gulwani</a:t>
            </a:r>
          </a:p>
          <a:p>
            <a:r>
              <a:rPr lang="en-IN" sz="2000"/>
              <a:t>L013 Soham Joshi</a:t>
            </a:r>
          </a:p>
          <a:p>
            <a:r>
              <a:rPr lang="en-IN" sz="2000"/>
              <a:t>L021 Manav </a:t>
            </a:r>
            <a:r>
              <a:rPr lang="en-IN" sz="2000" err="1"/>
              <a:t>Puria</a:t>
            </a:r>
            <a:endParaRPr lang="en-IN" sz="2000"/>
          </a:p>
        </p:txBody>
      </p:sp>
      <p:sp>
        <p:nvSpPr>
          <p:cNvPr id="5" name="TextBox 4">
            <a:extLst>
              <a:ext uri="{FF2B5EF4-FFF2-40B4-BE49-F238E27FC236}">
                <a16:creationId xmlns:a16="http://schemas.microsoft.com/office/drawing/2014/main" id="{345F275D-3235-7BA7-A7E8-C7677A64BAB9}"/>
              </a:ext>
            </a:extLst>
          </p:cNvPr>
          <p:cNvSpPr txBox="1"/>
          <p:nvPr/>
        </p:nvSpPr>
        <p:spPr>
          <a:xfrm>
            <a:off x="3047367" y="3245600"/>
            <a:ext cx="6094734" cy="369332"/>
          </a:xfrm>
          <a:prstGeom prst="rect">
            <a:avLst/>
          </a:prstGeom>
          <a:noFill/>
        </p:spPr>
        <p:txBody>
          <a:bodyPr wrap="square">
            <a:spAutoFit/>
          </a:bodyPr>
          <a:lstStyle/>
          <a:p>
            <a:endParaRPr lang="en-US"/>
          </a:p>
        </p:txBody>
      </p:sp>
    </p:spTree>
    <p:extLst>
      <p:ext uri="{BB962C8B-B14F-4D97-AF65-F5344CB8AC3E}">
        <p14:creationId xmlns:p14="http://schemas.microsoft.com/office/powerpoint/2010/main" val="1264100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D2B76-D3B7-60D3-373F-EEAC9203B1A5}"/>
              </a:ext>
            </a:extLst>
          </p:cNvPr>
          <p:cNvSpPr>
            <a:spLocks noGrp="1"/>
          </p:cNvSpPr>
          <p:nvPr>
            <p:ph type="title"/>
          </p:nvPr>
        </p:nvSpPr>
        <p:spPr/>
        <p:txBody>
          <a:bodyPr/>
          <a:lstStyle/>
          <a:p>
            <a:r>
              <a:rPr lang="en-US" dirty="0"/>
              <a:t>Improvements that had to be done</a:t>
            </a:r>
            <a:endParaRPr lang="en-IN" dirty="0"/>
          </a:p>
        </p:txBody>
      </p:sp>
      <p:sp>
        <p:nvSpPr>
          <p:cNvPr id="3" name="Content Placeholder 2">
            <a:extLst>
              <a:ext uri="{FF2B5EF4-FFF2-40B4-BE49-F238E27FC236}">
                <a16:creationId xmlns:a16="http://schemas.microsoft.com/office/drawing/2014/main" id="{BCC4D8F2-99E6-43DC-3B33-BF015ACE3AFA}"/>
              </a:ext>
            </a:extLst>
          </p:cNvPr>
          <p:cNvSpPr>
            <a:spLocks noGrp="1"/>
          </p:cNvSpPr>
          <p:nvPr>
            <p:ph idx="1"/>
          </p:nvPr>
        </p:nvSpPr>
        <p:spPr/>
        <p:txBody>
          <a:bodyPr/>
          <a:lstStyle/>
          <a:p>
            <a:pPr marL="457200" indent="-457200">
              <a:buFont typeface="+mj-lt"/>
              <a:buAutoNum type="arabicPeriod"/>
            </a:pPr>
            <a:r>
              <a:rPr lang="en-US" dirty="0"/>
              <a:t>Class name shouldn’t be same as functionality</a:t>
            </a:r>
          </a:p>
          <a:p>
            <a:pPr marL="457200" indent="-457200">
              <a:buFont typeface="+mj-lt"/>
              <a:buAutoNum type="arabicPeriod"/>
            </a:pPr>
            <a:r>
              <a:rPr lang="en-US" dirty="0"/>
              <a:t>Change the name of ‘customer’ class</a:t>
            </a:r>
          </a:p>
          <a:p>
            <a:pPr marL="457200" indent="-457200">
              <a:buFont typeface="+mj-lt"/>
              <a:buAutoNum type="arabicPeriod"/>
            </a:pPr>
            <a:r>
              <a:rPr lang="en-US" dirty="0"/>
              <a:t>Connect classes in class diagram</a:t>
            </a:r>
          </a:p>
          <a:p>
            <a:pPr marL="457200" indent="-457200">
              <a:buFont typeface="+mj-lt"/>
              <a:buAutoNum type="arabicPeriod"/>
            </a:pPr>
            <a:r>
              <a:rPr lang="en-US" dirty="0"/>
              <a:t>Storyline should match with classes</a:t>
            </a:r>
          </a:p>
          <a:p>
            <a:pPr marL="457200" indent="-457200">
              <a:buFont typeface="+mj-lt"/>
              <a:buAutoNum type="arabicPeriod"/>
            </a:pPr>
            <a:r>
              <a:rPr lang="en-US" dirty="0"/>
              <a:t>Functionality should be mentioned in steps of Sequence diagram</a:t>
            </a:r>
          </a:p>
          <a:p>
            <a:pPr marL="457200" indent="-457200">
              <a:buFont typeface="+mj-lt"/>
              <a:buAutoNum type="arabicPeriod"/>
            </a:pPr>
            <a:r>
              <a:rPr lang="en-US" dirty="0"/>
              <a:t>Activity should represent all the functionality</a:t>
            </a:r>
          </a:p>
          <a:p>
            <a:pPr marL="457200" indent="-457200">
              <a:buFont typeface="+mj-lt"/>
              <a:buAutoNum type="arabicPeriod"/>
            </a:pPr>
            <a:r>
              <a:rPr lang="en-US" dirty="0"/>
              <a:t>References in  IEEE format</a:t>
            </a:r>
          </a:p>
          <a:p>
            <a:pPr marL="457200" indent="-457200">
              <a:buFont typeface="+mj-lt"/>
              <a:buAutoNum type="arabicPeriod"/>
            </a:pPr>
            <a:endParaRPr lang="en-IN" dirty="0"/>
          </a:p>
        </p:txBody>
      </p:sp>
    </p:spTree>
    <p:extLst>
      <p:ext uri="{BB962C8B-B14F-4D97-AF65-F5344CB8AC3E}">
        <p14:creationId xmlns:p14="http://schemas.microsoft.com/office/powerpoint/2010/main" val="574037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C95F9-4606-96DC-8DD4-9D1A39952A7B}"/>
              </a:ext>
            </a:extLst>
          </p:cNvPr>
          <p:cNvSpPr>
            <a:spLocks noGrp="1"/>
          </p:cNvSpPr>
          <p:nvPr>
            <p:ph type="title"/>
          </p:nvPr>
        </p:nvSpPr>
        <p:spPr>
          <a:xfrm>
            <a:off x="913795" y="180975"/>
            <a:ext cx="10353761" cy="1326321"/>
          </a:xfrm>
        </p:spPr>
        <p:txBody>
          <a:bodyPr/>
          <a:lstStyle/>
          <a:p>
            <a:r>
              <a:rPr lang="en-US"/>
              <a:t>8.Classes and their members</a:t>
            </a:r>
            <a:endParaRPr lang="en-IN"/>
          </a:p>
        </p:txBody>
      </p:sp>
      <p:sp>
        <p:nvSpPr>
          <p:cNvPr id="3" name="Content Placeholder 2">
            <a:extLst>
              <a:ext uri="{FF2B5EF4-FFF2-40B4-BE49-F238E27FC236}">
                <a16:creationId xmlns:a16="http://schemas.microsoft.com/office/drawing/2014/main" id="{F2B17458-C975-934B-CB31-C2E9C24556EA}"/>
              </a:ext>
            </a:extLst>
          </p:cNvPr>
          <p:cNvSpPr>
            <a:spLocks noGrp="1"/>
          </p:cNvSpPr>
          <p:nvPr>
            <p:ph idx="1"/>
          </p:nvPr>
        </p:nvSpPr>
        <p:spPr>
          <a:xfrm>
            <a:off x="788535" y="1710008"/>
            <a:ext cx="3370502" cy="1826670"/>
          </a:xfrm>
        </p:spPr>
        <p:txBody>
          <a:bodyPr vert="horz" lIns="91440" tIns="45720" rIns="91440" bIns="45720" rtlCol="0" anchor="t">
            <a:noAutofit/>
          </a:bodyPr>
          <a:lstStyle/>
          <a:p>
            <a:r>
              <a:rPr lang="en-US" sz="1400">
                <a:latin typeface="Times New Roman"/>
                <a:cs typeface="Times New Roman"/>
              </a:rPr>
              <a:t>Class 1: Manager </a:t>
            </a:r>
            <a:endParaRPr lang="en-IN" sz="1400">
              <a:latin typeface="Times New Roman"/>
              <a:cs typeface="Times New Roman"/>
            </a:endParaRPr>
          </a:p>
          <a:p>
            <a:pPr lvl="1"/>
            <a:r>
              <a:rPr lang="en-US" sz="1400">
                <a:latin typeface="Times New Roman"/>
                <a:cs typeface="Times New Roman"/>
              </a:rPr>
              <a:t>Data Members</a:t>
            </a:r>
            <a:endParaRPr lang="en-IN" sz="1400">
              <a:latin typeface="Times New Roman"/>
              <a:cs typeface="Times New Roman"/>
            </a:endParaRPr>
          </a:p>
          <a:p>
            <a:pPr lvl="2">
              <a:buFont typeface="Wingdings" panose="020B0604020202020204" pitchFamily="34" charset="0"/>
              <a:buChar char="§"/>
            </a:pPr>
            <a:r>
              <a:rPr lang="en-US" sz="1400" err="1">
                <a:latin typeface="Times New Roman"/>
                <a:cs typeface="Times New Roman"/>
              </a:rPr>
              <a:t>manager_name</a:t>
            </a:r>
            <a:r>
              <a:rPr lang="en-US" sz="1400">
                <a:latin typeface="Times New Roman"/>
                <a:cs typeface="Times New Roman"/>
              </a:rPr>
              <a:t> : string</a:t>
            </a:r>
            <a:endParaRPr lang="en-IN" sz="1400">
              <a:latin typeface="Times New Roman"/>
              <a:cs typeface="Times New Roman"/>
            </a:endParaRPr>
          </a:p>
          <a:p>
            <a:pPr lvl="2">
              <a:buFont typeface="Wingdings" panose="020B0604020202020204" pitchFamily="34" charset="0"/>
              <a:buChar char="§"/>
            </a:pPr>
            <a:r>
              <a:rPr lang="en-US" sz="1400" err="1">
                <a:latin typeface="Times New Roman"/>
                <a:cs typeface="Times New Roman"/>
              </a:rPr>
              <a:t>manager_password</a:t>
            </a:r>
            <a:r>
              <a:rPr lang="en-US" sz="1400">
                <a:latin typeface="Times New Roman"/>
                <a:cs typeface="Times New Roman"/>
              </a:rPr>
              <a:t> : string </a:t>
            </a:r>
            <a:endParaRPr lang="en-IN" sz="1400">
              <a:latin typeface="Times New Roman"/>
              <a:cs typeface="Times New Roman"/>
            </a:endParaRPr>
          </a:p>
          <a:p>
            <a:pPr lvl="1"/>
            <a:r>
              <a:rPr lang="en-US" sz="1400">
                <a:latin typeface="Times New Roman"/>
                <a:cs typeface="Times New Roman"/>
              </a:rPr>
              <a:t>Members Functions</a:t>
            </a:r>
            <a:endParaRPr lang="en-IN" sz="1400">
              <a:latin typeface="Times New Roman"/>
              <a:cs typeface="Times New Roman"/>
            </a:endParaRPr>
          </a:p>
          <a:p>
            <a:pPr lvl="2">
              <a:buFont typeface="Wingdings" panose="020B0604020202020204" pitchFamily="34" charset="0"/>
              <a:buChar char="§"/>
            </a:pPr>
            <a:r>
              <a:rPr lang="en-US" sz="1400">
                <a:latin typeface="Times New Roman"/>
                <a:cs typeface="Times New Roman"/>
              </a:rPr>
              <a:t>login()</a:t>
            </a:r>
          </a:p>
          <a:p>
            <a:endParaRPr lang="en-IN" sz="1400">
              <a:latin typeface="Times New Roman"/>
              <a:cs typeface="Times New Roman"/>
            </a:endParaRPr>
          </a:p>
        </p:txBody>
      </p:sp>
      <p:sp>
        <p:nvSpPr>
          <p:cNvPr id="4" name="TextBox 3">
            <a:extLst>
              <a:ext uri="{FF2B5EF4-FFF2-40B4-BE49-F238E27FC236}">
                <a16:creationId xmlns:a16="http://schemas.microsoft.com/office/drawing/2014/main" id="{65BA3F09-27F4-10B8-5ED0-F6BBF81F1239}"/>
              </a:ext>
            </a:extLst>
          </p:cNvPr>
          <p:cNvSpPr txBox="1"/>
          <p:nvPr/>
        </p:nvSpPr>
        <p:spPr>
          <a:xfrm>
            <a:off x="4422879" y="1713573"/>
            <a:ext cx="3033284" cy="5047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Times New Roman"/>
                <a:cs typeface="Times New Roman"/>
              </a:rPr>
              <a:t>Class 2: Reception </a:t>
            </a:r>
          </a:p>
          <a:p>
            <a:pPr marL="285750" indent="-285750">
              <a:buFont typeface="Symbol"/>
              <a:buChar char="•"/>
            </a:pPr>
            <a:r>
              <a:rPr lang="en-US" sz="1400">
                <a:latin typeface="Times New Roman"/>
                <a:cs typeface="Times New Roman"/>
              </a:rPr>
              <a:t>Data Members</a:t>
            </a:r>
          </a:p>
          <a:p>
            <a:pPr marL="742950" lvl="1" indent="-285750">
              <a:buFont typeface="Arial"/>
              <a:buChar char="•"/>
            </a:pPr>
            <a:r>
              <a:rPr lang="en-US" sz="1400" err="1">
                <a:latin typeface="Times New Roman"/>
                <a:cs typeface="Times New Roman"/>
              </a:rPr>
              <a:t>cust_name</a:t>
            </a:r>
            <a:r>
              <a:rPr lang="en-US" sz="1400">
                <a:latin typeface="Times New Roman"/>
                <a:cs typeface="Times New Roman"/>
              </a:rPr>
              <a:t> : string</a:t>
            </a:r>
          </a:p>
          <a:p>
            <a:pPr marL="742950" lvl="1" indent="-285750">
              <a:buFont typeface="Arial"/>
              <a:buChar char="•"/>
            </a:pPr>
            <a:r>
              <a:rPr lang="en-US" sz="1400" err="1">
                <a:latin typeface="Times New Roman"/>
                <a:cs typeface="Times New Roman"/>
              </a:rPr>
              <a:t>mobile_no</a:t>
            </a:r>
            <a:r>
              <a:rPr lang="en-US" sz="1400">
                <a:latin typeface="Times New Roman"/>
                <a:cs typeface="Times New Roman"/>
              </a:rPr>
              <a:t> : string</a:t>
            </a:r>
          </a:p>
          <a:p>
            <a:pPr marL="742950" lvl="1" indent="-285750">
              <a:buFont typeface="Arial"/>
              <a:buChar char="•"/>
            </a:pPr>
            <a:r>
              <a:rPr lang="en-US" sz="1400" err="1">
                <a:latin typeface="Times New Roman"/>
                <a:cs typeface="Times New Roman"/>
              </a:rPr>
              <a:t>verification_status</a:t>
            </a:r>
            <a:r>
              <a:rPr lang="en-US" sz="1400">
                <a:latin typeface="Times New Roman"/>
                <a:cs typeface="Times New Roman"/>
              </a:rPr>
              <a:t> (flag) : int</a:t>
            </a:r>
          </a:p>
          <a:p>
            <a:pPr marL="742950" lvl="1" indent="-285750">
              <a:buFont typeface="Arial"/>
              <a:buChar char="•"/>
            </a:pPr>
            <a:r>
              <a:rPr lang="en-US" sz="1400" err="1">
                <a:latin typeface="Times New Roman"/>
                <a:cs typeface="Times New Roman"/>
              </a:rPr>
              <a:t>customer_index</a:t>
            </a:r>
            <a:r>
              <a:rPr lang="en-US" sz="1400">
                <a:latin typeface="Times New Roman"/>
                <a:cs typeface="Times New Roman"/>
              </a:rPr>
              <a:t> : int</a:t>
            </a:r>
          </a:p>
          <a:p>
            <a:pPr marL="742950" lvl="1" indent="-285750">
              <a:buFont typeface="Arial"/>
              <a:buChar char="•"/>
            </a:pPr>
            <a:r>
              <a:rPr lang="en-US" sz="1400" err="1">
                <a:latin typeface="Times New Roman"/>
                <a:cs typeface="Times New Roman"/>
              </a:rPr>
              <a:t>room_type</a:t>
            </a:r>
            <a:r>
              <a:rPr lang="en-US" sz="1400">
                <a:latin typeface="Times New Roman"/>
                <a:cs typeface="Times New Roman"/>
              </a:rPr>
              <a:t>[ ] :string</a:t>
            </a:r>
          </a:p>
          <a:p>
            <a:pPr marL="742950" lvl="1" indent="-285750">
              <a:buFont typeface="Arial"/>
              <a:buChar char="•"/>
            </a:pPr>
            <a:r>
              <a:rPr lang="en-US" sz="1400" err="1">
                <a:latin typeface="Times New Roman"/>
                <a:cs typeface="Times New Roman"/>
              </a:rPr>
              <a:t>room_price</a:t>
            </a:r>
            <a:r>
              <a:rPr lang="en-US" sz="1400">
                <a:latin typeface="Times New Roman"/>
                <a:cs typeface="Times New Roman"/>
              </a:rPr>
              <a:t>[ ] : double</a:t>
            </a:r>
          </a:p>
          <a:p>
            <a:pPr marL="742950" lvl="1" indent="-285750">
              <a:buFont typeface="Arial"/>
              <a:buChar char="•"/>
            </a:pPr>
            <a:r>
              <a:rPr lang="en-US" sz="1400" err="1">
                <a:latin typeface="Times New Roman"/>
                <a:cs typeface="Times New Roman"/>
              </a:rPr>
              <a:t>no_of_room</a:t>
            </a:r>
            <a:r>
              <a:rPr lang="en-US" sz="1400">
                <a:latin typeface="Times New Roman"/>
                <a:cs typeface="Times New Roman"/>
              </a:rPr>
              <a:t>[ ] : int</a:t>
            </a:r>
          </a:p>
          <a:p>
            <a:pPr marL="742950" lvl="1" indent="-285750">
              <a:buFont typeface="Arial"/>
              <a:buChar char="•"/>
            </a:pPr>
            <a:r>
              <a:rPr lang="en-US" sz="1400" err="1">
                <a:latin typeface="Times New Roman"/>
                <a:cs typeface="Times New Roman"/>
              </a:rPr>
              <a:t>room_choice</a:t>
            </a:r>
            <a:r>
              <a:rPr lang="en-US" sz="1400">
                <a:latin typeface="Times New Roman"/>
                <a:cs typeface="Times New Roman"/>
              </a:rPr>
              <a:t> : int</a:t>
            </a:r>
          </a:p>
          <a:p>
            <a:pPr marL="742950" lvl="1" indent="-285750">
              <a:buFont typeface="Arial"/>
              <a:buChar char="•"/>
            </a:pPr>
            <a:r>
              <a:rPr lang="en-US" sz="1400" err="1">
                <a:latin typeface="Times New Roman"/>
                <a:cs typeface="Times New Roman"/>
              </a:rPr>
              <a:t>room_no</a:t>
            </a:r>
            <a:r>
              <a:rPr lang="en-US" sz="1400">
                <a:latin typeface="Times New Roman"/>
                <a:cs typeface="Times New Roman"/>
              </a:rPr>
              <a:t> : int </a:t>
            </a:r>
          </a:p>
          <a:p>
            <a:pPr marL="742950" lvl="1" indent="-285750">
              <a:buFont typeface="Arial"/>
              <a:buChar char="•"/>
            </a:pPr>
            <a:r>
              <a:rPr lang="en-US" sz="1400" err="1">
                <a:latin typeface="Times New Roman"/>
                <a:cs typeface="Times New Roman"/>
              </a:rPr>
              <a:t>stay_duration</a:t>
            </a:r>
            <a:r>
              <a:rPr lang="en-US" sz="1400">
                <a:latin typeface="Times New Roman"/>
                <a:cs typeface="Times New Roman"/>
              </a:rPr>
              <a:t> : int</a:t>
            </a:r>
          </a:p>
          <a:p>
            <a:pPr marL="742950" lvl="1" indent="-285750">
              <a:buFont typeface="Arial"/>
              <a:buChar char="•"/>
            </a:pPr>
            <a:r>
              <a:rPr lang="en-US" sz="1400" err="1">
                <a:latin typeface="Times New Roman"/>
                <a:cs typeface="Times New Roman"/>
              </a:rPr>
              <a:t>room_receipt</a:t>
            </a:r>
            <a:r>
              <a:rPr lang="en-US" sz="1400">
                <a:latin typeface="Times New Roman"/>
                <a:cs typeface="Times New Roman"/>
              </a:rPr>
              <a:t> : double</a:t>
            </a:r>
          </a:p>
          <a:p>
            <a:pPr marL="285750" indent="-285750">
              <a:buFont typeface="Symbol"/>
              <a:buChar char="•"/>
            </a:pPr>
            <a:r>
              <a:rPr lang="en-US" sz="1400">
                <a:latin typeface="Times New Roman"/>
                <a:cs typeface="Times New Roman"/>
              </a:rPr>
              <a:t>Members Functions</a:t>
            </a:r>
          </a:p>
          <a:p>
            <a:pPr marL="742950" lvl="1" indent="-285750">
              <a:buFont typeface="Arial"/>
              <a:buChar char="•"/>
            </a:pPr>
            <a:r>
              <a:rPr lang="en-US" sz="1400">
                <a:latin typeface="Times New Roman"/>
                <a:cs typeface="Times New Roman"/>
              </a:rPr>
              <a:t>check-in()</a:t>
            </a:r>
          </a:p>
          <a:p>
            <a:pPr marL="742950" lvl="1" indent="-285750">
              <a:buFont typeface="Arial"/>
              <a:buChar char="•"/>
            </a:pPr>
            <a:r>
              <a:rPr lang="en-US" sz="1400">
                <a:latin typeface="Times New Roman"/>
                <a:cs typeface="Times New Roman"/>
              </a:rPr>
              <a:t>check-out()</a:t>
            </a:r>
          </a:p>
          <a:p>
            <a:pPr marL="742950" lvl="1" indent="-285750">
              <a:buFont typeface="Arial"/>
              <a:buChar char="•"/>
            </a:pPr>
            <a:r>
              <a:rPr lang="en-US" sz="1400" err="1">
                <a:latin typeface="Times New Roman"/>
                <a:cs typeface="Times New Roman"/>
              </a:rPr>
              <a:t>get_roomdata</a:t>
            </a:r>
            <a:r>
              <a:rPr lang="en-US" sz="1400">
                <a:latin typeface="Times New Roman"/>
                <a:cs typeface="Times New Roman"/>
              </a:rPr>
              <a:t>()</a:t>
            </a:r>
          </a:p>
          <a:p>
            <a:pPr marL="742950" lvl="1" indent="-285750">
              <a:buFont typeface="Arial"/>
              <a:buChar char="•"/>
            </a:pPr>
            <a:r>
              <a:rPr lang="en-US" sz="1400" err="1">
                <a:latin typeface="Times New Roman"/>
                <a:cs typeface="Times New Roman"/>
              </a:rPr>
              <a:t>get_custdata</a:t>
            </a:r>
            <a:r>
              <a:rPr lang="en-US" sz="1400">
                <a:latin typeface="Times New Roman"/>
                <a:cs typeface="Times New Roman"/>
              </a:rPr>
              <a:t>()</a:t>
            </a:r>
          </a:p>
          <a:p>
            <a:pPr marL="742950" lvl="1" indent="-285750">
              <a:buFont typeface="Arial"/>
              <a:buChar char="•"/>
            </a:pPr>
            <a:r>
              <a:rPr lang="en-US" sz="1400" err="1">
                <a:latin typeface="Times New Roman"/>
                <a:cs typeface="Times New Roman"/>
              </a:rPr>
              <a:t>verify_cust_data</a:t>
            </a:r>
            <a:r>
              <a:rPr lang="en-US" sz="1400">
                <a:latin typeface="Times New Roman"/>
                <a:cs typeface="Times New Roman"/>
              </a:rPr>
              <a:t>()</a:t>
            </a:r>
          </a:p>
          <a:p>
            <a:pPr marL="742950" lvl="1" indent="-285750">
              <a:buFont typeface="Arial"/>
              <a:buChar char="•"/>
            </a:pPr>
            <a:r>
              <a:rPr lang="en-US" sz="1400" err="1">
                <a:latin typeface="Times New Roman"/>
                <a:cs typeface="Times New Roman"/>
              </a:rPr>
              <a:t>update_data</a:t>
            </a:r>
            <a:r>
              <a:rPr lang="en-US" sz="1400">
                <a:latin typeface="Times New Roman"/>
                <a:cs typeface="Times New Roman"/>
              </a:rPr>
              <a:t>()</a:t>
            </a:r>
          </a:p>
          <a:p>
            <a:pPr marL="742950" lvl="1" indent="-285750">
              <a:buFont typeface="Arial"/>
              <a:buChar char="•"/>
            </a:pPr>
            <a:r>
              <a:rPr lang="en-US" sz="1400">
                <a:latin typeface="Times New Roman"/>
                <a:cs typeface="Times New Roman"/>
              </a:rPr>
              <a:t>payment()</a:t>
            </a:r>
          </a:p>
          <a:p>
            <a:pPr lvl="1"/>
            <a:endParaRPr lang="en-US" sz="1400">
              <a:latin typeface="Times New Roman"/>
              <a:cs typeface="Times New Roman"/>
            </a:endParaRPr>
          </a:p>
          <a:p>
            <a:pPr algn="l"/>
            <a:endParaRPr lang="en-US" sz="1400"/>
          </a:p>
        </p:txBody>
      </p:sp>
      <p:sp>
        <p:nvSpPr>
          <p:cNvPr id="5" name="TextBox 4">
            <a:extLst>
              <a:ext uri="{FF2B5EF4-FFF2-40B4-BE49-F238E27FC236}">
                <a16:creationId xmlns:a16="http://schemas.microsoft.com/office/drawing/2014/main" id="{A1422B6F-4A37-3F9B-DC35-5E2EC45C7FED}"/>
              </a:ext>
            </a:extLst>
          </p:cNvPr>
          <p:cNvSpPr txBox="1"/>
          <p:nvPr/>
        </p:nvSpPr>
        <p:spPr>
          <a:xfrm>
            <a:off x="8024416" y="1640731"/>
            <a:ext cx="3226311"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Times New Roman"/>
                <a:cs typeface="Times New Roman"/>
              </a:rPr>
              <a:t>Class 3: Restaurant</a:t>
            </a:r>
          </a:p>
          <a:p>
            <a:pPr marL="285750" indent="-285750">
              <a:buFont typeface="Symbol"/>
              <a:buChar char="•"/>
            </a:pPr>
            <a:r>
              <a:rPr lang="en-US" sz="1400">
                <a:latin typeface="Times New Roman"/>
                <a:cs typeface="Times New Roman"/>
              </a:rPr>
              <a:t>Data Members</a:t>
            </a:r>
          </a:p>
          <a:p>
            <a:pPr marL="742950" lvl="1" indent="-285750">
              <a:buFont typeface="Arial"/>
              <a:buChar char="•"/>
            </a:pPr>
            <a:r>
              <a:rPr lang="en-US" sz="1400" err="1">
                <a:latin typeface="Times New Roman"/>
                <a:cs typeface="Times New Roman"/>
              </a:rPr>
              <a:t>cust_name</a:t>
            </a:r>
            <a:r>
              <a:rPr lang="en-US" sz="1400">
                <a:latin typeface="Times New Roman"/>
                <a:cs typeface="Times New Roman"/>
              </a:rPr>
              <a:t> : string</a:t>
            </a:r>
          </a:p>
          <a:p>
            <a:pPr marL="742950" lvl="1" indent="-285750">
              <a:buFont typeface="Arial"/>
              <a:buChar char="•"/>
            </a:pPr>
            <a:r>
              <a:rPr lang="en-US" sz="1400" err="1">
                <a:latin typeface="Times New Roman"/>
                <a:cs typeface="Times New Roman"/>
              </a:rPr>
              <a:t>room_no</a:t>
            </a:r>
            <a:r>
              <a:rPr lang="en-US" sz="1400">
                <a:latin typeface="Times New Roman"/>
                <a:cs typeface="Times New Roman"/>
              </a:rPr>
              <a:t> : int</a:t>
            </a:r>
          </a:p>
          <a:p>
            <a:pPr marL="742950" lvl="1" indent="-285750">
              <a:buFont typeface="Arial"/>
              <a:buChar char="•"/>
            </a:pPr>
            <a:r>
              <a:rPr lang="en-US" sz="1400" err="1">
                <a:latin typeface="Times New Roman"/>
                <a:cs typeface="Times New Roman"/>
              </a:rPr>
              <a:t>menu_choice</a:t>
            </a:r>
            <a:r>
              <a:rPr lang="en-US" sz="1400">
                <a:latin typeface="Times New Roman"/>
                <a:cs typeface="Times New Roman"/>
              </a:rPr>
              <a:t> : int</a:t>
            </a:r>
          </a:p>
          <a:p>
            <a:pPr marL="742950" lvl="1" indent="-285750">
              <a:buFont typeface="Arial"/>
              <a:buChar char="•"/>
            </a:pPr>
            <a:r>
              <a:rPr lang="en-US" sz="1400" err="1">
                <a:latin typeface="Times New Roman"/>
                <a:cs typeface="Times New Roman"/>
              </a:rPr>
              <a:t>rest_receipt</a:t>
            </a:r>
            <a:r>
              <a:rPr lang="en-US" sz="1400">
                <a:latin typeface="Times New Roman"/>
                <a:cs typeface="Times New Roman"/>
              </a:rPr>
              <a:t> : double</a:t>
            </a:r>
          </a:p>
          <a:p>
            <a:pPr marL="285750" indent="-285750">
              <a:buFont typeface="Symbol"/>
              <a:buChar char="•"/>
            </a:pPr>
            <a:r>
              <a:rPr lang="en-US" sz="1400">
                <a:latin typeface="Times New Roman"/>
                <a:cs typeface="Times New Roman"/>
              </a:rPr>
              <a:t>Members Functions</a:t>
            </a:r>
          </a:p>
          <a:p>
            <a:pPr marL="742950" lvl="1" indent="-285750">
              <a:buFont typeface="Arial"/>
              <a:buChar char="•"/>
            </a:pPr>
            <a:r>
              <a:rPr lang="en-US" sz="1400">
                <a:latin typeface="Times New Roman"/>
                <a:cs typeface="Times New Roman"/>
              </a:rPr>
              <a:t>Restaurant() constructor</a:t>
            </a:r>
          </a:p>
          <a:p>
            <a:pPr marL="742950" lvl="1" indent="-285750">
              <a:buFont typeface="Arial"/>
              <a:buChar char="•"/>
            </a:pPr>
            <a:r>
              <a:rPr lang="en-US" sz="1400" err="1">
                <a:latin typeface="Times New Roman"/>
                <a:cs typeface="Times New Roman"/>
              </a:rPr>
              <a:t>verify_cust_data</a:t>
            </a:r>
            <a:r>
              <a:rPr lang="en-US" sz="1400">
                <a:latin typeface="Times New Roman"/>
                <a:cs typeface="Times New Roman"/>
              </a:rPr>
              <a:t>() </a:t>
            </a:r>
          </a:p>
          <a:p>
            <a:pPr marL="742950" lvl="1" indent="-285750">
              <a:buFont typeface="Arial"/>
              <a:buChar char="•"/>
            </a:pPr>
            <a:r>
              <a:rPr lang="en-US" sz="1400" err="1">
                <a:latin typeface="Times New Roman"/>
                <a:cs typeface="Times New Roman"/>
              </a:rPr>
              <a:t>display_menu</a:t>
            </a:r>
            <a:r>
              <a:rPr lang="en-US" sz="1400">
                <a:latin typeface="Times New Roman"/>
                <a:cs typeface="Times New Roman"/>
              </a:rPr>
              <a:t>()</a:t>
            </a:r>
          </a:p>
          <a:p>
            <a:pPr marL="742950" lvl="1" indent="-285750">
              <a:buFont typeface="Arial"/>
              <a:buChar char="•"/>
            </a:pPr>
            <a:r>
              <a:rPr lang="en-US" sz="1400" err="1">
                <a:latin typeface="Times New Roman"/>
                <a:cs typeface="Times New Roman"/>
              </a:rPr>
              <a:t>take_order</a:t>
            </a:r>
            <a:r>
              <a:rPr lang="en-US" sz="1400">
                <a:latin typeface="Times New Roman"/>
                <a:cs typeface="Times New Roman"/>
              </a:rPr>
              <a:t>()</a:t>
            </a:r>
          </a:p>
          <a:p>
            <a:pPr marL="742950" lvl="1" indent="-285750">
              <a:buFont typeface="Arial"/>
              <a:buChar char="•"/>
            </a:pPr>
            <a:r>
              <a:rPr lang="en-US" sz="1400" err="1">
                <a:latin typeface="Times New Roman"/>
                <a:cs typeface="Times New Roman"/>
              </a:rPr>
              <a:t>update_cust_data</a:t>
            </a:r>
            <a:r>
              <a:rPr lang="en-US" sz="1400">
                <a:latin typeface="Times New Roman"/>
                <a:cs typeface="Times New Roman"/>
              </a:rPr>
              <a:t>()</a:t>
            </a:r>
          </a:p>
          <a:p>
            <a:pPr algn="l"/>
            <a:endParaRPr lang="en-US" sz="1400"/>
          </a:p>
        </p:txBody>
      </p:sp>
    </p:spTree>
    <p:extLst>
      <p:ext uri="{BB962C8B-B14F-4D97-AF65-F5344CB8AC3E}">
        <p14:creationId xmlns:p14="http://schemas.microsoft.com/office/powerpoint/2010/main" val="410634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1D84C-CAD5-9938-B22B-D63A34770535}"/>
              </a:ext>
            </a:extLst>
          </p:cNvPr>
          <p:cNvSpPr>
            <a:spLocks noGrp="1"/>
          </p:cNvSpPr>
          <p:nvPr>
            <p:ph type="title" idx="4294967295"/>
          </p:nvPr>
        </p:nvSpPr>
        <p:spPr>
          <a:xfrm>
            <a:off x="638727" y="-237067"/>
            <a:ext cx="10353675" cy="1325563"/>
          </a:xfrm>
        </p:spPr>
        <p:txBody>
          <a:bodyPr>
            <a:normAutofit/>
          </a:bodyPr>
          <a:lstStyle/>
          <a:p>
            <a:r>
              <a:rPr lang="en-US" sz="3200"/>
              <a:t>9. Class diagram</a:t>
            </a:r>
            <a:endParaRPr lang="en-IN" sz="3200"/>
          </a:p>
        </p:txBody>
      </p:sp>
      <p:pic>
        <p:nvPicPr>
          <p:cNvPr id="5" name="Picture 4">
            <a:extLst>
              <a:ext uri="{FF2B5EF4-FFF2-40B4-BE49-F238E27FC236}">
                <a16:creationId xmlns:a16="http://schemas.microsoft.com/office/drawing/2014/main" id="{2FC931F0-FE09-7491-73DD-6694C6A21B26}"/>
              </a:ext>
            </a:extLst>
          </p:cNvPr>
          <p:cNvPicPr>
            <a:picLocks noChangeAspect="1"/>
          </p:cNvPicPr>
          <p:nvPr/>
        </p:nvPicPr>
        <p:blipFill>
          <a:blip r:embed="rId2"/>
          <a:stretch>
            <a:fillRect/>
          </a:stretch>
        </p:blipFill>
        <p:spPr>
          <a:xfrm>
            <a:off x="1322773" y="704105"/>
            <a:ext cx="8745687" cy="5865371"/>
          </a:xfrm>
          <a:prstGeom prst="rect">
            <a:avLst/>
          </a:prstGeom>
        </p:spPr>
      </p:pic>
    </p:spTree>
    <p:extLst>
      <p:ext uri="{BB962C8B-B14F-4D97-AF65-F5344CB8AC3E}">
        <p14:creationId xmlns:p14="http://schemas.microsoft.com/office/powerpoint/2010/main" val="3754957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8CA57D-544E-00CE-F329-17A0AA1F8C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4778" y="2281562"/>
            <a:ext cx="7241297" cy="1402672"/>
          </a:xfrm>
          <a:prstGeom prst="rect">
            <a:avLst/>
          </a:prstGeom>
        </p:spPr>
      </p:pic>
      <p:pic>
        <p:nvPicPr>
          <p:cNvPr id="8" name="Picture 7" descr="A diagram of a server&#10;&#10;Description automatically generated">
            <a:extLst>
              <a:ext uri="{FF2B5EF4-FFF2-40B4-BE49-F238E27FC236}">
                <a16:creationId xmlns:a16="http://schemas.microsoft.com/office/drawing/2014/main" id="{E70A1993-11B3-C63A-3758-77BA9ED9EDFC}"/>
              </a:ext>
            </a:extLst>
          </p:cNvPr>
          <p:cNvPicPr>
            <a:picLocks noChangeAspect="1"/>
          </p:cNvPicPr>
          <p:nvPr/>
        </p:nvPicPr>
        <p:blipFill rotWithShape="1">
          <a:blip r:embed="rId3"/>
          <a:srcRect l="54472" t="13040" r="25771" b="67650"/>
          <a:stretch/>
        </p:blipFill>
        <p:spPr>
          <a:xfrm>
            <a:off x="585925" y="2068497"/>
            <a:ext cx="3423576" cy="1979719"/>
          </a:xfrm>
          <a:prstGeom prst="rect">
            <a:avLst/>
          </a:prstGeom>
        </p:spPr>
      </p:pic>
    </p:spTree>
    <p:extLst>
      <p:ext uri="{BB962C8B-B14F-4D97-AF65-F5344CB8AC3E}">
        <p14:creationId xmlns:p14="http://schemas.microsoft.com/office/powerpoint/2010/main" val="2057095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server&#10;&#10;Description automatically generated">
            <a:extLst>
              <a:ext uri="{FF2B5EF4-FFF2-40B4-BE49-F238E27FC236}">
                <a16:creationId xmlns:a16="http://schemas.microsoft.com/office/drawing/2014/main" id="{78B40CA4-EA8B-CCC6-28EE-101726327755}"/>
              </a:ext>
            </a:extLst>
          </p:cNvPr>
          <p:cNvPicPr>
            <a:picLocks noChangeAspect="1"/>
          </p:cNvPicPr>
          <p:nvPr/>
        </p:nvPicPr>
        <p:blipFill rotWithShape="1">
          <a:blip r:embed="rId2"/>
          <a:srcRect l="23806" t="9847" r="53173" b="34403"/>
          <a:stretch/>
        </p:blipFill>
        <p:spPr>
          <a:xfrm>
            <a:off x="816744" y="1766657"/>
            <a:ext cx="3204839" cy="4592007"/>
          </a:xfrm>
          <a:prstGeom prst="rect">
            <a:avLst/>
          </a:prstGeom>
        </p:spPr>
      </p:pic>
      <p:pic>
        <p:nvPicPr>
          <p:cNvPr id="4" name="Picture 3">
            <a:extLst>
              <a:ext uri="{FF2B5EF4-FFF2-40B4-BE49-F238E27FC236}">
                <a16:creationId xmlns:a16="http://schemas.microsoft.com/office/drawing/2014/main" id="{EAC65356-6E1F-03FA-4953-9F4133F8FE45}"/>
              </a:ext>
            </a:extLst>
          </p:cNvPr>
          <p:cNvPicPr>
            <a:picLocks noChangeAspect="1"/>
          </p:cNvPicPr>
          <p:nvPr/>
        </p:nvPicPr>
        <p:blipFill rotWithShape="1">
          <a:blip r:embed="rId3">
            <a:extLst>
              <a:ext uri="{28A0092B-C50C-407E-A947-70E740481C1C}">
                <a14:useLocalDpi xmlns:a14="http://schemas.microsoft.com/office/drawing/2010/main" val="0"/>
              </a:ext>
            </a:extLst>
          </a:blip>
          <a:srcRect r="39113"/>
          <a:stretch/>
        </p:blipFill>
        <p:spPr>
          <a:xfrm>
            <a:off x="4597381" y="1766657"/>
            <a:ext cx="6195264" cy="3648764"/>
          </a:xfrm>
          <a:prstGeom prst="rect">
            <a:avLst/>
          </a:prstGeom>
        </p:spPr>
      </p:pic>
    </p:spTree>
    <p:extLst>
      <p:ext uri="{BB962C8B-B14F-4D97-AF65-F5344CB8AC3E}">
        <p14:creationId xmlns:p14="http://schemas.microsoft.com/office/powerpoint/2010/main" val="1665289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server&#10;&#10;Description automatically generated">
            <a:extLst>
              <a:ext uri="{FF2B5EF4-FFF2-40B4-BE49-F238E27FC236}">
                <a16:creationId xmlns:a16="http://schemas.microsoft.com/office/drawing/2014/main" id="{78B40CA4-EA8B-CCC6-28EE-101726327755}"/>
              </a:ext>
            </a:extLst>
          </p:cNvPr>
          <p:cNvPicPr>
            <a:picLocks noChangeAspect="1"/>
          </p:cNvPicPr>
          <p:nvPr/>
        </p:nvPicPr>
        <p:blipFill rotWithShape="1">
          <a:blip r:embed="rId2"/>
          <a:srcRect l="79418" t="13134" r="-845" b="42568"/>
          <a:stretch/>
        </p:blipFill>
        <p:spPr>
          <a:xfrm>
            <a:off x="1056443" y="1171853"/>
            <a:ext cx="2982898" cy="3648764"/>
          </a:xfrm>
          <a:prstGeom prst="rect">
            <a:avLst/>
          </a:prstGeom>
        </p:spPr>
      </p:pic>
      <p:pic>
        <p:nvPicPr>
          <p:cNvPr id="5" name="Picture 4">
            <a:extLst>
              <a:ext uri="{FF2B5EF4-FFF2-40B4-BE49-F238E27FC236}">
                <a16:creationId xmlns:a16="http://schemas.microsoft.com/office/drawing/2014/main" id="{50F3AC4E-3D25-93B2-834F-4A730E92AA88}"/>
              </a:ext>
            </a:extLst>
          </p:cNvPr>
          <p:cNvPicPr>
            <a:picLocks noChangeAspect="1"/>
          </p:cNvPicPr>
          <p:nvPr/>
        </p:nvPicPr>
        <p:blipFill rotWithShape="1">
          <a:blip r:embed="rId3">
            <a:extLst>
              <a:ext uri="{28A0092B-C50C-407E-A947-70E740481C1C}">
                <a14:useLocalDpi xmlns:a14="http://schemas.microsoft.com/office/drawing/2010/main" val="0"/>
              </a:ext>
            </a:extLst>
          </a:blip>
          <a:srcRect r="33505"/>
          <a:stretch/>
        </p:blipFill>
        <p:spPr>
          <a:xfrm>
            <a:off x="4390840" y="1543849"/>
            <a:ext cx="6274845" cy="3276768"/>
          </a:xfrm>
          <a:prstGeom prst="rect">
            <a:avLst/>
          </a:prstGeom>
        </p:spPr>
      </p:pic>
    </p:spTree>
    <p:extLst>
      <p:ext uri="{BB962C8B-B14F-4D97-AF65-F5344CB8AC3E}">
        <p14:creationId xmlns:p14="http://schemas.microsoft.com/office/powerpoint/2010/main" val="1308012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BD9A-38B6-DEE1-411B-CBB0E1C00010}"/>
              </a:ext>
            </a:extLst>
          </p:cNvPr>
          <p:cNvSpPr>
            <a:spLocks noGrp="1"/>
          </p:cNvSpPr>
          <p:nvPr>
            <p:ph type="title" idx="4294967295"/>
          </p:nvPr>
        </p:nvSpPr>
        <p:spPr>
          <a:xfrm>
            <a:off x="0" y="0"/>
            <a:ext cx="10353675" cy="1325563"/>
          </a:xfrm>
        </p:spPr>
        <p:txBody>
          <a:bodyPr/>
          <a:lstStyle/>
          <a:p>
            <a:r>
              <a:rPr lang="en-US"/>
              <a:t>10. Use case diagram</a:t>
            </a:r>
            <a:endParaRPr lang="en-IN"/>
          </a:p>
        </p:txBody>
      </p:sp>
      <p:pic>
        <p:nvPicPr>
          <p:cNvPr id="4" name="Picture 3" descr="A diagram of a hotel management system&#10;&#10;Description automatically generated">
            <a:extLst>
              <a:ext uri="{FF2B5EF4-FFF2-40B4-BE49-F238E27FC236}">
                <a16:creationId xmlns:a16="http://schemas.microsoft.com/office/drawing/2014/main" id="{314EC093-654B-917B-88E3-47F76F6B192D}"/>
              </a:ext>
            </a:extLst>
          </p:cNvPr>
          <p:cNvPicPr>
            <a:picLocks noChangeAspect="1"/>
          </p:cNvPicPr>
          <p:nvPr/>
        </p:nvPicPr>
        <p:blipFill>
          <a:blip r:embed="rId2"/>
          <a:stretch>
            <a:fillRect/>
          </a:stretch>
        </p:blipFill>
        <p:spPr>
          <a:xfrm>
            <a:off x="1190625" y="1252538"/>
            <a:ext cx="9810750" cy="4352925"/>
          </a:xfrm>
          <a:prstGeom prst="rect">
            <a:avLst/>
          </a:prstGeom>
        </p:spPr>
      </p:pic>
    </p:spTree>
    <p:extLst>
      <p:ext uri="{BB962C8B-B14F-4D97-AF65-F5344CB8AC3E}">
        <p14:creationId xmlns:p14="http://schemas.microsoft.com/office/powerpoint/2010/main" val="3561125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14400" y="147573"/>
            <a:ext cx="4653280" cy="584775"/>
          </a:xfrm>
          <a:prstGeom prst="rect">
            <a:avLst/>
          </a:prstGeom>
          <a:noFill/>
        </p:spPr>
        <p:txBody>
          <a:bodyPr wrap="square" rtlCol="0">
            <a:spAutoFit/>
          </a:bodyPr>
          <a:lstStyle/>
          <a:p>
            <a:r>
              <a:rPr lang="en-US" sz="3200"/>
              <a:t>11. Activity diagram</a:t>
            </a:r>
          </a:p>
        </p:txBody>
      </p:sp>
      <p:pic>
        <p:nvPicPr>
          <p:cNvPr id="5" name="Picture 4">
            <a:extLst>
              <a:ext uri="{FF2B5EF4-FFF2-40B4-BE49-F238E27FC236}">
                <a16:creationId xmlns:a16="http://schemas.microsoft.com/office/drawing/2014/main" id="{56AA11D5-DC32-EEEB-99AE-48F447A53AAA}"/>
              </a:ext>
            </a:extLst>
          </p:cNvPr>
          <p:cNvPicPr>
            <a:picLocks noChangeAspect="1"/>
          </p:cNvPicPr>
          <p:nvPr/>
        </p:nvPicPr>
        <p:blipFill>
          <a:blip r:embed="rId2"/>
          <a:stretch>
            <a:fillRect/>
          </a:stretch>
        </p:blipFill>
        <p:spPr>
          <a:xfrm>
            <a:off x="5851557" y="732348"/>
            <a:ext cx="6201445" cy="5981733"/>
          </a:xfrm>
          <a:prstGeom prst="rect">
            <a:avLst/>
          </a:prstGeom>
        </p:spPr>
      </p:pic>
      <p:pic>
        <p:nvPicPr>
          <p:cNvPr id="2" name="Content Placeholder 5">
            <a:extLst>
              <a:ext uri="{FF2B5EF4-FFF2-40B4-BE49-F238E27FC236}">
                <a16:creationId xmlns:a16="http://schemas.microsoft.com/office/drawing/2014/main" id="{8A2A4036-8031-B379-C544-6918330FD1C1}"/>
              </a:ext>
            </a:extLst>
          </p:cNvPr>
          <p:cNvPicPr>
            <a:picLocks noGrp="1" noChangeAspect="1"/>
          </p:cNvPicPr>
          <p:nvPr>
            <p:ph idx="1"/>
          </p:nvPr>
        </p:nvPicPr>
        <p:blipFill>
          <a:blip r:embed="rId3"/>
          <a:stretch>
            <a:fillRect/>
          </a:stretch>
        </p:blipFill>
        <p:spPr>
          <a:xfrm>
            <a:off x="138998" y="1696787"/>
            <a:ext cx="4544764" cy="4913790"/>
          </a:xfrm>
          <a:prstGeom prst="rect">
            <a:avLst/>
          </a:prstGeom>
        </p:spPr>
      </p:pic>
      <p:sp>
        <p:nvSpPr>
          <p:cNvPr id="3" name="TextBox 2">
            <a:extLst>
              <a:ext uri="{FF2B5EF4-FFF2-40B4-BE49-F238E27FC236}">
                <a16:creationId xmlns:a16="http://schemas.microsoft.com/office/drawing/2014/main" id="{E4304D8F-AF3F-4047-32E5-50F96EF3FC0D}"/>
              </a:ext>
            </a:extLst>
          </p:cNvPr>
          <p:cNvSpPr txBox="1"/>
          <p:nvPr/>
        </p:nvSpPr>
        <p:spPr>
          <a:xfrm>
            <a:off x="138998" y="1198485"/>
            <a:ext cx="1972784" cy="369332"/>
          </a:xfrm>
          <a:prstGeom prst="rect">
            <a:avLst/>
          </a:prstGeom>
          <a:noFill/>
        </p:spPr>
        <p:txBody>
          <a:bodyPr wrap="none" rtlCol="0">
            <a:spAutoFit/>
          </a:bodyPr>
          <a:lstStyle/>
          <a:p>
            <a:r>
              <a:rPr lang="en-US" dirty="0"/>
              <a:t>OLDER VERSION</a:t>
            </a:r>
          </a:p>
        </p:txBody>
      </p:sp>
    </p:spTree>
    <p:extLst>
      <p:ext uri="{BB962C8B-B14F-4D97-AF65-F5344CB8AC3E}">
        <p14:creationId xmlns:p14="http://schemas.microsoft.com/office/powerpoint/2010/main" val="1371026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6FC73C-5916-ED70-938E-1A2FEBA7B0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491" y="203652"/>
            <a:ext cx="8566952" cy="6191897"/>
          </a:xfrm>
          <a:prstGeom prst="rect">
            <a:avLst/>
          </a:prstGeom>
        </p:spPr>
      </p:pic>
    </p:spTree>
    <p:extLst>
      <p:ext uri="{BB962C8B-B14F-4D97-AF65-F5344CB8AC3E}">
        <p14:creationId xmlns:p14="http://schemas.microsoft.com/office/powerpoint/2010/main" val="1844883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customer data flow&#10;&#10;Description automatically generated">
            <a:extLst>
              <a:ext uri="{FF2B5EF4-FFF2-40B4-BE49-F238E27FC236}">
                <a16:creationId xmlns:a16="http://schemas.microsoft.com/office/drawing/2014/main" id="{471BEA19-7666-ADE7-DF4D-A63343420E92}"/>
              </a:ext>
            </a:extLst>
          </p:cNvPr>
          <p:cNvPicPr>
            <a:picLocks noChangeAspect="1"/>
          </p:cNvPicPr>
          <p:nvPr/>
        </p:nvPicPr>
        <p:blipFill>
          <a:blip r:embed="rId2"/>
          <a:stretch>
            <a:fillRect/>
          </a:stretch>
        </p:blipFill>
        <p:spPr>
          <a:xfrm>
            <a:off x="5412687" y="710214"/>
            <a:ext cx="6670843" cy="5250695"/>
          </a:xfrm>
          <a:prstGeom prst="rect">
            <a:avLst/>
          </a:prstGeom>
        </p:spPr>
      </p:pic>
      <p:pic>
        <p:nvPicPr>
          <p:cNvPr id="3" name="Content Placeholder 2">
            <a:extLst>
              <a:ext uri="{FF2B5EF4-FFF2-40B4-BE49-F238E27FC236}">
                <a16:creationId xmlns:a16="http://schemas.microsoft.com/office/drawing/2014/main" id="{4E19168D-035E-8B64-F816-01886F910B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8998" y="1669002"/>
            <a:ext cx="3668112" cy="4807258"/>
          </a:xfrm>
        </p:spPr>
      </p:pic>
      <p:sp>
        <p:nvSpPr>
          <p:cNvPr id="4" name="TextBox 3">
            <a:extLst>
              <a:ext uri="{FF2B5EF4-FFF2-40B4-BE49-F238E27FC236}">
                <a16:creationId xmlns:a16="http://schemas.microsoft.com/office/drawing/2014/main" id="{C3384F20-F518-32CE-0A8C-74F48B3F5493}"/>
              </a:ext>
            </a:extLst>
          </p:cNvPr>
          <p:cNvSpPr txBox="1"/>
          <p:nvPr/>
        </p:nvSpPr>
        <p:spPr>
          <a:xfrm>
            <a:off x="138998" y="1198485"/>
            <a:ext cx="1972784" cy="369332"/>
          </a:xfrm>
          <a:prstGeom prst="rect">
            <a:avLst/>
          </a:prstGeom>
          <a:noFill/>
        </p:spPr>
        <p:txBody>
          <a:bodyPr wrap="none" rtlCol="0">
            <a:spAutoFit/>
          </a:bodyPr>
          <a:lstStyle/>
          <a:p>
            <a:r>
              <a:rPr lang="en-US" dirty="0"/>
              <a:t>OLDER VERSION</a:t>
            </a:r>
          </a:p>
        </p:txBody>
      </p:sp>
    </p:spTree>
    <p:extLst>
      <p:ext uri="{BB962C8B-B14F-4D97-AF65-F5344CB8AC3E}">
        <p14:creationId xmlns:p14="http://schemas.microsoft.com/office/powerpoint/2010/main" val="3114706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F24DF-98E8-80E9-6439-E3774F5EBDA3}"/>
              </a:ext>
            </a:extLst>
          </p:cNvPr>
          <p:cNvSpPr>
            <a:spLocks noGrp="1"/>
          </p:cNvSpPr>
          <p:nvPr>
            <p:ph type="title"/>
          </p:nvPr>
        </p:nvSpPr>
        <p:spPr>
          <a:xfrm>
            <a:off x="919119" y="198540"/>
            <a:ext cx="10353761" cy="1326321"/>
          </a:xfrm>
        </p:spPr>
        <p:txBody>
          <a:bodyPr/>
          <a:lstStyle/>
          <a:p>
            <a:r>
              <a:rPr lang="en-US" err="1"/>
              <a:t>iNDEX</a:t>
            </a:r>
            <a:endParaRPr lang="en-IN"/>
          </a:p>
        </p:txBody>
      </p:sp>
      <p:sp>
        <p:nvSpPr>
          <p:cNvPr id="4" name="TextBox 3">
            <a:extLst>
              <a:ext uri="{FF2B5EF4-FFF2-40B4-BE49-F238E27FC236}">
                <a16:creationId xmlns:a16="http://schemas.microsoft.com/office/drawing/2014/main" id="{F1D695B1-1A31-5747-92E5-412CC61648E0}"/>
              </a:ext>
            </a:extLst>
          </p:cNvPr>
          <p:cNvSpPr txBox="1"/>
          <p:nvPr/>
        </p:nvSpPr>
        <p:spPr>
          <a:xfrm>
            <a:off x="302004" y="1392572"/>
            <a:ext cx="5360565" cy="4247317"/>
          </a:xfrm>
          <a:prstGeom prst="rect">
            <a:avLst/>
          </a:prstGeom>
          <a:noFill/>
        </p:spPr>
        <p:txBody>
          <a:bodyPr wrap="square" rtlCol="0">
            <a:spAutoFit/>
          </a:bodyPr>
          <a:lstStyle/>
          <a:p>
            <a:pPr marL="342900" indent="-342900">
              <a:buFont typeface="+mj-lt"/>
              <a:buAutoNum type="arabicPeriod"/>
            </a:pPr>
            <a:r>
              <a:rPr lang="en-US"/>
              <a:t>Abstract</a:t>
            </a:r>
          </a:p>
          <a:p>
            <a:pPr marL="342900" indent="-342900">
              <a:buFont typeface="+mj-lt"/>
              <a:buAutoNum type="arabicPeriod"/>
            </a:pPr>
            <a:r>
              <a:rPr lang="en-US"/>
              <a:t>Introduction</a:t>
            </a:r>
          </a:p>
          <a:p>
            <a:pPr marL="342900" indent="-342900">
              <a:buFont typeface="+mj-lt"/>
              <a:buAutoNum type="arabicPeriod"/>
            </a:pPr>
            <a:r>
              <a:rPr lang="en-US"/>
              <a:t>Scope of the Project</a:t>
            </a:r>
          </a:p>
          <a:p>
            <a:pPr marL="342900" indent="-342900">
              <a:buFont typeface="+mj-lt"/>
              <a:buAutoNum type="arabicPeriod"/>
            </a:pPr>
            <a:r>
              <a:rPr lang="en-US"/>
              <a:t>Organization</a:t>
            </a:r>
          </a:p>
          <a:p>
            <a:pPr marL="342900" indent="-342900">
              <a:buFont typeface="+mj-lt"/>
              <a:buAutoNum type="arabicPeriod"/>
            </a:pPr>
            <a:r>
              <a:rPr lang="en-US"/>
              <a:t>Research question</a:t>
            </a:r>
          </a:p>
          <a:p>
            <a:pPr marL="342900" indent="-342900">
              <a:buFont typeface="+mj-lt"/>
              <a:buAutoNum type="arabicPeriod"/>
            </a:pPr>
            <a:r>
              <a:rPr lang="en-US"/>
              <a:t>Block Diagram of Functionalities</a:t>
            </a:r>
          </a:p>
          <a:p>
            <a:pPr marL="342900" indent="-342900">
              <a:buFont typeface="+mj-lt"/>
              <a:buAutoNum type="arabicPeriod"/>
            </a:pPr>
            <a:r>
              <a:rPr lang="en-US"/>
              <a:t>Problem Statement</a:t>
            </a:r>
          </a:p>
          <a:p>
            <a:pPr marL="342900" indent="-342900">
              <a:buFont typeface="+mj-lt"/>
              <a:buAutoNum type="arabicPeriod"/>
            </a:pPr>
            <a:r>
              <a:rPr lang="en-US"/>
              <a:t>Classes and their members</a:t>
            </a:r>
          </a:p>
          <a:p>
            <a:pPr marL="342900" indent="-342900">
              <a:buFont typeface="+mj-lt"/>
              <a:buAutoNum type="arabicPeriod"/>
            </a:pPr>
            <a:r>
              <a:rPr lang="en-IN"/>
              <a:t>Class diagram</a:t>
            </a:r>
          </a:p>
          <a:p>
            <a:pPr marL="342900" indent="-342900">
              <a:buFont typeface="+mj-lt"/>
              <a:buAutoNum type="arabicPeriod"/>
            </a:pPr>
            <a:r>
              <a:rPr lang="en-US"/>
              <a:t>Use case diagram</a:t>
            </a:r>
          </a:p>
          <a:p>
            <a:pPr marL="342900" indent="-342900">
              <a:buFont typeface="+mj-lt"/>
              <a:buAutoNum type="arabicPeriod"/>
            </a:pPr>
            <a:r>
              <a:rPr lang="en-IN"/>
              <a:t>Activity diagram</a:t>
            </a:r>
          </a:p>
          <a:p>
            <a:pPr marL="342900" indent="-342900">
              <a:buFont typeface="+mj-lt"/>
              <a:buAutoNum type="arabicPeriod"/>
            </a:pPr>
            <a:r>
              <a:rPr lang="en-IN"/>
              <a:t>Sequence diagram</a:t>
            </a:r>
          </a:p>
          <a:p>
            <a:pPr marL="342900" indent="-342900">
              <a:buFont typeface="+mj-lt"/>
              <a:buAutoNum type="arabicPeriod"/>
            </a:pPr>
            <a:r>
              <a:rPr lang="en-IN"/>
              <a:t>Object- Oriented concepts Implemented</a:t>
            </a:r>
          </a:p>
          <a:p>
            <a:pPr marL="342900" indent="-342900">
              <a:buFont typeface="+mj-lt"/>
              <a:buAutoNum type="arabicPeriod"/>
            </a:pPr>
            <a:r>
              <a:rPr lang="en-IN"/>
              <a:t>Algorithm</a:t>
            </a:r>
          </a:p>
          <a:p>
            <a:pPr marL="342900" indent="-342900">
              <a:buFont typeface="+mj-lt"/>
              <a:buAutoNum type="arabicPeriod"/>
            </a:pPr>
            <a:r>
              <a:rPr lang="en-IN"/>
              <a:t>Flowchart</a:t>
            </a:r>
          </a:p>
        </p:txBody>
      </p:sp>
      <p:sp>
        <p:nvSpPr>
          <p:cNvPr id="5" name="TextBox 4">
            <a:extLst>
              <a:ext uri="{FF2B5EF4-FFF2-40B4-BE49-F238E27FC236}">
                <a16:creationId xmlns:a16="http://schemas.microsoft.com/office/drawing/2014/main" id="{56588065-34C6-4BF2-FD44-0F0844FEF6C7}"/>
              </a:ext>
            </a:extLst>
          </p:cNvPr>
          <p:cNvSpPr txBox="1"/>
          <p:nvPr/>
        </p:nvSpPr>
        <p:spPr>
          <a:xfrm>
            <a:off x="6095999" y="1457749"/>
            <a:ext cx="4697835" cy="2585323"/>
          </a:xfrm>
          <a:prstGeom prst="rect">
            <a:avLst/>
          </a:prstGeom>
          <a:noFill/>
        </p:spPr>
        <p:txBody>
          <a:bodyPr wrap="square" rtlCol="0">
            <a:spAutoFit/>
          </a:bodyPr>
          <a:lstStyle/>
          <a:p>
            <a:r>
              <a:rPr lang="en-IN"/>
              <a:t>16. Code in C++</a:t>
            </a:r>
          </a:p>
          <a:p>
            <a:r>
              <a:rPr lang="en-IN"/>
              <a:t>17. Output Screenshots of all Functions</a:t>
            </a:r>
          </a:p>
          <a:p>
            <a:r>
              <a:rPr lang="en-IN"/>
              <a:t>18.  List of Errors obtained and their   	resolution</a:t>
            </a:r>
          </a:p>
          <a:p>
            <a:pPr marL="342900" indent="-342900">
              <a:buAutoNum type="arabicPeriod" startAt="19"/>
            </a:pPr>
            <a:r>
              <a:rPr lang="en-IN"/>
              <a:t>Scope of Improvement ( Plan to 	improve it)</a:t>
            </a:r>
          </a:p>
          <a:p>
            <a:pPr marL="342900" indent="-342900">
              <a:buAutoNum type="arabicPeriod" startAt="19"/>
            </a:pPr>
            <a:r>
              <a:rPr lang="en-IN"/>
              <a:t>References/List of research papers, books, white papers referred</a:t>
            </a:r>
          </a:p>
          <a:p>
            <a:pPr marL="342900" indent="-342900">
              <a:buAutoNum type="arabicPeriod" startAt="19"/>
            </a:pPr>
            <a:endParaRPr lang="en-IN"/>
          </a:p>
        </p:txBody>
      </p:sp>
    </p:spTree>
    <p:extLst>
      <p:ext uri="{BB962C8B-B14F-4D97-AF65-F5344CB8AC3E}">
        <p14:creationId xmlns:p14="http://schemas.microsoft.com/office/powerpoint/2010/main" val="1556908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76F22A5-9E74-E8C0-1204-7B5B8C0DC2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0657" y="223877"/>
            <a:ext cx="9690685" cy="6410246"/>
          </a:xfrm>
          <a:prstGeom prst="rect">
            <a:avLst/>
          </a:prstGeom>
        </p:spPr>
      </p:pic>
    </p:spTree>
    <p:extLst>
      <p:ext uri="{BB962C8B-B14F-4D97-AF65-F5344CB8AC3E}">
        <p14:creationId xmlns:p14="http://schemas.microsoft.com/office/powerpoint/2010/main" val="3796638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check out&#10;&#10;Description automatically generated">
            <a:extLst>
              <a:ext uri="{FF2B5EF4-FFF2-40B4-BE49-F238E27FC236}">
                <a16:creationId xmlns:a16="http://schemas.microsoft.com/office/drawing/2014/main" id="{AB2D2A59-1A14-AADE-98B5-579CBB8012C7}"/>
              </a:ext>
            </a:extLst>
          </p:cNvPr>
          <p:cNvPicPr>
            <a:picLocks noChangeAspect="1"/>
          </p:cNvPicPr>
          <p:nvPr/>
        </p:nvPicPr>
        <p:blipFill>
          <a:blip r:embed="rId2"/>
          <a:stretch>
            <a:fillRect/>
          </a:stretch>
        </p:blipFill>
        <p:spPr>
          <a:xfrm>
            <a:off x="5015023" y="843378"/>
            <a:ext cx="7049019" cy="5873117"/>
          </a:xfrm>
          <a:prstGeom prst="rect">
            <a:avLst/>
          </a:prstGeom>
        </p:spPr>
      </p:pic>
      <p:pic>
        <p:nvPicPr>
          <p:cNvPr id="2" name="Content Placeholder 2">
            <a:extLst>
              <a:ext uri="{FF2B5EF4-FFF2-40B4-BE49-F238E27FC236}">
                <a16:creationId xmlns:a16="http://schemas.microsoft.com/office/drawing/2014/main" id="{AF5B3B2C-F8DA-504E-D407-C45947FC474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5209" y="1868313"/>
            <a:ext cx="2171359" cy="4581852"/>
          </a:xfrm>
        </p:spPr>
      </p:pic>
      <p:sp>
        <p:nvSpPr>
          <p:cNvPr id="3" name="TextBox 2">
            <a:extLst>
              <a:ext uri="{FF2B5EF4-FFF2-40B4-BE49-F238E27FC236}">
                <a16:creationId xmlns:a16="http://schemas.microsoft.com/office/drawing/2014/main" id="{6CE56582-77C6-D1FE-6D24-14BD3180E539}"/>
              </a:ext>
            </a:extLst>
          </p:cNvPr>
          <p:cNvSpPr txBox="1"/>
          <p:nvPr/>
        </p:nvSpPr>
        <p:spPr>
          <a:xfrm>
            <a:off x="405328" y="1340528"/>
            <a:ext cx="1972784" cy="369332"/>
          </a:xfrm>
          <a:prstGeom prst="rect">
            <a:avLst/>
          </a:prstGeom>
          <a:noFill/>
        </p:spPr>
        <p:txBody>
          <a:bodyPr wrap="none" rtlCol="0">
            <a:spAutoFit/>
          </a:bodyPr>
          <a:lstStyle/>
          <a:p>
            <a:r>
              <a:rPr lang="en-US" dirty="0"/>
              <a:t>OLDER VERSION</a:t>
            </a:r>
          </a:p>
        </p:txBody>
      </p:sp>
    </p:spTree>
    <p:extLst>
      <p:ext uri="{BB962C8B-B14F-4D97-AF65-F5344CB8AC3E}">
        <p14:creationId xmlns:p14="http://schemas.microsoft.com/office/powerpoint/2010/main" val="4068701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5A5D5C-19A2-945A-0592-C15E3C1DEA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172" y="564323"/>
            <a:ext cx="8589655" cy="5729353"/>
          </a:xfrm>
          <a:prstGeom prst="rect">
            <a:avLst/>
          </a:prstGeom>
        </p:spPr>
      </p:pic>
    </p:spTree>
    <p:extLst>
      <p:ext uri="{BB962C8B-B14F-4D97-AF65-F5344CB8AC3E}">
        <p14:creationId xmlns:p14="http://schemas.microsoft.com/office/powerpoint/2010/main" val="882574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561D4A-1E55-46A0-9EB4-6D4E71E59E28}"/>
              </a:ext>
            </a:extLst>
          </p:cNvPr>
          <p:cNvPicPr>
            <a:picLocks noChangeAspect="1"/>
          </p:cNvPicPr>
          <p:nvPr/>
        </p:nvPicPr>
        <p:blipFill>
          <a:blip r:embed="rId2"/>
          <a:stretch>
            <a:fillRect/>
          </a:stretch>
        </p:blipFill>
        <p:spPr>
          <a:xfrm>
            <a:off x="6480699" y="309130"/>
            <a:ext cx="5339278" cy="6120289"/>
          </a:xfrm>
          <a:prstGeom prst="rect">
            <a:avLst/>
          </a:prstGeom>
        </p:spPr>
      </p:pic>
      <p:pic>
        <p:nvPicPr>
          <p:cNvPr id="5" name="Content Placeholder 3">
            <a:extLst>
              <a:ext uri="{FF2B5EF4-FFF2-40B4-BE49-F238E27FC236}">
                <a16:creationId xmlns:a16="http://schemas.microsoft.com/office/drawing/2014/main" id="{C1A4E40D-BD6A-4781-977B-1CA646CA500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1549" y="1452084"/>
            <a:ext cx="3341259" cy="5131794"/>
          </a:xfrm>
        </p:spPr>
      </p:pic>
      <p:sp>
        <p:nvSpPr>
          <p:cNvPr id="6" name="TextBox 5">
            <a:extLst>
              <a:ext uri="{FF2B5EF4-FFF2-40B4-BE49-F238E27FC236}">
                <a16:creationId xmlns:a16="http://schemas.microsoft.com/office/drawing/2014/main" id="{6B089739-E5F9-B73A-E428-3842C208593B}"/>
              </a:ext>
            </a:extLst>
          </p:cNvPr>
          <p:cNvSpPr txBox="1"/>
          <p:nvPr/>
        </p:nvSpPr>
        <p:spPr>
          <a:xfrm>
            <a:off x="372023" y="1003177"/>
            <a:ext cx="1972784" cy="369332"/>
          </a:xfrm>
          <a:prstGeom prst="rect">
            <a:avLst/>
          </a:prstGeom>
          <a:noFill/>
        </p:spPr>
        <p:txBody>
          <a:bodyPr wrap="none" rtlCol="0">
            <a:spAutoFit/>
          </a:bodyPr>
          <a:lstStyle/>
          <a:p>
            <a:r>
              <a:rPr lang="en-US" dirty="0"/>
              <a:t>OLDER VERSION</a:t>
            </a:r>
          </a:p>
        </p:txBody>
      </p:sp>
    </p:spTree>
    <p:extLst>
      <p:ext uri="{BB962C8B-B14F-4D97-AF65-F5344CB8AC3E}">
        <p14:creationId xmlns:p14="http://schemas.microsoft.com/office/powerpoint/2010/main" val="3511537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7085B2-4710-9DC2-6151-D68B4C785A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417" y="570655"/>
            <a:ext cx="9277165" cy="5716690"/>
          </a:xfrm>
          <a:prstGeom prst="rect">
            <a:avLst/>
          </a:prstGeom>
        </p:spPr>
      </p:pic>
    </p:spTree>
    <p:extLst>
      <p:ext uri="{BB962C8B-B14F-4D97-AF65-F5344CB8AC3E}">
        <p14:creationId xmlns:p14="http://schemas.microsoft.com/office/powerpoint/2010/main" val="1975592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81296-6541-4FD5-6AE7-BA3A067708ED}"/>
              </a:ext>
            </a:extLst>
          </p:cNvPr>
          <p:cNvSpPr>
            <a:spLocks noGrp="1"/>
          </p:cNvSpPr>
          <p:nvPr>
            <p:ph type="title" idx="4294967295"/>
          </p:nvPr>
        </p:nvSpPr>
        <p:spPr>
          <a:xfrm>
            <a:off x="459288" y="-307801"/>
            <a:ext cx="10353675" cy="1327150"/>
          </a:xfrm>
        </p:spPr>
        <p:txBody>
          <a:bodyPr/>
          <a:lstStyle/>
          <a:p>
            <a:r>
              <a:rPr lang="en-US"/>
              <a:t>12. Sequence diagram</a:t>
            </a:r>
          </a:p>
        </p:txBody>
      </p:sp>
      <p:pic>
        <p:nvPicPr>
          <p:cNvPr id="3" name="Picture 2" descr="A screenshot of a computer screen&#10;&#10;Description automatically generated">
            <a:extLst>
              <a:ext uri="{FF2B5EF4-FFF2-40B4-BE49-F238E27FC236}">
                <a16:creationId xmlns:a16="http://schemas.microsoft.com/office/drawing/2014/main" id="{F84E0F00-FF38-6200-FD31-93ACE59D1F03}"/>
              </a:ext>
            </a:extLst>
          </p:cNvPr>
          <p:cNvPicPr>
            <a:picLocks noChangeAspect="1"/>
          </p:cNvPicPr>
          <p:nvPr/>
        </p:nvPicPr>
        <p:blipFill>
          <a:blip r:embed="rId2"/>
          <a:stretch>
            <a:fillRect/>
          </a:stretch>
        </p:blipFill>
        <p:spPr>
          <a:xfrm>
            <a:off x="1108553" y="685148"/>
            <a:ext cx="9557359" cy="6030500"/>
          </a:xfrm>
          <a:prstGeom prst="rect">
            <a:avLst/>
          </a:prstGeom>
        </p:spPr>
      </p:pic>
    </p:spTree>
    <p:extLst>
      <p:ext uri="{BB962C8B-B14F-4D97-AF65-F5344CB8AC3E}">
        <p14:creationId xmlns:p14="http://schemas.microsoft.com/office/powerpoint/2010/main" val="1950030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D784-97D3-1856-BC5E-1170C41E5979}"/>
              </a:ext>
            </a:extLst>
          </p:cNvPr>
          <p:cNvSpPr>
            <a:spLocks noGrp="1"/>
          </p:cNvSpPr>
          <p:nvPr>
            <p:ph type="title"/>
          </p:nvPr>
        </p:nvSpPr>
        <p:spPr>
          <a:xfrm>
            <a:off x="923955" y="392482"/>
            <a:ext cx="10353761" cy="1326321"/>
          </a:xfrm>
        </p:spPr>
        <p:txBody>
          <a:bodyPr/>
          <a:lstStyle/>
          <a:p>
            <a:r>
              <a:rPr lang="en-US"/>
              <a:t>13. Object-Oriented concepts</a:t>
            </a:r>
          </a:p>
        </p:txBody>
      </p:sp>
      <p:sp>
        <p:nvSpPr>
          <p:cNvPr id="3" name="Content Placeholder 2">
            <a:extLst>
              <a:ext uri="{FF2B5EF4-FFF2-40B4-BE49-F238E27FC236}">
                <a16:creationId xmlns:a16="http://schemas.microsoft.com/office/drawing/2014/main" id="{48FF0986-8434-CE6E-96AE-605A86471B31}"/>
              </a:ext>
            </a:extLst>
          </p:cNvPr>
          <p:cNvSpPr>
            <a:spLocks noGrp="1"/>
          </p:cNvSpPr>
          <p:nvPr>
            <p:ph idx="1"/>
          </p:nvPr>
        </p:nvSpPr>
        <p:spPr>
          <a:xfrm>
            <a:off x="521716" y="1439810"/>
            <a:ext cx="10333657" cy="5164640"/>
          </a:xfrm>
        </p:spPr>
        <p:txBody>
          <a:bodyPr vert="horz" lIns="91440" tIns="45720" rIns="91440" bIns="45720" rtlCol="0" anchor="t">
            <a:normAutofit fontScale="92500" lnSpcReduction="20000"/>
          </a:bodyPr>
          <a:lstStyle/>
          <a:p>
            <a:pPr marL="457200" indent="-457200">
              <a:buAutoNum type="arabicPeriod"/>
            </a:pPr>
            <a:r>
              <a:rPr lang="en-US"/>
              <a:t>Scope resolution operator</a:t>
            </a:r>
          </a:p>
          <a:p>
            <a:pPr marL="457200" indent="-457200" algn="just">
              <a:buAutoNum type="arabicPeriod"/>
            </a:pPr>
            <a:r>
              <a:rPr lang="en-US">
                <a:ea typeface="+mn-lt"/>
                <a:cs typeface="+mn-lt"/>
              </a:rPr>
              <a:t>Class</a:t>
            </a:r>
            <a:endParaRPr lang="en-US"/>
          </a:p>
          <a:p>
            <a:pPr marL="457200" indent="-457200" algn="just">
              <a:buAutoNum type="arabicPeriod"/>
            </a:pPr>
            <a:r>
              <a:rPr lang="en-US">
                <a:ea typeface="+mn-lt"/>
                <a:cs typeface="+mn-lt"/>
              </a:rPr>
              <a:t>Objects</a:t>
            </a:r>
            <a:endParaRPr lang="en-US"/>
          </a:p>
          <a:p>
            <a:pPr marL="457200" indent="-457200" algn="just">
              <a:buAutoNum type="arabicPeriod"/>
            </a:pPr>
            <a:r>
              <a:rPr lang="en-US">
                <a:ea typeface="+mn-lt"/>
                <a:cs typeface="+mn-lt"/>
              </a:rPr>
              <a:t>Data Abstraction </a:t>
            </a:r>
            <a:endParaRPr lang="en-US"/>
          </a:p>
          <a:p>
            <a:pPr marL="457200" indent="-457200" algn="just">
              <a:buAutoNum type="arabicPeriod"/>
            </a:pPr>
            <a:r>
              <a:rPr lang="en-US">
                <a:ea typeface="+mn-lt"/>
                <a:cs typeface="+mn-lt"/>
              </a:rPr>
              <a:t>Encapsulation</a:t>
            </a:r>
            <a:endParaRPr lang="en-US"/>
          </a:p>
          <a:p>
            <a:pPr marL="457200" indent="-457200" algn="just">
              <a:buAutoNum type="arabicPeriod"/>
            </a:pPr>
            <a:r>
              <a:rPr lang="en-US"/>
              <a:t>Polymorphism</a:t>
            </a:r>
          </a:p>
          <a:p>
            <a:pPr marL="457200" indent="-457200" algn="just">
              <a:buAutoNum type="arabicPeriod"/>
            </a:pPr>
            <a:r>
              <a:rPr lang="en-US"/>
              <a:t>Dynamic Binding</a:t>
            </a:r>
          </a:p>
          <a:p>
            <a:pPr marL="457200" indent="-457200" algn="just">
              <a:buAutoNum type="arabicPeriod"/>
            </a:pPr>
            <a:r>
              <a:rPr lang="en-US" dirty="0"/>
              <a:t>Message Passing</a:t>
            </a:r>
          </a:p>
          <a:p>
            <a:pPr marL="457200" indent="-457200" algn="just">
              <a:buAutoNum type="arabicPeriod"/>
            </a:pPr>
            <a:r>
              <a:rPr lang="en-US" dirty="0"/>
              <a:t>Constructors </a:t>
            </a:r>
          </a:p>
          <a:p>
            <a:pPr marL="457200" indent="-457200" algn="just">
              <a:buAutoNum type="arabicPeriod"/>
            </a:pPr>
            <a:r>
              <a:rPr lang="en-US" dirty="0"/>
              <a:t>File handling </a:t>
            </a:r>
          </a:p>
          <a:p>
            <a:pPr marL="457200" indent="-457200" algn="just">
              <a:buAutoNum type="arabicPeriod"/>
            </a:pPr>
            <a:r>
              <a:rPr lang="en-US"/>
              <a:t>Template</a:t>
            </a:r>
          </a:p>
          <a:p>
            <a:pPr marL="457200" indent="-457200" algn="just">
              <a:buAutoNum type="arabicPeriod"/>
            </a:pPr>
            <a:r>
              <a:rPr lang="en-US"/>
              <a:t>Data extraction from CSV file</a:t>
            </a:r>
          </a:p>
          <a:p>
            <a:pPr marL="457200" indent="-457200" algn="just">
              <a:buAutoNum type="arabicPeriod"/>
            </a:pPr>
            <a:endParaRPr lang="en-US"/>
          </a:p>
          <a:p>
            <a:pPr marL="457200" indent="-457200">
              <a:buAutoNum type="arabicPeriod"/>
            </a:pPr>
            <a:endParaRPr lang="en-US"/>
          </a:p>
        </p:txBody>
      </p:sp>
    </p:spTree>
    <p:extLst>
      <p:ext uri="{BB962C8B-B14F-4D97-AF65-F5344CB8AC3E}">
        <p14:creationId xmlns:p14="http://schemas.microsoft.com/office/powerpoint/2010/main" val="1628780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89E2B-6E8B-F157-C043-A7BCF6908C2B}"/>
              </a:ext>
            </a:extLst>
          </p:cNvPr>
          <p:cNvSpPr>
            <a:spLocks noGrp="1"/>
          </p:cNvSpPr>
          <p:nvPr>
            <p:ph type="title"/>
          </p:nvPr>
        </p:nvSpPr>
        <p:spPr>
          <a:xfrm>
            <a:off x="934672" y="158108"/>
            <a:ext cx="10353761" cy="1326321"/>
          </a:xfrm>
        </p:spPr>
        <p:txBody>
          <a:bodyPr/>
          <a:lstStyle/>
          <a:p>
            <a:r>
              <a:rPr lang="en-US"/>
              <a:t>14.Algorithm</a:t>
            </a:r>
          </a:p>
        </p:txBody>
      </p:sp>
      <p:sp>
        <p:nvSpPr>
          <p:cNvPr id="3" name="Content Placeholder 2">
            <a:extLst>
              <a:ext uri="{FF2B5EF4-FFF2-40B4-BE49-F238E27FC236}">
                <a16:creationId xmlns:a16="http://schemas.microsoft.com/office/drawing/2014/main" id="{6E7C2A7A-F821-DC3E-E950-AE78746F9009}"/>
              </a:ext>
            </a:extLst>
          </p:cNvPr>
          <p:cNvSpPr>
            <a:spLocks noGrp="1"/>
          </p:cNvSpPr>
          <p:nvPr>
            <p:ph idx="1"/>
          </p:nvPr>
        </p:nvSpPr>
        <p:spPr>
          <a:xfrm>
            <a:off x="913795" y="1309131"/>
            <a:ext cx="10353762" cy="5219135"/>
          </a:xfrm>
        </p:spPr>
        <p:txBody>
          <a:bodyPr vert="horz" lIns="91440" tIns="45720" rIns="91440" bIns="45720" rtlCol="0" anchor="t">
            <a:normAutofit/>
          </a:bodyPr>
          <a:lstStyle/>
          <a:p>
            <a:pPr marL="0" indent="0">
              <a:buNone/>
            </a:pPr>
            <a:endParaRPr lang="en-US"/>
          </a:p>
          <a:p>
            <a:pPr marL="457200" indent="-457200">
              <a:buAutoNum type="arabicParenR"/>
            </a:pPr>
            <a:r>
              <a:rPr lang="en-US"/>
              <a:t>START</a:t>
            </a:r>
          </a:p>
          <a:p>
            <a:pPr marL="457200" indent="-457200">
              <a:buAutoNum type="arabicParenR"/>
            </a:pPr>
            <a:r>
              <a:rPr lang="en-US"/>
              <a:t>Welcomes the user(manager) and displays login screen.</a:t>
            </a:r>
          </a:p>
          <a:p>
            <a:pPr marL="457200" indent="-457200">
              <a:buAutoNum type="arabicParenR"/>
            </a:pPr>
            <a:r>
              <a:rPr lang="en-US"/>
              <a:t>The manager enters the username and password for his/her verification.</a:t>
            </a:r>
          </a:p>
          <a:p>
            <a:pPr marL="457200" indent="-457200">
              <a:buAutoNum type="arabicParenR"/>
            </a:pPr>
            <a:r>
              <a:rPr lang="en-US"/>
              <a:t>If the username and password are correct then go to step 5 and if either of the username or password is incorrect then go to step 2.</a:t>
            </a:r>
          </a:p>
          <a:p>
            <a:pPr marL="457200" indent="-457200">
              <a:buAutoNum type="arabicParenR"/>
            </a:pPr>
            <a:r>
              <a:rPr lang="en-US"/>
              <a:t>The user is given a choice to select any of the following module </a:t>
            </a:r>
          </a:p>
          <a:p>
            <a:pPr marL="0" indent="0">
              <a:buNone/>
            </a:pPr>
            <a:r>
              <a:rPr lang="en-US"/>
              <a:t>  Reception module (Go to step 6)</a:t>
            </a:r>
          </a:p>
          <a:p>
            <a:pPr marL="0" indent="0">
              <a:buNone/>
            </a:pPr>
            <a:r>
              <a:rPr lang="en-US"/>
              <a:t>  Restaurant module (Go to step 17)</a:t>
            </a:r>
          </a:p>
          <a:p>
            <a:pPr marL="0" indent="0">
              <a:buNone/>
            </a:pPr>
            <a:r>
              <a:rPr lang="en-US"/>
              <a:t>  Exit Program (Go to step 24)</a:t>
            </a:r>
          </a:p>
          <a:p>
            <a:pPr marL="0" indent="0">
              <a:buNone/>
            </a:pPr>
            <a:endParaRPr lang="en-US"/>
          </a:p>
          <a:p>
            <a:pPr marL="457200" indent="-457200">
              <a:buAutoNum type="arabicParenR"/>
            </a:pPr>
            <a:endParaRPr lang="en-US"/>
          </a:p>
          <a:p>
            <a:pPr marL="457200" indent="-457200">
              <a:buAutoNum type="arabicParenR"/>
            </a:pPr>
            <a:endParaRPr lang="en-US"/>
          </a:p>
        </p:txBody>
      </p:sp>
    </p:spTree>
    <p:extLst>
      <p:ext uri="{BB962C8B-B14F-4D97-AF65-F5344CB8AC3E}">
        <p14:creationId xmlns:p14="http://schemas.microsoft.com/office/powerpoint/2010/main" val="144304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98B64-7017-885E-C153-A677AAFF2ACB}"/>
              </a:ext>
            </a:extLst>
          </p:cNvPr>
          <p:cNvSpPr>
            <a:spLocks noGrp="1"/>
          </p:cNvSpPr>
          <p:nvPr>
            <p:ph type="title"/>
          </p:nvPr>
        </p:nvSpPr>
        <p:spPr>
          <a:xfrm>
            <a:off x="913795" y="192066"/>
            <a:ext cx="10353761" cy="1138431"/>
          </a:xfrm>
        </p:spPr>
        <p:txBody>
          <a:bodyPr/>
          <a:lstStyle/>
          <a:p>
            <a:r>
              <a:rPr lang="en-US"/>
              <a:t>RECEPTION module</a:t>
            </a:r>
          </a:p>
        </p:txBody>
      </p:sp>
      <p:sp>
        <p:nvSpPr>
          <p:cNvPr id="3" name="Content Placeholder 2">
            <a:extLst>
              <a:ext uri="{FF2B5EF4-FFF2-40B4-BE49-F238E27FC236}">
                <a16:creationId xmlns:a16="http://schemas.microsoft.com/office/drawing/2014/main" id="{03397118-36EE-B67A-A6EC-405430659648}"/>
              </a:ext>
            </a:extLst>
          </p:cNvPr>
          <p:cNvSpPr>
            <a:spLocks noGrp="1"/>
          </p:cNvSpPr>
          <p:nvPr>
            <p:ph idx="1"/>
          </p:nvPr>
        </p:nvSpPr>
        <p:spPr>
          <a:xfrm>
            <a:off x="913795" y="1325238"/>
            <a:ext cx="10035559" cy="448928"/>
          </a:xfrm>
        </p:spPr>
        <p:txBody>
          <a:bodyPr vert="horz" lIns="91440" tIns="45720" rIns="91440" bIns="45720" rtlCol="0" anchor="t">
            <a:normAutofit/>
          </a:bodyPr>
          <a:lstStyle/>
          <a:p>
            <a:pPr marL="0" indent="0">
              <a:buNone/>
            </a:pPr>
            <a:r>
              <a:rPr lang="en-US"/>
              <a:t>6)   Give option check-in or check-out. If check-in, go to step 7. Else go to step 13</a:t>
            </a:r>
          </a:p>
        </p:txBody>
      </p:sp>
      <p:sp>
        <p:nvSpPr>
          <p:cNvPr id="4" name="Content Placeholder 2">
            <a:extLst>
              <a:ext uri="{FF2B5EF4-FFF2-40B4-BE49-F238E27FC236}">
                <a16:creationId xmlns:a16="http://schemas.microsoft.com/office/drawing/2014/main" id="{266098AF-AD11-7A65-99C7-7EE64F0FF5C0}"/>
              </a:ext>
            </a:extLst>
          </p:cNvPr>
          <p:cNvSpPr txBox="1">
            <a:spLocks/>
          </p:cNvSpPr>
          <p:nvPr/>
        </p:nvSpPr>
        <p:spPr>
          <a:xfrm>
            <a:off x="913795" y="2110020"/>
            <a:ext cx="5017779" cy="4267332"/>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457200" indent="-457200">
              <a:buFont typeface="+mj-lt"/>
              <a:buAutoNum type="arabicParenR" startAt="7"/>
            </a:pPr>
            <a:r>
              <a:rPr lang="en-US"/>
              <a:t>Ask customer for their details. (name)</a:t>
            </a:r>
            <a:endParaRPr lang="en-US">
              <a:solidFill>
                <a:srgbClr val="000000"/>
              </a:solidFill>
            </a:endParaRPr>
          </a:p>
          <a:p>
            <a:pPr marL="457200" indent="-457200">
              <a:buAutoNum type="arabicParenR" startAt="7"/>
            </a:pPr>
            <a:r>
              <a:rPr lang="en-US"/>
              <a:t>Check if customer details are in the database:</a:t>
            </a:r>
          </a:p>
          <a:p>
            <a:pPr marL="914400" lvl="1" indent="-457200">
              <a:buFont typeface="Courier New" panose="020B0604020202020204" pitchFamily="34" charset="0"/>
              <a:buChar char="o"/>
            </a:pPr>
            <a:r>
              <a:rPr lang="en-US"/>
              <a:t>If yes, then go to step 6</a:t>
            </a:r>
          </a:p>
          <a:p>
            <a:pPr marL="914400" lvl="1" indent="-457200">
              <a:buFont typeface="Courier New" panose="020B0604020202020204" pitchFamily="34" charset="0"/>
              <a:buChar char="o"/>
            </a:pPr>
            <a:r>
              <a:rPr lang="en-US"/>
              <a:t>If no,  then go to step 9</a:t>
            </a:r>
          </a:p>
          <a:p>
            <a:pPr marL="457200" indent="-457200">
              <a:buFont typeface="+mj-lt"/>
              <a:buAutoNum type="arabicParenR" startAt="7"/>
            </a:pPr>
            <a:r>
              <a:rPr lang="en-US"/>
              <a:t>Ask the customer for their room preferences, and the availability is checked.</a:t>
            </a:r>
            <a:endParaRPr lang="en-US">
              <a:solidFill>
                <a:srgbClr val="FFFFFF"/>
              </a:solidFill>
            </a:endParaRPr>
          </a:p>
          <a:p>
            <a:pPr marL="914400" lvl="1" indent="-457200">
              <a:buFont typeface="Courier New" panose="020B0604020202020204" pitchFamily="34" charset="0"/>
              <a:buChar char="o"/>
            </a:pPr>
            <a:r>
              <a:rPr lang="en-US"/>
              <a:t>If available, go to step10</a:t>
            </a:r>
          </a:p>
          <a:p>
            <a:pPr marL="914400" lvl="1" indent="-457200">
              <a:buFont typeface="Courier New" panose="020B0604020202020204" pitchFamily="34" charset="0"/>
              <a:buChar char="o"/>
            </a:pPr>
            <a:r>
              <a:rPr lang="en-US"/>
              <a:t>If not available, go to step 9</a:t>
            </a:r>
          </a:p>
          <a:p>
            <a:pPr marL="457200" indent="-457200">
              <a:buFont typeface="+mj-lt"/>
              <a:buAutoNum type="arabicParenR" startAt="7"/>
            </a:pPr>
            <a:r>
              <a:rPr lang="en-US"/>
              <a:t>Ask duration of their stay and allot room to them. (update room database)</a:t>
            </a:r>
            <a:endParaRPr lang="en-US">
              <a:solidFill>
                <a:srgbClr val="000000"/>
              </a:solidFill>
            </a:endParaRPr>
          </a:p>
          <a:p>
            <a:pPr marL="457200" indent="-457200">
              <a:buFont typeface="+mj-lt"/>
              <a:buAutoNum type="arabicParenR" startAt="7"/>
            </a:pPr>
            <a:r>
              <a:rPr lang="en-US"/>
              <a:t>Show room receipt ,update Customer Database and then exit the reception module.</a:t>
            </a:r>
            <a:endParaRPr lang="en-US">
              <a:solidFill>
                <a:srgbClr val="000000"/>
              </a:solidFill>
            </a:endParaRPr>
          </a:p>
          <a:p>
            <a:pPr marL="0" indent="0">
              <a:buNone/>
            </a:pPr>
            <a:r>
              <a:rPr lang="en-US">
                <a:solidFill>
                  <a:srgbClr val="000000"/>
                </a:solidFill>
              </a:rPr>
              <a:t>	</a:t>
            </a:r>
            <a:r>
              <a:rPr lang="en-US"/>
              <a:t>(go to step 5)</a:t>
            </a:r>
            <a:endParaRPr lang="en-US">
              <a:solidFill>
                <a:srgbClr val="000000"/>
              </a:solidFill>
            </a:endParaRPr>
          </a:p>
          <a:p>
            <a:pPr marL="0" indent="0">
              <a:buNone/>
            </a:pPr>
            <a:endParaRPr lang="en-US"/>
          </a:p>
        </p:txBody>
      </p:sp>
      <p:sp>
        <p:nvSpPr>
          <p:cNvPr id="5" name="Content Placeholder 2">
            <a:extLst>
              <a:ext uri="{FF2B5EF4-FFF2-40B4-BE49-F238E27FC236}">
                <a16:creationId xmlns:a16="http://schemas.microsoft.com/office/drawing/2014/main" id="{D9279F14-5B1E-3B4A-072B-C3154B3B931C}"/>
              </a:ext>
            </a:extLst>
          </p:cNvPr>
          <p:cNvSpPr txBox="1">
            <a:spLocks/>
          </p:cNvSpPr>
          <p:nvPr/>
        </p:nvSpPr>
        <p:spPr>
          <a:xfrm>
            <a:off x="6082976" y="2110021"/>
            <a:ext cx="5017566" cy="4267331"/>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en-US" sz="1700"/>
              <a:t>12)   Ask customer for their details.  (name,room_no)</a:t>
            </a:r>
            <a:endParaRPr lang="en-US"/>
          </a:p>
          <a:p>
            <a:pPr marL="457200" indent="-457200">
              <a:buAutoNum type="arabicParenR" startAt="13"/>
            </a:pPr>
            <a:r>
              <a:rPr lang="en-US" sz="1400"/>
              <a:t>Check if customer details are in the database:</a:t>
            </a:r>
            <a:endParaRPr lang="en-US" sz="1700"/>
          </a:p>
          <a:p>
            <a:pPr marL="914400" lvl="1" indent="-457200">
              <a:buFont typeface="Courier New,monospace" panose="020B0604020202020204" pitchFamily="34" charset="0"/>
              <a:buChar char="o"/>
            </a:pPr>
            <a:r>
              <a:rPr lang="en-US" sz="1300"/>
              <a:t>If yes, then go to step 14</a:t>
            </a:r>
          </a:p>
          <a:p>
            <a:pPr marL="914400" lvl="1" indent="-457200">
              <a:buFont typeface="Courier New,monospace" panose="020B0604020202020204" pitchFamily="34" charset="0"/>
              <a:buChar char="o"/>
            </a:pPr>
            <a:r>
              <a:rPr lang="en-US" sz="1300"/>
              <a:t>If no,  then go to step 6</a:t>
            </a:r>
            <a:endParaRPr lang="en-US"/>
          </a:p>
          <a:p>
            <a:pPr marL="457200" indent="-457200">
              <a:buAutoNum type="arabicParenR" startAt="13"/>
            </a:pPr>
            <a:r>
              <a:rPr lang="en-US" sz="1700"/>
              <a:t>Display his/her outstanding payments</a:t>
            </a:r>
          </a:p>
          <a:p>
            <a:pPr marL="457200" indent="-457200">
              <a:buAutoNum type="arabicParenR" startAt="13"/>
            </a:pPr>
            <a:r>
              <a:rPr lang="en-US" sz="1700"/>
              <a:t>Update Customer Database after taking payment.</a:t>
            </a:r>
          </a:p>
          <a:p>
            <a:pPr marL="457200" indent="-457200">
              <a:buAutoNum type="arabicParenR" startAt="13"/>
            </a:pPr>
            <a:r>
              <a:rPr lang="en-US" sz="1700"/>
              <a:t> Wish them good day!</a:t>
            </a:r>
          </a:p>
          <a:p>
            <a:pPr marL="0" indent="0">
              <a:buNone/>
            </a:pPr>
            <a:r>
              <a:rPr lang="en-US"/>
              <a:t>  </a:t>
            </a:r>
            <a:r>
              <a:rPr lang="en-US" sz="1700"/>
              <a:t>(go to step 5)</a:t>
            </a:r>
          </a:p>
          <a:p>
            <a:pPr marL="0" indent="0">
              <a:buFont typeface="Arial" panose="020B0604020202020204" pitchFamily="34" charset="0"/>
              <a:buNone/>
            </a:pPr>
            <a:endParaRPr lang="en-US" sz="1700">
              <a:solidFill>
                <a:srgbClr val="000000"/>
              </a:solidFill>
            </a:endParaRPr>
          </a:p>
        </p:txBody>
      </p:sp>
    </p:spTree>
    <p:extLst>
      <p:ext uri="{BB962C8B-B14F-4D97-AF65-F5344CB8AC3E}">
        <p14:creationId xmlns:p14="http://schemas.microsoft.com/office/powerpoint/2010/main" val="35876033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397118-36EE-B67A-A6EC-405430659648}"/>
              </a:ext>
            </a:extLst>
          </p:cNvPr>
          <p:cNvSpPr>
            <a:spLocks noGrp="1"/>
          </p:cNvSpPr>
          <p:nvPr>
            <p:ph idx="1"/>
          </p:nvPr>
        </p:nvSpPr>
        <p:spPr>
          <a:xfrm>
            <a:off x="903357" y="1709845"/>
            <a:ext cx="10353762" cy="4335472"/>
          </a:xfrm>
        </p:spPr>
        <p:txBody>
          <a:bodyPr vert="horz" lIns="91440" tIns="45720" rIns="91440" bIns="45720" rtlCol="0" anchor="t">
            <a:normAutofit lnSpcReduction="10000"/>
          </a:bodyPr>
          <a:lstStyle/>
          <a:p>
            <a:pPr marL="0" indent="0">
              <a:buNone/>
            </a:pPr>
            <a:r>
              <a:rPr lang="en-US">
                <a:solidFill>
                  <a:srgbClr val="FFFFFF"/>
                </a:solidFill>
              </a:rPr>
              <a:t>17) User verifies the customer name and  room number from the database</a:t>
            </a:r>
            <a:endParaRPr lang="en-US"/>
          </a:p>
          <a:p>
            <a:pPr marL="0" indent="0">
              <a:buNone/>
            </a:pPr>
            <a:r>
              <a:rPr lang="en-US">
                <a:solidFill>
                  <a:srgbClr val="FFFFFF"/>
                </a:solidFill>
              </a:rPr>
              <a:t>18) Menu is displayed, after retrieving it from Menu Database</a:t>
            </a:r>
          </a:p>
          <a:p>
            <a:pPr marL="0" indent="0">
              <a:buNone/>
            </a:pPr>
            <a:r>
              <a:rPr lang="en-US">
                <a:solidFill>
                  <a:srgbClr val="FFFFFF"/>
                </a:solidFill>
              </a:rPr>
              <a:t>19) User takes the customer's order and enters it in the program</a:t>
            </a:r>
            <a:endParaRPr lang="en-US"/>
          </a:p>
          <a:p>
            <a:pPr marL="0" indent="0">
              <a:buNone/>
            </a:pPr>
            <a:r>
              <a:rPr lang="en-US">
                <a:solidFill>
                  <a:srgbClr val="FFFFFF"/>
                </a:solidFill>
              </a:rPr>
              <a:t>20) User is asked for ‘another order’ (any number) or if ‘order is over’ (0).</a:t>
            </a:r>
          </a:p>
          <a:p>
            <a:pPr marL="0" indent="0">
              <a:buNone/>
            </a:pPr>
            <a:r>
              <a:rPr lang="en-US">
                <a:solidFill>
                  <a:srgbClr val="FFFFFF"/>
                </a:solidFill>
              </a:rPr>
              <a:t>21) If another order:</a:t>
            </a:r>
            <a:endParaRPr lang="en-US" sz="1900">
              <a:solidFill>
                <a:srgbClr val="FFFFFF"/>
              </a:solidFill>
            </a:endParaRPr>
          </a:p>
          <a:p>
            <a:pPr lvl="1" indent="0">
              <a:buNone/>
            </a:pPr>
            <a:r>
              <a:rPr lang="en-US" sz="1700">
                <a:solidFill>
                  <a:srgbClr val="FFFFFF"/>
                </a:solidFill>
              </a:rPr>
              <a:t>Go to step 19</a:t>
            </a:r>
          </a:p>
          <a:p>
            <a:pPr lvl="1" indent="0">
              <a:buNone/>
            </a:pPr>
            <a:r>
              <a:rPr lang="en-US" sz="2000">
                <a:solidFill>
                  <a:srgbClr val="FFFFFF"/>
                </a:solidFill>
              </a:rPr>
              <a:t>Else if order is over:</a:t>
            </a:r>
            <a:endParaRPr lang="en-US" sz="2000">
              <a:solidFill>
                <a:srgbClr val="000000"/>
              </a:solidFill>
            </a:endParaRPr>
          </a:p>
          <a:p>
            <a:pPr lvl="1" indent="0">
              <a:buNone/>
            </a:pPr>
            <a:r>
              <a:rPr lang="en-US" sz="1700">
                <a:solidFill>
                  <a:srgbClr val="FFFFFF"/>
                </a:solidFill>
              </a:rPr>
              <a:t>Go to step 22</a:t>
            </a:r>
            <a:endParaRPr lang="en-US" sz="1700">
              <a:solidFill>
                <a:srgbClr val="000000"/>
              </a:solidFill>
            </a:endParaRPr>
          </a:p>
          <a:p>
            <a:pPr marL="0" indent="0">
              <a:buNone/>
            </a:pPr>
            <a:r>
              <a:rPr lang="en-US">
                <a:solidFill>
                  <a:srgbClr val="FFFFFF"/>
                </a:solidFill>
              </a:rPr>
              <a:t>22) The bill is stored as outstanding payment in customer database.</a:t>
            </a:r>
          </a:p>
          <a:p>
            <a:pPr marL="0" indent="0">
              <a:buNone/>
            </a:pPr>
            <a:r>
              <a:rPr lang="en-US"/>
              <a:t>23) Restaurant Module is exited (Go to step 5)</a:t>
            </a:r>
          </a:p>
        </p:txBody>
      </p:sp>
      <p:sp>
        <p:nvSpPr>
          <p:cNvPr id="5" name="Title 4">
            <a:extLst>
              <a:ext uri="{FF2B5EF4-FFF2-40B4-BE49-F238E27FC236}">
                <a16:creationId xmlns:a16="http://schemas.microsoft.com/office/drawing/2014/main" id="{C87783F4-B083-D80E-C5D6-2253E43EE157}"/>
              </a:ext>
            </a:extLst>
          </p:cNvPr>
          <p:cNvSpPr>
            <a:spLocks noGrp="1"/>
          </p:cNvSpPr>
          <p:nvPr>
            <p:ph type="title"/>
          </p:nvPr>
        </p:nvSpPr>
        <p:spPr>
          <a:xfrm>
            <a:off x="898619" y="388729"/>
            <a:ext cx="10353761" cy="1326321"/>
          </a:xfrm>
        </p:spPr>
        <p:txBody>
          <a:bodyPr/>
          <a:lstStyle/>
          <a:p>
            <a:r>
              <a:rPr lang="en-US"/>
              <a:t>Restaurant module </a:t>
            </a:r>
          </a:p>
        </p:txBody>
      </p:sp>
    </p:spTree>
    <p:extLst>
      <p:ext uri="{BB962C8B-B14F-4D97-AF65-F5344CB8AC3E}">
        <p14:creationId xmlns:p14="http://schemas.microsoft.com/office/powerpoint/2010/main" val="289369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8EE91-3E80-4BDF-ABF8-2FAC6DFE8085}"/>
              </a:ext>
            </a:extLst>
          </p:cNvPr>
          <p:cNvSpPr>
            <a:spLocks noGrp="1"/>
          </p:cNvSpPr>
          <p:nvPr>
            <p:ph type="title"/>
          </p:nvPr>
        </p:nvSpPr>
        <p:spPr>
          <a:xfrm>
            <a:off x="913795" y="319314"/>
            <a:ext cx="10353761" cy="1326321"/>
          </a:xfrm>
        </p:spPr>
        <p:txBody>
          <a:bodyPr/>
          <a:lstStyle/>
          <a:p>
            <a:r>
              <a:rPr lang="en-US"/>
              <a:t>1.ABSTRACT</a:t>
            </a:r>
            <a:endParaRPr lang="en-IN"/>
          </a:p>
        </p:txBody>
      </p:sp>
      <p:sp>
        <p:nvSpPr>
          <p:cNvPr id="3" name="Content Placeholder 2">
            <a:extLst>
              <a:ext uri="{FF2B5EF4-FFF2-40B4-BE49-F238E27FC236}">
                <a16:creationId xmlns:a16="http://schemas.microsoft.com/office/drawing/2014/main" id="{F3FEF8A1-6D8E-8A6B-B6BB-345275E768AC}"/>
              </a:ext>
            </a:extLst>
          </p:cNvPr>
          <p:cNvSpPr>
            <a:spLocks noGrp="1"/>
          </p:cNvSpPr>
          <p:nvPr>
            <p:ph idx="1"/>
          </p:nvPr>
        </p:nvSpPr>
        <p:spPr>
          <a:xfrm>
            <a:off x="913795" y="1446033"/>
            <a:ext cx="10353762" cy="3970215"/>
          </a:xfrm>
        </p:spPr>
        <p:txBody>
          <a:bodyPr vert="horz" lIns="91440" tIns="45720" rIns="91440" bIns="45720" rtlCol="0" anchor="t">
            <a:noAutofit/>
          </a:bodyPr>
          <a:lstStyle/>
          <a:p>
            <a:pPr marL="0" indent="0">
              <a:buNone/>
            </a:pPr>
            <a:r>
              <a:rPr lang="en-US">
                <a:solidFill>
                  <a:srgbClr val="FFFFFF"/>
                </a:solidFill>
                <a:latin typeface="Rockwell"/>
                <a:cs typeface="Times New Roman"/>
              </a:rPr>
              <a:t>This project explores how C++ programming can be used to make a secured hotel management system.  To keep up with the modern technology and be informed about all the activities going on in the hotel, it has become crucial for managers to have a digital hotel management system which holds and maintains all important information needed to run the hotel. This project leverages core functionalities of object oriented programming the project uses these functionalities to help the manager in reservation management, guest check-in/check-out procedures, room allocation, restaurant and billing. Guest security holds the highest importance in the system, therefore, techniques  like data hiding, encapsulation were implemented. The project developed a  user-friendly interface is developed  to streamline the interaction between the manager and the system. This project aimed at developing a program to make the daily tasks of managers storing information , managing data and fetching information from the database.</a:t>
            </a:r>
            <a:endParaRPr lang="en-US"/>
          </a:p>
          <a:p>
            <a:pPr marL="0" indent="0">
              <a:buNone/>
            </a:pPr>
            <a:endParaRPr lang="en-US"/>
          </a:p>
        </p:txBody>
      </p:sp>
      <p:sp>
        <p:nvSpPr>
          <p:cNvPr id="4" name="TextBox 3">
            <a:extLst>
              <a:ext uri="{FF2B5EF4-FFF2-40B4-BE49-F238E27FC236}">
                <a16:creationId xmlns:a16="http://schemas.microsoft.com/office/drawing/2014/main" id="{B1FDD1CC-634F-43A1-77D9-9A7CC27DEFCB}"/>
              </a:ext>
            </a:extLst>
          </p:cNvPr>
          <p:cNvSpPr txBox="1"/>
          <p:nvPr/>
        </p:nvSpPr>
        <p:spPr>
          <a:xfrm>
            <a:off x="979713" y="6193960"/>
            <a:ext cx="10244950" cy="307777"/>
          </a:xfrm>
          <a:prstGeom prst="rect">
            <a:avLst/>
          </a:prstGeom>
          <a:noFill/>
        </p:spPr>
        <p:txBody>
          <a:bodyPr wrap="square" rtlCol="0">
            <a:spAutoFit/>
          </a:bodyPr>
          <a:lstStyle/>
          <a:p>
            <a:r>
              <a:rPr lang="en-US" sz="1400" b="1"/>
              <a:t>DISCLAIMER</a:t>
            </a:r>
            <a:r>
              <a:rPr lang="en-US" sz="1400"/>
              <a:t>: Customer is never in contact with the program; the manager is the intermediary.</a:t>
            </a:r>
            <a:endParaRPr lang="en-IN" sz="1400"/>
          </a:p>
        </p:txBody>
      </p:sp>
    </p:spTree>
    <p:extLst>
      <p:ext uri="{BB962C8B-B14F-4D97-AF65-F5344CB8AC3E}">
        <p14:creationId xmlns:p14="http://schemas.microsoft.com/office/powerpoint/2010/main" val="2651965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Exit program</a:t>
            </a:r>
            <a:endParaRPr lang="en-IN"/>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IN"/>
              <a:t>24) Print an Exit program statement</a:t>
            </a:r>
          </a:p>
          <a:p>
            <a:pPr marL="0" indent="0">
              <a:buNone/>
            </a:pPr>
            <a:r>
              <a:rPr lang="en-IN"/>
              <a:t>25) END</a:t>
            </a:r>
          </a:p>
        </p:txBody>
      </p:sp>
    </p:spTree>
    <p:extLst>
      <p:ext uri="{BB962C8B-B14F-4D97-AF65-F5344CB8AC3E}">
        <p14:creationId xmlns:p14="http://schemas.microsoft.com/office/powerpoint/2010/main" val="14510668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23CD-2448-7FFA-A5CB-3AECBF8201F3}"/>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BA016FAC-8F58-D5D7-9472-6DDA8E55A28E}"/>
              </a:ext>
            </a:extLst>
          </p:cNvPr>
          <p:cNvSpPr>
            <a:spLocks noGrp="1"/>
          </p:cNvSpPr>
          <p:nvPr>
            <p:ph idx="1"/>
          </p:nvPr>
        </p:nvSpPr>
        <p:spPr/>
        <p:txBody>
          <a:bodyPr/>
          <a:lstStyle/>
          <a:p>
            <a:r>
              <a:rPr lang="en-US" dirty="0"/>
              <a:t>Improve File Management (Debug Errors).</a:t>
            </a:r>
          </a:p>
          <a:p>
            <a:r>
              <a:rPr lang="en-US" dirty="0"/>
              <a:t>Include Destructor and Dynamic Memory allocation to make memory management efficient.</a:t>
            </a:r>
          </a:p>
          <a:p>
            <a:r>
              <a:rPr lang="en-US" dirty="0"/>
              <a:t>Introduce a payment portal for the payment at check-out.</a:t>
            </a:r>
          </a:p>
          <a:p>
            <a:r>
              <a:rPr lang="en-US" dirty="0"/>
              <a:t>Introduce a Manager Hierarchy with selective access to classes.</a:t>
            </a:r>
          </a:p>
          <a:p>
            <a:r>
              <a:rPr lang="en-US" dirty="0"/>
              <a:t>Replace CSV Files with MySQL Files for Database for better file management.</a:t>
            </a:r>
          </a:p>
          <a:p>
            <a:endParaRPr lang="en-US" dirty="0"/>
          </a:p>
        </p:txBody>
      </p:sp>
    </p:spTree>
    <p:extLst>
      <p:ext uri="{BB962C8B-B14F-4D97-AF65-F5344CB8AC3E}">
        <p14:creationId xmlns:p14="http://schemas.microsoft.com/office/powerpoint/2010/main" val="3664686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p:cNvCxnSpPr/>
          <p:nvPr/>
        </p:nvCxnSpPr>
        <p:spPr>
          <a:xfrm flipV="1">
            <a:off x="5845969" y="3681413"/>
            <a:ext cx="97631" cy="7144"/>
          </a:xfrm>
          <a:prstGeom prst="line">
            <a:avLst/>
          </a:prstGeom>
          <a:ln w="0"/>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flipV="1">
            <a:off x="5943600" y="3490913"/>
            <a:ext cx="0" cy="190500"/>
          </a:xfrm>
          <a:prstGeom prst="line">
            <a:avLst/>
          </a:prstGeom>
          <a:ln w="0"/>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H="1">
            <a:off x="5038725" y="3490913"/>
            <a:ext cx="904875" cy="0"/>
          </a:xfrm>
          <a:prstGeom prst="straightConnector1">
            <a:avLst/>
          </a:prstGeom>
          <a:ln w="0">
            <a:tailEnd type="stealth" w="sm" len="sm"/>
          </a:ln>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flipV="1">
            <a:off x="5822156" y="4148137"/>
            <a:ext cx="121444" cy="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5943600" y="3681414"/>
            <a:ext cx="0" cy="466723"/>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V="1">
            <a:off x="5943600" y="3964783"/>
            <a:ext cx="0" cy="466723"/>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819650" y="4431506"/>
            <a:ext cx="1123950" cy="0"/>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flipV="1">
            <a:off x="4819650" y="4317206"/>
            <a:ext cx="0" cy="114301"/>
          </a:xfrm>
          <a:prstGeom prst="line">
            <a:avLst/>
          </a:prstGeom>
          <a:ln w="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200525" y="3252788"/>
            <a:ext cx="2381" cy="140493"/>
          </a:xfrm>
          <a:prstGeom prst="straightConnector1">
            <a:avLst/>
          </a:prstGeom>
          <a:ln w="3175">
            <a:solidFill>
              <a:schemeClr val="bg1"/>
            </a:solidFill>
            <a:tailEnd type="stealth" w="sm" len="sm"/>
          </a:ln>
        </p:spPr>
        <p:style>
          <a:lnRef idx="1">
            <a:schemeClr val="accent1"/>
          </a:lnRef>
          <a:fillRef idx="0">
            <a:schemeClr val="accent1"/>
          </a:fillRef>
          <a:effectRef idx="0">
            <a:schemeClr val="accent1"/>
          </a:effectRef>
          <a:fontRef idx="minor">
            <a:schemeClr val="tx1"/>
          </a:fontRef>
        </p:style>
      </p:cxnSp>
      <p:pic>
        <p:nvPicPr>
          <p:cNvPr id="2" name="Picture 1" descr="A diagram of a flowchart&#10;&#10;Description automatically generated">
            <a:extLst>
              <a:ext uri="{FF2B5EF4-FFF2-40B4-BE49-F238E27FC236}">
                <a16:creationId xmlns:a16="http://schemas.microsoft.com/office/drawing/2014/main" id="{F0CAA1C7-3CF0-499A-2077-710AEF8181A1}"/>
              </a:ext>
            </a:extLst>
          </p:cNvPr>
          <p:cNvPicPr>
            <a:picLocks noChangeAspect="1"/>
          </p:cNvPicPr>
          <p:nvPr/>
        </p:nvPicPr>
        <p:blipFill>
          <a:blip r:embed="rId2"/>
          <a:stretch>
            <a:fillRect/>
          </a:stretch>
        </p:blipFill>
        <p:spPr>
          <a:xfrm>
            <a:off x="2714111" y="793909"/>
            <a:ext cx="6750646" cy="5913347"/>
          </a:xfrm>
          <a:prstGeom prst="rect">
            <a:avLst/>
          </a:prstGeom>
        </p:spPr>
      </p:pic>
      <p:sp>
        <p:nvSpPr>
          <p:cNvPr id="3" name="TextBox 2">
            <a:extLst>
              <a:ext uri="{FF2B5EF4-FFF2-40B4-BE49-F238E27FC236}">
                <a16:creationId xmlns:a16="http://schemas.microsoft.com/office/drawing/2014/main" id="{2BD9D0E4-736A-78EB-052A-951675E2BCF8}"/>
              </a:ext>
            </a:extLst>
          </p:cNvPr>
          <p:cNvSpPr txBox="1"/>
          <p:nvPr/>
        </p:nvSpPr>
        <p:spPr>
          <a:xfrm>
            <a:off x="2150874" y="317115"/>
            <a:ext cx="7472910"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500"/>
              <a:t>FLOWCHART</a:t>
            </a:r>
          </a:p>
        </p:txBody>
      </p:sp>
    </p:spTree>
    <p:extLst>
      <p:ext uri="{BB962C8B-B14F-4D97-AF65-F5344CB8AC3E}">
        <p14:creationId xmlns:p14="http://schemas.microsoft.com/office/powerpoint/2010/main" val="14101951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337AD-CB2A-EC09-1766-648AAD2E7941}"/>
              </a:ext>
            </a:extLst>
          </p:cNvPr>
          <p:cNvSpPr>
            <a:spLocks noGrp="1"/>
          </p:cNvSpPr>
          <p:nvPr>
            <p:ph type="title"/>
          </p:nvPr>
        </p:nvSpPr>
        <p:spPr/>
        <p:txBody>
          <a:bodyPr/>
          <a:lstStyle/>
          <a:p>
            <a:r>
              <a:rPr lang="en-US" dirty="0"/>
              <a:t>REFERENCES</a:t>
            </a:r>
            <a:endParaRPr lang="en-IN" dirty="0"/>
          </a:p>
        </p:txBody>
      </p:sp>
      <p:graphicFrame>
        <p:nvGraphicFramePr>
          <p:cNvPr id="4" name="Content Placeholder 3">
            <a:extLst>
              <a:ext uri="{FF2B5EF4-FFF2-40B4-BE49-F238E27FC236}">
                <a16:creationId xmlns:a16="http://schemas.microsoft.com/office/drawing/2014/main" id="{DC5366F0-3B29-4538-1E98-AA474046C2AD}"/>
              </a:ext>
            </a:extLst>
          </p:cNvPr>
          <p:cNvGraphicFramePr>
            <a:graphicFrameLocks noGrp="1"/>
          </p:cNvGraphicFramePr>
          <p:nvPr>
            <p:ph idx="1"/>
            <p:extLst>
              <p:ext uri="{D42A27DB-BD31-4B8C-83A1-F6EECF244321}">
                <p14:modId xmlns:p14="http://schemas.microsoft.com/office/powerpoint/2010/main" val="2199733686"/>
              </p:ext>
            </p:extLst>
          </p:nvPr>
        </p:nvGraphicFramePr>
        <p:xfrm>
          <a:off x="1806498" y="1851102"/>
          <a:ext cx="8207297" cy="4215159"/>
        </p:xfrm>
        <a:graphic>
          <a:graphicData uri="http://schemas.openxmlformats.org/drawingml/2006/table">
            <a:tbl>
              <a:tblPr/>
              <a:tblGrid>
                <a:gridCol w="732726">
                  <a:extLst>
                    <a:ext uri="{9D8B030D-6E8A-4147-A177-3AD203B41FA5}">
                      <a16:colId xmlns:a16="http://schemas.microsoft.com/office/drawing/2014/main" val="2338055385"/>
                    </a:ext>
                  </a:extLst>
                </a:gridCol>
                <a:gridCol w="7474571">
                  <a:extLst>
                    <a:ext uri="{9D8B030D-6E8A-4147-A177-3AD203B41FA5}">
                      <a16:colId xmlns:a16="http://schemas.microsoft.com/office/drawing/2014/main" val="1769927305"/>
                    </a:ext>
                  </a:extLst>
                </a:gridCol>
              </a:tblGrid>
              <a:tr h="1109254">
                <a:tc>
                  <a:txBody>
                    <a:bodyPr/>
                    <a:lstStyle/>
                    <a:p>
                      <a:pPr algn="l" rtl="0" fontAlgn="base"/>
                      <a:r>
                        <a:rPr lang="en-US" sz="1400" b="0" i="0">
                          <a:solidFill>
                            <a:schemeClr val="tx1"/>
                          </a:solidFill>
                          <a:effectLst/>
                          <a:latin typeface="Calibri" panose="020F0502020204030204" pitchFamily="34" charset="0"/>
                        </a:rPr>
                        <a:t>​[1]  </a:t>
                      </a:r>
                      <a:endParaRPr lang="en-US" sz="1400" b="0" i="0">
                        <a:solidFill>
                          <a:schemeClr val="tx1"/>
                        </a:solidFill>
                        <a:effectLst/>
                      </a:endParaRPr>
                    </a:p>
                  </a:txBody>
                  <a:tcPr>
                    <a:lnL>
                      <a:noFill/>
                    </a:lnL>
                    <a:lnR>
                      <a:noFill/>
                    </a:lnR>
                    <a:lnT>
                      <a:noFill/>
                    </a:lnT>
                    <a:lnB>
                      <a:noFill/>
                    </a:lnB>
                    <a:noFill/>
                  </a:tcPr>
                </a:tc>
                <a:tc>
                  <a:txBody>
                    <a:bodyPr/>
                    <a:lstStyle/>
                    <a:p>
                      <a:pPr algn="l" rtl="0" fontAlgn="base"/>
                      <a:r>
                        <a:rPr lang="en-US" sz="1400" b="0" i="0" dirty="0">
                          <a:solidFill>
                            <a:schemeClr val="tx1"/>
                          </a:solidFill>
                          <a:effectLst/>
                          <a:latin typeface="Calibri" panose="020F0502020204030204" pitchFamily="34" charset="0"/>
                        </a:rPr>
                        <a:t>​TIMESOFINDIA, "THE TIMES OF INIDA," 24 NOVEMBER 2023. [Online]. Available: https://timesofindia.indiatimes.com/gadgets-news/taj-hotel-data-breach-what-the-company-has-to-say-ransom-demanded-conditions-set-by-hackers/articleshow/105461155.cms. [Accessed 4TH APRIL 2024]. </a:t>
                      </a:r>
                      <a:endParaRPr lang="en-US" sz="1400" b="0" i="0" dirty="0">
                        <a:solidFill>
                          <a:schemeClr val="tx1"/>
                        </a:solidFill>
                        <a:effectLst/>
                      </a:endParaRPr>
                    </a:p>
                  </a:txBody>
                  <a:tcPr>
                    <a:lnL>
                      <a:noFill/>
                    </a:lnL>
                    <a:lnR>
                      <a:noFill/>
                    </a:lnR>
                    <a:lnT>
                      <a:noFill/>
                    </a:lnT>
                    <a:lnB>
                      <a:noFill/>
                    </a:lnB>
                    <a:noFill/>
                  </a:tcPr>
                </a:tc>
                <a:extLst>
                  <a:ext uri="{0D108BD9-81ED-4DB2-BD59-A6C34878D82A}">
                    <a16:rowId xmlns:a16="http://schemas.microsoft.com/office/drawing/2014/main" val="3063719753"/>
                  </a:ext>
                </a:extLst>
              </a:tr>
              <a:tr h="621181">
                <a:tc>
                  <a:txBody>
                    <a:bodyPr/>
                    <a:lstStyle/>
                    <a:p>
                      <a:pPr algn="l" rtl="0" fontAlgn="base"/>
                      <a:r>
                        <a:rPr lang="en-US" sz="1400" b="0" i="0">
                          <a:solidFill>
                            <a:schemeClr val="tx1"/>
                          </a:solidFill>
                          <a:effectLst/>
                          <a:latin typeface="Calibri" panose="020F0502020204030204" pitchFamily="34" charset="0"/>
                        </a:rPr>
                        <a:t>​[2]  </a:t>
                      </a:r>
                      <a:endParaRPr lang="en-US" sz="1400" b="0" i="0">
                        <a:solidFill>
                          <a:schemeClr val="tx1"/>
                        </a:solidFill>
                        <a:effectLst/>
                      </a:endParaRPr>
                    </a:p>
                  </a:txBody>
                  <a:tcPr>
                    <a:lnL>
                      <a:noFill/>
                    </a:lnL>
                    <a:lnR>
                      <a:noFill/>
                    </a:lnR>
                    <a:lnT>
                      <a:noFill/>
                    </a:lnT>
                    <a:lnB>
                      <a:noFill/>
                    </a:lnB>
                    <a:noFill/>
                  </a:tcPr>
                </a:tc>
                <a:tc>
                  <a:txBody>
                    <a:bodyPr/>
                    <a:lstStyle/>
                    <a:p>
                      <a:pPr algn="l" rtl="0" fontAlgn="base"/>
                      <a:r>
                        <a:rPr lang="en-US" sz="1400" b="0" i="0" dirty="0">
                          <a:solidFill>
                            <a:schemeClr val="tx1"/>
                          </a:solidFill>
                          <a:effectLst/>
                          <a:latin typeface="Calibri" panose="020F0502020204030204" pitchFamily="34" charset="0"/>
                        </a:rPr>
                        <a:t>​T. C. L. a. R. </a:t>
                      </a:r>
                      <a:r>
                        <a:rPr lang="en-US" sz="1400" b="0" i="0" dirty="0" err="1">
                          <a:solidFill>
                            <a:schemeClr val="tx1"/>
                          </a:solidFill>
                          <a:effectLst/>
                          <a:latin typeface="Calibri" panose="020F0502020204030204" pitchFamily="34" charset="0"/>
                        </a:rPr>
                        <a:t>Laganiere</a:t>
                      </a:r>
                      <a:r>
                        <a:rPr lang="en-US" sz="1400" b="0" i="0" dirty="0">
                          <a:solidFill>
                            <a:schemeClr val="tx1"/>
                          </a:solidFill>
                          <a:effectLst/>
                          <a:latin typeface="Calibri" panose="020F0502020204030204" pitchFamily="34" charset="0"/>
                        </a:rPr>
                        <a:t>, "class and object," in </a:t>
                      </a:r>
                      <a:r>
                        <a:rPr lang="en-US" sz="1400" b="0" i="1" dirty="0">
                          <a:solidFill>
                            <a:schemeClr val="tx1"/>
                          </a:solidFill>
                          <a:effectLst/>
                          <a:latin typeface="Calibri" panose="020F0502020204030204" pitchFamily="34" charset="0"/>
                        </a:rPr>
                        <a:t>Object-Oriented Software Engineering</a:t>
                      </a:r>
                      <a:r>
                        <a:rPr lang="en-US" sz="1400" b="0" i="0" dirty="0">
                          <a:solidFill>
                            <a:schemeClr val="tx1"/>
                          </a:solidFill>
                          <a:effectLst/>
                          <a:latin typeface="Calibri" panose="020F0502020204030204" pitchFamily="34" charset="0"/>
                        </a:rPr>
                        <a:t>, New Delhi, Tata Mc Graw-Hill, 2004, pp. 27-29. </a:t>
                      </a:r>
                      <a:endParaRPr lang="en-US" sz="1400" b="0" i="0" dirty="0">
                        <a:solidFill>
                          <a:schemeClr val="tx1"/>
                        </a:solidFill>
                        <a:effectLst/>
                      </a:endParaRPr>
                    </a:p>
                  </a:txBody>
                  <a:tcPr>
                    <a:lnL>
                      <a:noFill/>
                    </a:lnL>
                    <a:lnR>
                      <a:noFill/>
                    </a:lnR>
                    <a:lnT>
                      <a:noFill/>
                    </a:lnT>
                    <a:lnB>
                      <a:noFill/>
                    </a:lnB>
                    <a:noFill/>
                  </a:tcPr>
                </a:tc>
                <a:extLst>
                  <a:ext uri="{0D108BD9-81ED-4DB2-BD59-A6C34878D82A}">
                    <a16:rowId xmlns:a16="http://schemas.microsoft.com/office/drawing/2014/main" val="2962379462"/>
                  </a:ext>
                </a:extLst>
              </a:tr>
              <a:tr h="621181">
                <a:tc>
                  <a:txBody>
                    <a:bodyPr/>
                    <a:lstStyle/>
                    <a:p>
                      <a:pPr algn="l" rtl="0" fontAlgn="base"/>
                      <a:r>
                        <a:rPr lang="en-US" sz="1400" b="0" i="0">
                          <a:solidFill>
                            <a:schemeClr val="tx1"/>
                          </a:solidFill>
                          <a:effectLst/>
                          <a:latin typeface="Calibri" panose="020F0502020204030204" pitchFamily="34" charset="0"/>
                        </a:rPr>
                        <a:t>​[3]  </a:t>
                      </a:r>
                      <a:endParaRPr lang="en-US" sz="1400" b="0" i="0">
                        <a:solidFill>
                          <a:schemeClr val="tx1"/>
                        </a:solidFill>
                        <a:effectLst/>
                      </a:endParaRPr>
                    </a:p>
                  </a:txBody>
                  <a:tcPr>
                    <a:lnL>
                      <a:noFill/>
                    </a:lnL>
                    <a:lnR>
                      <a:noFill/>
                    </a:lnR>
                    <a:lnT>
                      <a:noFill/>
                    </a:lnT>
                    <a:lnB>
                      <a:noFill/>
                    </a:lnB>
                    <a:noFill/>
                  </a:tcPr>
                </a:tc>
                <a:tc>
                  <a:txBody>
                    <a:bodyPr/>
                    <a:lstStyle/>
                    <a:p>
                      <a:pPr algn="l" rtl="0" fontAlgn="base"/>
                      <a:r>
                        <a:rPr lang="en-US" sz="1400" b="0" i="0" dirty="0">
                          <a:solidFill>
                            <a:schemeClr val="tx1"/>
                          </a:solidFill>
                          <a:effectLst/>
                          <a:latin typeface="Calibri" panose="020F0502020204030204" pitchFamily="34" charset="0"/>
                        </a:rPr>
                        <a:t>​T. C. L. a. R. </a:t>
                      </a:r>
                      <a:r>
                        <a:rPr lang="en-US" sz="1400" b="0" i="0" dirty="0" err="1">
                          <a:solidFill>
                            <a:schemeClr val="tx1"/>
                          </a:solidFill>
                          <a:effectLst/>
                          <a:latin typeface="Calibri" panose="020F0502020204030204" pitchFamily="34" charset="0"/>
                        </a:rPr>
                        <a:t>Laganiere</a:t>
                      </a:r>
                      <a:r>
                        <a:rPr lang="en-US" sz="1400" b="0" i="0" dirty="0">
                          <a:solidFill>
                            <a:schemeClr val="tx1"/>
                          </a:solidFill>
                          <a:effectLst/>
                          <a:latin typeface="Calibri" panose="020F0502020204030204" pitchFamily="34" charset="0"/>
                        </a:rPr>
                        <a:t>, "Abstraction," in </a:t>
                      </a:r>
                      <a:r>
                        <a:rPr lang="en-US" sz="1400" b="0" i="1" dirty="0">
                          <a:solidFill>
                            <a:schemeClr val="tx1"/>
                          </a:solidFill>
                          <a:effectLst/>
                          <a:latin typeface="Calibri" panose="020F0502020204030204" pitchFamily="34" charset="0"/>
                        </a:rPr>
                        <a:t>Object-Oriented Software Engineering</a:t>
                      </a:r>
                      <a:r>
                        <a:rPr lang="en-US" sz="1400" b="0" i="0" dirty="0">
                          <a:solidFill>
                            <a:schemeClr val="tx1"/>
                          </a:solidFill>
                          <a:effectLst/>
                          <a:latin typeface="Calibri" panose="020F0502020204030204" pitchFamily="34" charset="0"/>
                        </a:rPr>
                        <a:t>, New Delhi, Tata Mc Graw-Hill, 2004, pp. 27-29. </a:t>
                      </a:r>
                      <a:endParaRPr lang="en-US" sz="1400" b="0" i="0" dirty="0">
                        <a:solidFill>
                          <a:schemeClr val="tx1"/>
                        </a:solidFill>
                        <a:effectLst/>
                      </a:endParaRPr>
                    </a:p>
                  </a:txBody>
                  <a:tcPr>
                    <a:lnL>
                      <a:noFill/>
                    </a:lnL>
                    <a:lnR>
                      <a:noFill/>
                    </a:lnR>
                    <a:lnT>
                      <a:noFill/>
                    </a:lnT>
                    <a:lnB>
                      <a:noFill/>
                    </a:lnB>
                    <a:noFill/>
                  </a:tcPr>
                </a:tc>
                <a:extLst>
                  <a:ext uri="{0D108BD9-81ED-4DB2-BD59-A6C34878D82A}">
                    <a16:rowId xmlns:a16="http://schemas.microsoft.com/office/drawing/2014/main" val="2239841683"/>
                  </a:ext>
                </a:extLst>
              </a:tr>
              <a:tr h="621181">
                <a:tc>
                  <a:txBody>
                    <a:bodyPr/>
                    <a:lstStyle/>
                    <a:p>
                      <a:pPr algn="l" rtl="0" fontAlgn="base"/>
                      <a:r>
                        <a:rPr lang="en-US" sz="1400" b="0" i="0">
                          <a:solidFill>
                            <a:schemeClr val="tx1"/>
                          </a:solidFill>
                          <a:effectLst/>
                          <a:latin typeface="Calibri" panose="020F0502020204030204" pitchFamily="34" charset="0"/>
                        </a:rPr>
                        <a:t>​[4]  </a:t>
                      </a:r>
                      <a:endParaRPr lang="en-US" sz="1400" b="0" i="0">
                        <a:solidFill>
                          <a:schemeClr val="tx1"/>
                        </a:solidFill>
                        <a:effectLst/>
                      </a:endParaRPr>
                    </a:p>
                  </a:txBody>
                  <a:tcPr>
                    <a:lnL>
                      <a:noFill/>
                    </a:lnL>
                    <a:lnR>
                      <a:noFill/>
                    </a:lnR>
                    <a:lnT>
                      <a:noFill/>
                    </a:lnT>
                    <a:lnB>
                      <a:noFill/>
                    </a:lnB>
                    <a:noFill/>
                  </a:tcPr>
                </a:tc>
                <a:tc>
                  <a:txBody>
                    <a:bodyPr/>
                    <a:lstStyle/>
                    <a:p>
                      <a:pPr algn="l" rtl="0" fontAlgn="base"/>
                      <a:r>
                        <a:rPr lang="en-US" sz="1400" b="0" i="0">
                          <a:solidFill>
                            <a:schemeClr val="tx1"/>
                          </a:solidFill>
                          <a:effectLst/>
                          <a:latin typeface="Calibri" panose="020F0502020204030204" pitchFamily="34" charset="0"/>
                        </a:rPr>
                        <a:t>​E. Balagurusamy, "file," in </a:t>
                      </a:r>
                      <a:r>
                        <a:rPr lang="en-US" sz="1400" b="0" i="1">
                          <a:solidFill>
                            <a:schemeClr val="tx1"/>
                          </a:solidFill>
                          <a:effectLst/>
                          <a:latin typeface="Calibri" panose="020F0502020204030204" pitchFamily="34" charset="0"/>
                        </a:rPr>
                        <a:t>Object Oriented Programming With C++</a:t>
                      </a:r>
                      <a:r>
                        <a:rPr lang="en-US" sz="1400" b="0" i="0">
                          <a:solidFill>
                            <a:schemeClr val="tx1"/>
                          </a:solidFill>
                          <a:effectLst/>
                          <a:latin typeface="Calibri" panose="020F0502020204030204" pitchFamily="34" charset="0"/>
                        </a:rPr>
                        <a:t>, noida, Tata Mc Graw-Hill, 2008, p. 334. </a:t>
                      </a:r>
                      <a:endParaRPr lang="en-US" sz="1400" b="0" i="0">
                        <a:solidFill>
                          <a:schemeClr val="tx1"/>
                        </a:solidFill>
                        <a:effectLst/>
                      </a:endParaRPr>
                    </a:p>
                  </a:txBody>
                  <a:tcPr>
                    <a:lnL>
                      <a:noFill/>
                    </a:lnL>
                    <a:lnR>
                      <a:noFill/>
                    </a:lnR>
                    <a:lnT>
                      <a:noFill/>
                    </a:lnT>
                    <a:lnB>
                      <a:noFill/>
                    </a:lnB>
                    <a:noFill/>
                  </a:tcPr>
                </a:tc>
                <a:extLst>
                  <a:ext uri="{0D108BD9-81ED-4DB2-BD59-A6C34878D82A}">
                    <a16:rowId xmlns:a16="http://schemas.microsoft.com/office/drawing/2014/main" val="3703476253"/>
                  </a:ext>
                </a:extLst>
              </a:tr>
              <a:tr h="621181">
                <a:tc>
                  <a:txBody>
                    <a:bodyPr/>
                    <a:lstStyle/>
                    <a:p>
                      <a:pPr algn="l" rtl="0" fontAlgn="base"/>
                      <a:r>
                        <a:rPr lang="en-US" sz="1400" b="0" i="0">
                          <a:solidFill>
                            <a:schemeClr val="tx1"/>
                          </a:solidFill>
                          <a:effectLst/>
                          <a:latin typeface="Calibri" panose="020F0502020204030204" pitchFamily="34" charset="0"/>
                        </a:rPr>
                        <a:t>​[5]  </a:t>
                      </a:r>
                      <a:endParaRPr lang="en-US" sz="1400" b="0" i="0">
                        <a:solidFill>
                          <a:schemeClr val="tx1"/>
                        </a:solidFill>
                        <a:effectLst/>
                      </a:endParaRPr>
                    </a:p>
                  </a:txBody>
                  <a:tcPr>
                    <a:lnL>
                      <a:noFill/>
                    </a:lnL>
                    <a:lnR>
                      <a:noFill/>
                    </a:lnR>
                    <a:lnT>
                      <a:noFill/>
                    </a:lnT>
                    <a:lnB>
                      <a:noFill/>
                    </a:lnB>
                    <a:noFill/>
                  </a:tcPr>
                </a:tc>
                <a:tc>
                  <a:txBody>
                    <a:bodyPr/>
                    <a:lstStyle/>
                    <a:p>
                      <a:pPr algn="l" rtl="0" fontAlgn="base"/>
                      <a:r>
                        <a:rPr lang="en-US" sz="1400" b="0" i="0">
                          <a:solidFill>
                            <a:schemeClr val="tx1"/>
                          </a:solidFill>
                          <a:effectLst/>
                          <a:latin typeface="Calibri" panose="020F0502020204030204" pitchFamily="34" charset="0"/>
                        </a:rPr>
                        <a:t>​E. Balagurusamy, "Encapsulation," in </a:t>
                      </a:r>
                      <a:r>
                        <a:rPr lang="en-US" sz="1400" b="0" i="1">
                          <a:solidFill>
                            <a:schemeClr val="tx1"/>
                          </a:solidFill>
                          <a:effectLst/>
                          <a:latin typeface="Calibri" panose="020F0502020204030204" pitchFamily="34" charset="0"/>
                        </a:rPr>
                        <a:t>Object Oriented Programming With C++</a:t>
                      </a:r>
                      <a:r>
                        <a:rPr lang="en-US" sz="1400" b="0" i="0">
                          <a:solidFill>
                            <a:schemeClr val="tx1"/>
                          </a:solidFill>
                          <a:effectLst/>
                          <a:latin typeface="Calibri" panose="020F0502020204030204" pitchFamily="34" charset="0"/>
                        </a:rPr>
                        <a:t>, Noida, Tata Mcgraw, 2008, pp. 8-9. </a:t>
                      </a:r>
                      <a:endParaRPr lang="en-US" sz="1400" b="0" i="0">
                        <a:solidFill>
                          <a:schemeClr val="tx1"/>
                        </a:solidFill>
                        <a:effectLst/>
                      </a:endParaRPr>
                    </a:p>
                  </a:txBody>
                  <a:tcPr>
                    <a:lnL>
                      <a:noFill/>
                    </a:lnL>
                    <a:lnR>
                      <a:noFill/>
                    </a:lnR>
                    <a:lnT>
                      <a:noFill/>
                    </a:lnT>
                    <a:lnB>
                      <a:noFill/>
                    </a:lnB>
                    <a:noFill/>
                  </a:tcPr>
                </a:tc>
                <a:extLst>
                  <a:ext uri="{0D108BD9-81ED-4DB2-BD59-A6C34878D82A}">
                    <a16:rowId xmlns:a16="http://schemas.microsoft.com/office/drawing/2014/main" val="3658915693"/>
                  </a:ext>
                </a:extLst>
              </a:tr>
              <a:tr h="621181">
                <a:tc>
                  <a:txBody>
                    <a:bodyPr/>
                    <a:lstStyle/>
                    <a:p>
                      <a:pPr algn="l" rtl="0" fontAlgn="base"/>
                      <a:r>
                        <a:rPr lang="en-US" sz="1400" b="0" i="0">
                          <a:solidFill>
                            <a:schemeClr val="tx1"/>
                          </a:solidFill>
                          <a:effectLst/>
                          <a:latin typeface="Calibri" panose="020F0502020204030204" pitchFamily="34" charset="0"/>
                        </a:rPr>
                        <a:t>​[6]  </a:t>
                      </a:r>
                      <a:endParaRPr lang="en-US" sz="1400" b="0" i="0">
                        <a:solidFill>
                          <a:schemeClr val="tx1"/>
                        </a:solidFill>
                        <a:effectLst/>
                      </a:endParaRPr>
                    </a:p>
                  </a:txBody>
                  <a:tcPr>
                    <a:lnL>
                      <a:noFill/>
                    </a:lnL>
                    <a:lnR>
                      <a:noFill/>
                    </a:lnR>
                    <a:lnT>
                      <a:noFill/>
                    </a:lnT>
                    <a:lnB>
                      <a:noFill/>
                    </a:lnB>
                    <a:noFill/>
                  </a:tcPr>
                </a:tc>
                <a:tc>
                  <a:txBody>
                    <a:bodyPr/>
                    <a:lstStyle/>
                    <a:p>
                      <a:pPr algn="l" rtl="0" fontAlgn="base"/>
                      <a:r>
                        <a:rPr lang="en-US" sz="1400" b="0" i="0" dirty="0">
                          <a:solidFill>
                            <a:schemeClr val="tx1"/>
                          </a:solidFill>
                          <a:effectLst/>
                          <a:latin typeface="Calibri" panose="020F0502020204030204" pitchFamily="34" charset="0"/>
                        </a:rPr>
                        <a:t>​E. </a:t>
                      </a:r>
                      <a:r>
                        <a:rPr lang="en-US" sz="1400" b="0" i="0" dirty="0" err="1">
                          <a:solidFill>
                            <a:schemeClr val="tx1"/>
                          </a:solidFill>
                          <a:effectLst/>
                          <a:latin typeface="Calibri" panose="020F0502020204030204" pitchFamily="34" charset="0"/>
                        </a:rPr>
                        <a:t>Balagurusamy</a:t>
                      </a:r>
                      <a:r>
                        <a:rPr lang="en-US" sz="1400" b="0" i="0" dirty="0">
                          <a:solidFill>
                            <a:schemeClr val="tx1"/>
                          </a:solidFill>
                          <a:effectLst/>
                          <a:latin typeface="Calibri" panose="020F0502020204030204" pitchFamily="34" charset="0"/>
                        </a:rPr>
                        <a:t>, "destructor," in </a:t>
                      </a:r>
                      <a:r>
                        <a:rPr lang="en-US" sz="1400" b="0" i="1" dirty="0">
                          <a:solidFill>
                            <a:schemeClr val="tx1"/>
                          </a:solidFill>
                          <a:effectLst/>
                          <a:latin typeface="Calibri" panose="020F0502020204030204" pitchFamily="34" charset="0"/>
                        </a:rPr>
                        <a:t>Object Oriented Programming With C++</a:t>
                      </a:r>
                      <a:r>
                        <a:rPr lang="en-US" sz="1400" b="0" i="0" dirty="0">
                          <a:solidFill>
                            <a:schemeClr val="tx1"/>
                          </a:solidFill>
                          <a:effectLst/>
                          <a:latin typeface="Calibri" panose="020F0502020204030204" pitchFamily="34" charset="0"/>
                        </a:rPr>
                        <a:t>, </a:t>
                      </a:r>
                      <a:r>
                        <a:rPr lang="en-US" sz="1400" b="0" i="0" dirty="0" err="1">
                          <a:solidFill>
                            <a:schemeClr val="tx1"/>
                          </a:solidFill>
                          <a:effectLst/>
                          <a:latin typeface="Calibri" panose="020F0502020204030204" pitchFamily="34" charset="0"/>
                        </a:rPr>
                        <a:t>noida</a:t>
                      </a:r>
                      <a:r>
                        <a:rPr lang="en-US" sz="1400" b="0" i="0" dirty="0">
                          <a:solidFill>
                            <a:schemeClr val="tx1"/>
                          </a:solidFill>
                          <a:effectLst/>
                          <a:latin typeface="Calibri" panose="020F0502020204030204" pitchFamily="34" charset="0"/>
                        </a:rPr>
                        <a:t>, Tata Mc Graw-Hill, 2008, p. 144. </a:t>
                      </a:r>
                      <a:endParaRPr lang="en-US" sz="1400" b="0" i="0" dirty="0">
                        <a:solidFill>
                          <a:schemeClr val="tx1"/>
                        </a:solidFill>
                        <a:effectLst/>
                      </a:endParaRPr>
                    </a:p>
                  </a:txBody>
                  <a:tcPr>
                    <a:lnL>
                      <a:noFill/>
                    </a:lnL>
                    <a:lnR>
                      <a:noFill/>
                    </a:lnR>
                    <a:lnT>
                      <a:noFill/>
                    </a:lnT>
                    <a:lnB>
                      <a:noFill/>
                    </a:lnB>
                    <a:noFill/>
                  </a:tcPr>
                </a:tc>
                <a:extLst>
                  <a:ext uri="{0D108BD9-81ED-4DB2-BD59-A6C34878D82A}">
                    <a16:rowId xmlns:a16="http://schemas.microsoft.com/office/drawing/2014/main" val="319862903"/>
                  </a:ext>
                </a:extLst>
              </a:tr>
            </a:tbl>
          </a:graphicData>
        </a:graphic>
      </p:graphicFrame>
    </p:spTree>
    <p:extLst>
      <p:ext uri="{BB962C8B-B14F-4D97-AF65-F5344CB8AC3E}">
        <p14:creationId xmlns:p14="http://schemas.microsoft.com/office/powerpoint/2010/main" val="42612321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9F084-6A73-EEF8-16A8-A101F6B7E514}"/>
              </a:ext>
            </a:extLst>
          </p:cNvPr>
          <p:cNvSpPr>
            <a:spLocks noGrp="1"/>
          </p:cNvSpPr>
          <p:nvPr>
            <p:ph type="title"/>
          </p:nvPr>
        </p:nvSpPr>
        <p:spPr>
          <a:xfrm>
            <a:off x="762875" y="0"/>
            <a:ext cx="10353761" cy="1326321"/>
          </a:xfrm>
        </p:spPr>
        <p:txBody>
          <a:bodyPr/>
          <a:lstStyle/>
          <a:p>
            <a:r>
              <a:rPr lang="en-US" dirty="0"/>
              <a:t>Int main( )</a:t>
            </a:r>
            <a:endParaRPr lang="en-IN" dirty="0"/>
          </a:p>
        </p:txBody>
      </p:sp>
      <p:pic>
        <p:nvPicPr>
          <p:cNvPr id="5" name="Content Placeholder 4">
            <a:extLst>
              <a:ext uri="{FF2B5EF4-FFF2-40B4-BE49-F238E27FC236}">
                <a16:creationId xmlns:a16="http://schemas.microsoft.com/office/drawing/2014/main" id="{35FB5FE5-5174-E41C-0178-C554341E24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2401" y="983064"/>
            <a:ext cx="6278434" cy="5874936"/>
          </a:xfrm>
        </p:spPr>
      </p:pic>
    </p:spTree>
    <p:extLst>
      <p:ext uri="{BB962C8B-B14F-4D97-AF65-F5344CB8AC3E}">
        <p14:creationId xmlns:p14="http://schemas.microsoft.com/office/powerpoint/2010/main" val="3871907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72D2B-54A5-0F4D-EC48-A96666DC42E0}"/>
              </a:ext>
            </a:extLst>
          </p:cNvPr>
          <p:cNvSpPr>
            <a:spLocks noGrp="1"/>
          </p:cNvSpPr>
          <p:nvPr>
            <p:ph type="title"/>
          </p:nvPr>
        </p:nvSpPr>
        <p:spPr/>
        <p:txBody>
          <a:bodyPr/>
          <a:lstStyle/>
          <a:p>
            <a:r>
              <a:rPr lang="en-US" dirty="0"/>
              <a:t>LIBRARIES AND GLOBAL TEMPLATE</a:t>
            </a:r>
            <a:endParaRPr lang="en-IN" dirty="0"/>
          </a:p>
        </p:txBody>
      </p:sp>
      <p:pic>
        <p:nvPicPr>
          <p:cNvPr id="5" name="Content Placeholder 4">
            <a:extLst>
              <a:ext uri="{FF2B5EF4-FFF2-40B4-BE49-F238E27FC236}">
                <a16:creationId xmlns:a16="http://schemas.microsoft.com/office/drawing/2014/main" id="{C2D02F36-108F-1B33-50A2-C7690E192E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860" y="2189557"/>
            <a:ext cx="11322229" cy="3714094"/>
          </a:xfrm>
        </p:spPr>
      </p:pic>
    </p:spTree>
    <p:extLst>
      <p:ext uri="{BB962C8B-B14F-4D97-AF65-F5344CB8AC3E}">
        <p14:creationId xmlns:p14="http://schemas.microsoft.com/office/powerpoint/2010/main" val="10982266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BA6B7-70B3-75A8-50B0-26D4B1B70779}"/>
              </a:ext>
            </a:extLst>
          </p:cNvPr>
          <p:cNvSpPr>
            <a:spLocks noGrp="1"/>
          </p:cNvSpPr>
          <p:nvPr>
            <p:ph type="title"/>
          </p:nvPr>
        </p:nvSpPr>
        <p:spPr>
          <a:xfrm>
            <a:off x="851652" y="76940"/>
            <a:ext cx="10353761" cy="1326321"/>
          </a:xfrm>
        </p:spPr>
        <p:txBody>
          <a:bodyPr/>
          <a:lstStyle/>
          <a:p>
            <a:r>
              <a:rPr lang="en-US" dirty="0"/>
              <a:t> LOGIN( )</a:t>
            </a:r>
            <a:endParaRPr lang="en-IN" dirty="0"/>
          </a:p>
        </p:txBody>
      </p:sp>
      <p:pic>
        <p:nvPicPr>
          <p:cNvPr id="5" name="Content Placeholder 4">
            <a:extLst>
              <a:ext uri="{FF2B5EF4-FFF2-40B4-BE49-F238E27FC236}">
                <a16:creationId xmlns:a16="http://schemas.microsoft.com/office/drawing/2014/main" id="{21AD1CA8-EDA9-2B5A-30EF-BAAD1C7C45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4273" y="1136711"/>
            <a:ext cx="7828818" cy="5658399"/>
          </a:xfrm>
        </p:spPr>
      </p:pic>
    </p:spTree>
    <p:extLst>
      <p:ext uri="{BB962C8B-B14F-4D97-AF65-F5344CB8AC3E}">
        <p14:creationId xmlns:p14="http://schemas.microsoft.com/office/powerpoint/2010/main" val="4343014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F7F0E-DA30-A4E9-87D2-5675B1C01DA0}"/>
              </a:ext>
            </a:extLst>
          </p:cNvPr>
          <p:cNvSpPr>
            <a:spLocks noGrp="1"/>
          </p:cNvSpPr>
          <p:nvPr>
            <p:ph type="title"/>
          </p:nvPr>
        </p:nvSpPr>
        <p:spPr>
          <a:xfrm>
            <a:off x="919118" y="-2959"/>
            <a:ext cx="10353761" cy="1326321"/>
          </a:xfrm>
        </p:spPr>
        <p:txBody>
          <a:bodyPr/>
          <a:lstStyle/>
          <a:p>
            <a:r>
              <a:rPr lang="en-US" dirty="0"/>
              <a:t> CHECK_IN( )</a:t>
            </a:r>
            <a:endParaRPr lang="en-IN" dirty="0"/>
          </a:p>
        </p:txBody>
      </p:sp>
      <p:pic>
        <p:nvPicPr>
          <p:cNvPr id="5" name="Content Placeholder 4">
            <a:extLst>
              <a:ext uri="{FF2B5EF4-FFF2-40B4-BE49-F238E27FC236}">
                <a16:creationId xmlns:a16="http://schemas.microsoft.com/office/drawing/2014/main" id="{CF091E63-3E27-89E7-FBE6-8D89F93FE0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3621" y="985343"/>
            <a:ext cx="8736519" cy="5779079"/>
          </a:xfrm>
        </p:spPr>
      </p:pic>
    </p:spTree>
    <p:extLst>
      <p:ext uri="{BB962C8B-B14F-4D97-AF65-F5344CB8AC3E}">
        <p14:creationId xmlns:p14="http://schemas.microsoft.com/office/powerpoint/2010/main" val="19264488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B0C8C-8AB9-B8E2-39A5-A66807AE28FD}"/>
              </a:ext>
            </a:extLst>
          </p:cNvPr>
          <p:cNvSpPr>
            <a:spLocks noGrp="1"/>
          </p:cNvSpPr>
          <p:nvPr>
            <p:ph type="title"/>
          </p:nvPr>
        </p:nvSpPr>
        <p:spPr>
          <a:xfrm>
            <a:off x="914356" y="0"/>
            <a:ext cx="10353761" cy="1326321"/>
          </a:xfrm>
        </p:spPr>
        <p:txBody>
          <a:bodyPr/>
          <a:lstStyle/>
          <a:p>
            <a:r>
              <a:rPr lang="en-US" dirty="0"/>
              <a:t> CHECK_OUT( )</a:t>
            </a:r>
            <a:endParaRPr lang="en-IN" dirty="0"/>
          </a:p>
        </p:txBody>
      </p:sp>
      <p:pic>
        <p:nvPicPr>
          <p:cNvPr id="5" name="Content Placeholder 4">
            <a:extLst>
              <a:ext uri="{FF2B5EF4-FFF2-40B4-BE49-F238E27FC236}">
                <a16:creationId xmlns:a16="http://schemas.microsoft.com/office/drawing/2014/main" id="{B192BC08-E593-ABAA-A47F-16644A1D9E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3194" y="926825"/>
            <a:ext cx="8655105" cy="5773009"/>
          </a:xfrm>
        </p:spPr>
      </p:pic>
    </p:spTree>
    <p:extLst>
      <p:ext uri="{BB962C8B-B14F-4D97-AF65-F5344CB8AC3E}">
        <p14:creationId xmlns:p14="http://schemas.microsoft.com/office/powerpoint/2010/main" val="31990393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2942-DDDF-A0AF-7277-8F7EFDFB48CD}"/>
              </a:ext>
            </a:extLst>
          </p:cNvPr>
          <p:cNvSpPr>
            <a:spLocks noGrp="1"/>
          </p:cNvSpPr>
          <p:nvPr>
            <p:ph type="title"/>
          </p:nvPr>
        </p:nvSpPr>
        <p:spPr/>
        <p:txBody>
          <a:bodyPr/>
          <a:lstStyle/>
          <a:p>
            <a:r>
              <a:rPr lang="en-US" dirty="0"/>
              <a:t>VERIFY_CUST_DATA( )</a:t>
            </a:r>
            <a:endParaRPr lang="en-IN" dirty="0"/>
          </a:p>
        </p:txBody>
      </p:sp>
      <p:pic>
        <p:nvPicPr>
          <p:cNvPr id="5" name="Content Placeholder 4">
            <a:extLst>
              <a:ext uri="{FF2B5EF4-FFF2-40B4-BE49-F238E27FC236}">
                <a16:creationId xmlns:a16="http://schemas.microsoft.com/office/drawing/2014/main" id="{699BBAD3-3921-902B-A298-2B05F6040B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6691" y="1935920"/>
            <a:ext cx="11028465" cy="4457531"/>
          </a:xfrm>
        </p:spPr>
      </p:pic>
    </p:spTree>
    <p:extLst>
      <p:ext uri="{BB962C8B-B14F-4D97-AF65-F5344CB8AC3E}">
        <p14:creationId xmlns:p14="http://schemas.microsoft.com/office/powerpoint/2010/main" val="2351492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1C4D2-D38B-8EB6-73A1-EC9688378AAF}"/>
              </a:ext>
            </a:extLst>
          </p:cNvPr>
          <p:cNvSpPr>
            <a:spLocks noGrp="1"/>
          </p:cNvSpPr>
          <p:nvPr>
            <p:ph type="title"/>
          </p:nvPr>
        </p:nvSpPr>
        <p:spPr/>
        <p:txBody>
          <a:bodyPr/>
          <a:lstStyle/>
          <a:p>
            <a:r>
              <a:rPr lang="en-US"/>
              <a:t>2. INTRODUCTION</a:t>
            </a:r>
            <a:endParaRPr lang="en-IN"/>
          </a:p>
        </p:txBody>
      </p:sp>
      <p:sp>
        <p:nvSpPr>
          <p:cNvPr id="3" name="Content Placeholder 2">
            <a:extLst>
              <a:ext uri="{FF2B5EF4-FFF2-40B4-BE49-F238E27FC236}">
                <a16:creationId xmlns:a16="http://schemas.microsoft.com/office/drawing/2014/main" id="{3B536EDD-2569-F437-AFCB-44E6513BECB7}"/>
              </a:ext>
            </a:extLst>
          </p:cNvPr>
          <p:cNvSpPr>
            <a:spLocks noGrp="1"/>
          </p:cNvSpPr>
          <p:nvPr>
            <p:ph idx="1"/>
          </p:nvPr>
        </p:nvSpPr>
        <p:spPr/>
        <p:txBody>
          <a:bodyPr vert="horz" lIns="91440" tIns="45720" rIns="91440" bIns="45720" rtlCol="0" anchor="t">
            <a:noAutofit/>
          </a:bodyPr>
          <a:lstStyle/>
          <a:p>
            <a:r>
              <a:rPr lang="en-IN">
                <a:solidFill>
                  <a:srgbClr val="FFFFFF"/>
                </a:solidFill>
                <a:latin typeface="Rockwell"/>
                <a:cs typeface="Times New Roman"/>
              </a:rPr>
              <a:t>As the manager of a hotel, they must oversee a wide range of activities while also protecting sensitive guest data. The sheer volume of operations in a hotel, along with the requirement for painstaking attention to detail, requires new approaches to maximize efficiency and expedite management processes. </a:t>
            </a:r>
            <a:br>
              <a:rPr lang="en-IN">
                <a:solidFill>
                  <a:srgbClr val="FFFFFF"/>
                </a:solidFill>
                <a:latin typeface="Rockwell"/>
                <a:cs typeface="Times New Roman"/>
              </a:rPr>
            </a:br>
            <a:br>
              <a:rPr lang="en-IN">
                <a:solidFill>
                  <a:srgbClr val="FFFFFF"/>
                </a:solidFill>
                <a:latin typeface="Rockwell"/>
                <a:cs typeface="Times New Roman"/>
              </a:rPr>
            </a:br>
            <a:r>
              <a:rPr lang="en-IN">
                <a:solidFill>
                  <a:srgbClr val="FFFFFF"/>
                </a:solidFill>
                <a:latin typeface="Rockwell"/>
                <a:cs typeface="Times New Roman"/>
              </a:rPr>
              <a:t>Recognizing these problems, our project aims to transform hotel administration by delivering a comprehensive solution that consolidates all key data and processes into a single, easily accessible platform. This platform acts as a centralized hub, allowing the management to efficiently monitor and handle many areas of the hotel's operations even when they are not physically present on-site at all times. </a:t>
            </a:r>
            <a:br>
              <a:rPr lang="en-IN">
                <a:solidFill>
                  <a:srgbClr val="FFFFFF"/>
                </a:solidFill>
                <a:latin typeface="Rockwell"/>
                <a:cs typeface="Times New Roman"/>
              </a:rPr>
            </a:br>
            <a:br>
              <a:rPr lang="en-IN">
                <a:solidFill>
                  <a:srgbClr val="FFFFFF"/>
                </a:solidFill>
                <a:latin typeface="Rockwell"/>
                <a:cs typeface="Times New Roman"/>
              </a:rPr>
            </a:br>
            <a:endParaRPr lang="en-IN">
              <a:solidFill>
                <a:srgbClr val="FFFFFF"/>
              </a:solidFill>
              <a:latin typeface="Rockwell"/>
              <a:cs typeface="Times New Roman"/>
            </a:endParaRPr>
          </a:p>
        </p:txBody>
      </p:sp>
    </p:spTree>
    <p:extLst>
      <p:ext uri="{BB962C8B-B14F-4D97-AF65-F5344CB8AC3E}">
        <p14:creationId xmlns:p14="http://schemas.microsoft.com/office/powerpoint/2010/main" val="36691964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2EE9A-BA47-AD79-04AD-DDA608514DD7}"/>
              </a:ext>
            </a:extLst>
          </p:cNvPr>
          <p:cNvSpPr>
            <a:spLocks noGrp="1"/>
          </p:cNvSpPr>
          <p:nvPr>
            <p:ph type="title"/>
          </p:nvPr>
        </p:nvSpPr>
        <p:spPr/>
        <p:txBody>
          <a:bodyPr/>
          <a:lstStyle/>
          <a:p>
            <a:r>
              <a:rPr lang="en-US" dirty="0" err="1"/>
              <a:t>GET_custdata</a:t>
            </a:r>
            <a:r>
              <a:rPr lang="en-US" dirty="0"/>
              <a:t>( )</a:t>
            </a:r>
            <a:endParaRPr lang="en-IN" dirty="0"/>
          </a:p>
        </p:txBody>
      </p:sp>
      <p:pic>
        <p:nvPicPr>
          <p:cNvPr id="5" name="Content Placeholder 4">
            <a:extLst>
              <a:ext uri="{FF2B5EF4-FFF2-40B4-BE49-F238E27FC236}">
                <a16:creationId xmlns:a16="http://schemas.microsoft.com/office/drawing/2014/main" id="{7DDA6125-A2A8-A4EC-609A-BA773299F1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4563" y="1651617"/>
            <a:ext cx="8422874" cy="4778362"/>
          </a:xfrm>
        </p:spPr>
      </p:pic>
    </p:spTree>
    <p:extLst>
      <p:ext uri="{BB962C8B-B14F-4D97-AF65-F5344CB8AC3E}">
        <p14:creationId xmlns:p14="http://schemas.microsoft.com/office/powerpoint/2010/main" val="23788806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5B699-C1E9-2FD7-B07F-6EAECEE67C59}"/>
              </a:ext>
            </a:extLst>
          </p:cNvPr>
          <p:cNvSpPr>
            <a:spLocks noGrp="1"/>
          </p:cNvSpPr>
          <p:nvPr>
            <p:ph type="title"/>
          </p:nvPr>
        </p:nvSpPr>
        <p:spPr>
          <a:xfrm>
            <a:off x="914356" y="165716"/>
            <a:ext cx="10353761" cy="1326321"/>
          </a:xfrm>
        </p:spPr>
        <p:txBody>
          <a:bodyPr/>
          <a:lstStyle/>
          <a:p>
            <a:r>
              <a:rPr lang="en-US" dirty="0" err="1"/>
              <a:t>Get_roomdata</a:t>
            </a:r>
            <a:r>
              <a:rPr lang="en-US" dirty="0"/>
              <a:t>( )</a:t>
            </a:r>
            <a:endParaRPr lang="en-IN" dirty="0"/>
          </a:p>
        </p:txBody>
      </p:sp>
      <p:pic>
        <p:nvPicPr>
          <p:cNvPr id="5" name="Content Placeholder 4">
            <a:extLst>
              <a:ext uri="{FF2B5EF4-FFF2-40B4-BE49-F238E27FC236}">
                <a16:creationId xmlns:a16="http://schemas.microsoft.com/office/drawing/2014/main" id="{337CD11A-4F19-C307-90AB-A59BA0FE5D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3292" y="1492037"/>
            <a:ext cx="9218789" cy="4951465"/>
          </a:xfrm>
        </p:spPr>
      </p:pic>
    </p:spTree>
    <p:extLst>
      <p:ext uri="{BB962C8B-B14F-4D97-AF65-F5344CB8AC3E}">
        <p14:creationId xmlns:p14="http://schemas.microsoft.com/office/powerpoint/2010/main" val="2043791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AC021-5923-B592-3D03-B59508792A5C}"/>
              </a:ext>
            </a:extLst>
          </p:cNvPr>
          <p:cNvSpPr>
            <a:spLocks noGrp="1"/>
          </p:cNvSpPr>
          <p:nvPr>
            <p:ph type="title"/>
          </p:nvPr>
        </p:nvSpPr>
        <p:spPr>
          <a:xfrm>
            <a:off x="919119" y="94695"/>
            <a:ext cx="10353761" cy="1326321"/>
          </a:xfrm>
        </p:spPr>
        <p:txBody>
          <a:bodyPr/>
          <a:lstStyle/>
          <a:p>
            <a:r>
              <a:rPr lang="en-US" dirty="0" err="1"/>
              <a:t>Update_data</a:t>
            </a:r>
            <a:endParaRPr lang="en-IN" dirty="0"/>
          </a:p>
        </p:txBody>
      </p:sp>
      <p:pic>
        <p:nvPicPr>
          <p:cNvPr id="5" name="Content Placeholder 4">
            <a:extLst>
              <a:ext uri="{FF2B5EF4-FFF2-40B4-BE49-F238E27FC236}">
                <a16:creationId xmlns:a16="http://schemas.microsoft.com/office/drawing/2014/main" id="{0B99EE3F-E730-191A-A1A8-E8B6119513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8147" y="1026607"/>
            <a:ext cx="6392789" cy="5705290"/>
          </a:xfrm>
        </p:spPr>
      </p:pic>
    </p:spTree>
    <p:extLst>
      <p:ext uri="{BB962C8B-B14F-4D97-AF65-F5344CB8AC3E}">
        <p14:creationId xmlns:p14="http://schemas.microsoft.com/office/powerpoint/2010/main" val="35092490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78981-98FE-39E5-D008-D554ED6AE9CA}"/>
              </a:ext>
            </a:extLst>
          </p:cNvPr>
          <p:cNvSpPr>
            <a:spLocks noGrp="1"/>
          </p:cNvSpPr>
          <p:nvPr>
            <p:ph type="title"/>
          </p:nvPr>
        </p:nvSpPr>
        <p:spPr>
          <a:xfrm>
            <a:off x="919119" y="254829"/>
            <a:ext cx="10353761" cy="1326321"/>
          </a:xfrm>
        </p:spPr>
        <p:txBody>
          <a:bodyPr/>
          <a:lstStyle/>
          <a:p>
            <a:r>
              <a:rPr lang="en-US" dirty="0"/>
              <a:t>Restaurant constructor</a:t>
            </a:r>
            <a:endParaRPr lang="en-IN" dirty="0"/>
          </a:p>
        </p:txBody>
      </p:sp>
      <p:pic>
        <p:nvPicPr>
          <p:cNvPr id="5" name="Content Placeholder 4">
            <a:extLst>
              <a:ext uri="{FF2B5EF4-FFF2-40B4-BE49-F238E27FC236}">
                <a16:creationId xmlns:a16="http://schemas.microsoft.com/office/drawing/2014/main" id="{435ED023-7C76-431B-C838-0B7F5992C3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1433" y="1581150"/>
            <a:ext cx="8684217" cy="5204086"/>
          </a:xfrm>
        </p:spPr>
      </p:pic>
    </p:spTree>
    <p:extLst>
      <p:ext uri="{BB962C8B-B14F-4D97-AF65-F5344CB8AC3E}">
        <p14:creationId xmlns:p14="http://schemas.microsoft.com/office/powerpoint/2010/main" val="21355523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9D89-8CAE-6304-0820-C8904BA323CE}"/>
              </a:ext>
            </a:extLst>
          </p:cNvPr>
          <p:cNvSpPr>
            <a:spLocks noGrp="1"/>
          </p:cNvSpPr>
          <p:nvPr>
            <p:ph type="title"/>
          </p:nvPr>
        </p:nvSpPr>
        <p:spPr>
          <a:xfrm>
            <a:off x="914356" y="156838"/>
            <a:ext cx="10353761" cy="1326321"/>
          </a:xfrm>
        </p:spPr>
        <p:txBody>
          <a:bodyPr/>
          <a:lstStyle/>
          <a:p>
            <a:r>
              <a:rPr lang="en-US" dirty="0" err="1"/>
              <a:t>Display_menu</a:t>
            </a:r>
            <a:r>
              <a:rPr lang="en-US" dirty="0"/>
              <a:t>( )</a:t>
            </a:r>
            <a:endParaRPr lang="en-IN" dirty="0"/>
          </a:p>
        </p:txBody>
      </p:sp>
      <p:pic>
        <p:nvPicPr>
          <p:cNvPr id="5" name="Content Placeholder 4">
            <a:extLst>
              <a:ext uri="{FF2B5EF4-FFF2-40B4-BE49-F238E27FC236}">
                <a16:creationId xmlns:a16="http://schemas.microsoft.com/office/drawing/2014/main" id="{2A9A86A2-6397-C838-AFB4-0919B47933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9741" y="1287631"/>
            <a:ext cx="9112518" cy="5118227"/>
          </a:xfrm>
        </p:spPr>
      </p:pic>
    </p:spTree>
    <p:extLst>
      <p:ext uri="{BB962C8B-B14F-4D97-AF65-F5344CB8AC3E}">
        <p14:creationId xmlns:p14="http://schemas.microsoft.com/office/powerpoint/2010/main" val="25435392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D835B-26A4-22CD-97CA-2BA78AF6A490}"/>
              </a:ext>
            </a:extLst>
          </p:cNvPr>
          <p:cNvSpPr>
            <a:spLocks noGrp="1"/>
          </p:cNvSpPr>
          <p:nvPr>
            <p:ph type="title"/>
          </p:nvPr>
        </p:nvSpPr>
        <p:spPr>
          <a:xfrm>
            <a:off x="914356" y="112451"/>
            <a:ext cx="10353761" cy="1326321"/>
          </a:xfrm>
        </p:spPr>
        <p:txBody>
          <a:bodyPr/>
          <a:lstStyle/>
          <a:p>
            <a:r>
              <a:rPr lang="en-US" dirty="0" err="1"/>
              <a:t>Take_order</a:t>
            </a:r>
            <a:r>
              <a:rPr lang="en-US" dirty="0"/>
              <a:t>( )</a:t>
            </a:r>
            <a:endParaRPr lang="en-IN" dirty="0"/>
          </a:p>
        </p:txBody>
      </p:sp>
      <p:pic>
        <p:nvPicPr>
          <p:cNvPr id="5" name="Content Placeholder 4">
            <a:extLst>
              <a:ext uri="{FF2B5EF4-FFF2-40B4-BE49-F238E27FC236}">
                <a16:creationId xmlns:a16="http://schemas.microsoft.com/office/drawing/2014/main" id="{4D5C9192-FF33-5D38-6618-C5B7CAE5A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5447" y="1172221"/>
            <a:ext cx="8768059" cy="5402975"/>
          </a:xfrm>
        </p:spPr>
      </p:pic>
    </p:spTree>
    <p:extLst>
      <p:ext uri="{BB962C8B-B14F-4D97-AF65-F5344CB8AC3E}">
        <p14:creationId xmlns:p14="http://schemas.microsoft.com/office/powerpoint/2010/main" val="8232057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4CEE8-EC06-3C06-D2A6-C9268A4392F7}"/>
              </a:ext>
            </a:extLst>
          </p:cNvPr>
          <p:cNvSpPr>
            <a:spLocks noGrp="1"/>
          </p:cNvSpPr>
          <p:nvPr>
            <p:ph type="title"/>
          </p:nvPr>
        </p:nvSpPr>
        <p:spPr>
          <a:xfrm>
            <a:off x="914356" y="94695"/>
            <a:ext cx="10353761" cy="1326321"/>
          </a:xfrm>
        </p:spPr>
        <p:txBody>
          <a:bodyPr/>
          <a:lstStyle/>
          <a:p>
            <a:r>
              <a:rPr lang="en-US" dirty="0" err="1"/>
              <a:t>Update_cust_data</a:t>
            </a:r>
            <a:r>
              <a:rPr lang="en-US" dirty="0"/>
              <a:t>( )</a:t>
            </a:r>
            <a:endParaRPr lang="en-IN" dirty="0"/>
          </a:p>
        </p:txBody>
      </p:sp>
      <p:pic>
        <p:nvPicPr>
          <p:cNvPr id="5" name="Content Placeholder 4">
            <a:extLst>
              <a:ext uri="{FF2B5EF4-FFF2-40B4-BE49-F238E27FC236}">
                <a16:creationId xmlns:a16="http://schemas.microsoft.com/office/drawing/2014/main" id="{9D0A523A-05C4-AF58-A4AF-7915FE94B6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8286" y="976524"/>
            <a:ext cx="6212447" cy="5786781"/>
          </a:xfrm>
        </p:spPr>
      </p:pic>
    </p:spTree>
    <p:extLst>
      <p:ext uri="{BB962C8B-B14F-4D97-AF65-F5344CB8AC3E}">
        <p14:creationId xmlns:p14="http://schemas.microsoft.com/office/powerpoint/2010/main" val="2804759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1E830-3A62-868B-B73A-388EDD65B224}"/>
              </a:ext>
            </a:extLst>
          </p:cNvPr>
          <p:cNvSpPr>
            <a:spLocks noGrp="1"/>
          </p:cNvSpPr>
          <p:nvPr>
            <p:ph type="title"/>
          </p:nvPr>
        </p:nvSpPr>
        <p:spPr/>
        <p:txBody>
          <a:bodyPr/>
          <a:lstStyle/>
          <a:p>
            <a:r>
              <a:rPr lang="en-US"/>
              <a:t>3. Scope of the project</a:t>
            </a:r>
            <a:endParaRPr lang="en-IN"/>
          </a:p>
        </p:txBody>
      </p:sp>
      <p:sp>
        <p:nvSpPr>
          <p:cNvPr id="3" name="Content Placeholder 2">
            <a:extLst>
              <a:ext uri="{FF2B5EF4-FFF2-40B4-BE49-F238E27FC236}">
                <a16:creationId xmlns:a16="http://schemas.microsoft.com/office/drawing/2014/main" id="{B45F0389-0013-E05F-3F6D-854D6A392550}"/>
              </a:ext>
            </a:extLst>
          </p:cNvPr>
          <p:cNvSpPr>
            <a:spLocks noGrp="1"/>
          </p:cNvSpPr>
          <p:nvPr>
            <p:ph idx="1"/>
          </p:nvPr>
        </p:nvSpPr>
        <p:spPr>
          <a:xfrm>
            <a:off x="744462" y="1575969"/>
            <a:ext cx="10353762" cy="3695136"/>
          </a:xfrm>
        </p:spPr>
        <p:txBody>
          <a:bodyPr vert="horz" lIns="91440" tIns="45720" rIns="91440" bIns="45720" rtlCol="0" anchor="t">
            <a:noAutofit/>
          </a:bodyPr>
          <a:lstStyle/>
          <a:p>
            <a:pPr marL="457200" indent="-457200">
              <a:buAutoNum type="arabicPeriod"/>
            </a:pPr>
            <a:r>
              <a:rPr lang="en-US">
                <a:solidFill>
                  <a:srgbClr val="FFFFFF"/>
                </a:solidFill>
                <a:latin typeface="Rockwell"/>
                <a:cs typeface="Times New Roman"/>
              </a:rPr>
              <a:t>Labor Cost Reduction: By simplifying and automating key managerial operations, the initiative helps the hotel minimize its dependency on manual labor, potentially saving money.</a:t>
            </a:r>
            <a:endParaRPr lang="en-US"/>
          </a:p>
          <a:p>
            <a:pPr marL="457200" indent="-457200">
              <a:buAutoNum type="arabicPeriod"/>
            </a:pPr>
            <a:endParaRPr lang="en-US"/>
          </a:p>
          <a:p>
            <a:pPr marL="457200" indent="-457200">
              <a:buAutoNum type="arabicPeriod"/>
            </a:pPr>
            <a:r>
              <a:rPr lang="en-US">
                <a:solidFill>
                  <a:srgbClr val="FFFFFF"/>
                </a:solidFill>
                <a:latin typeface="Rockwell"/>
                <a:cs typeface="Times New Roman"/>
              </a:rPr>
              <a:t>Time Efficiency: The project improves time efficiency by centralizing data and operations, allowing managers to access information and complete tasks more quickly and effectively. This time efficiency not only improves the hotel's operations, but it also helps to increase general productivity and economic efficiency in the hospitality business.</a:t>
            </a:r>
            <a:endParaRPr lang="en-US"/>
          </a:p>
          <a:p>
            <a:pPr marL="457200" indent="-457200">
              <a:buAutoNum type="arabicPeriod"/>
            </a:pPr>
            <a:endParaRPr lang="en-US"/>
          </a:p>
          <a:p>
            <a:pPr marL="457200" indent="-457200">
              <a:buAutoNum type="arabicPeriod"/>
            </a:pPr>
            <a:r>
              <a:rPr lang="en-US">
                <a:latin typeface="Rockwell"/>
                <a:cs typeface="Times New Roman"/>
              </a:rPr>
              <a:t>Data Security Assurance: The project uses strong security methods such as double-step verification to protect sensitive guest data from unwanted access or breaches. [1] This assurance of data protection is critical.</a:t>
            </a:r>
            <a:endParaRPr lang="en-US"/>
          </a:p>
          <a:p>
            <a:pPr marL="457200" indent="-457200">
              <a:buAutoNum type="arabicPeriod"/>
            </a:pPr>
            <a:endParaRPr lang="en-US"/>
          </a:p>
        </p:txBody>
      </p:sp>
    </p:spTree>
    <p:extLst>
      <p:ext uri="{BB962C8B-B14F-4D97-AF65-F5344CB8AC3E}">
        <p14:creationId xmlns:p14="http://schemas.microsoft.com/office/powerpoint/2010/main" val="154370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28B7F-B03C-9FE3-EB10-4DEBA4B56CDD}"/>
              </a:ext>
            </a:extLst>
          </p:cNvPr>
          <p:cNvSpPr>
            <a:spLocks noGrp="1"/>
          </p:cNvSpPr>
          <p:nvPr>
            <p:ph type="title"/>
          </p:nvPr>
        </p:nvSpPr>
        <p:spPr/>
        <p:txBody>
          <a:bodyPr/>
          <a:lstStyle/>
          <a:p>
            <a:r>
              <a:rPr lang="en-US" dirty="0"/>
              <a:t>4. ORGANISATION</a:t>
            </a:r>
            <a:endParaRPr lang="en-IN" dirty="0"/>
          </a:p>
        </p:txBody>
      </p:sp>
      <p:sp>
        <p:nvSpPr>
          <p:cNvPr id="3" name="Content Placeholder 2">
            <a:extLst>
              <a:ext uri="{FF2B5EF4-FFF2-40B4-BE49-F238E27FC236}">
                <a16:creationId xmlns:a16="http://schemas.microsoft.com/office/drawing/2014/main" id="{96C3F8AF-0700-FEF1-616D-61BFB4D0020C}"/>
              </a:ext>
            </a:extLst>
          </p:cNvPr>
          <p:cNvSpPr>
            <a:spLocks noGrp="1"/>
          </p:cNvSpPr>
          <p:nvPr>
            <p:ph idx="1"/>
          </p:nvPr>
        </p:nvSpPr>
        <p:spPr/>
        <p:txBody>
          <a:bodyPr vert="horz" lIns="91440" tIns="45720" rIns="91440" bIns="45720" rtlCol="0" anchor="t">
            <a:normAutofit lnSpcReduction="10000"/>
          </a:bodyPr>
          <a:lstStyle/>
          <a:p>
            <a:pPr marL="0" indent="0">
              <a:buNone/>
            </a:pPr>
            <a:r>
              <a:rPr lang="en-IN" dirty="0"/>
              <a:t>Storyline</a:t>
            </a:r>
          </a:p>
          <a:p>
            <a:r>
              <a:rPr lang="en-IN" dirty="0">
                <a:ea typeface="+mn-lt"/>
                <a:cs typeface="+mn-lt"/>
              </a:rPr>
              <a:t>Beginning your day with the familiar routine of logging into the hotel management system, you ensure smooth operations by verifying your credentials. Once authenticated, you're greeted with options to navigate through the various modules. Opting to start with the reception module, you seamlessly guide guests through the check-in or check-out process, meticulously updating databases with each interaction. Transitioning to the restaurant module, you effortlessly retrieve menus, take orders, and manage billing, ensuring guests enjoy a delightful dining experience. As the day progresses, you deftly navigate between tasks, adeptly addressing guest needs and ensuring efficient operations.</a:t>
            </a:r>
            <a:endParaRPr lang="en-IN" dirty="0"/>
          </a:p>
          <a:p>
            <a:endParaRPr lang="en-IN" dirty="0"/>
          </a:p>
        </p:txBody>
      </p:sp>
    </p:spTree>
    <p:extLst>
      <p:ext uri="{BB962C8B-B14F-4D97-AF65-F5344CB8AC3E}">
        <p14:creationId xmlns:p14="http://schemas.microsoft.com/office/powerpoint/2010/main" val="615463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E92BF-18A8-D01F-E636-DDDE25DA67EF}"/>
              </a:ext>
            </a:extLst>
          </p:cNvPr>
          <p:cNvSpPr>
            <a:spLocks noGrp="1"/>
          </p:cNvSpPr>
          <p:nvPr>
            <p:ph type="title"/>
          </p:nvPr>
        </p:nvSpPr>
        <p:spPr/>
        <p:txBody>
          <a:bodyPr/>
          <a:lstStyle/>
          <a:p>
            <a:r>
              <a:rPr lang="en-US"/>
              <a:t>5. Research question</a:t>
            </a:r>
            <a:endParaRPr lang="en-IN"/>
          </a:p>
        </p:txBody>
      </p:sp>
      <p:sp>
        <p:nvSpPr>
          <p:cNvPr id="3" name="Content Placeholder 2">
            <a:extLst>
              <a:ext uri="{FF2B5EF4-FFF2-40B4-BE49-F238E27FC236}">
                <a16:creationId xmlns:a16="http://schemas.microsoft.com/office/drawing/2014/main" id="{7EDB466B-5DC0-4D7C-BCEC-A9208BD8BE9E}"/>
              </a:ext>
            </a:extLst>
          </p:cNvPr>
          <p:cNvSpPr>
            <a:spLocks noGrp="1"/>
          </p:cNvSpPr>
          <p:nvPr>
            <p:ph idx="1"/>
          </p:nvPr>
        </p:nvSpPr>
        <p:spPr>
          <a:xfrm>
            <a:off x="2223083" y="2096064"/>
            <a:ext cx="7566869" cy="3695136"/>
          </a:xfrm>
        </p:spPr>
        <p:txBody>
          <a:bodyPr vert="horz" lIns="91440" tIns="45720" rIns="91440" bIns="45720" rtlCol="0" anchor="t">
            <a:normAutofit/>
          </a:bodyPr>
          <a:lstStyle/>
          <a:p>
            <a:pPr marL="0" indent="0" algn="ctr">
              <a:buNone/>
            </a:pPr>
            <a:r>
              <a:rPr lang="en-US">
                <a:latin typeface="Rockwell"/>
                <a:cs typeface="Times New Roman"/>
              </a:rPr>
              <a:t>How can Object-Oriented Programming (OOP) principles be used to enhance the efficiency and security of hotel management systems ?</a:t>
            </a:r>
            <a:endParaRPr lang="en-US"/>
          </a:p>
          <a:p>
            <a:pPr marL="0" indent="0" algn="ctr">
              <a:buNone/>
            </a:pPr>
            <a:endParaRPr lang="en-US"/>
          </a:p>
          <a:p>
            <a:pPr marL="0" indent="0" algn="ctr">
              <a:buNone/>
            </a:pPr>
            <a:r>
              <a:rPr lang="en-US">
                <a:latin typeface="Rockwell"/>
                <a:cs typeface="Times New Roman"/>
              </a:rPr>
              <a:t>What specific design patterns and practices are most effective in developing a robust and secure OOP-based hotel management system?</a:t>
            </a:r>
            <a:endParaRPr lang="en-US"/>
          </a:p>
          <a:p>
            <a:pPr marL="0" indent="0" algn="ctr">
              <a:buNone/>
            </a:pPr>
            <a:endParaRPr lang="en-US"/>
          </a:p>
          <a:p>
            <a:pPr marL="0" indent="0" algn="ctr">
              <a:buNone/>
            </a:pPr>
            <a:endParaRPr lang="en-US"/>
          </a:p>
        </p:txBody>
      </p:sp>
    </p:spTree>
    <p:extLst>
      <p:ext uri="{BB962C8B-B14F-4D97-AF65-F5344CB8AC3E}">
        <p14:creationId xmlns:p14="http://schemas.microsoft.com/office/powerpoint/2010/main" val="1938197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48FA6-5742-227D-2F34-487FC73B9732}"/>
              </a:ext>
            </a:extLst>
          </p:cNvPr>
          <p:cNvSpPr>
            <a:spLocks noGrp="1"/>
          </p:cNvSpPr>
          <p:nvPr>
            <p:ph type="title"/>
          </p:nvPr>
        </p:nvSpPr>
        <p:spPr>
          <a:xfrm>
            <a:off x="924681" y="391886"/>
            <a:ext cx="10353761" cy="1326321"/>
          </a:xfrm>
        </p:spPr>
        <p:txBody>
          <a:bodyPr/>
          <a:lstStyle/>
          <a:p>
            <a:r>
              <a:rPr lang="en-US"/>
              <a:t>Block Diagram</a:t>
            </a:r>
          </a:p>
        </p:txBody>
      </p:sp>
      <p:pic>
        <p:nvPicPr>
          <p:cNvPr id="4" name="Content Placeholder 3" descr="A diagram of a menu">
            <a:extLst>
              <a:ext uri="{FF2B5EF4-FFF2-40B4-BE49-F238E27FC236}">
                <a16:creationId xmlns:a16="http://schemas.microsoft.com/office/drawing/2014/main" id="{AB37F6ED-3C15-AF53-997B-FF2268DC551E}"/>
              </a:ext>
            </a:extLst>
          </p:cNvPr>
          <p:cNvPicPr>
            <a:picLocks noGrp="1" noChangeAspect="1"/>
          </p:cNvPicPr>
          <p:nvPr>
            <p:ph idx="1"/>
          </p:nvPr>
        </p:nvPicPr>
        <p:blipFill>
          <a:blip r:embed="rId2"/>
          <a:stretch>
            <a:fillRect/>
          </a:stretch>
        </p:blipFill>
        <p:spPr>
          <a:xfrm>
            <a:off x="485119" y="1654588"/>
            <a:ext cx="9899990" cy="4816363"/>
          </a:xfrm>
        </p:spPr>
      </p:pic>
    </p:spTree>
    <p:extLst>
      <p:ext uri="{BB962C8B-B14F-4D97-AF65-F5344CB8AC3E}">
        <p14:creationId xmlns:p14="http://schemas.microsoft.com/office/powerpoint/2010/main" val="2671296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596D-2418-1D7E-AA0B-775B3A6B3F22}"/>
              </a:ext>
            </a:extLst>
          </p:cNvPr>
          <p:cNvSpPr>
            <a:spLocks noGrp="1"/>
          </p:cNvSpPr>
          <p:nvPr>
            <p:ph type="title"/>
          </p:nvPr>
        </p:nvSpPr>
        <p:spPr/>
        <p:txBody>
          <a:bodyPr/>
          <a:lstStyle/>
          <a:p>
            <a:r>
              <a:rPr lang="en-US"/>
              <a:t>7. Problem statement</a:t>
            </a:r>
            <a:endParaRPr lang="en-IN"/>
          </a:p>
        </p:txBody>
      </p:sp>
      <p:sp>
        <p:nvSpPr>
          <p:cNvPr id="3" name="Content Placeholder 2">
            <a:extLst>
              <a:ext uri="{FF2B5EF4-FFF2-40B4-BE49-F238E27FC236}">
                <a16:creationId xmlns:a16="http://schemas.microsoft.com/office/drawing/2014/main" id="{C584576D-7BC9-1CA2-2594-DEB20C1D35A5}"/>
              </a:ext>
            </a:extLst>
          </p:cNvPr>
          <p:cNvSpPr>
            <a:spLocks noGrp="1"/>
          </p:cNvSpPr>
          <p:nvPr>
            <p:ph idx="1"/>
          </p:nvPr>
        </p:nvSpPr>
        <p:spPr>
          <a:xfrm>
            <a:off x="913795" y="1709016"/>
            <a:ext cx="10353762" cy="3695136"/>
          </a:xfrm>
        </p:spPr>
        <p:txBody>
          <a:bodyPr vert="horz" lIns="91440" tIns="45720" rIns="91440" bIns="45720" rtlCol="0" anchor="t">
            <a:noAutofit/>
          </a:bodyPr>
          <a:lstStyle/>
          <a:p>
            <a:r>
              <a:rPr lang="en-US" dirty="0">
                <a:solidFill>
                  <a:srgbClr val="FFFFFF"/>
                </a:solidFill>
                <a:latin typeface="Rockwell"/>
                <a:cs typeface="Times New Roman"/>
              </a:rPr>
              <a:t>In the hospitality industry, maintaining a hotel effectively while protecting sensitive guest data presents considerable hurdles. Traditional hotel management systems frequently lack the sophistication and resilience required to efficiently streamline operations and protect data. The lack of a unified platform for managing multiple parts of hotel operations leads to inefficiencies, higher labor costs, and security breaches [1]. Furthermore, manual processes and fragmented data storage make it difficult for managers to obtain vital information quickly and make informed decisions. Thus, there is a compelling need to create an effective and safe hotel management system based on Object-Oriented Programming (OOP) concepts. </a:t>
            </a:r>
            <a:r>
              <a:rPr lang="en-US" dirty="0">
                <a:latin typeface="Rockwell"/>
                <a:cs typeface="Times New Roman"/>
              </a:rPr>
              <a:t>This system should incorporate OOP concepts to optimize resource consumption, improve data security, and serve as a consolidated platform for hotel operations administration. Addressing these difficulties will result in increased efficiency, cost savings, and guest satisfaction in the hotel industry.</a:t>
            </a:r>
            <a:br>
              <a:rPr lang="en-US" dirty="0"/>
            </a:br>
            <a:endParaRPr lang="en-US" dirty="0"/>
          </a:p>
          <a:p>
            <a:endParaRPr lang="en-US" dirty="0"/>
          </a:p>
        </p:txBody>
      </p:sp>
      <p:cxnSp>
        <p:nvCxnSpPr>
          <p:cNvPr id="4" name="Straight Arrow Connector 3">
            <a:extLst>
              <a:ext uri="{FF2B5EF4-FFF2-40B4-BE49-F238E27FC236}">
                <a16:creationId xmlns:a16="http://schemas.microsoft.com/office/drawing/2014/main" id="{8E8609B1-79A3-CD4D-6918-43818DC64E20}"/>
              </a:ext>
            </a:extLst>
          </p:cNvPr>
          <p:cNvCxnSpPr>
            <a:cxnSpLocks/>
          </p:cNvCxnSpPr>
          <p:nvPr/>
        </p:nvCxnSpPr>
        <p:spPr>
          <a:xfrm>
            <a:off x="5436065" y="3120705"/>
            <a:ext cx="9827" cy="0"/>
          </a:xfrm>
          <a:prstGeom prst="straightConnector1">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1085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Integral</Template>
  <TotalTime>71</TotalTime>
  <Words>1867</Words>
  <Application>Microsoft Office PowerPoint</Application>
  <PresentationFormat>Widescreen</PresentationFormat>
  <Paragraphs>194</Paragraphs>
  <Slides>46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46</vt:i4>
      </vt:variant>
    </vt:vector>
  </HeadingPairs>
  <TitlesOfParts>
    <vt:vector size="56" baseType="lpstr">
      <vt:lpstr>Arial</vt:lpstr>
      <vt:lpstr>Bookman Old Style</vt:lpstr>
      <vt:lpstr>Calibri</vt:lpstr>
      <vt:lpstr>Courier New</vt:lpstr>
      <vt:lpstr>Courier New,monospace</vt:lpstr>
      <vt:lpstr>Rockwell</vt:lpstr>
      <vt:lpstr>Symbol</vt:lpstr>
      <vt:lpstr>Times New Roman</vt:lpstr>
      <vt:lpstr>Wingdings</vt:lpstr>
      <vt:lpstr>Damask</vt:lpstr>
      <vt:lpstr>Hotel management system</vt:lpstr>
      <vt:lpstr>iNDEX</vt:lpstr>
      <vt:lpstr>1.ABSTRACT</vt:lpstr>
      <vt:lpstr>2. INTRODUCTION</vt:lpstr>
      <vt:lpstr>3. Scope of the project</vt:lpstr>
      <vt:lpstr>4. ORGANISATION</vt:lpstr>
      <vt:lpstr>5. Research question</vt:lpstr>
      <vt:lpstr>Block Diagram</vt:lpstr>
      <vt:lpstr>7. Problem statement</vt:lpstr>
      <vt:lpstr>Improvements that had to be done</vt:lpstr>
      <vt:lpstr>8.Classes and their members</vt:lpstr>
      <vt:lpstr>9. Class diagram</vt:lpstr>
      <vt:lpstr>PowerPoint Presentation</vt:lpstr>
      <vt:lpstr>PowerPoint Presentation</vt:lpstr>
      <vt:lpstr>PowerPoint Presentation</vt:lpstr>
      <vt:lpstr>10. Use case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12. Sequence diagram</vt:lpstr>
      <vt:lpstr>13. Object-Oriented concepts</vt:lpstr>
      <vt:lpstr>14.Algorithm</vt:lpstr>
      <vt:lpstr>RECEPTION module</vt:lpstr>
      <vt:lpstr>Restaurant module </vt:lpstr>
      <vt:lpstr>Exit program</vt:lpstr>
      <vt:lpstr>Future SCOPE</vt:lpstr>
      <vt:lpstr>PowerPoint Presentation</vt:lpstr>
      <vt:lpstr>REFERENCES</vt:lpstr>
      <vt:lpstr>Int main( )</vt:lpstr>
      <vt:lpstr>LIBRARIES AND GLOBAL TEMPLATE</vt:lpstr>
      <vt:lpstr> LOGIN( )</vt:lpstr>
      <vt:lpstr> CHECK_IN( )</vt:lpstr>
      <vt:lpstr> CHECK_OUT( )</vt:lpstr>
      <vt:lpstr>VERIFY_CUST_DATA( )</vt:lpstr>
      <vt:lpstr>GET_custdata( )</vt:lpstr>
      <vt:lpstr>Get_roomdata( )</vt:lpstr>
      <vt:lpstr>Update_data</vt:lpstr>
      <vt:lpstr>Restaurant constructor</vt:lpstr>
      <vt:lpstr>Display_menu( )</vt:lpstr>
      <vt:lpstr>Take_order( )</vt:lpstr>
      <vt:lpstr>Update_cust_data(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Hotel management system</dc:title>
  <dc:creator>Harsh Gulwani</dc:creator>
  <cp:lastModifiedBy>Harsh Gulwani</cp:lastModifiedBy>
  <cp:revision>8</cp:revision>
  <dcterms:created xsi:type="dcterms:W3CDTF">2024-02-06T14:14:48Z</dcterms:created>
  <dcterms:modified xsi:type="dcterms:W3CDTF">2024-04-05T10:01:30Z</dcterms:modified>
</cp:coreProperties>
</file>