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2" r:id="rId7"/>
    <p:sldId id="263" r:id="rId8"/>
    <p:sldId id="265" r:id="rId9"/>
    <p:sldId id="276" r:id="rId10"/>
    <p:sldId id="266" r:id="rId11"/>
    <p:sldId id="267" r:id="rId12"/>
    <p:sldId id="269" r:id="rId13"/>
    <p:sldId id="270" r:id="rId14"/>
    <p:sldId id="277" r:id="rId15"/>
    <p:sldId id="272" r:id="rId16"/>
    <p:sldId id="273" r:id="rId17"/>
    <p:sldId id="278"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208"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266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18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8977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964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2587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316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9820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0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954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39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581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03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95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028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6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261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906929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essa.net/rwasp_spearman.wasp#outpu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wessa.net/rwasp_spearman.wasp#outpu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Picture 3">
            <a:extLst>
              <a:ext uri="{FF2B5EF4-FFF2-40B4-BE49-F238E27FC236}">
                <a16:creationId xmlns:a16="http://schemas.microsoft.com/office/drawing/2014/main" id="{37841D97-D912-410E-A2FE-0E393BEEE7DE}"/>
              </a:ext>
            </a:extLst>
          </p:cNvPr>
          <p:cNvPicPr>
            <a:picLocks noChangeAspect="1"/>
          </p:cNvPicPr>
          <p:nvPr/>
        </p:nvPicPr>
        <p:blipFill>
          <a:blip r:embed="rId2"/>
          <a:stretch>
            <a:fillRect/>
          </a:stretch>
        </p:blipFill>
        <p:spPr>
          <a:xfrm>
            <a:off x="2589213" y="255820"/>
            <a:ext cx="8214264" cy="2514985"/>
          </a:xfrm>
          <a:prstGeom prst="rect">
            <a:avLst/>
          </a:prstGeom>
          <a:ln w="12700">
            <a:miter lim="400000"/>
          </a:ln>
        </p:spPr>
      </p:pic>
      <p:sp>
        <p:nvSpPr>
          <p:cNvPr id="6" name="Rectangle 5">
            <a:extLst>
              <a:ext uri="{FF2B5EF4-FFF2-40B4-BE49-F238E27FC236}">
                <a16:creationId xmlns:a16="http://schemas.microsoft.com/office/drawing/2014/main" id="{7FF97F59-741E-467D-9FB5-F7BC97CB52F6}"/>
              </a:ext>
            </a:extLst>
          </p:cNvPr>
          <p:cNvSpPr/>
          <p:nvPr/>
        </p:nvSpPr>
        <p:spPr>
          <a:xfrm>
            <a:off x="4612849" y="4164540"/>
            <a:ext cx="6096000" cy="1938992"/>
          </a:xfrm>
          <a:prstGeom prst="rect">
            <a:avLst/>
          </a:prstGeom>
        </p:spPr>
        <p:txBody>
          <a:bodyPr>
            <a:spAutoFit/>
          </a:bodyPr>
          <a:lstStyle/>
          <a:p>
            <a:pPr algn="r"/>
            <a:r>
              <a:rPr lang="en-US" sz="4000" b="1" dirty="0">
                <a:solidFill>
                  <a:srgbClr val="FF0000"/>
                </a:solidFill>
              </a:rPr>
              <a:t>SOEN 6611</a:t>
            </a:r>
            <a:br>
              <a:rPr lang="en-US" sz="4000" b="1" dirty="0">
                <a:solidFill>
                  <a:srgbClr val="FF0000"/>
                </a:solidFill>
              </a:rPr>
            </a:br>
            <a:r>
              <a:rPr lang="en-US" sz="4000" b="1" dirty="0">
                <a:solidFill>
                  <a:srgbClr val="FF0000"/>
                </a:solidFill>
              </a:rPr>
              <a:t>Software Measurement</a:t>
            </a:r>
            <a:br>
              <a:rPr lang="en-US" sz="4000" b="1" dirty="0">
                <a:solidFill>
                  <a:srgbClr val="FF0000"/>
                </a:solidFill>
              </a:rPr>
            </a:br>
            <a:r>
              <a:rPr lang="en-US" sz="4000" b="1" dirty="0">
                <a:solidFill>
                  <a:srgbClr val="FF0000"/>
                </a:solidFill>
              </a:rPr>
              <a:t>-By Team C</a:t>
            </a:r>
            <a:endParaRPr lang="en-CA" sz="4000" b="1" dirty="0">
              <a:solidFill>
                <a:srgbClr val="FF0000"/>
              </a:solidFill>
            </a:endParaRPr>
          </a:p>
        </p:txBody>
      </p:sp>
    </p:spTree>
    <p:extLst>
      <p:ext uri="{BB962C8B-B14F-4D97-AF65-F5344CB8AC3E}">
        <p14:creationId xmlns:p14="http://schemas.microsoft.com/office/powerpoint/2010/main" val="39844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914FCE7-68D5-43E2-83EC-ED053D695CDA}"/>
              </a:ext>
            </a:extLst>
          </p:cNvPr>
          <p:cNvSpPr txBox="1">
            <a:spLocks/>
          </p:cNvSpPr>
          <p:nvPr/>
        </p:nvSpPr>
        <p:spPr>
          <a:xfrm>
            <a:off x="1601160" y="1798394"/>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pPr marL="0" indent="0">
              <a:buFont typeface="Wingdings 3" charset="2"/>
              <a:buNone/>
            </a:pPr>
            <a:r>
              <a:rPr lang="en-US" dirty="0"/>
              <a:t> </a:t>
            </a:r>
            <a:r>
              <a:rPr lang="en-US" i="1" dirty="0"/>
              <a:t>“Classes with higher complexity are less likely to have high coverage test suites”</a:t>
            </a:r>
            <a:r>
              <a:rPr lang="en-US" dirty="0"/>
              <a:t> </a:t>
            </a:r>
          </a:p>
          <a:p>
            <a:pPr marL="0" indent="0">
              <a:buFont typeface="Wingdings 3"/>
              <a:buNone/>
            </a:pPr>
            <a:endParaRPr lang="en-US" dirty="0"/>
          </a:p>
          <a:p>
            <a:pPr marL="0" indent="0">
              <a:buFont typeface="Wingdings 3"/>
              <a:buNone/>
              <a:defRPr sz="2400"/>
            </a:pPr>
            <a:r>
              <a:rPr lang="en-US" sz="2400" dirty="0"/>
              <a:t>Tools used to calculate:</a:t>
            </a:r>
          </a:p>
          <a:p>
            <a:r>
              <a:rPr lang="en-US" dirty="0" err="1"/>
              <a:t>Jacoco</a:t>
            </a:r>
            <a:r>
              <a:rPr lang="en-US" dirty="0"/>
              <a:t> (</a:t>
            </a:r>
            <a:r>
              <a:rPr lang="en-US" dirty="0" err="1"/>
              <a:t>EclEmma</a:t>
            </a:r>
            <a:r>
              <a:rPr lang="en-US" dirty="0"/>
              <a:t>) to calculate the statement and branch coverage and cyclomatic complexity (Metric 1-4)</a:t>
            </a:r>
          </a:p>
          <a:p>
            <a:r>
              <a:rPr lang="en-US" dirty="0"/>
              <a:t>Measurement of Spearman correlation is done referring to the </a:t>
            </a:r>
            <a:r>
              <a:rPr lang="en-US" dirty="0" err="1"/>
              <a:t>url</a:t>
            </a:r>
            <a:r>
              <a:rPr lang="en-US" dirty="0"/>
              <a:t> given below : </a:t>
            </a:r>
            <a:r>
              <a:rPr lang="en-US" dirty="0">
                <a:hlinkClick r:id="rId2"/>
              </a:rPr>
              <a:t>https://www.wessa.net/rwasp_spearman.wasp#output</a:t>
            </a:r>
            <a:br>
              <a:rPr lang="en-US" dirty="0"/>
            </a:br>
            <a:endParaRPr lang="en-US" dirty="0"/>
          </a:p>
          <a:p>
            <a:pPr marL="0" indent="0">
              <a:buNone/>
            </a:pPr>
            <a:r>
              <a:rPr lang="en-US" dirty="0"/>
              <a:t>	</a:t>
            </a:r>
          </a:p>
        </p:txBody>
      </p:sp>
      <p:sp>
        <p:nvSpPr>
          <p:cNvPr id="3" name="Title 1">
            <a:extLst>
              <a:ext uri="{FF2B5EF4-FFF2-40B4-BE49-F238E27FC236}">
                <a16:creationId xmlns:a16="http://schemas.microsoft.com/office/drawing/2014/main" id="{7CD8E1F1-25D2-4EA3-9930-E5E89E834D6A}"/>
              </a:ext>
            </a:extLst>
          </p:cNvPr>
          <p:cNvSpPr txBox="1">
            <a:spLocks/>
          </p:cNvSpPr>
          <p:nvPr/>
        </p:nvSpPr>
        <p:spPr>
          <a:xfrm>
            <a:off x="1601160" y="628101"/>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Correlations:</a:t>
            </a:r>
            <a:br>
              <a:rPr lang="en-US"/>
            </a:br>
            <a:r>
              <a:rPr lang="en-US" sz="2700"/>
              <a:t>Code coverage and code complexity (Metric 1,2 &amp; 4)</a:t>
            </a:r>
            <a:endParaRPr lang="en-US" sz="2700" dirty="0"/>
          </a:p>
        </p:txBody>
      </p:sp>
    </p:spTree>
    <p:extLst>
      <p:ext uri="{BB962C8B-B14F-4D97-AF65-F5344CB8AC3E}">
        <p14:creationId xmlns:p14="http://schemas.microsoft.com/office/powerpoint/2010/main" val="11421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C91AF01-D90A-48F3-B48C-BA0AE1934666}"/>
              </a:ext>
            </a:extLst>
          </p:cNvPr>
          <p:cNvGraphicFramePr/>
          <p:nvPr>
            <p:extLst>
              <p:ext uri="{D42A27DB-BD31-4B8C-83A1-F6EECF244321}">
                <p14:modId xmlns:p14="http://schemas.microsoft.com/office/powerpoint/2010/main" val="395491449"/>
              </p:ext>
            </p:extLst>
          </p:nvPr>
        </p:nvGraphicFramePr>
        <p:xfrm>
          <a:off x="1797483" y="1972941"/>
          <a:ext cx="9059899" cy="3592360"/>
        </p:xfrm>
        <a:graphic>
          <a:graphicData uri="http://schemas.openxmlformats.org/drawingml/2006/table">
            <a:tbl>
              <a:tblPr firstRow="1" bandRow="1"/>
              <a:tblGrid>
                <a:gridCol w="1682496">
                  <a:extLst>
                    <a:ext uri="{9D8B030D-6E8A-4147-A177-3AD203B41FA5}">
                      <a16:colId xmlns:a16="http://schemas.microsoft.com/office/drawing/2014/main" val="20000"/>
                    </a:ext>
                  </a:extLst>
                </a:gridCol>
                <a:gridCol w="1337471">
                  <a:extLst>
                    <a:ext uri="{9D8B030D-6E8A-4147-A177-3AD203B41FA5}">
                      <a16:colId xmlns:a16="http://schemas.microsoft.com/office/drawing/2014/main" val="20001"/>
                    </a:ext>
                  </a:extLst>
                </a:gridCol>
                <a:gridCol w="1509983">
                  <a:extLst>
                    <a:ext uri="{9D8B030D-6E8A-4147-A177-3AD203B41FA5}">
                      <a16:colId xmlns:a16="http://schemas.microsoft.com/office/drawing/2014/main" val="20002"/>
                    </a:ext>
                  </a:extLst>
                </a:gridCol>
                <a:gridCol w="1509983">
                  <a:extLst>
                    <a:ext uri="{9D8B030D-6E8A-4147-A177-3AD203B41FA5}">
                      <a16:colId xmlns:a16="http://schemas.microsoft.com/office/drawing/2014/main" val="20003"/>
                    </a:ext>
                  </a:extLst>
                </a:gridCol>
                <a:gridCol w="1509983">
                  <a:extLst>
                    <a:ext uri="{9D8B030D-6E8A-4147-A177-3AD203B41FA5}">
                      <a16:colId xmlns:a16="http://schemas.microsoft.com/office/drawing/2014/main" val="20004"/>
                    </a:ext>
                  </a:extLst>
                </a:gridCol>
                <a:gridCol w="1509983">
                  <a:extLst>
                    <a:ext uri="{9D8B030D-6E8A-4147-A177-3AD203B41FA5}">
                      <a16:colId xmlns:a16="http://schemas.microsoft.com/office/drawing/2014/main" val="20005"/>
                    </a:ext>
                  </a:extLst>
                </a:gridCol>
              </a:tblGrid>
              <a:tr h="600910">
                <a:tc>
                  <a:txBody>
                    <a:bodyPr/>
                    <a:lstStyle/>
                    <a:p>
                      <a:pPr algn="l">
                        <a:defRPr sz="1800" b="0">
                          <a:solidFill>
                            <a:srgbClr val="000000"/>
                          </a:solidFill>
                        </a:defRPr>
                      </a:pPr>
                      <a:r>
                        <a:rPr b="1" dirty="0">
                          <a:solidFill>
                            <a:schemeClr val="tx1">
                              <a:lumMod val="85000"/>
                              <a:lumOff val="15000"/>
                            </a:schemeClr>
                          </a:solidFill>
                        </a:rPr>
                        <a:t>Project</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Statement coverage (1)</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Branch Coverage (2) </a:t>
                      </a:r>
                    </a:p>
                  </a:txBody>
                  <a:tcPr marL="45720" marR="45720" horzOverflow="overflow">
                    <a:solidFill>
                      <a:schemeClr val="bg1">
                        <a:lumMod val="65000"/>
                      </a:schemeClr>
                    </a:solidFill>
                  </a:tcPr>
                </a:tc>
                <a:tc>
                  <a:txBody>
                    <a:bodyPr/>
                    <a:lstStyle/>
                    <a:p>
                      <a:pPr algn="l">
                        <a:defRPr sz="1800" b="0">
                          <a:solidFill>
                            <a:srgbClr val="000000"/>
                          </a:solidFill>
                        </a:defRPr>
                      </a:pPr>
                      <a:r>
                        <a:rPr b="1">
                          <a:solidFill>
                            <a:schemeClr val="tx1">
                              <a:lumMod val="85000"/>
                              <a:lumOff val="15000"/>
                            </a:schemeClr>
                          </a:solidFill>
                        </a:rPr>
                        <a:t>Average Cyclomatic complexity (3) </a:t>
                      </a:r>
                    </a:p>
                  </a:txBody>
                  <a:tcPr marL="45720" marR="45720" horzOverflow="overflow">
                    <a:solidFill>
                      <a:schemeClr val="bg1">
                        <a:lumMod val="65000"/>
                      </a:schemeClr>
                    </a:solidFill>
                  </a:tcPr>
                </a:tc>
                <a:tc>
                  <a:txBody>
                    <a:bodyPr/>
                    <a:lstStyle/>
                    <a:p>
                      <a:pPr algn="l">
                        <a:defRPr sz="1800" b="0">
                          <a:solidFill>
                            <a:srgbClr val="000000"/>
                          </a:solidFill>
                        </a:defRPr>
                      </a:pPr>
                      <a:r>
                        <a:rPr b="1">
                          <a:solidFill>
                            <a:schemeClr val="tx1">
                              <a:lumMod val="85000"/>
                              <a:lumOff val="15000"/>
                            </a:schemeClr>
                          </a:solidFill>
                        </a:rPr>
                        <a:t>Spearman Correlation (1&amp;3)</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Spearman Correlation</a:t>
                      </a:r>
                      <a:r>
                        <a:rPr lang="en-CA" b="1" dirty="0">
                          <a:solidFill>
                            <a:schemeClr val="tx1">
                              <a:lumMod val="85000"/>
                              <a:lumOff val="15000"/>
                            </a:schemeClr>
                          </a:solidFill>
                        </a:rPr>
                        <a:t> </a:t>
                      </a:r>
                      <a:r>
                        <a:rPr b="1" dirty="0">
                          <a:solidFill>
                            <a:schemeClr val="tx1">
                              <a:lumMod val="85000"/>
                              <a:lumOff val="15000"/>
                            </a:schemeClr>
                          </a:solidFill>
                        </a:rPr>
                        <a:t>(2&amp;3)</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600910">
                <a:tc>
                  <a:txBody>
                    <a:bodyPr/>
                    <a:lstStyle/>
                    <a:p>
                      <a:pPr algn="l">
                        <a:defRPr sz="1800"/>
                      </a:pPr>
                      <a:r>
                        <a:rPr lang="en-CA" sz="1200" dirty="0" err="1">
                          <a:solidFill>
                            <a:schemeClr val="tx1"/>
                          </a:solidFill>
                        </a:rPr>
                        <a:t>JFreeChart</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54%</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46%</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34</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-0.386</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0.466</a:t>
                      </a: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4"/>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47B684D4-10F8-4577-9068-714125514D08}"/>
              </a:ext>
            </a:extLst>
          </p:cNvPr>
          <p:cNvSpPr txBox="1">
            <a:spLocks/>
          </p:cNvSpPr>
          <p:nvPr/>
        </p:nvSpPr>
        <p:spPr>
          <a:xfrm>
            <a:off x="1702237" y="691789"/>
            <a:ext cx="8596670" cy="716926"/>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Correlation between 1-2 &amp; 4</a:t>
            </a:r>
          </a:p>
        </p:txBody>
      </p:sp>
    </p:spTree>
    <p:extLst>
      <p:ext uri="{BB962C8B-B14F-4D97-AF65-F5344CB8AC3E}">
        <p14:creationId xmlns:p14="http://schemas.microsoft.com/office/powerpoint/2010/main" val="241040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3A3B906-9B2E-4940-AC4E-21E5947DFDC6}"/>
              </a:ext>
            </a:extLst>
          </p:cNvPr>
          <p:cNvSpPr txBox="1">
            <a:spLocks/>
          </p:cNvSpPr>
          <p:nvPr/>
        </p:nvSpPr>
        <p:spPr>
          <a:xfrm>
            <a:off x="1488038" y="1956202"/>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i="1" dirty="0"/>
              <a:t>“Classes with low test coverage contain more bugs”.</a:t>
            </a:r>
          </a:p>
          <a:p>
            <a:pPr marL="0" indent="0">
              <a:buFont typeface="Wingdings 3"/>
              <a:buNone/>
            </a:pPr>
            <a:endParaRPr lang="en-US" dirty="0"/>
          </a:p>
          <a:p>
            <a:pPr marL="0" indent="0">
              <a:buFont typeface="Wingdings 3"/>
              <a:buNone/>
            </a:pPr>
            <a:endParaRPr lang="en-US" dirty="0"/>
          </a:p>
          <a:p>
            <a:pPr marL="0" indent="0">
              <a:buFont typeface="Wingdings 3"/>
              <a:buNone/>
              <a:defRPr sz="2400"/>
            </a:pPr>
            <a:r>
              <a:rPr lang="en-US" sz="2400" dirty="0"/>
              <a:t>Tools used to calculate:</a:t>
            </a:r>
          </a:p>
          <a:p>
            <a:r>
              <a:rPr lang="en-US" dirty="0" err="1"/>
              <a:t>Jacoco</a:t>
            </a:r>
            <a:r>
              <a:rPr lang="en-US" dirty="0"/>
              <a:t> plugin in IntelliJ to calculate the statement and branch coverage </a:t>
            </a:r>
            <a:br>
              <a:rPr lang="en-US" dirty="0"/>
            </a:br>
            <a:r>
              <a:rPr lang="en-US" dirty="0"/>
              <a:t>(Metric 1&amp;2)</a:t>
            </a:r>
          </a:p>
          <a:p>
            <a:r>
              <a:rPr lang="en-US" dirty="0" err="1"/>
              <a:t>Jdeodorant</a:t>
            </a:r>
            <a:r>
              <a:rPr lang="en-US" dirty="0"/>
              <a:t> (Eclipse plugin ) to calculate different types of code smells in a project.</a:t>
            </a:r>
            <a:br>
              <a:rPr lang="en-US" dirty="0"/>
            </a:br>
            <a:endParaRPr lang="en-US" dirty="0"/>
          </a:p>
        </p:txBody>
      </p:sp>
      <p:sp>
        <p:nvSpPr>
          <p:cNvPr id="3" name="Title 1">
            <a:extLst>
              <a:ext uri="{FF2B5EF4-FFF2-40B4-BE49-F238E27FC236}">
                <a16:creationId xmlns:a16="http://schemas.microsoft.com/office/drawing/2014/main" id="{629A7128-469B-4CA8-A0DA-F88653EB1247}"/>
              </a:ext>
            </a:extLst>
          </p:cNvPr>
          <p:cNvSpPr txBox="1">
            <a:spLocks/>
          </p:cNvSpPr>
          <p:nvPr/>
        </p:nvSpPr>
        <p:spPr>
          <a:xfrm>
            <a:off x="1488038" y="530660"/>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3200"/>
            </a:pPr>
            <a:r>
              <a:rPr lang="en-US" sz="3200" dirty="0"/>
              <a:t>Correlations:</a:t>
            </a:r>
            <a:br>
              <a:rPr lang="en-US" sz="3200" dirty="0"/>
            </a:br>
            <a:r>
              <a:rPr lang="en-US" sz="2400" dirty="0"/>
              <a:t>Code coverage and Code Smells (Metric 1,2 &amp; 6)</a:t>
            </a:r>
          </a:p>
        </p:txBody>
      </p:sp>
    </p:spTree>
    <p:extLst>
      <p:ext uri="{BB962C8B-B14F-4D97-AF65-F5344CB8AC3E}">
        <p14:creationId xmlns:p14="http://schemas.microsoft.com/office/powerpoint/2010/main" val="290338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58129B-1D90-43ED-AF6F-2A79684D6E75}"/>
              </a:ext>
            </a:extLst>
          </p:cNvPr>
          <p:cNvSpPr/>
          <p:nvPr/>
        </p:nvSpPr>
        <p:spPr>
          <a:xfrm>
            <a:off x="1956447" y="619983"/>
            <a:ext cx="8640012" cy="461665"/>
          </a:xfrm>
          <a:prstGeom prst="rect">
            <a:avLst/>
          </a:prstGeom>
        </p:spPr>
        <p:txBody>
          <a:bodyPr wrap="square">
            <a:spAutoFit/>
          </a:bodyPr>
          <a:lstStyle/>
          <a:p>
            <a:r>
              <a:rPr lang="en-US" sz="2400" dirty="0">
                <a:solidFill>
                  <a:srgbClr val="A5300F"/>
                </a:solidFill>
              </a:rPr>
              <a:t>Statement coverage with Code Smells</a:t>
            </a:r>
            <a:endParaRPr lang="en-CA" dirty="0"/>
          </a:p>
        </p:txBody>
      </p:sp>
      <p:graphicFrame>
        <p:nvGraphicFramePr>
          <p:cNvPr id="7" name="Table 6">
            <a:extLst>
              <a:ext uri="{FF2B5EF4-FFF2-40B4-BE49-F238E27FC236}">
                <a16:creationId xmlns:a16="http://schemas.microsoft.com/office/drawing/2014/main" id="{E4F24001-E4A5-4DBE-882E-EFD49DF631E6}"/>
              </a:ext>
            </a:extLst>
          </p:cNvPr>
          <p:cNvGraphicFramePr>
            <a:graphicFrameLocks noGrp="1"/>
          </p:cNvGraphicFramePr>
          <p:nvPr>
            <p:extLst>
              <p:ext uri="{D42A27DB-BD31-4B8C-83A1-F6EECF244321}">
                <p14:modId xmlns:p14="http://schemas.microsoft.com/office/powerpoint/2010/main" val="1493697785"/>
              </p:ext>
            </p:extLst>
          </p:nvPr>
        </p:nvGraphicFramePr>
        <p:xfrm>
          <a:off x="2009866" y="1629266"/>
          <a:ext cx="4706938" cy="1414165"/>
        </p:xfrm>
        <a:graphic>
          <a:graphicData uri="http://schemas.openxmlformats.org/drawingml/2006/table">
            <a:tbl>
              <a:tblPr firstRow="1" firstCol="1" bandRow="1">
                <a:tableStyleId>{5C22544A-7EE6-4342-B048-85BDC9FD1C3A}</a:tableStyleId>
              </a:tblPr>
              <a:tblGrid>
                <a:gridCol w="2246948">
                  <a:extLst>
                    <a:ext uri="{9D8B030D-6E8A-4147-A177-3AD203B41FA5}">
                      <a16:colId xmlns:a16="http://schemas.microsoft.com/office/drawing/2014/main" val="562301422"/>
                    </a:ext>
                  </a:extLst>
                </a:gridCol>
                <a:gridCol w="1346200">
                  <a:extLst>
                    <a:ext uri="{9D8B030D-6E8A-4147-A177-3AD203B41FA5}">
                      <a16:colId xmlns:a16="http://schemas.microsoft.com/office/drawing/2014/main" val="2693403803"/>
                    </a:ext>
                  </a:extLst>
                </a:gridCol>
                <a:gridCol w="1113790">
                  <a:extLst>
                    <a:ext uri="{9D8B030D-6E8A-4147-A177-3AD203B41FA5}">
                      <a16:colId xmlns:a16="http://schemas.microsoft.com/office/drawing/2014/main" val="4038262913"/>
                    </a:ext>
                  </a:extLst>
                </a:gridCol>
              </a:tblGrid>
              <a:tr h="190500">
                <a:tc>
                  <a:txBody>
                    <a:bodyPr/>
                    <a:lstStyle/>
                    <a:p>
                      <a:pPr>
                        <a:lnSpc>
                          <a:spcPct val="115000"/>
                        </a:lnSpc>
                        <a:spcAft>
                          <a:spcPts val="0"/>
                        </a:spcAft>
                      </a:pPr>
                      <a:r>
                        <a:rPr lang="en-US" sz="1100">
                          <a:effectLst/>
                        </a:rPr>
                        <a:t> Project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US" sz="1100">
                          <a:effectLst/>
                        </a:rPr>
                        <a:t>Statement Coverage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Code Smells</a:t>
                      </a:r>
                    </a:p>
                  </a:txBody>
                  <a:tcPr marL="68580" marR="68580" marT="0" marB="0" anchor="b"/>
                </a:tc>
                <a:extLst>
                  <a:ext uri="{0D108BD9-81ED-4DB2-BD59-A6C34878D82A}">
                    <a16:rowId xmlns:a16="http://schemas.microsoft.com/office/drawing/2014/main" val="311662278"/>
                  </a:ext>
                </a:extLst>
              </a:tr>
              <a:tr h="190500">
                <a:tc>
                  <a:txBody>
                    <a:bodyPr/>
                    <a:lstStyle/>
                    <a:p>
                      <a:pP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48690218"/>
                  </a:ext>
                </a:extLst>
              </a:tr>
              <a:tr h="190500">
                <a:tc>
                  <a:txBody>
                    <a:bodyPr/>
                    <a:lstStyle/>
                    <a:p>
                      <a:pP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71046484"/>
                  </a:ext>
                </a:extLst>
              </a:tr>
              <a:tr h="279039">
                <a:tc>
                  <a:txBody>
                    <a:bodyPr/>
                    <a:lstStyle/>
                    <a:p>
                      <a:pP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20032850"/>
                  </a:ext>
                </a:extLst>
              </a:tr>
              <a:tr h="190500">
                <a:tc>
                  <a:txBody>
                    <a:bodyPr/>
                    <a:lstStyle/>
                    <a:p>
                      <a:pP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03053389"/>
                  </a:ext>
                </a:extLst>
              </a:tr>
              <a:tr h="190500">
                <a:tc>
                  <a:txBody>
                    <a:bodyPr/>
                    <a:lstStyle/>
                    <a:p>
                      <a:pPr>
                        <a:lnSpc>
                          <a:spcPct val="115000"/>
                        </a:lnSpc>
                        <a:spcAft>
                          <a:spcPts val="0"/>
                        </a:spcAft>
                      </a:pPr>
                      <a:r>
                        <a:rPr lang="en-US" sz="1100">
                          <a:effectLst/>
                        </a:rPr>
                        <a:t>JFreeChart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54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23044752"/>
                  </a:ext>
                </a:extLst>
              </a:tr>
            </a:tbl>
          </a:graphicData>
        </a:graphic>
      </p:graphicFrame>
      <p:graphicFrame>
        <p:nvGraphicFramePr>
          <p:cNvPr id="8" name="Table 7">
            <a:extLst>
              <a:ext uri="{FF2B5EF4-FFF2-40B4-BE49-F238E27FC236}">
                <a16:creationId xmlns:a16="http://schemas.microsoft.com/office/drawing/2014/main" id="{C11DC35A-69A5-4D2D-A80F-DFE24377C346}"/>
              </a:ext>
            </a:extLst>
          </p:cNvPr>
          <p:cNvGraphicFramePr>
            <a:graphicFrameLocks noGrp="1"/>
          </p:cNvGraphicFramePr>
          <p:nvPr>
            <p:extLst>
              <p:ext uri="{D42A27DB-BD31-4B8C-83A1-F6EECF244321}">
                <p14:modId xmlns:p14="http://schemas.microsoft.com/office/powerpoint/2010/main" val="3234172775"/>
              </p:ext>
            </p:extLst>
          </p:nvPr>
        </p:nvGraphicFramePr>
        <p:xfrm>
          <a:off x="7563754" y="1629266"/>
          <a:ext cx="1938779" cy="1601017"/>
        </p:xfrm>
        <a:graphic>
          <a:graphicData uri="http://schemas.openxmlformats.org/drawingml/2006/table">
            <a:tbl>
              <a:tblPr/>
              <a:tblGrid>
                <a:gridCol w="1938779">
                  <a:extLst>
                    <a:ext uri="{9D8B030D-6E8A-4147-A177-3AD203B41FA5}">
                      <a16:colId xmlns:a16="http://schemas.microsoft.com/office/drawing/2014/main" val="465851440"/>
                    </a:ext>
                  </a:extLst>
                </a:gridCol>
              </a:tblGrid>
              <a:tr h="952736">
                <a:tc>
                  <a:txBody>
                    <a:bodyPr/>
                    <a:lstStyle/>
                    <a:p>
                      <a:pPr algn="l" fontAlgn="b"/>
                      <a:r>
                        <a:rPr lang="en-CA" sz="1230" b="1" i="0" u="none" strike="noStrike" baseline="0" dirty="0">
                          <a:solidFill>
                            <a:schemeClr val="tx1"/>
                          </a:solidFill>
                          <a:effectLst/>
                          <a:latin typeface="Arial Black" panose="020B0A04020102020204" pitchFamily="34" charset="0"/>
                        </a:rPr>
                        <a:t>Spearman coefficient</a:t>
                      </a:r>
                    </a:p>
                  </a:txBody>
                  <a:tcPr marL="7620" marR="7620" marT="7620" marB="0" anchor="b">
                    <a:lnL>
                      <a:noFill/>
                    </a:lnL>
                    <a:lnR>
                      <a:noFill/>
                    </a:lnR>
                    <a:lnT>
                      <a:noFill/>
                    </a:lnT>
                    <a:lnB>
                      <a:noFill/>
                    </a:lnB>
                  </a:tcPr>
                </a:tc>
                <a:extLst>
                  <a:ext uri="{0D108BD9-81ED-4DB2-BD59-A6C34878D82A}">
                    <a16:rowId xmlns:a16="http://schemas.microsoft.com/office/drawing/2014/main" val="1300571251"/>
                  </a:ext>
                </a:extLst>
              </a:tr>
              <a:tr h="387515">
                <a:tc>
                  <a:txBody>
                    <a:bodyPr/>
                    <a:lstStyle/>
                    <a:p>
                      <a:pPr algn="ctr" fontAlgn="b"/>
                      <a:r>
                        <a:rPr lang="en-CA" sz="1230" b="1" i="0" u="none" strike="noStrike" baseline="0" dirty="0">
                          <a:solidFill>
                            <a:schemeClr val="tx1"/>
                          </a:solidFill>
                          <a:effectLst/>
                          <a:latin typeface="Arial Black" panose="020B0A04020102020204" pitchFamily="34" charset="0"/>
                        </a:rPr>
                        <a:t>rho= 0.9 (Strong)</a:t>
                      </a:r>
                    </a:p>
                  </a:txBody>
                  <a:tcPr marL="7620" marR="7620" marT="7620" marB="0" anchor="b">
                    <a:lnL>
                      <a:noFill/>
                    </a:lnL>
                    <a:lnR>
                      <a:noFill/>
                    </a:lnR>
                    <a:lnT>
                      <a:noFill/>
                    </a:lnT>
                    <a:lnB>
                      <a:noFill/>
                    </a:lnB>
                  </a:tcPr>
                </a:tc>
                <a:extLst>
                  <a:ext uri="{0D108BD9-81ED-4DB2-BD59-A6C34878D82A}">
                    <a16:rowId xmlns:a16="http://schemas.microsoft.com/office/drawing/2014/main" val="3879632431"/>
                  </a:ext>
                </a:extLst>
              </a:tr>
              <a:tr h="260766">
                <a:tc>
                  <a:txBody>
                    <a:bodyPr/>
                    <a:lstStyle/>
                    <a:p>
                      <a:pPr algn="l" fontAlgn="b"/>
                      <a:endParaRPr lang="en-CA" sz="1230" b="0" i="0" u="none" strike="noStrike" baseline="0" dirty="0">
                        <a:solidFill>
                          <a:srgbClr val="FF0000"/>
                        </a:solidFill>
                        <a:effectLst/>
                        <a:latin typeface="Times New Roman" panose="02020603050405020304" pitchFamily="18" charset="0"/>
                      </a:endParaRPr>
                    </a:p>
                  </a:txBody>
                  <a:tcPr marL="7620" marR="7620" marT="7620" marB="0" anchor="b">
                    <a:lnL>
                      <a:noFill/>
                    </a:lnL>
                    <a:lnR>
                      <a:noFill/>
                    </a:lnR>
                    <a:lnT>
                      <a:noFill/>
                    </a:lnT>
                    <a:lnB>
                      <a:noFill/>
                    </a:lnB>
                  </a:tcPr>
                </a:tc>
                <a:extLst>
                  <a:ext uri="{0D108BD9-81ED-4DB2-BD59-A6C34878D82A}">
                    <a16:rowId xmlns:a16="http://schemas.microsoft.com/office/drawing/2014/main" val="1180594060"/>
                  </a:ext>
                </a:extLst>
              </a:tr>
            </a:tbl>
          </a:graphicData>
        </a:graphic>
      </p:graphicFrame>
    </p:spTree>
    <p:extLst>
      <p:ext uri="{BB962C8B-B14F-4D97-AF65-F5344CB8AC3E}">
        <p14:creationId xmlns:p14="http://schemas.microsoft.com/office/powerpoint/2010/main" val="231109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226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874432-F4F9-4514-B240-2D2CEDB1C415}"/>
              </a:ext>
            </a:extLst>
          </p:cNvPr>
          <p:cNvSpPr txBox="1">
            <a:spLocks/>
          </p:cNvSpPr>
          <p:nvPr/>
        </p:nvSpPr>
        <p:spPr>
          <a:xfrm>
            <a:off x="1638867" y="1779541"/>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a:buNone/>
            </a:pPr>
            <a:endParaRPr lang="en-US" dirty="0"/>
          </a:p>
          <a:p>
            <a:pPr>
              <a:buFont typeface="Wingdings" panose="05000000000000000000" pitchFamily="2" charset="2"/>
              <a:buChar char="Ø"/>
            </a:pPr>
            <a:r>
              <a:rPr lang="en-US" i="1" dirty="0"/>
              <a:t>“Higher the maintainability index results in less number of post release defects”</a:t>
            </a:r>
          </a:p>
          <a:p>
            <a:pPr marL="0" indent="0">
              <a:buFont typeface="Wingdings 3"/>
              <a:buNone/>
            </a:pPr>
            <a:r>
              <a:rPr lang="en-US" dirty="0"/>
              <a:t> </a:t>
            </a:r>
          </a:p>
          <a:p>
            <a:pPr marL="0" indent="0">
              <a:buFont typeface="Wingdings 3"/>
              <a:buNone/>
            </a:pPr>
            <a:endParaRPr lang="en-US" dirty="0"/>
          </a:p>
          <a:p>
            <a:pPr marL="0" indent="0">
              <a:buFont typeface="Wingdings 3"/>
              <a:buNone/>
              <a:defRPr sz="2400"/>
            </a:pPr>
            <a:r>
              <a:rPr lang="en-US" sz="2400" dirty="0"/>
              <a:t>Tools used to calculate:</a:t>
            </a:r>
          </a:p>
          <a:p>
            <a:r>
              <a:rPr lang="en-US" dirty="0"/>
              <a:t>Use of </a:t>
            </a:r>
            <a:r>
              <a:rPr lang="en-US" dirty="0" err="1"/>
              <a:t>Prest</a:t>
            </a:r>
            <a:r>
              <a:rPr lang="en-US" dirty="0"/>
              <a:t> for Halstead volume and Sci-tools for cyclomatic complexity &amp; SLOC</a:t>
            </a:r>
          </a:p>
          <a:p>
            <a:r>
              <a:rPr lang="en-US" dirty="0"/>
              <a:t>JIRA and </a:t>
            </a:r>
            <a:r>
              <a:rPr lang="en-US" dirty="0" err="1"/>
              <a:t>BugZilla</a:t>
            </a:r>
            <a:r>
              <a:rPr lang="en-US" dirty="0"/>
              <a:t> as issue trackers to get the bug reports for projects as all the projects use this as their issue tracking system.</a:t>
            </a:r>
          </a:p>
          <a:p>
            <a:r>
              <a:rPr lang="en-US" dirty="0"/>
              <a:t>We use JIRA and </a:t>
            </a:r>
            <a:r>
              <a:rPr lang="en-US" dirty="0" err="1"/>
              <a:t>BugZilla</a:t>
            </a:r>
            <a:r>
              <a:rPr lang="en-US" dirty="0"/>
              <a:t> GUI for finding the bugs from this issue trackers over all the other ways e.g. Using their API</a:t>
            </a:r>
            <a:br>
              <a:rPr lang="en-US" dirty="0"/>
            </a:br>
            <a:endParaRPr lang="en-US" dirty="0"/>
          </a:p>
        </p:txBody>
      </p:sp>
      <p:sp>
        <p:nvSpPr>
          <p:cNvPr id="3" name="Title 1">
            <a:extLst>
              <a:ext uri="{FF2B5EF4-FFF2-40B4-BE49-F238E27FC236}">
                <a16:creationId xmlns:a16="http://schemas.microsoft.com/office/drawing/2014/main" id="{C1F2067E-92AC-412C-AF5C-D928BB327068}"/>
              </a:ext>
            </a:extLst>
          </p:cNvPr>
          <p:cNvSpPr txBox="1">
            <a:spLocks/>
          </p:cNvSpPr>
          <p:nvPr/>
        </p:nvSpPr>
        <p:spPr>
          <a:xfrm>
            <a:off x="1638867" y="646954"/>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3200"/>
            </a:pPr>
            <a:r>
              <a:rPr lang="en-US" sz="3200" dirty="0"/>
              <a:t>Correlations:</a:t>
            </a:r>
            <a:br>
              <a:rPr lang="en-US" sz="3200" dirty="0"/>
            </a:br>
            <a:r>
              <a:rPr lang="en-US" sz="3200" dirty="0"/>
              <a:t>Code Churn and Code Smells</a:t>
            </a:r>
            <a:br>
              <a:rPr lang="en-US" sz="2400" dirty="0"/>
            </a:br>
            <a:r>
              <a:rPr lang="en-US" sz="2400" dirty="0"/>
              <a:t>(Metric 5 &amp; 6)</a:t>
            </a:r>
          </a:p>
        </p:txBody>
      </p:sp>
    </p:spTree>
    <p:extLst>
      <p:ext uri="{BB962C8B-B14F-4D97-AF65-F5344CB8AC3E}">
        <p14:creationId xmlns:p14="http://schemas.microsoft.com/office/powerpoint/2010/main" val="242365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37F0D-29CE-4B35-88F1-C4BC41E42BE6}"/>
              </a:ext>
            </a:extLst>
          </p:cNvPr>
          <p:cNvSpPr txBox="1"/>
          <p:nvPr/>
        </p:nvSpPr>
        <p:spPr>
          <a:xfrm>
            <a:off x="1677874" y="777711"/>
            <a:ext cx="690984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solidFill>
                  <a:srgbClr val="FF0000"/>
                </a:solidFill>
              </a:rPr>
              <a:t>Code Churns and Code Smells</a:t>
            </a:r>
            <a:endParaRPr kumimoji="0" lang="en-CA" sz="1800" b="0" i="0" u="none" strike="noStrike" cap="none" spc="0" normalizeH="0" baseline="0" dirty="0">
              <a:ln>
                <a:noFill/>
              </a:ln>
              <a:solidFill>
                <a:srgbClr val="FF0000"/>
              </a:solidFill>
              <a:effectLst/>
              <a:uFillTx/>
              <a:sym typeface="Trebuchet MS"/>
            </a:endParaRPr>
          </a:p>
        </p:txBody>
      </p:sp>
      <p:sp>
        <p:nvSpPr>
          <p:cNvPr id="4" name="TextBox 3">
            <a:extLst>
              <a:ext uri="{FF2B5EF4-FFF2-40B4-BE49-F238E27FC236}">
                <a16:creationId xmlns:a16="http://schemas.microsoft.com/office/drawing/2014/main" id="{5F50EC37-317B-4DFC-9D2B-93838A0E66BA}"/>
              </a:ext>
            </a:extLst>
          </p:cNvPr>
          <p:cNvSpPr txBox="1"/>
          <p:nvPr/>
        </p:nvSpPr>
        <p:spPr>
          <a:xfrm>
            <a:off x="7793512" y="4129720"/>
            <a:ext cx="2587658"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fontAlgn="b"/>
            <a:r>
              <a:rPr lang="en-CA" b="1" dirty="0"/>
              <a:t>Spearman coefficient</a:t>
            </a:r>
            <a:endParaRPr lang="en-CA" dirty="0"/>
          </a:p>
          <a:p>
            <a:pPr fontAlgn="b"/>
            <a:r>
              <a:rPr lang="en-CA" sz="1400" b="1" dirty="0"/>
              <a:t>                rho= -0.1</a:t>
            </a:r>
            <a:endParaRPr lang="en-CA" sz="1400" dirty="0"/>
          </a:p>
          <a:p>
            <a:pPr marL="0" marR="0" indent="0" algn="l" defTabSz="457200" rtl="0" fontAlgn="auto" latinLnBrk="0" hangingPunct="0">
              <a:lnSpc>
                <a:spcPct val="100000"/>
              </a:lnSpc>
              <a:spcBef>
                <a:spcPts val="0"/>
              </a:spcBef>
              <a:spcAft>
                <a:spcPts val="0"/>
              </a:spcAft>
              <a:buClrTx/>
              <a:buSzTx/>
              <a:buFontTx/>
              <a:buNone/>
              <a:tabLst/>
            </a:pPr>
            <a:endParaRPr kumimoji="0" lang="en-CA" sz="1800" b="0" i="0" u="none" strike="noStrike" cap="none" spc="0" normalizeH="0" baseline="0" dirty="0">
              <a:ln>
                <a:noFill/>
              </a:ln>
              <a:solidFill>
                <a:srgbClr val="000000"/>
              </a:solidFill>
              <a:effectLst/>
              <a:uFillTx/>
              <a:latin typeface="+mj-lt"/>
              <a:ea typeface="+mj-ea"/>
              <a:cs typeface="+mj-cs"/>
              <a:sym typeface="Trebuchet MS"/>
            </a:endParaRPr>
          </a:p>
        </p:txBody>
      </p:sp>
      <p:graphicFrame>
        <p:nvGraphicFramePr>
          <p:cNvPr id="2" name="Table 1">
            <a:extLst>
              <a:ext uri="{FF2B5EF4-FFF2-40B4-BE49-F238E27FC236}">
                <a16:creationId xmlns:a16="http://schemas.microsoft.com/office/drawing/2014/main" id="{D44B62A7-91B6-4682-B5AF-41954940D771}"/>
              </a:ext>
            </a:extLst>
          </p:cNvPr>
          <p:cNvGraphicFramePr>
            <a:graphicFrameLocks noGrp="1"/>
          </p:cNvGraphicFramePr>
          <p:nvPr>
            <p:extLst>
              <p:ext uri="{D42A27DB-BD31-4B8C-83A1-F6EECF244321}">
                <p14:modId xmlns:p14="http://schemas.microsoft.com/office/powerpoint/2010/main" val="1339906701"/>
              </p:ext>
            </p:extLst>
          </p:nvPr>
        </p:nvGraphicFramePr>
        <p:xfrm>
          <a:off x="1805379" y="1490993"/>
          <a:ext cx="5811477" cy="1525583"/>
        </p:xfrm>
        <a:graphic>
          <a:graphicData uri="http://schemas.openxmlformats.org/drawingml/2006/table">
            <a:tbl>
              <a:tblPr firstRow="1" firstCol="1" bandRow="1">
                <a:tableStyleId>{5C22544A-7EE6-4342-B048-85BDC9FD1C3A}</a:tableStyleId>
              </a:tblPr>
              <a:tblGrid>
                <a:gridCol w="2295893">
                  <a:extLst>
                    <a:ext uri="{9D8B030D-6E8A-4147-A177-3AD203B41FA5}">
                      <a16:colId xmlns:a16="http://schemas.microsoft.com/office/drawing/2014/main" val="3890908142"/>
                    </a:ext>
                  </a:extLst>
                </a:gridCol>
                <a:gridCol w="1664814">
                  <a:extLst>
                    <a:ext uri="{9D8B030D-6E8A-4147-A177-3AD203B41FA5}">
                      <a16:colId xmlns:a16="http://schemas.microsoft.com/office/drawing/2014/main" val="291287928"/>
                    </a:ext>
                  </a:extLst>
                </a:gridCol>
                <a:gridCol w="1850770">
                  <a:extLst>
                    <a:ext uri="{9D8B030D-6E8A-4147-A177-3AD203B41FA5}">
                      <a16:colId xmlns:a16="http://schemas.microsoft.com/office/drawing/2014/main" val="847748592"/>
                    </a:ext>
                  </a:extLst>
                </a:gridCol>
              </a:tblGrid>
              <a:tr h="429198">
                <a:tc>
                  <a:txBody>
                    <a:bodyPr/>
                    <a:lstStyle/>
                    <a:p>
                      <a:pPr>
                        <a:lnSpc>
                          <a:spcPct val="115000"/>
                        </a:lnSpc>
                        <a:spcAft>
                          <a:spcPts val="0"/>
                        </a:spcAft>
                      </a:pPr>
                      <a:r>
                        <a:rPr lang="en-US" sz="1100">
                          <a:effectLst/>
                        </a:rPr>
                        <a:t>Project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Code Churns</a:t>
                      </a:r>
                    </a:p>
                  </a:txBody>
                  <a:tcPr marL="68580" marR="68580" marT="0" marB="0" anchor="b"/>
                </a:tc>
                <a:tc>
                  <a:txBody>
                    <a:bodyPr/>
                    <a:lstStyle/>
                    <a:p>
                      <a:pPr>
                        <a:lnSpc>
                          <a:spcPct val="115000"/>
                        </a:lnSpc>
                        <a:spcAft>
                          <a:spcPts val="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Code Smells</a:t>
                      </a:r>
                    </a:p>
                  </a:txBody>
                  <a:tcPr marL="68580" marR="68580" marT="0" marB="0" anchor="b"/>
                </a:tc>
                <a:extLst>
                  <a:ext uri="{0D108BD9-81ED-4DB2-BD59-A6C34878D82A}">
                    <a16:rowId xmlns:a16="http://schemas.microsoft.com/office/drawing/2014/main" val="1469324735"/>
                  </a:ext>
                </a:extLst>
              </a:tr>
              <a:tr h="219277">
                <a:tc>
                  <a:txBody>
                    <a:bodyPr/>
                    <a:lstStyle/>
                    <a:p>
                      <a:pP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01806120"/>
                  </a:ext>
                </a:extLst>
              </a:tr>
              <a:tr h="219277">
                <a:tc>
                  <a:txBody>
                    <a:bodyPr/>
                    <a:lstStyle/>
                    <a:p>
                      <a:pP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15101855"/>
                  </a:ext>
                </a:extLst>
              </a:tr>
              <a:tr h="219277">
                <a:tc>
                  <a:txBody>
                    <a:bodyPr/>
                    <a:lstStyle/>
                    <a:p>
                      <a:pP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7084318"/>
                  </a:ext>
                </a:extLst>
              </a:tr>
              <a:tr h="219277">
                <a:tc>
                  <a:txBody>
                    <a:bodyPr/>
                    <a:lstStyle/>
                    <a:p>
                      <a:pPr>
                        <a:lnSpc>
                          <a:spcPct val="115000"/>
                        </a:lnSpc>
                        <a:spcAft>
                          <a:spcPts val="0"/>
                        </a:spcAft>
                      </a:pP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71998393"/>
                  </a:ext>
                </a:extLst>
              </a:tr>
              <a:tr h="219277">
                <a:tc>
                  <a:txBody>
                    <a:bodyPr/>
                    <a:lstStyle/>
                    <a:p>
                      <a:pPr>
                        <a:lnSpc>
                          <a:spcPct val="115000"/>
                        </a:lnSpc>
                        <a:spcAft>
                          <a:spcPts val="0"/>
                        </a:spcAft>
                      </a:pPr>
                      <a:r>
                        <a:rPr lang="en-US" sz="1100">
                          <a:effectLst/>
                        </a:rPr>
                        <a:t>JFreeChart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a:effectLst/>
                        </a:rPr>
                        <a:t>56.04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15000"/>
                        </a:lnSpc>
                        <a:spcAft>
                          <a:spcPts val="0"/>
                        </a:spcAft>
                      </a:pPr>
                      <a:r>
                        <a:rPr lang="en-US" sz="1100" dirty="0">
                          <a:effectLst/>
                        </a:rPr>
                        <a:t>0.00008947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45335991"/>
                  </a:ext>
                </a:extLst>
              </a:tr>
            </a:tbl>
          </a:graphicData>
        </a:graphic>
      </p:graphicFrame>
    </p:spTree>
    <p:extLst>
      <p:ext uri="{BB962C8B-B14F-4D97-AF65-F5344CB8AC3E}">
        <p14:creationId xmlns:p14="http://schemas.microsoft.com/office/powerpoint/2010/main" val="234361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134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869B7A2-27E7-4E1E-AEE1-C31EA6F67B64}"/>
              </a:ext>
            </a:extLst>
          </p:cNvPr>
          <p:cNvSpPr txBox="1">
            <a:spLocks/>
          </p:cNvSpPr>
          <p:nvPr/>
        </p:nvSpPr>
        <p:spPr>
          <a:xfrm>
            <a:off x="1797665" y="2019187"/>
            <a:ext cx="8596670" cy="388077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CA" dirty="0"/>
          </a:p>
          <a:p>
            <a:r>
              <a:rPr lang="en-CA" dirty="0"/>
              <a:t>Higher code coverage ensures the efficiency of the project and also has a correlation with complexity. </a:t>
            </a:r>
          </a:p>
          <a:p>
            <a:r>
              <a:rPr lang="en-CA" dirty="0"/>
              <a:t>Testing the effectiveness of the test suite largely depends on expertise of test professionals, technologies and test automation used. Test suite effectiveness is high if all the mutations in the class are killed.</a:t>
            </a:r>
          </a:p>
          <a:p>
            <a:r>
              <a:rPr lang="en-CA" dirty="0"/>
              <a:t>Though statement coverage ensures efficiency of the test suite it doesn’t confirm that source code is error free.</a:t>
            </a:r>
          </a:p>
          <a:p>
            <a:r>
              <a:rPr lang="en-CA" dirty="0"/>
              <a:t>Having a better/higher maintainability index ensures less software maintenance costs. However, it might not always ensure a bug free system. </a:t>
            </a:r>
          </a:p>
          <a:p>
            <a:pPr marL="0" indent="0">
              <a:buNone/>
            </a:pPr>
            <a:endParaRPr lang="en-CA" dirty="0"/>
          </a:p>
        </p:txBody>
      </p:sp>
      <p:sp>
        <p:nvSpPr>
          <p:cNvPr id="5" name="Title 1">
            <a:extLst>
              <a:ext uri="{FF2B5EF4-FFF2-40B4-BE49-F238E27FC236}">
                <a16:creationId xmlns:a16="http://schemas.microsoft.com/office/drawing/2014/main" id="{47296B52-4197-4B49-8E86-F0E2449BB8AA}"/>
              </a:ext>
            </a:extLst>
          </p:cNvPr>
          <p:cNvSpPr txBox="1">
            <a:spLocks/>
          </p:cNvSpPr>
          <p:nvPr/>
        </p:nvSpPr>
        <p:spPr>
          <a:xfrm>
            <a:off x="1797665" y="590747"/>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t>Observations</a:t>
            </a:r>
            <a:endParaRPr lang="en-CA" dirty="0"/>
          </a:p>
        </p:txBody>
      </p:sp>
    </p:spTree>
    <p:extLst>
      <p:ext uri="{BB962C8B-B14F-4D97-AF65-F5344CB8AC3E}">
        <p14:creationId xmlns:p14="http://schemas.microsoft.com/office/powerpoint/2010/main" val="3519645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31DED2-0672-4510-B475-C69561FE3FE8}"/>
              </a:ext>
            </a:extLst>
          </p:cNvPr>
          <p:cNvGraphicFramePr>
            <a:graphicFrameLocks noGrp="1"/>
          </p:cNvGraphicFramePr>
          <p:nvPr>
            <p:extLst>
              <p:ext uri="{D42A27DB-BD31-4B8C-83A1-F6EECF244321}">
                <p14:modId xmlns:p14="http://schemas.microsoft.com/office/powerpoint/2010/main" val="449190899"/>
              </p:ext>
            </p:extLst>
          </p:nvPr>
        </p:nvGraphicFramePr>
        <p:xfrm>
          <a:off x="1741051" y="2281287"/>
          <a:ext cx="8298493" cy="3012204"/>
        </p:xfrm>
        <a:graphic>
          <a:graphicData uri="http://schemas.openxmlformats.org/drawingml/2006/table">
            <a:tbl>
              <a:tblPr firstRow="1" firstCol="1" bandRow="1">
                <a:tableStyleId>{5940675A-B579-460E-94D1-54222C63F5DA}</a:tableStyleId>
              </a:tblPr>
              <a:tblGrid>
                <a:gridCol w="2898348">
                  <a:extLst>
                    <a:ext uri="{9D8B030D-6E8A-4147-A177-3AD203B41FA5}">
                      <a16:colId xmlns:a16="http://schemas.microsoft.com/office/drawing/2014/main" val="1633619613"/>
                    </a:ext>
                  </a:extLst>
                </a:gridCol>
                <a:gridCol w="2633980">
                  <a:extLst>
                    <a:ext uri="{9D8B030D-6E8A-4147-A177-3AD203B41FA5}">
                      <a16:colId xmlns:a16="http://schemas.microsoft.com/office/drawing/2014/main" val="2880185351"/>
                    </a:ext>
                  </a:extLst>
                </a:gridCol>
                <a:gridCol w="2766165">
                  <a:extLst>
                    <a:ext uri="{9D8B030D-6E8A-4147-A177-3AD203B41FA5}">
                      <a16:colId xmlns:a16="http://schemas.microsoft.com/office/drawing/2014/main" val="2181604783"/>
                    </a:ext>
                  </a:extLst>
                </a:gridCol>
              </a:tblGrid>
              <a:tr h="480767">
                <a:tc>
                  <a:txBody>
                    <a:bodyPr/>
                    <a:lstStyle/>
                    <a:p>
                      <a:pPr algn="ctr">
                        <a:spcAft>
                          <a:spcPts val="0"/>
                        </a:spcAft>
                        <a:tabLst>
                          <a:tab pos="914400" algn="l"/>
                          <a:tab pos="1828800" algn="l"/>
                        </a:tabLst>
                      </a:pPr>
                      <a:r>
                        <a:rPr lang="en-US" sz="1600" dirty="0">
                          <a:effectLst/>
                        </a:rPr>
                        <a:t>Name</a:t>
                      </a:r>
                      <a:endParaRPr lang="en-CA" sz="1200" dirty="0">
                        <a:effectLst/>
                        <a:latin typeface="Times New Roman" panose="02020603050405020304" pitchFamily="18" charset="0"/>
                        <a:ea typeface="Arial Unicode MS"/>
                      </a:endParaRPr>
                    </a:p>
                  </a:txBody>
                  <a:tcPr marL="0" marR="0" marT="0" marB="0"/>
                </a:tc>
                <a:tc>
                  <a:txBody>
                    <a:bodyPr/>
                    <a:lstStyle/>
                    <a:p>
                      <a:pPr algn="ctr">
                        <a:spcAft>
                          <a:spcPts val="0"/>
                        </a:spcAft>
                        <a:tabLst>
                          <a:tab pos="914400" algn="l"/>
                          <a:tab pos="1828800" algn="l"/>
                        </a:tabLst>
                      </a:pPr>
                      <a:r>
                        <a:rPr lang="en-US" sz="1600" dirty="0">
                          <a:effectLst/>
                        </a:rPr>
                        <a:t>Student ID</a:t>
                      </a:r>
                      <a:endParaRPr lang="en-CA" sz="1200" dirty="0">
                        <a:effectLst/>
                        <a:latin typeface="Times New Roman" panose="02020603050405020304" pitchFamily="18" charset="0"/>
                        <a:ea typeface="Arial Unicode MS"/>
                      </a:endParaRPr>
                    </a:p>
                  </a:txBody>
                  <a:tcPr marL="0" marR="0" marT="0" marB="0"/>
                </a:tc>
                <a:tc>
                  <a:txBody>
                    <a:bodyPr/>
                    <a:lstStyle/>
                    <a:p>
                      <a:pPr algn="ctr">
                        <a:spcAft>
                          <a:spcPts val="0"/>
                        </a:spcAft>
                        <a:tabLst>
                          <a:tab pos="914400" algn="l"/>
                          <a:tab pos="1828800" algn="l"/>
                        </a:tabLst>
                      </a:pPr>
                      <a:r>
                        <a:rPr lang="en-US" sz="1600">
                          <a:effectLst/>
                        </a:rPr>
                        <a:t>Email</a:t>
                      </a:r>
                      <a:endParaRPr lang="en-CA" sz="1200">
                        <a:effectLst/>
                        <a:latin typeface="Times New Roman" panose="02020603050405020304" pitchFamily="18" charset="0"/>
                        <a:ea typeface="Arial Unicode MS"/>
                      </a:endParaRPr>
                    </a:p>
                  </a:txBody>
                  <a:tcPr marL="0" marR="0" marT="0" marB="0"/>
                </a:tc>
                <a:extLst>
                  <a:ext uri="{0D108BD9-81ED-4DB2-BD59-A6C34878D82A}">
                    <a16:rowId xmlns:a16="http://schemas.microsoft.com/office/drawing/2014/main" val="615455113"/>
                  </a:ext>
                </a:extLst>
              </a:tr>
              <a:tr h="550357">
                <a:tc>
                  <a:txBody>
                    <a:bodyPr/>
                    <a:lstStyle/>
                    <a:p>
                      <a:pPr marL="6350" indent="-6350" algn="ctr">
                        <a:lnSpc>
                          <a:spcPct val="107000"/>
                        </a:lnSpc>
                        <a:spcAft>
                          <a:spcPts val="865"/>
                        </a:spcAft>
                      </a:pPr>
                      <a:r>
                        <a:rPr lang="en-CA" sz="1100" dirty="0">
                          <a:solidFill>
                            <a:srgbClr val="000000"/>
                          </a:solidFill>
                          <a:effectLst/>
                          <a:uFill>
                            <a:solidFill>
                              <a:srgbClr val="000000"/>
                            </a:solidFill>
                          </a:uFill>
                          <a:latin typeface="Arial" panose="020B0604020202020204" pitchFamily="34" charset="0"/>
                          <a:ea typeface="Arial Unicode MS"/>
                          <a:cs typeface="Arial Unicode MS"/>
                        </a:rPr>
                        <a:t>Karan Sharma</a:t>
                      </a: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40080005</a:t>
                      </a: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95sharma.karan@gmail.com</a:t>
                      </a:r>
                    </a:p>
                  </a:txBody>
                  <a:tcPr marL="0" marR="0" marT="0" marB="0" anchor="ctr"/>
                </a:tc>
                <a:extLst>
                  <a:ext uri="{0D108BD9-81ED-4DB2-BD59-A6C34878D82A}">
                    <a16:rowId xmlns:a16="http://schemas.microsoft.com/office/drawing/2014/main" val="1888611639"/>
                  </a:ext>
                </a:extLst>
              </a:tr>
              <a:tr h="456861">
                <a:tc>
                  <a:txBody>
                    <a:bodyPr/>
                    <a:lstStyle/>
                    <a:p>
                      <a:pPr marL="6350" indent="-6350" algn="ctr">
                        <a:lnSpc>
                          <a:spcPct val="107000"/>
                        </a:lnSpc>
                        <a:spcAft>
                          <a:spcPts val="865"/>
                        </a:spcAft>
                      </a:pP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extLst>
                  <a:ext uri="{0D108BD9-81ED-4DB2-BD59-A6C34878D82A}">
                    <a16:rowId xmlns:a16="http://schemas.microsoft.com/office/drawing/2014/main" val="1836773880"/>
                  </a:ext>
                </a:extLst>
              </a:tr>
              <a:tr h="456861">
                <a:tc>
                  <a:txBody>
                    <a:bodyPr/>
                    <a:lstStyle/>
                    <a:p>
                      <a:pPr marL="6350" indent="-6350" algn="ctr">
                        <a:lnSpc>
                          <a:spcPct val="107000"/>
                        </a:lnSpc>
                        <a:spcAft>
                          <a:spcPts val="865"/>
                        </a:spcAft>
                      </a:pP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extLst>
                  <a:ext uri="{0D108BD9-81ED-4DB2-BD59-A6C34878D82A}">
                    <a16:rowId xmlns:a16="http://schemas.microsoft.com/office/drawing/2014/main" val="2260331982"/>
                  </a:ext>
                </a:extLst>
              </a:tr>
              <a:tr h="533679">
                <a:tc>
                  <a:txBody>
                    <a:bodyPr/>
                    <a:lstStyle/>
                    <a:p>
                      <a:pPr marL="6350" indent="-6350" algn="ctr">
                        <a:lnSpc>
                          <a:spcPct val="107000"/>
                        </a:lnSpc>
                        <a:spcAft>
                          <a:spcPts val="865"/>
                        </a:spcAft>
                      </a:pP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extLst>
                  <a:ext uri="{0D108BD9-81ED-4DB2-BD59-A6C34878D82A}">
                    <a16:rowId xmlns:a16="http://schemas.microsoft.com/office/drawing/2014/main" val="3753921520"/>
                  </a:ext>
                </a:extLst>
              </a:tr>
              <a:tr h="533679">
                <a:tc>
                  <a:txBody>
                    <a:bodyPr/>
                    <a:lstStyle/>
                    <a:p>
                      <a:pPr marL="6350" indent="-6350" algn="ctr">
                        <a:lnSpc>
                          <a:spcPct val="107000"/>
                        </a:lnSpc>
                        <a:spcAft>
                          <a:spcPts val="865"/>
                        </a:spcAft>
                      </a:pP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extLst>
                  <a:ext uri="{0D108BD9-81ED-4DB2-BD59-A6C34878D82A}">
                    <a16:rowId xmlns:a16="http://schemas.microsoft.com/office/drawing/2014/main" val="2901108677"/>
                  </a:ext>
                </a:extLst>
              </a:tr>
            </a:tbl>
          </a:graphicData>
        </a:graphic>
      </p:graphicFrame>
      <p:sp>
        <p:nvSpPr>
          <p:cNvPr id="3" name="TextBox 2">
            <a:extLst>
              <a:ext uri="{FF2B5EF4-FFF2-40B4-BE49-F238E27FC236}">
                <a16:creationId xmlns:a16="http://schemas.microsoft.com/office/drawing/2014/main" id="{A1A08CD1-4038-49F4-B6EB-9BCCD6CE95F4}"/>
              </a:ext>
            </a:extLst>
          </p:cNvPr>
          <p:cNvSpPr txBox="1"/>
          <p:nvPr/>
        </p:nvSpPr>
        <p:spPr>
          <a:xfrm>
            <a:off x="1741051" y="1739918"/>
            <a:ext cx="53701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CA" sz="1800" b="0" i="0" u="none" strike="noStrike" cap="none" spc="0" normalizeH="0" baseline="0" dirty="0">
                <a:ln>
                  <a:noFill/>
                </a:ln>
                <a:solidFill>
                  <a:srgbClr val="000000"/>
                </a:solidFill>
                <a:effectLst/>
                <a:uFillTx/>
                <a:latin typeface="+mj-lt"/>
                <a:ea typeface="+mj-ea"/>
                <a:cs typeface="+mj-cs"/>
                <a:sym typeface="Trebuchet MS"/>
              </a:rPr>
              <a:t>Submitted By: </a:t>
            </a:r>
            <a:r>
              <a:rPr lang="en-CA" dirty="0">
                <a:solidFill>
                  <a:srgbClr val="000000"/>
                </a:solidFill>
                <a:latin typeface="+mj-lt"/>
                <a:ea typeface="+mj-ea"/>
                <a:cs typeface="+mj-cs"/>
                <a:sym typeface="Trebuchet MS"/>
              </a:rPr>
              <a:t>Team C</a:t>
            </a:r>
            <a:endParaRPr kumimoji="0" lang="en-CA" sz="1800" b="0" i="0" u="none" strike="noStrike" cap="none" spc="0" normalizeH="0" baseline="0" dirty="0">
              <a:ln>
                <a:noFill/>
              </a:ln>
              <a:solidFill>
                <a:srgbClr val="000000"/>
              </a:solidFill>
              <a:effectLst/>
              <a:uFillTx/>
              <a:latin typeface="+mj-lt"/>
              <a:ea typeface="+mj-ea"/>
              <a:cs typeface="+mj-cs"/>
              <a:sym typeface="Trebuchet MS"/>
            </a:endParaRPr>
          </a:p>
        </p:txBody>
      </p:sp>
      <p:sp>
        <p:nvSpPr>
          <p:cNvPr id="4" name="TextBox 3">
            <a:extLst>
              <a:ext uri="{FF2B5EF4-FFF2-40B4-BE49-F238E27FC236}">
                <a16:creationId xmlns:a16="http://schemas.microsoft.com/office/drawing/2014/main" id="{6347E4CE-ED5B-465F-B87F-404481A3DE80}"/>
              </a:ext>
            </a:extLst>
          </p:cNvPr>
          <p:cNvSpPr txBox="1"/>
          <p:nvPr/>
        </p:nvSpPr>
        <p:spPr>
          <a:xfrm>
            <a:off x="3684778" y="946015"/>
            <a:ext cx="339365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CA" sz="4000" b="0" i="0" u="none" strike="noStrike" cap="none" spc="0" normalizeH="0" baseline="0" dirty="0">
                <a:ln>
                  <a:noFill/>
                </a:ln>
                <a:solidFill>
                  <a:srgbClr val="000000"/>
                </a:solidFill>
                <a:effectLst/>
                <a:uFillTx/>
                <a:latin typeface="+mj-lt"/>
                <a:ea typeface="+mj-ea"/>
                <a:cs typeface="+mj-cs"/>
                <a:sym typeface="Trebuchet MS"/>
              </a:rPr>
              <a:t>Thanking you</a:t>
            </a:r>
          </a:p>
        </p:txBody>
      </p:sp>
    </p:spTree>
    <p:extLst>
      <p:ext uri="{BB962C8B-B14F-4D97-AF65-F5344CB8AC3E}">
        <p14:creationId xmlns:p14="http://schemas.microsoft.com/office/powerpoint/2010/main" val="413016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DAB8598-CAB2-45CD-A346-AC13ADF86F64}"/>
              </a:ext>
            </a:extLst>
          </p:cNvPr>
          <p:cNvSpPr txBox="1">
            <a:spLocks/>
          </p:cNvSpPr>
          <p:nvPr/>
        </p:nvSpPr>
        <p:spPr>
          <a:xfrm>
            <a:off x="677333" y="2137892"/>
            <a:ext cx="8596670" cy="3903471"/>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defRPr sz="2400"/>
            </a:pPr>
            <a:r>
              <a:rPr lang="en-US" sz="2400" dirty="0"/>
              <a:t>Projects: Overview</a:t>
            </a:r>
          </a:p>
          <a:p>
            <a:pPr>
              <a:defRPr sz="2400"/>
            </a:pPr>
            <a:r>
              <a:rPr lang="en-US" sz="2400" dirty="0"/>
              <a:t>Metrics</a:t>
            </a:r>
          </a:p>
          <a:p>
            <a:pPr>
              <a:defRPr sz="2400"/>
            </a:pPr>
            <a:r>
              <a:rPr lang="en-US" sz="2400" dirty="0"/>
              <a:t>Metric-wise analysis of projects</a:t>
            </a:r>
          </a:p>
          <a:p>
            <a:pPr>
              <a:defRPr sz="2400"/>
            </a:pPr>
            <a:r>
              <a:rPr lang="en-US" sz="2400" dirty="0"/>
              <a:t>Correlation among the metrics</a:t>
            </a:r>
          </a:p>
          <a:p>
            <a:pPr>
              <a:defRPr sz="2400"/>
            </a:pPr>
            <a:r>
              <a:rPr lang="en-US" sz="2400" dirty="0"/>
              <a:t>Conclusion</a:t>
            </a:r>
          </a:p>
        </p:txBody>
      </p:sp>
      <p:sp>
        <p:nvSpPr>
          <p:cNvPr id="3" name="Title 1">
            <a:extLst>
              <a:ext uri="{FF2B5EF4-FFF2-40B4-BE49-F238E27FC236}">
                <a16:creationId xmlns:a16="http://schemas.microsoft.com/office/drawing/2014/main" id="{7087B75B-9A60-409B-93BF-93F977E6BA32}"/>
              </a:ext>
            </a:extLst>
          </p:cNvPr>
          <p:cNvSpPr txBox="1">
            <a:spLocks/>
          </p:cNvSpPr>
          <p:nvPr/>
        </p:nvSpPr>
        <p:spPr>
          <a:xfrm>
            <a:off x="1667148" y="628454"/>
            <a:ext cx="8596670" cy="1320800"/>
          </a:xfrm>
          <a:prstGeom prst="rect">
            <a:avLst/>
          </a:prstGeom>
        </p:spPr>
        <p:txBody>
          <a:bodyPr/>
          <a:lstStyle>
            <a:lvl1pPr algn="l" defTabSz="457200" rtl="0" eaLnBrk="1" latinLnBrk="0" hangingPunct="1">
              <a:spcBef>
                <a:spcPct val="0"/>
              </a:spcBef>
              <a:buNone/>
              <a:defRPr sz="4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Content</a:t>
            </a:r>
          </a:p>
        </p:txBody>
      </p:sp>
    </p:spTree>
    <p:extLst>
      <p:ext uri="{BB962C8B-B14F-4D97-AF65-F5344CB8AC3E}">
        <p14:creationId xmlns:p14="http://schemas.microsoft.com/office/powerpoint/2010/main" val="366677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95DA4576-79AB-4800-A2F1-6B3DC1006EBE}"/>
              </a:ext>
            </a:extLst>
          </p:cNvPr>
          <p:cNvGraphicFramePr/>
          <p:nvPr>
            <p:extLst>
              <p:ext uri="{D42A27DB-BD31-4B8C-83A1-F6EECF244321}">
                <p14:modId xmlns:p14="http://schemas.microsoft.com/office/powerpoint/2010/main" val="2267844489"/>
              </p:ext>
            </p:extLst>
          </p:nvPr>
        </p:nvGraphicFramePr>
        <p:xfrm>
          <a:off x="1797844" y="2121031"/>
          <a:ext cx="8596311" cy="3252247"/>
        </p:xfrm>
        <a:graphic>
          <a:graphicData uri="http://schemas.openxmlformats.org/drawingml/2006/table">
            <a:tbl>
              <a:tblPr firstRow="1" bandRow="1"/>
              <a:tblGrid>
                <a:gridCol w="1202452">
                  <a:extLst>
                    <a:ext uri="{9D8B030D-6E8A-4147-A177-3AD203B41FA5}">
                      <a16:colId xmlns:a16="http://schemas.microsoft.com/office/drawing/2014/main" val="20000"/>
                    </a:ext>
                  </a:extLst>
                </a:gridCol>
                <a:gridCol w="4528422">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648237">
                <a:tc>
                  <a:txBody>
                    <a:bodyPr/>
                    <a:lstStyle/>
                    <a:p>
                      <a:pPr algn="l">
                        <a:defRPr sz="1800" b="0">
                          <a:solidFill>
                            <a:srgbClr val="000000"/>
                          </a:solidFill>
                        </a:defRPr>
                      </a:pPr>
                      <a:r>
                        <a:rPr b="1" dirty="0">
                          <a:solidFill>
                            <a:schemeClr val="tx1"/>
                          </a:solidFill>
                        </a:rPr>
                        <a:t>S.</a:t>
                      </a:r>
                      <a:r>
                        <a:rPr lang="en-CA" b="1" dirty="0">
                          <a:solidFill>
                            <a:schemeClr val="tx1"/>
                          </a:solidFill>
                        </a:rPr>
                        <a:t>N</a:t>
                      </a:r>
                      <a:r>
                        <a:rPr b="1" dirty="0">
                          <a:solidFill>
                            <a:schemeClr val="tx1"/>
                          </a:solidFill>
                        </a:rPr>
                        <a:t>o</a:t>
                      </a:r>
                    </a:p>
                  </a:txBody>
                  <a:tcPr marL="45720" marR="45720" horzOverflow="overflow">
                    <a:solidFill>
                      <a:schemeClr val="bg1">
                        <a:lumMod val="65000"/>
                      </a:schemeClr>
                    </a:solidFill>
                  </a:tcPr>
                </a:tc>
                <a:tc>
                  <a:txBody>
                    <a:bodyPr/>
                    <a:lstStyle/>
                    <a:p>
                      <a:pPr algn="l">
                        <a:defRPr sz="1800" b="0">
                          <a:solidFill>
                            <a:srgbClr val="000000"/>
                          </a:solidFill>
                        </a:defRPr>
                      </a:pPr>
                      <a:r>
                        <a:rPr b="1">
                          <a:solidFill>
                            <a:schemeClr val="tx1"/>
                          </a:solidFill>
                        </a:rPr>
                        <a:t>Project Name</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solidFill>
                        </a:rPr>
                        <a:t>Size of the project</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648237">
                <a:tc>
                  <a:txBody>
                    <a:bodyPr/>
                    <a:lstStyle/>
                    <a:p>
                      <a:pPr algn="l">
                        <a:defRPr sz="1800"/>
                      </a:pPr>
                      <a:r>
                        <a:t>1</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CA" sz="1800" b="1" i="0" kern="1200" dirty="0">
                          <a:solidFill>
                            <a:schemeClr val="tx1"/>
                          </a:solidFill>
                          <a:effectLst/>
                          <a:latin typeface="+mn-lt"/>
                          <a:ea typeface="+mn-ea"/>
                          <a:cs typeface="+mn-cs"/>
                        </a:rPr>
                        <a:t>Apache Commons Math </a:t>
                      </a:r>
                    </a:p>
                    <a:p>
                      <a:pPr algn="l">
                        <a:defRPr sz="1800"/>
                      </a:pPr>
                      <a:endParaRPr dirty="0"/>
                    </a:p>
                  </a:txBody>
                  <a:tcPr marL="45720" marR="45720" horzOverflow="overflow">
                    <a:solidFill>
                      <a:schemeClr val="bg1">
                        <a:lumMod val="65000"/>
                      </a:schemeClr>
                    </a:solidFill>
                  </a:tcPr>
                </a:tc>
                <a:tc>
                  <a:txBody>
                    <a:bodyPr/>
                    <a:lstStyle/>
                    <a:p>
                      <a:pPr algn="l">
                        <a:defRPr sz="1800"/>
                      </a:pPr>
                      <a:r>
                        <a:rPr dirty="0"/>
                        <a:t>1</a:t>
                      </a:r>
                      <a:r>
                        <a:rPr lang="en-CA" dirty="0"/>
                        <a:t>86</a:t>
                      </a:r>
                      <a:r>
                        <a:rPr dirty="0"/>
                        <a:t>K LOC</a:t>
                      </a: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648237">
                <a:tc>
                  <a:txBody>
                    <a:bodyPr/>
                    <a:lstStyle/>
                    <a:p>
                      <a:pPr algn="l">
                        <a:defRPr sz="1800"/>
                      </a:pPr>
                      <a:r>
                        <a:t>2</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CA" sz="1800" b="1" i="0" kern="1200" dirty="0" err="1">
                          <a:solidFill>
                            <a:schemeClr val="tx1"/>
                          </a:solidFill>
                          <a:effectLst/>
                          <a:latin typeface="+mn-lt"/>
                          <a:ea typeface="+mn-ea"/>
                          <a:cs typeface="+mn-cs"/>
                        </a:rPr>
                        <a:t>JFreeChart</a:t>
                      </a:r>
                      <a:endParaRPr lang="en-CA" sz="1800" b="1" i="0" kern="1200" dirty="0">
                        <a:solidFill>
                          <a:schemeClr val="tx1"/>
                        </a:solidFill>
                        <a:effectLst/>
                        <a:latin typeface="+mn-lt"/>
                        <a:ea typeface="+mn-ea"/>
                        <a:cs typeface="+mn-cs"/>
                      </a:endParaRPr>
                    </a:p>
                    <a:p>
                      <a:pPr algn="l">
                        <a:defRPr sz="1800"/>
                      </a:pPr>
                      <a:endParaRPr dirty="0"/>
                    </a:p>
                  </a:txBody>
                  <a:tcPr marL="45720" marR="45720" horzOverflow="overflow">
                    <a:solidFill>
                      <a:schemeClr val="bg1">
                        <a:lumMod val="65000"/>
                      </a:schemeClr>
                    </a:solidFill>
                  </a:tcPr>
                </a:tc>
                <a:tc>
                  <a:txBody>
                    <a:bodyPr/>
                    <a:lstStyle/>
                    <a:p>
                      <a:pPr algn="l">
                        <a:defRPr sz="1800"/>
                      </a:pPr>
                      <a:r>
                        <a:rPr lang="en-CA" dirty="0"/>
                        <a:t>317</a:t>
                      </a:r>
                      <a:r>
                        <a:rPr dirty="0"/>
                        <a:t>K LOC</a:t>
                      </a: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48237">
                <a:tc>
                  <a:txBody>
                    <a:bodyPr/>
                    <a:lstStyle/>
                    <a:p>
                      <a:pPr algn="l">
                        <a:defRPr sz="1800"/>
                      </a:pPr>
                      <a:r>
                        <a:t>3</a:t>
                      </a:r>
                    </a:p>
                  </a:txBody>
                  <a:tcPr marL="45720" marR="45720" horzOverflow="overflow">
                    <a:solidFill>
                      <a:schemeClr val="bg1">
                        <a:lumMod val="65000"/>
                      </a:schemeClr>
                    </a:solidFill>
                  </a:tcPr>
                </a:tc>
                <a:tc>
                  <a:txBody>
                    <a:bodyPr/>
                    <a:lstStyle/>
                    <a:p>
                      <a:pPr algn="l">
                        <a:defRPr sz="1800"/>
                      </a:pPr>
                      <a:endParaRPr dirty="0"/>
                    </a:p>
                  </a:txBody>
                  <a:tcPr marL="45720" marR="45720" horzOverflow="overflow">
                    <a:solidFill>
                      <a:schemeClr val="bg1">
                        <a:lumMod val="65000"/>
                      </a:schemeClr>
                    </a:solidFill>
                  </a:tcPr>
                </a:tc>
                <a:tc>
                  <a:txBody>
                    <a:bodyPr/>
                    <a:lstStyle/>
                    <a:p>
                      <a:pPr algn="l">
                        <a:defRPr sz="1800"/>
                      </a:pPr>
                      <a:endParaRPr dirty="0"/>
                    </a:p>
                  </a:txBody>
                  <a:tcPr marL="45720" marR="45720" horzOverflow="overflow">
                    <a:solidFill>
                      <a:schemeClr val="bg1">
                        <a:lumMod val="65000"/>
                      </a:schemeClr>
                    </a:solidFill>
                  </a:tcPr>
                </a:tc>
                <a:extLst>
                  <a:ext uri="{0D108BD9-81ED-4DB2-BD59-A6C34878D82A}">
                    <a16:rowId xmlns:a16="http://schemas.microsoft.com/office/drawing/2014/main" val="10003"/>
                  </a:ext>
                </a:extLst>
              </a:tr>
              <a:tr h="659299">
                <a:tc>
                  <a:txBody>
                    <a:bodyPr/>
                    <a:lstStyle/>
                    <a:p>
                      <a:pPr algn="l">
                        <a:defRPr sz="1800"/>
                      </a:pPr>
                      <a:r>
                        <a:t>4</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endParaRPr sz="1800" b="1" i="0" kern="1200" dirty="0">
                        <a:solidFill>
                          <a:schemeClr val="tx1"/>
                        </a:solidFill>
                        <a:effectLst/>
                        <a:latin typeface="+mn-lt"/>
                        <a:ea typeface="+mn-ea"/>
                        <a:cs typeface="+mn-cs"/>
                      </a:endParaRPr>
                    </a:p>
                  </a:txBody>
                  <a:tcPr marL="45720" marR="45720" horzOverflow="overflow">
                    <a:solidFill>
                      <a:schemeClr val="bg1">
                        <a:lumMod val="65000"/>
                      </a:schemeClr>
                    </a:solidFill>
                  </a:tcPr>
                </a:tc>
                <a:tc>
                  <a:txBody>
                    <a:bodyPr/>
                    <a:lstStyle/>
                    <a:p>
                      <a:pPr algn="l">
                        <a:defRPr sz="1800"/>
                      </a:pPr>
                      <a:endParaRPr dirty="0"/>
                    </a:p>
                  </a:txBody>
                  <a:tcPr marL="45720" marR="45720" horzOverflow="overflow">
                    <a:solidFill>
                      <a:schemeClr val="bg1">
                        <a:lumMod val="65000"/>
                      </a:schemeClr>
                    </a:solidFill>
                  </a:tcPr>
                </a:tc>
                <a:extLst>
                  <a:ext uri="{0D108BD9-81ED-4DB2-BD59-A6C34878D82A}">
                    <a16:rowId xmlns:a16="http://schemas.microsoft.com/office/drawing/2014/main" val="10004"/>
                  </a:ext>
                </a:extLst>
              </a:tr>
            </a:tbl>
          </a:graphicData>
        </a:graphic>
      </p:graphicFrame>
      <p:sp>
        <p:nvSpPr>
          <p:cNvPr id="3" name="Title 1">
            <a:extLst>
              <a:ext uri="{FF2B5EF4-FFF2-40B4-BE49-F238E27FC236}">
                <a16:creationId xmlns:a16="http://schemas.microsoft.com/office/drawing/2014/main" id="{7C22B841-307E-417F-BE95-46C791343F73}"/>
              </a:ext>
            </a:extLst>
          </p:cNvPr>
          <p:cNvSpPr txBox="1">
            <a:spLocks/>
          </p:cNvSpPr>
          <p:nvPr/>
        </p:nvSpPr>
        <p:spPr>
          <a:xfrm>
            <a:off x="1797485" y="694441"/>
            <a:ext cx="8596670" cy="819955"/>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Projects Selected: Overview</a:t>
            </a:r>
          </a:p>
        </p:txBody>
      </p:sp>
    </p:spTree>
    <p:extLst>
      <p:ext uri="{BB962C8B-B14F-4D97-AF65-F5344CB8AC3E}">
        <p14:creationId xmlns:p14="http://schemas.microsoft.com/office/powerpoint/2010/main" val="398359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06E22661-E493-41F8-B01A-77F9F847A0DE}"/>
              </a:ext>
            </a:extLst>
          </p:cNvPr>
          <p:cNvSpPr txBox="1">
            <a:spLocks/>
          </p:cNvSpPr>
          <p:nvPr/>
        </p:nvSpPr>
        <p:spPr>
          <a:xfrm>
            <a:off x="1797665" y="2207723"/>
            <a:ext cx="8596670" cy="388077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CA" b="1" dirty="0"/>
              <a:t>Metric 1</a:t>
            </a:r>
            <a:br>
              <a:rPr lang="en-CA" dirty="0"/>
            </a:br>
            <a:r>
              <a:rPr lang="en-US" b="1" u="sng" dirty="0"/>
              <a:t>Statement coverage:</a:t>
            </a:r>
            <a:br>
              <a:rPr lang="en-US" dirty="0"/>
            </a:br>
            <a:r>
              <a:rPr lang="en-US" dirty="0"/>
              <a:t>(Number of statements executed/Total number of statements) *100 </a:t>
            </a:r>
          </a:p>
          <a:p>
            <a:pPr marL="0" indent="0">
              <a:buFont typeface="Wingdings 3" charset="2"/>
              <a:buNone/>
            </a:pPr>
            <a:endParaRPr lang="en-US" dirty="0"/>
          </a:p>
          <a:p>
            <a:r>
              <a:rPr lang="en-US" b="1" dirty="0"/>
              <a:t>Metric 2</a:t>
            </a:r>
            <a:br>
              <a:rPr lang="en-US" dirty="0"/>
            </a:br>
            <a:r>
              <a:rPr lang="en-US" b="1" u="sng" dirty="0"/>
              <a:t>Branch Coverage:</a:t>
            </a:r>
            <a:br>
              <a:rPr lang="en-US" dirty="0"/>
            </a:br>
            <a:r>
              <a:rPr lang="en-US" dirty="0"/>
              <a:t>(Number of branches executed/Total number of branches) *100 </a:t>
            </a:r>
          </a:p>
          <a:p>
            <a:pPr marL="0" indent="0">
              <a:buFont typeface="Wingdings 3" charset="2"/>
              <a:buNone/>
            </a:pPr>
            <a:endParaRPr lang="en-US" dirty="0"/>
          </a:p>
          <a:p>
            <a:r>
              <a:rPr lang="en-US" b="1" dirty="0"/>
              <a:t>Metric3: Test Suite Effectiveness</a:t>
            </a:r>
            <a:br>
              <a:rPr lang="en-CA" b="1" dirty="0"/>
            </a:br>
            <a:r>
              <a:rPr lang="en-CA" b="1" u="sng" dirty="0"/>
              <a:t>Mutation Score:</a:t>
            </a:r>
            <a:br>
              <a:rPr lang="en-CA" dirty="0"/>
            </a:br>
            <a:r>
              <a:rPr lang="en-CA" dirty="0"/>
              <a:t>(Number of mutants killed/Total number of mutants) * 100</a:t>
            </a:r>
          </a:p>
          <a:p>
            <a:endParaRPr lang="en-CA" dirty="0"/>
          </a:p>
          <a:p>
            <a:endParaRPr lang="en-CA" dirty="0"/>
          </a:p>
        </p:txBody>
      </p:sp>
      <p:sp>
        <p:nvSpPr>
          <p:cNvPr id="3" name="Title 1">
            <a:extLst>
              <a:ext uri="{FF2B5EF4-FFF2-40B4-BE49-F238E27FC236}">
                <a16:creationId xmlns:a16="http://schemas.microsoft.com/office/drawing/2014/main" id="{17E832A3-8EF4-4B8A-A3D8-2C161BE8412B}"/>
              </a:ext>
            </a:extLst>
          </p:cNvPr>
          <p:cNvSpPr txBox="1">
            <a:spLocks/>
          </p:cNvSpPr>
          <p:nvPr/>
        </p:nvSpPr>
        <p:spPr>
          <a:xfrm>
            <a:off x="1797665" y="619026"/>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t>Metric calculations</a:t>
            </a:r>
            <a:endParaRPr lang="en-CA" dirty="0"/>
          </a:p>
        </p:txBody>
      </p:sp>
    </p:spTree>
    <p:extLst>
      <p:ext uri="{BB962C8B-B14F-4D97-AF65-F5344CB8AC3E}">
        <p14:creationId xmlns:p14="http://schemas.microsoft.com/office/powerpoint/2010/main" val="21959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93B14872-5F7D-4202-B353-C8DB9A2458CB}"/>
              </a:ext>
            </a:extLst>
          </p:cNvPr>
          <p:cNvSpPr txBox="1">
            <a:spLocks/>
          </p:cNvSpPr>
          <p:nvPr/>
        </p:nvSpPr>
        <p:spPr>
          <a:xfrm>
            <a:off x="1638867" y="1431304"/>
            <a:ext cx="8596670" cy="5587999"/>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CA" b="1" dirty="0"/>
              <a:t>Metric 4</a:t>
            </a:r>
            <a:br>
              <a:rPr lang="en-CA" b="1" u="sng" dirty="0"/>
            </a:br>
            <a:r>
              <a:rPr lang="en-CA" b="1" u="sng" dirty="0"/>
              <a:t>McCabe’s Cyclomatic Complexity:</a:t>
            </a:r>
            <a:br>
              <a:rPr lang="en-CA" b="1" u="sng" dirty="0"/>
            </a:br>
            <a:r>
              <a:rPr lang="en-US" dirty="0"/>
              <a:t>measure of linearly independent paths for a program is.</a:t>
            </a:r>
            <a:endParaRPr lang="en-CA" dirty="0"/>
          </a:p>
          <a:p>
            <a:pPr marL="0" indent="0">
              <a:buFont typeface="Wingdings 3" charset="2"/>
              <a:buNone/>
            </a:pPr>
            <a:r>
              <a:rPr lang="en-US" sz="1200" dirty="0"/>
              <a:t>	</a:t>
            </a:r>
            <a:r>
              <a:rPr lang="en-US" sz="1200" b="1" dirty="0"/>
              <a:t>	M = E - N + 2P. </a:t>
            </a:r>
            <a:r>
              <a:rPr lang="en-US" sz="1200" dirty="0"/>
              <a:t>where,</a:t>
            </a:r>
            <a:br>
              <a:rPr lang="en-CA" sz="1200" dirty="0"/>
            </a:br>
            <a:r>
              <a:rPr lang="en-CA" sz="1200" dirty="0"/>
              <a:t>		</a:t>
            </a:r>
            <a:r>
              <a:rPr lang="en-US" sz="1200" dirty="0"/>
              <a:t>E-Number of edges in the graph </a:t>
            </a:r>
            <a:br>
              <a:rPr lang="en-CA" sz="1200" dirty="0"/>
            </a:br>
            <a:r>
              <a:rPr lang="en-CA" sz="1200" dirty="0"/>
              <a:t>		</a:t>
            </a:r>
            <a:r>
              <a:rPr lang="en-US" sz="1200" dirty="0"/>
              <a:t>N-Number of Nodes in the graph </a:t>
            </a:r>
            <a:br>
              <a:rPr lang="en-CA" sz="1200" dirty="0"/>
            </a:br>
            <a:r>
              <a:rPr lang="en-CA" sz="1200" dirty="0"/>
              <a:t>		</a:t>
            </a:r>
            <a:r>
              <a:rPr lang="en-US" sz="1200" dirty="0"/>
              <a:t>P-Number of connected components. </a:t>
            </a:r>
          </a:p>
          <a:p>
            <a:pPr lvl="1"/>
            <a:endParaRPr lang="en-CA" b="1" dirty="0"/>
          </a:p>
          <a:p>
            <a:r>
              <a:rPr lang="en-CA" b="1" dirty="0"/>
              <a:t>Metric 5</a:t>
            </a:r>
            <a:br>
              <a:rPr lang="en-CA" dirty="0"/>
            </a:br>
            <a:r>
              <a:rPr lang="en-CA" dirty="0"/>
              <a:t>Code Churn </a:t>
            </a:r>
            <a:r>
              <a:rPr lang="en-CA" b="1" dirty="0"/>
              <a:t>: </a:t>
            </a:r>
            <a:r>
              <a:rPr lang="en-US" dirty="0"/>
              <a:t>measure of changes made in the lines of code.</a:t>
            </a:r>
            <a:br>
              <a:rPr lang="en-CA" dirty="0"/>
            </a:br>
            <a:r>
              <a:rPr lang="en-US" b="1" dirty="0">
                <a:latin typeface="Times New Roman"/>
                <a:cs typeface="Times New Roman"/>
              </a:rPr>
              <a:t>Total lines modified = Total lines added in previous version + total lines </a:t>
            </a:r>
            <a:r>
              <a:rPr lang="en-US" b="1" dirty="0" err="1">
                <a:latin typeface="Times New Roman"/>
                <a:cs typeface="Times New Roman"/>
              </a:rPr>
              <a:t>altered.Code</a:t>
            </a:r>
            <a:r>
              <a:rPr lang="en-US" b="1" dirty="0">
                <a:latin typeface="Times New Roman"/>
                <a:cs typeface="Times New Roman"/>
              </a:rPr>
              <a:t> Churn = Total lines modified/total number of lines(LOC)</a:t>
            </a:r>
          </a:p>
          <a:p>
            <a:r>
              <a:rPr lang="en-CA" b="1" dirty="0"/>
              <a:t>Metric 6</a:t>
            </a:r>
            <a:br>
              <a:rPr lang="en-CA" dirty="0"/>
            </a:br>
            <a:r>
              <a:rPr lang="en-CA" b="1" u="sng" dirty="0"/>
              <a:t>Post Release Defect Density:</a:t>
            </a:r>
            <a:br>
              <a:rPr lang="en-CA" dirty="0"/>
            </a:br>
            <a:r>
              <a:rPr lang="en-IN" dirty="0"/>
              <a:t>Code smells are a set of common signs which indicate that code is not good enough and it needs refactoring.</a:t>
            </a:r>
            <a:r>
              <a:rPr lang="en-CA" dirty="0"/>
              <a:t>	</a:t>
            </a:r>
          </a:p>
          <a:p>
            <a:endParaRPr lang="en-CA" sz="1200" b="1" dirty="0"/>
          </a:p>
          <a:p>
            <a:pPr lvl="1"/>
            <a:r>
              <a:rPr lang="en-IN" b="1" dirty="0"/>
              <a:t>God class</a:t>
            </a:r>
            <a:r>
              <a:rPr lang="en-IN" dirty="0"/>
              <a:t>: a class that has grown too large.</a:t>
            </a:r>
          </a:p>
          <a:p>
            <a:pPr lvl="1"/>
            <a:r>
              <a:rPr lang="en-IN" b="1" dirty="0"/>
              <a:t>Feature envy </a:t>
            </a:r>
            <a:r>
              <a:rPr lang="en-IN" dirty="0"/>
              <a:t>: a class that uses methods of another class excessively and it resulted in high coupling which is against the design quality.</a:t>
            </a:r>
          </a:p>
          <a:p>
            <a:pPr lvl="1"/>
            <a:r>
              <a:rPr lang="en-IN" b="1" dirty="0"/>
              <a:t>Long method</a:t>
            </a:r>
            <a:r>
              <a:rPr lang="en-IN" dirty="0"/>
              <a:t> : A method contains too many lines of code. Generally, any method longer than ten lines should make you start asking questions.</a:t>
            </a:r>
          </a:p>
          <a:p>
            <a:pPr marL="0" indent="0">
              <a:buNone/>
            </a:pPr>
            <a:endParaRPr lang="en-US" sz="1200" b="1" dirty="0"/>
          </a:p>
        </p:txBody>
      </p:sp>
      <p:sp>
        <p:nvSpPr>
          <p:cNvPr id="3" name="Title 1">
            <a:extLst>
              <a:ext uri="{FF2B5EF4-FFF2-40B4-BE49-F238E27FC236}">
                <a16:creationId xmlns:a16="http://schemas.microsoft.com/office/drawing/2014/main" id="{B577F2A8-E83A-4484-A1B6-D812D7B0A26B}"/>
              </a:ext>
            </a:extLst>
          </p:cNvPr>
          <p:cNvSpPr txBox="1">
            <a:spLocks/>
          </p:cNvSpPr>
          <p:nvPr/>
        </p:nvSpPr>
        <p:spPr>
          <a:xfrm>
            <a:off x="1638867" y="842024"/>
            <a:ext cx="8596670" cy="589280"/>
          </a:xfrm>
          <a:prstGeom prst="rect">
            <a:avLst/>
          </a:prstGeom>
        </p:spPr>
        <p:txBody>
          <a:bodyPr>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2000" dirty="0"/>
              <a:t>Metric calculations</a:t>
            </a:r>
            <a:br>
              <a:rPr lang="en-CA" dirty="0"/>
            </a:br>
            <a:endParaRPr lang="en-CA" dirty="0"/>
          </a:p>
        </p:txBody>
      </p:sp>
    </p:spTree>
    <p:extLst>
      <p:ext uri="{BB962C8B-B14F-4D97-AF65-F5344CB8AC3E}">
        <p14:creationId xmlns:p14="http://schemas.microsoft.com/office/powerpoint/2010/main" val="20744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1A743563-1BBE-458A-AAD6-0607028D132C}"/>
              </a:ext>
            </a:extLst>
          </p:cNvPr>
          <p:cNvGraphicFramePr/>
          <p:nvPr>
            <p:extLst>
              <p:ext uri="{D42A27DB-BD31-4B8C-83A1-F6EECF244321}">
                <p14:modId xmlns:p14="http://schemas.microsoft.com/office/powerpoint/2010/main" val="3483921485"/>
              </p:ext>
            </p:extLst>
          </p:nvPr>
        </p:nvGraphicFramePr>
        <p:xfrm>
          <a:off x="1563452" y="1696781"/>
          <a:ext cx="10127971" cy="4604344"/>
        </p:xfrm>
        <a:graphic>
          <a:graphicData uri="http://schemas.openxmlformats.org/drawingml/2006/table">
            <a:tbl>
              <a:tblPr firstRow="1" bandRow="1"/>
              <a:tblGrid>
                <a:gridCol w="2382254">
                  <a:extLst>
                    <a:ext uri="{9D8B030D-6E8A-4147-A177-3AD203B41FA5}">
                      <a16:colId xmlns:a16="http://schemas.microsoft.com/office/drawing/2014/main" val="20000"/>
                    </a:ext>
                  </a:extLst>
                </a:gridCol>
                <a:gridCol w="899216">
                  <a:extLst>
                    <a:ext uri="{9D8B030D-6E8A-4147-A177-3AD203B41FA5}">
                      <a16:colId xmlns:a16="http://schemas.microsoft.com/office/drawing/2014/main" val="20001"/>
                    </a:ext>
                  </a:extLst>
                </a:gridCol>
                <a:gridCol w="872506">
                  <a:extLst>
                    <a:ext uri="{9D8B030D-6E8A-4147-A177-3AD203B41FA5}">
                      <a16:colId xmlns:a16="http://schemas.microsoft.com/office/drawing/2014/main" val="20002"/>
                    </a:ext>
                  </a:extLst>
                </a:gridCol>
                <a:gridCol w="1228631">
                  <a:extLst>
                    <a:ext uri="{9D8B030D-6E8A-4147-A177-3AD203B41FA5}">
                      <a16:colId xmlns:a16="http://schemas.microsoft.com/office/drawing/2014/main" val="20003"/>
                    </a:ext>
                  </a:extLst>
                </a:gridCol>
                <a:gridCol w="943460">
                  <a:extLst>
                    <a:ext uri="{9D8B030D-6E8A-4147-A177-3AD203B41FA5}">
                      <a16:colId xmlns:a16="http://schemas.microsoft.com/office/drawing/2014/main" val="20004"/>
                    </a:ext>
                  </a:extLst>
                </a:gridCol>
                <a:gridCol w="837568">
                  <a:extLst>
                    <a:ext uri="{9D8B030D-6E8A-4147-A177-3AD203B41FA5}">
                      <a16:colId xmlns:a16="http://schemas.microsoft.com/office/drawing/2014/main" val="20005"/>
                    </a:ext>
                  </a:extLst>
                </a:gridCol>
                <a:gridCol w="1237130">
                  <a:extLst>
                    <a:ext uri="{9D8B030D-6E8A-4147-A177-3AD203B41FA5}">
                      <a16:colId xmlns:a16="http://schemas.microsoft.com/office/drawing/2014/main" val="20006"/>
                    </a:ext>
                  </a:extLst>
                </a:gridCol>
                <a:gridCol w="1727206">
                  <a:extLst>
                    <a:ext uri="{9D8B030D-6E8A-4147-A177-3AD203B41FA5}">
                      <a16:colId xmlns:a16="http://schemas.microsoft.com/office/drawing/2014/main" val="20007"/>
                    </a:ext>
                  </a:extLst>
                </a:gridCol>
              </a:tblGrid>
              <a:tr h="546334">
                <a:tc>
                  <a:txBody>
                    <a:bodyPr/>
                    <a:lstStyle/>
                    <a:p>
                      <a:pPr algn="l">
                        <a:defRPr sz="1800" b="0">
                          <a:solidFill>
                            <a:srgbClr val="000000"/>
                          </a:solidFill>
                        </a:defRPr>
                      </a:pPr>
                      <a:r>
                        <a:rPr sz="1200" b="1" dirty="0">
                          <a:solidFill>
                            <a:schemeClr val="tx1"/>
                          </a:solidFill>
                        </a:rPr>
                        <a:t>Project</a:t>
                      </a:r>
                    </a:p>
                  </a:txBody>
                  <a:tcPr marL="45720" marR="45720" horzOverflow="overflow">
                    <a:solidFill>
                      <a:schemeClr val="bg1">
                        <a:lumMod val="65000"/>
                      </a:schemeClr>
                    </a:solidFill>
                  </a:tcPr>
                </a:tc>
                <a:tc>
                  <a:txBody>
                    <a:bodyPr/>
                    <a:lstStyle/>
                    <a:p>
                      <a:pPr algn="l">
                        <a:defRPr sz="1800" b="0">
                          <a:solidFill>
                            <a:srgbClr val="000000"/>
                          </a:solidFill>
                        </a:defRPr>
                      </a:pPr>
                      <a:r>
                        <a:rPr sz="1200" b="1">
                          <a:solidFill>
                            <a:schemeClr val="tx1"/>
                          </a:solidFill>
                        </a:rPr>
                        <a:t>Size</a:t>
                      </a:r>
                    </a:p>
                  </a:txBody>
                  <a:tcPr marL="45720" marR="45720" horzOverflow="overflow">
                    <a:solidFill>
                      <a:schemeClr val="bg1">
                        <a:lumMod val="65000"/>
                      </a:schemeClr>
                    </a:solidFill>
                  </a:tcPr>
                </a:tc>
                <a:tc>
                  <a:txBody>
                    <a:bodyPr/>
                    <a:lstStyle/>
                    <a:p>
                      <a:pPr algn="l">
                        <a:defRPr sz="1800" b="0">
                          <a:solidFill>
                            <a:srgbClr val="000000"/>
                          </a:solidFill>
                        </a:defRPr>
                      </a:pPr>
                      <a:r>
                        <a:rPr sz="1200" b="1" dirty="0">
                          <a:solidFill>
                            <a:schemeClr val="tx1"/>
                          </a:solidFill>
                        </a:rPr>
                        <a:t>Code Coverage</a:t>
                      </a:r>
                    </a:p>
                  </a:txBody>
                  <a:tcPr marL="45720" marR="45720" horzOverflow="overflow">
                    <a:solidFill>
                      <a:schemeClr val="bg1">
                        <a:lumMod val="65000"/>
                      </a:schemeClr>
                    </a:solidFill>
                  </a:tcPr>
                </a:tc>
                <a:tc>
                  <a:txBody>
                    <a:bodyPr/>
                    <a:lstStyle/>
                    <a:p>
                      <a:pPr algn="l">
                        <a:defRPr sz="1800" b="0">
                          <a:solidFill>
                            <a:srgbClr val="000000"/>
                          </a:solidFill>
                        </a:defRPr>
                      </a:pPr>
                      <a:r>
                        <a:rPr sz="1200" b="1" dirty="0">
                          <a:solidFill>
                            <a:schemeClr val="tx1"/>
                          </a:solidFill>
                        </a:rPr>
                        <a:t>Branch Coverage</a:t>
                      </a:r>
                    </a:p>
                  </a:txBody>
                  <a:tcPr marL="45720" marR="45720" horzOverflow="overflow">
                    <a:solidFill>
                      <a:schemeClr val="bg1">
                        <a:lumMod val="65000"/>
                      </a:schemeClr>
                    </a:solidFill>
                  </a:tcPr>
                </a:tc>
                <a:tc>
                  <a:txBody>
                    <a:bodyPr/>
                    <a:lstStyle/>
                    <a:p>
                      <a:pPr algn="l">
                        <a:defRPr sz="1800" b="0">
                          <a:solidFill>
                            <a:srgbClr val="000000"/>
                          </a:solidFill>
                        </a:defRPr>
                      </a:pPr>
                      <a:r>
                        <a:rPr sz="1200" b="1" dirty="0">
                          <a:solidFill>
                            <a:schemeClr val="tx1"/>
                          </a:solidFill>
                        </a:rPr>
                        <a:t>Mutation Score</a:t>
                      </a:r>
                    </a:p>
                  </a:txBody>
                  <a:tcPr marL="45720" marR="45720" horzOverflow="overflow">
                    <a:solidFill>
                      <a:schemeClr val="bg1">
                        <a:lumMod val="65000"/>
                      </a:schemeClr>
                    </a:solidFill>
                  </a:tcPr>
                </a:tc>
                <a:tc>
                  <a:txBody>
                    <a:bodyPr/>
                    <a:lstStyle/>
                    <a:p>
                      <a:pPr algn="l">
                        <a:defRPr sz="1800" b="0">
                          <a:solidFill>
                            <a:srgbClr val="000000"/>
                          </a:solidFill>
                        </a:defRPr>
                      </a:pPr>
                      <a:r>
                        <a:rPr sz="1200" b="1">
                          <a:solidFill>
                            <a:schemeClr val="tx1"/>
                          </a:solidFill>
                        </a:rPr>
                        <a:t>Average Complexity</a:t>
                      </a:r>
                    </a:p>
                  </a:txBody>
                  <a:tcPr marL="45720" marR="45720" horzOverflow="overflow">
                    <a:solidFill>
                      <a:schemeClr val="bg1">
                        <a:lumMod val="65000"/>
                      </a:schemeClr>
                    </a:solidFill>
                  </a:tcPr>
                </a:tc>
                <a:tc>
                  <a:txBody>
                    <a:bodyPr/>
                    <a:lstStyle/>
                    <a:p>
                      <a:pPr algn="l">
                        <a:defRPr sz="1200"/>
                      </a:pPr>
                      <a:r>
                        <a:rPr b="1" dirty="0">
                          <a:solidFill>
                            <a:schemeClr val="tx1"/>
                          </a:solidFill>
                        </a:rPr>
                        <a:t>Maintainability Index</a:t>
                      </a:r>
                    </a:p>
                  </a:txBody>
                  <a:tcPr marL="45720" marR="45720" horzOverflow="overflow">
                    <a:solidFill>
                      <a:schemeClr val="bg1">
                        <a:lumMod val="65000"/>
                      </a:schemeClr>
                    </a:solidFill>
                  </a:tcPr>
                </a:tc>
                <a:tc>
                  <a:txBody>
                    <a:bodyPr/>
                    <a:lstStyle/>
                    <a:p>
                      <a:pPr algn="l">
                        <a:defRPr sz="1800" b="0">
                          <a:solidFill>
                            <a:srgbClr val="000000"/>
                          </a:solidFill>
                        </a:defRPr>
                      </a:pPr>
                      <a:r>
                        <a:rPr sz="1200" b="1">
                          <a:solidFill>
                            <a:schemeClr val="tx1"/>
                          </a:solidFill>
                        </a:rPr>
                        <a:t>Post-release Defect Density (for latest version)</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878256">
                <a:tc>
                  <a:txBody>
                    <a:bodyPr/>
                    <a:lstStyle/>
                    <a:p>
                      <a:pPr algn="l">
                        <a:defRPr sz="1800"/>
                      </a:pPr>
                      <a:r>
                        <a:rPr sz="1200" dirty="0">
                          <a:solidFill>
                            <a:schemeClr val="tx1"/>
                          </a:solidFill>
                        </a:rPr>
                        <a:t>Apache Commons</a:t>
                      </a:r>
                      <a:r>
                        <a:rPr lang="en-CA" sz="1200" dirty="0">
                          <a:solidFill>
                            <a:schemeClr val="tx1"/>
                          </a:solidFill>
                        </a:rPr>
                        <a:t> Math</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1</a:t>
                      </a:r>
                      <a:r>
                        <a:rPr lang="en-CA" sz="1200" dirty="0">
                          <a:solidFill>
                            <a:schemeClr val="tx1"/>
                          </a:solidFill>
                        </a:rPr>
                        <a:t>86</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92</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86</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79%</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1</a:t>
                      </a:r>
                      <a:r>
                        <a:rPr lang="en-CA" sz="1200" dirty="0">
                          <a:solidFill>
                            <a:schemeClr val="tx1"/>
                          </a:solidFill>
                        </a:rPr>
                        <a:t>8</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60.56</a:t>
                      </a: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0.0000</a:t>
                      </a:r>
                      <a:r>
                        <a:rPr lang="en-CA" sz="1200" dirty="0">
                          <a:solidFill>
                            <a:schemeClr val="tx1"/>
                          </a:solidFill>
                        </a:rPr>
                        <a:t>6225</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714717">
                <a:tc>
                  <a:txBody>
                    <a:bodyPr/>
                    <a:lstStyle/>
                    <a:p>
                      <a:pPr algn="l">
                        <a:defRPr sz="1800"/>
                      </a:pPr>
                      <a:r>
                        <a:rPr sz="1200" dirty="0">
                          <a:solidFill>
                            <a:schemeClr val="tx1"/>
                          </a:solidFill>
                        </a:rPr>
                        <a:t>Apache </a:t>
                      </a:r>
                      <a:r>
                        <a:rPr lang="en-CA" sz="1200" dirty="0">
                          <a:solidFill>
                            <a:schemeClr val="tx1"/>
                          </a:solidFill>
                        </a:rPr>
                        <a:t>Commons Lang</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90.7</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95</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91</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86%</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33</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52.44</a:t>
                      </a: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0.0000</a:t>
                      </a:r>
                      <a:r>
                        <a:rPr lang="en-CA" sz="1200" dirty="0">
                          <a:solidFill>
                            <a:schemeClr val="tx1"/>
                          </a:solidFill>
                        </a:rPr>
                        <a:t>5125</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14779">
                <a:tc>
                  <a:txBody>
                    <a:bodyPr/>
                    <a:lstStyle/>
                    <a:p>
                      <a:pPr algn="l">
                        <a:defRPr sz="1800"/>
                      </a:pPr>
                      <a:r>
                        <a:rPr lang="en-CA" sz="1200" dirty="0" err="1">
                          <a:solidFill>
                            <a:schemeClr val="tx1"/>
                          </a:solidFill>
                        </a:rPr>
                        <a:t>JFreeChart</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317</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54</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sz="1200" dirty="0">
                          <a:solidFill>
                            <a:schemeClr val="tx1"/>
                          </a:solidFill>
                        </a:rPr>
                        <a:t>46%</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33%</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34</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56.04</a:t>
                      </a:r>
                      <a:endParaRPr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0.00008947</a:t>
                      </a:r>
                      <a:endParaRPr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3"/>
                  </a:ext>
                </a:extLst>
              </a:tr>
              <a:tr h="878256">
                <a:tc>
                  <a:txBody>
                    <a:bodyPr/>
                    <a:lstStyle/>
                    <a:p>
                      <a:pPr algn="l">
                        <a:defRPr sz="1800"/>
                      </a:pPr>
                      <a:r>
                        <a:rPr sz="1200" dirty="0">
                          <a:solidFill>
                            <a:schemeClr val="tx1"/>
                          </a:solidFill>
                        </a:rPr>
                        <a:t>Apache Commons </a:t>
                      </a:r>
                      <a:r>
                        <a:rPr lang="en-CA" sz="1200" dirty="0" err="1">
                          <a:solidFill>
                            <a:schemeClr val="tx1"/>
                          </a:solidFill>
                        </a:rPr>
                        <a:t>dbUtils</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10.2K</a:t>
                      </a:r>
                      <a:r>
                        <a:rPr sz="1200" dirty="0">
                          <a:solidFill>
                            <a:schemeClr val="tx1"/>
                          </a:solidFill>
                        </a:rPr>
                        <a:t>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64</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77%</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51%</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11</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70.23</a:t>
                      </a:r>
                    </a:p>
                    <a:p>
                      <a:pPr algn="l">
                        <a:defRPr sz="1200"/>
                      </a:pP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a:t>
                      </a:r>
                      <a:r>
                        <a:rPr lang="en-CA" sz="1200" dirty="0">
                          <a:solidFill>
                            <a:schemeClr val="tx1"/>
                          </a:solidFill>
                        </a:rPr>
                        <a:t>582</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4"/>
                  </a:ext>
                </a:extLst>
              </a:tr>
              <a:tr h="878256">
                <a:tc>
                  <a:txBody>
                    <a:bodyPr/>
                    <a:lstStyle/>
                    <a:p>
                      <a:pPr algn="l">
                        <a:defRPr sz="1800"/>
                      </a:pPr>
                      <a:r>
                        <a:rPr sz="1200" dirty="0">
                          <a:solidFill>
                            <a:schemeClr val="tx1"/>
                          </a:solidFill>
                        </a:rPr>
                        <a:t>Apache Commons Co</a:t>
                      </a:r>
                      <a:r>
                        <a:rPr lang="en-CA" sz="1200" dirty="0" err="1">
                          <a:solidFill>
                            <a:schemeClr val="tx1"/>
                          </a:solidFill>
                        </a:rPr>
                        <a:t>llections</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132</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sz="1200" dirty="0">
                          <a:solidFill>
                            <a:schemeClr val="tx1"/>
                          </a:solidFill>
                        </a:rPr>
                        <a:t>86%</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81%</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42%</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15</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76.29</a:t>
                      </a: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0.0000</a:t>
                      </a:r>
                      <a:r>
                        <a:rPr lang="en-CA" sz="1200" dirty="0">
                          <a:solidFill>
                            <a:schemeClr val="tx1"/>
                          </a:solidFill>
                        </a:rPr>
                        <a:t>159</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1C26C73C-37DB-40D2-95CE-6A6B25DB21C1}"/>
              </a:ext>
            </a:extLst>
          </p:cNvPr>
          <p:cNvSpPr txBox="1">
            <a:spLocks/>
          </p:cNvSpPr>
          <p:nvPr/>
        </p:nvSpPr>
        <p:spPr>
          <a:xfrm>
            <a:off x="1563452" y="556875"/>
            <a:ext cx="8596670" cy="128788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Metric-Wise Analysis of projects</a:t>
            </a:r>
          </a:p>
        </p:txBody>
      </p:sp>
    </p:spTree>
    <p:extLst>
      <p:ext uri="{BB962C8B-B14F-4D97-AF65-F5344CB8AC3E}">
        <p14:creationId xmlns:p14="http://schemas.microsoft.com/office/powerpoint/2010/main" val="146587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7A9398D-6832-4DBE-AC63-2AF925119697}"/>
              </a:ext>
            </a:extLst>
          </p:cNvPr>
          <p:cNvSpPr txBox="1">
            <a:spLocks/>
          </p:cNvSpPr>
          <p:nvPr/>
        </p:nvSpPr>
        <p:spPr>
          <a:xfrm>
            <a:off x="1620013" y="1600431"/>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In the 5 open source projects we have noticed that:</a:t>
            </a:r>
          </a:p>
          <a:p>
            <a:pPr marL="0" indent="0">
              <a:buFont typeface="Wingdings 3"/>
              <a:buNone/>
              <a:defRPr i="1"/>
            </a:pPr>
            <a:r>
              <a:rPr lang="en-US" i="1" dirty="0"/>
              <a:t>“With Higher code coverage, we have achieved a better test suite effectiveness”</a:t>
            </a:r>
          </a:p>
          <a:p>
            <a:pPr marL="0" indent="0">
              <a:buFont typeface="Wingdings 3"/>
              <a:buNone/>
            </a:pPr>
            <a:endParaRPr lang="en-US" dirty="0"/>
          </a:p>
          <a:p>
            <a:pPr marL="0" indent="0">
              <a:buFont typeface="Wingdings 3"/>
              <a:buNone/>
              <a:defRPr sz="2400"/>
            </a:pPr>
            <a:r>
              <a:rPr lang="en-US" sz="2400" dirty="0"/>
              <a:t>Tools used to calculate:</a:t>
            </a:r>
          </a:p>
          <a:p>
            <a:r>
              <a:rPr lang="en-US" dirty="0" err="1"/>
              <a:t>Jacoco</a:t>
            </a:r>
            <a:r>
              <a:rPr lang="en-US" dirty="0"/>
              <a:t> (</a:t>
            </a:r>
            <a:r>
              <a:rPr lang="en-US" dirty="0" err="1"/>
              <a:t>EclEmma</a:t>
            </a:r>
            <a:r>
              <a:rPr lang="en-US" dirty="0"/>
              <a:t>) to calculate the statement and branch coverage </a:t>
            </a:r>
            <a:br>
              <a:rPr lang="en-US" dirty="0"/>
            </a:br>
            <a:r>
              <a:rPr lang="en-US" dirty="0"/>
              <a:t>(Metric 1&amp;2)</a:t>
            </a:r>
          </a:p>
          <a:p>
            <a:r>
              <a:rPr lang="en-US" dirty="0" err="1"/>
              <a:t>PITClipse</a:t>
            </a:r>
            <a:r>
              <a:rPr lang="en-US" dirty="0"/>
              <a:t> and Pit Mutant Plugin to perform PIT testing to get the test suite effectiveness</a:t>
            </a:r>
            <a:br>
              <a:rPr lang="en-US" dirty="0"/>
            </a:br>
            <a:r>
              <a:rPr lang="en-US" dirty="0"/>
              <a:t>(Metric 3)</a:t>
            </a:r>
          </a:p>
          <a:p>
            <a:r>
              <a:rPr lang="en-US" dirty="0">
                <a:hlinkClick r:id="rId2"/>
              </a:rPr>
              <a:t>https://www.wessa.net/rwasp_spearman.wasp#output</a:t>
            </a:r>
            <a:r>
              <a:rPr lang="en-US" dirty="0"/>
              <a:t> is the tool we have used for calculating </a:t>
            </a:r>
            <a:r>
              <a:rPr lang="en-US" dirty="0" err="1"/>
              <a:t>Spearsman</a:t>
            </a:r>
            <a:r>
              <a:rPr lang="en-US" dirty="0"/>
              <a:t> correlation </a:t>
            </a:r>
            <a:r>
              <a:rPr lang="en-US" dirty="0" err="1"/>
              <a:t>coffiecient</a:t>
            </a:r>
            <a:br>
              <a:rPr lang="en-US" dirty="0"/>
            </a:br>
            <a:endParaRPr lang="en-US" dirty="0"/>
          </a:p>
        </p:txBody>
      </p:sp>
      <p:sp>
        <p:nvSpPr>
          <p:cNvPr id="3" name="Title 1">
            <a:extLst>
              <a:ext uri="{FF2B5EF4-FFF2-40B4-BE49-F238E27FC236}">
                <a16:creationId xmlns:a16="http://schemas.microsoft.com/office/drawing/2014/main" id="{F44966F8-D0B0-41F3-BDC3-2E816A4D529F}"/>
              </a:ext>
            </a:extLst>
          </p:cNvPr>
          <p:cNvSpPr txBox="1">
            <a:spLocks/>
          </p:cNvSpPr>
          <p:nvPr/>
        </p:nvSpPr>
        <p:spPr>
          <a:xfrm>
            <a:off x="1620013" y="571893"/>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3200"/>
            </a:pPr>
            <a:r>
              <a:rPr lang="en-US" sz="3200" dirty="0"/>
              <a:t>Correlations:</a:t>
            </a:r>
            <a:br>
              <a:rPr lang="en-US" sz="3200" dirty="0"/>
            </a:br>
            <a:r>
              <a:rPr lang="en-US" sz="2400" dirty="0"/>
              <a:t>Code coverage and test suite effectiveness (Metric 1,2 &amp; 3)</a:t>
            </a:r>
          </a:p>
        </p:txBody>
      </p:sp>
    </p:spTree>
    <p:extLst>
      <p:ext uri="{BB962C8B-B14F-4D97-AF65-F5344CB8AC3E}">
        <p14:creationId xmlns:p14="http://schemas.microsoft.com/office/powerpoint/2010/main" val="247103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2F67BC9-7EF6-408C-9B3A-7AFA2D3E60D7}"/>
              </a:ext>
            </a:extLst>
          </p:cNvPr>
          <p:cNvSpPr txBox="1">
            <a:spLocks/>
          </p:cNvSpPr>
          <p:nvPr/>
        </p:nvSpPr>
        <p:spPr>
          <a:xfrm>
            <a:off x="677333" y="609600"/>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rgbClr val="000000"/>
                </a:solidFill>
                <a:latin typeface="+mn-lt"/>
                <a:ea typeface="+mn-ea"/>
                <a:cs typeface="Times New Roman" panose="02020603050405020304" pitchFamily="18" charset="0"/>
              </a:rPr>
              <a:t>Spearman Correlation </a:t>
            </a:r>
            <a:r>
              <a:rPr lang="en-US" sz="3200" dirty="0">
                <a:latin typeface="+mn-lt"/>
              </a:rPr>
              <a:t>Coefficient</a:t>
            </a:r>
            <a:r>
              <a:rPr lang="en-US" sz="3200" dirty="0">
                <a:latin typeface="+mn-lt"/>
                <a:cs typeface="Times New Roman" panose="02020603050405020304" pitchFamily="18" charset="0"/>
              </a:rPr>
              <a:t> </a:t>
            </a:r>
            <a:endParaRPr lang="en-CA" sz="3200" dirty="0">
              <a:latin typeface="+mn-lt"/>
            </a:endParaRPr>
          </a:p>
        </p:txBody>
      </p:sp>
      <p:graphicFrame>
        <p:nvGraphicFramePr>
          <p:cNvPr id="3" name="Table 2">
            <a:extLst>
              <a:ext uri="{FF2B5EF4-FFF2-40B4-BE49-F238E27FC236}">
                <a16:creationId xmlns:a16="http://schemas.microsoft.com/office/drawing/2014/main" id="{7DD45615-3121-4407-8399-1FFEBA996F03}"/>
              </a:ext>
            </a:extLst>
          </p:cNvPr>
          <p:cNvGraphicFramePr>
            <a:graphicFrameLocks noGrp="1"/>
          </p:cNvGraphicFramePr>
          <p:nvPr>
            <p:extLst>
              <p:ext uri="{D42A27DB-BD31-4B8C-83A1-F6EECF244321}">
                <p14:modId xmlns:p14="http://schemas.microsoft.com/office/powerpoint/2010/main" val="3061308305"/>
              </p:ext>
            </p:extLst>
          </p:nvPr>
        </p:nvGraphicFramePr>
        <p:xfrm>
          <a:off x="2479250" y="2027642"/>
          <a:ext cx="6221690" cy="3698670"/>
        </p:xfrm>
        <a:graphic>
          <a:graphicData uri="http://schemas.openxmlformats.org/drawingml/2006/table">
            <a:tbl>
              <a:tblPr>
                <a:tableStyleId>{5940675A-B579-460E-94D1-54222C63F5DA}</a:tableStyleId>
              </a:tblPr>
              <a:tblGrid>
                <a:gridCol w="3843666">
                  <a:extLst>
                    <a:ext uri="{9D8B030D-6E8A-4147-A177-3AD203B41FA5}">
                      <a16:colId xmlns:a16="http://schemas.microsoft.com/office/drawing/2014/main" val="1956609531"/>
                    </a:ext>
                  </a:extLst>
                </a:gridCol>
                <a:gridCol w="2378024">
                  <a:extLst>
                    <a:ext uri="{9D8B030D-6E8A-4147-A177-3AD203B41FA5}">
                      <a16:colId xmlns:a16="http://schemas.microsoft.com/office/drawing/2014/main" val="2372008508"/>
                    </a:ext>
                  </a:extLst>
                </a:gridCol>
              </a:tblGrid>
              <a:tr h="776795">
                <a:tc>
                  <a:txBody>
                    <a:bodyPr/>
                    <a:lstStyle/>
                    <a:p>
                      <a:pPr algn="ctr" fontAlgn="ctr"/>
                      <a:r>
                        <a:rPr lang="en-CA" sz="2000" b="0" i="0" u="none" strike="noStrike" dirty="0">
                          <a:solidFill>
                            <a:srgbClr val="000000"/>
                          </a:solidFill>
                          <a:effectLst/>
                          <a:latin typeface="Times New Roman" panose="02020603050405020304" pitchFamily="18" charset="0"/>
                          <a:cs typeface="Times New Roman" panose="02020603050405020304" pitchFamily="18" charset="0"/>
                        </a:rPr>
                        <a:t>Project</a:t>
                      </a:r>
                    </a:p>
                  </a:txBody>
                  <a:tcPr marL="9525" marR="9525" marT="9525" marB="0" anchor="ctr"/>
                </a:tc>
                <a:tc>
                  <a:txBody>
                    <a:bodyPr/>
                    <a:lstStyle/>
                    <a:p>
                      <a:pPr algn="ctr" fontAlgn="b"/>
                      <a:r>
                        <a:rPr lang="en-US" sz="2000" b="0" u="none" strike="noStrike" dirty="0">
                          <a:effectLst/>
                          <a:latin typeface="Times New Roman" panose="02020603050405020304" pitchFamily="18" charset="0"/>
                          <a:cs typeface="Times New Roman" panose="02020603050405020304" pitchFamily="18" charset="0"/>
                        </a:rPr>
                        <a:t>Spearman Correlation Coefficient between Mutation Score and Statement Coverage</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050593817"/>
                  </a:ext>
                </a:extLst>
              </a:tr>
              <a:tr h="410565">
                <a:tc>
                  <a:txBody>
                    <a:bodyPr/>
                    <a:lstStyle/>
                    <a:p>
                      <a:pPr algn="ctr" fontAlgn="ctr"/>
                      <a:r>
                        <a:rPr lang="en-CA" sz="2000" b="0" u="none" strike="noStrike" dirty="0">
                          <a:effectLst/>
                          <a:latin typeface="Times New Roman" panose="02020603050405020304" pitchFamily="18" charset="0"/>
                          <a:cs typeface="Times New Roman" panose="02020603050405020304" pitchFamily="18" charset="0"/>
                        </a:rPr>
                        <a:t>Commons Collection</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CA" sz="2000" b="0" u="none" strike="noStrike" dirty="0">
                          <a:effectLst/>
                          <a:latin typeface="Times New Roman" panose="02020603050405020304" pitchFamily="18" charset="0"/>
                          <a:cs typeface="Times New Roman" panose="02020603050405020304" pitchFamily="18" charset="0"/>
                        </a:rPr>
                        <a:t>0.962</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10950701"/>
                  </a:ext>
                </a:extLst>
              </a:tr>
              <a:tr h="410565">
                <a:tc>
                  <a:txBody>
                    <a:bodyPr/>
                    <a:lstStyle/>
                    <a:p>
                      <a:pPr algn="ctr" fontAlgn="ctr"/>
                      <a:r>
                        <a:rPr lang="en-CA" sz="2000" b="0" i="0" u="none" strike="noStrike" dirty="0">
                          <a:solidFill>
                            <a:srgbClr val="000000"/>
                          </a:solidFill>
                          <a:effectLst/>
                          <a:latin typeface="Times New Roman" panose="02020603050405020304" pitchFamily="18" charset="0"/>
                          <a:cs typeface="Times New Roman" panose="02020603050405020304" pitchFamily="18" charset="0"/>
                        </a:rPr>
                        <a:t>Commons Math</a:t>
                      </a:r>
                    </a:p>
                  </a:txBody>
                  <a:tcPr marL="9525" marR="9525" marT="9525" marB="0" anchor="ctr"/>
                </a:tc>
                <a:tc>
                  <a:txBody>
                    <a:bodyPr/>
                    <a:lstStyle/>
                    <a:p>
                      <a:pPr algn="ctr" fontAlgn="b"/>
                      <a:r>
                        <a:rPr lang="en-CA" sz="2000" b="0" u="none" strike="noStrike" dirty="0">
                          <a:effectLst/>
                          <a:latin typeface="Times New Roman" panose="02020603050405020304" pitchFamily="18" charset="0"/>
                          <a:cs typeface="Times New Roman" panose="02020603050405020304" pitchFamily="18" charset="0"/>
                        </a:rPr>
                        <a:t>0.487</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70218111"/>
                  </a:ext>
                </a:extLst>
              </a:tr>
              <a:tr h="41056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CA"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Apache Commons Lang</a:t>
                      </a:r>
                    </a:p>
                    <a:p>
                      <a:pPr algn="ctr" fontAlgn="ct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CA" sz="2000" b="0" i="0" u="none" strike="noStrike" dirty="0">
                          <a:solidFill>
                            <a:srgbClr val="000000"/>
                          </a:solidFill>
                          <a:effectLst/>
                          <a:latin typeface="Times New Roman" panose="02020603050405020304" pitchFamily="18" charset="0"/>
                          <a:cs typeface="Times New Roman" panose="02020603050405020304" pitchFamily="18" charset="0"/>
                        </a:rPr>
                        <a:t>-0.220</a:t>
                      </a:r>
                    </a:p>
                  </a:txBody>
                  <a:tcPr marL="9525" marR="9525" marT="9525" marB="0" anchor="b"/>
                </a:tc>
                <a:extLst>
                  <a:ext uri="{0D108BD9-81ED-4DB2-BD59-A6C34878D82A}">
                    <a16:rowId xmlns:a16="http://schemas.microsoft.com/office/drawing/2014/main" val="187172463"/>
                  </a:ext>
                </a:extLst>
              </a:tr>
              <a:tr h="410565">
                <a:tc>
                  <a:txBody>
                    <a:bodyPr/>
                    <a:lstStyle/>
                    <a:p>
                      <a:pPr algn="ctr" fontAlgn="ctr"/>
                      <a:r>
                        <a:rPr lang="en-CA" sz="2000" b="0" u="none" strike="noStrike" dirty="0" err="1">
                          <a:effectLst/>
                          <a:latin typeface="Times New Roman" panose="02020603050405020304" pitchFamily="18" charset="0"/>
                          <a:cs typeface="Times New Roman" panose="02020603050405020304" pitchFamily="18" charset="0"/>
                        </a:rPr>
                        <a:t>JFreeChart</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CA" sz="2000" b="0" i="0" u="none" strike="noStrike" dirty="0">
                          <a:solidFill>
                            <a:srgbClr val="000000"/>
                          </a:solidFill>
                          <a:effectLst/>
                          <a:latin typeface="Times New Roman" panose="02020603050405020304" pitchFamily="18" charset="0"/>
                          <a:cs typeface="Times New Roman" panose="02020603050405020304" pitchFamily="18" charset="0"/>
                        </a:rPr>
                        <a:t>-0.104</a:t>
                      </a:r>
                    </a:p>
                  </a:txBody>
                  <a:tcPr marL="9525" marR="9525" marT="9525" marB="0" anchor="b"/>
                </a:tc>
                <a:extLst>
                  <a:ext uri="{0D108BD9-81ED-4DB2-BD59-A6C34878D82A}">
                    <a16:rowId xmlns:a16="http://schemas.microsoft.com/office/drawing/2014/main" val="2190132751"/>
                  </a:ext>
                </a:extLst>
              </a:tr>
              <a:tr h="41056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CA"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Apache Commons </a:t>
                      </a:r>
                      <a:r>
                        <a:rPr lang="en-CA" sz="2000" b="0" i="0" u="none" strike="noStrike" kern="1200" dirty="0" err="1">
                          <a:solidFill>
                            <a:srgbClr val="000000"/>
                          </a:solidFill>
                          <a:effectLst/>
                          <a:latin typeface="Times New Roman" panose="02020603050405020304" pitchFamily="18" charset="0"/>
                          <a:ea typeface="+mn-ea"/>
                          <a:cs typeface="Times New Roman" panose="02020603050405020304" pitchFamily="18" charset="0"/>
                        </a:rPr>
                        <a:t>DbUtils</a:t>
                      </a:r>
                      <a:endParaRPr lang="en-CA" sz="2000" b="0" i="0" u="none" strike="noStrike" kern="1200" dirty="0">
                        <a:solidFill>
                          <a:srgbClr val="000000"/>
                        </a:solidFill>
                        <a:effectLst/>
                        <a:latin typeface="Times New Roman" panose="02020603050405020304" pitchFamily="18" charset="0"/>
                        <a:ea typeface="+mn-ea"/>
                        <a:cs typeface="Times New Roman" panose="02020603050405020304" pitchFamily="18" charset="0"/>
                      </a:endParaRPr>
                    </a:p>
                    <a:p>
                      <a:pPr algn="ctr" fontAlgn="ct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CA" sz="2000" b="0" i="0" u="none" strike="noStrike" dirty="0">
                          <a:solidFill>
                            <a:srgbClr val="000000"/>
                          </a:solidFill>
                          <a:effectLst/>
                          <a:latin typeface="Times New Roman" panose="02020603050405020304" pitchFamily="18" charset="0"/>
                          <a:cs typeface="Times New Roman" panose="02020603050405020304" pitchFamily="18" charset="0"/>
                        </a:rPr>
                        <a:t>-0.315</a:t>
                      </a:r>
                    </a:p>
                  </a:txBody>
                  <a:tcPr marL="9525" marR="9525" marT="9525" marB="0" anchor="b"/>
                </a:tc>
                <a:extLst>
                  <a:ext uri="{0D108BD9-81ED-4DB2-BD59-A6C34878D82A}">
                    <a16:rowId xmlns:a16="http://schemas.microsoft.com/office/drawing/2014/main" val="1050998137"/>
                  </a:ext>
                </a:extLst>
              </a:tr>
            </a:tbl>
          </a:graphicData>
        </a:graphic>
      </p:graphicFrame>
    </p:spTree>
    <p:extLst>
      <p:ext uri="{BB962C8B-B14F-4D97-AF65-F5344CB8AC3E}">
        <p14:creationId xmlns:p14="http://schemas.microsoft.com/office/powerpoint/2010/main" val="408396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7C9E0C-466C-9147-B04B-8F56D29A20F7}"/>
              </a:ext>
            </a:extLst>
          </p:cNvPr>
          <p:cNvSpPr txBox="1"/>
          <p:nvPr/>
        </p:nvSpPr>
        <p:spPr>
          <a:xfrm>
            <a:off x="2037144" y="891251"/>
            <a:ext cx="1435008" cy="369332"/>
          </a:xfrm>
          <a:prstGeom prst="rect">
            <a:avLst/>
          </a:prstGeom>
          <a:noFill/>
        </p:spPr>
        <p:txBody>
          <a:bodyPr wrap="none" rtlCol="0">
            <a:spAutoFit/>
          </a:bodyPr>
          <a:lstStyle/>
          <a:p>
            <a:r>
              <a:rPr lang="en-US" dirty="0" err="1"/>
              <a:t>Jfree</a:t>
            </a:r>
            <a:r>
              <a:rPr lang="en-US" dirty="0"/>
              <a:t> Chart</a:t>
            </a:r>
          </a:p>
        </p:txBody>
      </p:sp>
    </p:spTree>
    <p:extLst>
      <p:ext uri="{BB962C8B-B14F-4D97-AF65-F5344CB8AC3E}">
        <p14:creationId xmlns:p14="http://schemas.microsoft.com/office/powerpoint/2010/main" val="19844260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{1F279BAD-4733-BE45-8DC0-044D164711C8}tf10001069</Template>
  <TotalTime>636</TotalTime>
  <Words>1010</Words>
  <Application>Microsoft Macintosh PowerPoint</Application>
  <PresentationFormat>Widescreen</PresentationFormat>
  <Paragraphs>176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koteswara rao kothamasu</dc:creator>
  <cp:lastModifiedBy>Karan Sharma</cp:lastModifiedBy>
  <cp:revision>55</cp:revision>
  <dcterms:created xsi:type="dcterms:W3CDTF">2019-06-12T19:14:36Z</dcterms:created>
  <dcterms:modified xsi:type="dcterms:W3CDTF">2020-03-31T04:30:03Z</dcterms:modified>
</cp:coreProperties>
</file>