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4630400" cy="8229600"/>
  <p:notesSz cx="8229600" cy="14630400"/>
  <p:embeddedFontLst>
    <p:embeddedFont>
      <p:font typeface="Bitter" panose="020B0604020202020204" charset="0"/>
      <p:regular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1D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4" d="100"/>
          <a:sy n="74" d="100"/>
        </p:scale>
        <p:origin x="44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0890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101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1D1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101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1D1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101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1D1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101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1D1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101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1D1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101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1D1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101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1D1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76072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436376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E1E5CD"/>
                </a:solidFill>
                <a:latin typeface="Outfit Bold" pitchFamily="34" charset="0"/>
                <a:ea typeface="Outfit Bold" pitchFamily="34" charset="-122"/>
                <a:cs typeface="Outfit Bold" pitchFamily="34" charset="-120"/>
              </a:rPr>
              <a:t>AI-Driven Prediction of Hospital Readmission Risk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4194096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C2C4B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Reducing avoidable readmissions with intelligent insights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6280190" y="4812149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6280190" y="5430203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C2C4B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TEAM ID: TEAM(MB6)3-10</a:t>
            </a:r>
            <a:endParaRPr lang="en-US" sz="175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F2C3C4-9B38-6EE6-2FEC-9EC9E5800CD2}"/>
              </a:ext>
            </a:extLst>
          </p:cNvPr>
          <p:cNvSpPr/>
          <p:nvPr/>
        </p:nvSpPr>
        <p:spPr>
          <a:xfrm>
            <a:off x="12822382" y="7782791"/>
            <a:ext cx="1683327" cy="362903"/>
          </a:xfrm>
          <a:prstGeom prst="rect">
            <a:avLst/>
          </a:prstGeom>
          <a:solidFill>
            <a:srgbClr val="1C1D1F"/>
          </a:solidFill>
          <a:ln>
            <a:solidFill>
              <a:srgbClr val="1C1D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0094" y="1147882"/>
            <a:ext cx="5358051" cy="6697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250"/>
              </a:lnSpc>
              <a:buNone/>
            </a:pPr>
            <a:r>
              <a:rPr lang="en-US" sz="4200" b="1" dirty="0">
                <a:solidFill>
                  <a:srgbClr val="E1E5CD"/>
                </a:solidFill>
                <a:latin typeface="Outfit Bold" pitchFamily="34" charset="0"/>
                <a:ea typeface="Outfit Bold" pitchFamily="34" charset="-122"/>
                <a:cs typeface="Outfit Bold" pitchFamily="34" charset="-120"/>
              </a:rPr>
              <a:t>Problem &amp; Impact</a:t>
            </a:r>
            <a:endParaRPr lang="en-US" sz="4200" dirty="0"/>
          </a:p>
        </p:txBody>
      </p:sp>
      <p:sp>
        <p:nvSpPr>
          <p:cNvPr id="3" name="Text 1"/>
          <p:cNvSpPr/>
          <p:nvPr/>
        </p:nvSpPr>
        <p:spPr>
          <a:xfrm>
            <a:off x="750094" y="2031921"/>
            <a:ext cx="6303645" cy="1028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dirty="0">
                <a:solidFill>
                  <a:srgbClr val="C2C4B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Hospital readmissions represent a significant burden on healthcare systems, leading to increased costs and compromising patient safety.</a:t>
            </a:r>
            <a:endParaRPr lang="en-US" sz="1650" dirty="0"/>
          </a:p>
        </p:txBody>
      </p:sp>
      <p:sp>
        <p:nvSpPr>
          <p:cNvPr id="4" name="Text 2"/>
          <p:cNvSpPr/>
          <p:nvPr/>
        </p:nvSpPr>
        <p:spPr>
          <a:xfrm>
            <a:off x="1071563" y="3301722"/>
            <a:ext cx="5982176" cy="1028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dirty="0">
                <a:solidFill>
                  <a:srgbClr val="C2C4B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"Approximately </a:t>
            </a:r>
            <a:r>
              <a:rPr lang="en-US" sz="1650" b="1" dirty="0">
                <a:solidFill>
                  <a:srgbClr val="C2C4B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20% of chronic patients are readmitted within 30 days</a:t>
            </a:r>
            <a:r>
              <a:rPr lang="en-US" sz="1650" dirty="0">
                <a:solidFill>
                  <a:srgbClr val="C2C4B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 post-discharge, incurring substantial costs and posing critical safety concerns."</a:t>
            </a:r>
            <a:endParaRPr lang="en-US" sz="1650" dirty="0"/>
          </a:p>
        </p:txBody>
      </p:sp>
      <p:sp>
        <p:nvSpPr>
          <p:cNvPr id="5" name="Shape 3"/>
          <p:cNvSpPr/>
          <p:nvPr/>
        </p:nvSpPr>
        <p:spPr>
          <a:xfrm>
            <a:off x="750094" y="3301722"/>
            <a:ext cx="30480" cy="1028700"/>
          </a:xfrm>
          <a:prstGeom prst="rect">
            <a:avLst/>
          </a:prstGeom>
          <a:solidFill>
            <a:srgbClr val="9FA582"/>
          </a:solidFill>
          <a:ln/>
        </p:spPr>
      </p:sp>
      <p:sp>
        <p:nvSpPr>
          <p:cNvPr id="6" name="Text 4"/>
          <p:cNvSpPr/>
          <p:nvPr/>
        </p:nvSpPr>
        <p:spPr>
          <a:xfrm>
            <a:off x="750094" y="4571524"/>
            <a:ext cx="5857280" cy="3348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100" b="1" dirty="0">
                <a:solidFill>
                  <a:srgbClr val="E1E5CD"/>
                </a:solidFill>
                <a:latin typeface="Outfit Bold" pitchFamily="34" charset="0"/>
                <a:ea typeface="Outfit Bold" pitchFamily="34" charset="-122"/>
                <a:cs typeface="Outfit Bold" pitchFamily="34" charset="-120"/>
              </a:rPr>
              <a:t>Key Performance Indicators (KPIs) Under Focus:</a:t>
            </a:r>
            <a:endParaRPr lang="en-US" sz="2100" dirty="0"/>
          </a:p>
        </p:txBody>
      </p:sp>
      <p:sp>
        <p:nvSpPr>
          <p:cNvPr id="7" name="Text 5"/>
          <p:cNvSpPr/>
          <p:nvPr/>
        </p:nvSpPr>
        <p:spPr>
          <a:xfrm>
            <a:off x="750094" y="5120640"/>
            <a:ext cx="6303645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sz="1650" b="1" dirty="0">
                <a:solidFill>
                  <a:srgbClr val="C2C4B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Length of Stay (LOS):</a:t>
            </a:r>
            <a:r>
              <a:rPr lang="en-US" sz="1650" dirty="0">
                <a:solidFill>
                  <a:srgbClr val="C2C4B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 Duration of initial hospital admission.</a:t>
            </a:r>
            <a:endParaRPr lang="en-US" sz="1650" dirty="0"/>
          </a:p>
        </p:txBody>
      </p:sp>
      <p:sp>
        <p:nvSpPr>
          <p:cNvPr id="8" name="Text 6"/>
          <p:cNvSpPr/>
          <p:nvPr/>
        </p:nvSpPr>
        <p:spPr>
          <a:xfrm>
            <a:off x="750094" y="5538549"/>
            <a:ext cx="6303645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sz="1650" b="1" dirty="0">
                <a:solidFill>
                  <a:srgbClr val="C2C4B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Weekend Admission:</a:t>
            </a:r>
            <a:r>
              <a:rPr lang="en-US" sz="1650" dirty="0">
                <a:solidFill>
                  <a:srgbClr val="C2C4B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 Whether the patient was admitted on a weekend.</a:t>
            </a:r>
            <a:endParaRPr lang="en-US" sz="1650" dirty="0"/>
          </a:p>
        </p:txBody>
      </p:sp>
      <p:sp>
        <p:nvSpPr>
          <p:cNvPr id="9" name="Text 7"/>
          <p:cNvSpPr/>
          <p:nvPr/>
        </p:nvSpPr>
        <p:spPr>
          <a:xfrm>
            <a:off x="750094" y="6417231"/>
            <a:ext cx="6303645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b="1" dirty="0">
                <a:solidFill>
                  <a:srgbClr val="C2C4B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Our Goal:</a:t>
            </a:r>
            <a:r>
              <a:rPr lang="en-US" sz="1650" dirty="0">
                <a:solidFill>
                  <a:srgbClr val="C2C4B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 To leverage predictive AI to significantly reduce avoidable readmissions by identifying high-risk patients early.</a:t>
            </a:r>
            <a:endParaRPr lang="en-US" sz="1650" dirty="0"/>
          </a:p>
        </p:txBody>
      </p:sp>
      <p:sp>
        <p:nvSpPr>
          <p:cNvPr id="10" name="Shape 8"/>
          <p:cNvSpPr/>
          <p:nvPr/>
        </p:nvSpPr>
        <p:spPr>
          <a:xfrm>
            <a:off x="7584281" y="1281827"/>
            <a:ext cx="5630108" cy="267891"/>
          </a:xfrm>
          <a:prstGeom prst="roundRect">
            <a:avLst>
              <a:gd name="adj" fmla="val 12001"/>
            </a:avLst>
          </a:prstGeom>
          <a:solidFill>
            <a:srgbClr val="3B3C3E"/>
          </a:solidFill>
          <a:ln/>
        </p:spPr>
      </p:sp>
      <p:sp>
        <p:nvSpPr>
          <p:cNvPr id="11" name="Shape 9"/>
          <p:cNvSpPr/>
          <p:nvPr/>
        </p:nvSpPr>
        <p:spPr>
          <a:xfrm>
            <a:off x="7584281" y="1281827"/>
            <a:ext cx="1125974" cy="267891"/>
          </a:xfrm>
          <a:prstGeom prst="roundRect">
            <a:avLst>
              <a:gd name="adj" fmla="val 12001"/>
            </a:avLst>
          </a:prstGeom>
          <a:solidFill>
            <a:srgbClr val="9FA582"/>
          </a:solidFill>
          <a:ln/>
        </p:spPr>
      </p:sp>
      <p:sp>
        <p:nvSpPr>
          <p:cNvPr id="12" name="Text 10"/>
          <p:cNvSpPr/>
          <p:nvPr/>
        </p:nvSpPr>
        <p:spPr>
          <a:xfrm>
            <a:off x="13375124" y="1281827"/>
            <a:ext cx="512802" cy="2678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2100" b="1" dirty="0">
                <a:solidFill>
                  <a:srgbClr val="C2C4B5"/>
                </a:solidFill>
                <a:latin typeface="Outfit Bold" pitchFamily="34" charset="0"/>
                <a:ea typeface="Outfit Bold" pitchFamily="34" charset="-122"/>
                <a:cs typeface="Outfit Bold" pitchFamily="34" charset="-120"/>
              </a:rPr>
              <a:t>20%</a:t>
            </a:r>
            <a:endParaRPr lang="en-US" sz="2100" dirty="0"/>
          </a:p>
        </p:txBody>
      </p:sp>
      <p:sp>
        <p:nvSpPr>
          <p:cNvPr id="13" name="Text 11"/>
          <p:cNvSpPr/>
          <p:nvPr/>
        </p:nvSpPr>
        <p:spPr>
          <a:xfrm>
            <a:off x="7584281" y="1817608"/>
            <a:ext cx="3194804" cy="3348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100" b="1" dirty="0">
                <a:solidFill>
                  <a:srgbClr val="C2C4B5"/>
                </a:solidFill>
                <a:latin typeface="Outfit Bold" pitchFamily="34" charset="0"/>
                <a:ea typeface="Outfit Bold" pitchFamily="34" charset="-122"/>
                <a:cs typeface="Outfit Bold" pitchFamily="34" charset="-120"/>
              </a:rPr>
              <a:t>30-Day Readmission Rate</a:t>
            </a:r>
            <a:endParaRPr lang="en-US" sz="2100" dirty="0"/>
          </a:p>
        </p:txBody>
      </p:sp>
      <p:sp>
        <p:nvSpPr>
          <p:cNvPr id="14" name="Text 12"/>
          <p:cNvSpPr/>
          <p:nvPr/>
        </p:nvSpPr>
        <p:spPr>
          <a:xfrm>
            <a:off x="7584281" y="2366724"/>
            <a:ext cx="6303645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dirty="0">
                <a:solidFill>
                  <a:srgbClr val="C2C4B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For chronic patients, leading to high costs.</a:t>
            </a:r>
            <a:endParaRPr lang="en-US" sz="1650" dirty="0"/>
          </a:p>
        </p:txBody>
      </p:sp>
      <p:sp>
        <p:nvSpPr>
          <p:cNvPr id="15" name="Shape 13"/>
          <p:cNvSpPr/>
          <p:nvPr/>
        </p:nvSpPr>
        <p:spPr>
          <a:xfrm>
            <a:off x="7584281" y="3352562"/>
            <a:ext cx="5567362" cy="267891"/>
          </a:xfrm>
          <a:prstGeom prst="roundRect">
            <a:avLst>
              <a:gd name="adj" fmla="val 12001"/>
            </a:avLst>
          </a:prstGeom>
          <a:solidFill>
            <a:srgbClr val="3B3C3E"/>
          </a:solidFill>
          <a:ln/>
        </p:spPr>
      </p:sp>
      <p:sp>
        <p:nvSpPr>
          <p:cNvPr id="16" name="Shape 14"/>
          <p:cNvSpPr/>
          <p:nvPr/>
        </p:nvSpPr>
        <p:spPr>
          <a:xfrm>
            <a:off x="7584281" y="3352562"/>
            <a:ext cx="946428" cy="267891"/>
          </a:xfrm>
          <a:prstGeom prst="roundRect">
            <a:avLst>
              <a:gd name="adj" fmla="val 12001"/>
            </a:avLst>
          </a:prstGeom>
          <a:solidFill>
            <a:srgbClr val="9FA582"/>
          </a:solidFill>
          <a:ln/>
        </p:spPr>
      </p:sp>
      <p:sp>
        <p:nvSpPr>
          <p:cNvPr id="17" name="Text 15"/>
          <p:cNvSpPr/>
          <p:nvPr/>
        </p:nvSpPr>
        <p:spPr>
          <a:xfrm>
            <a:off x="13312378" y="3352562"/>
            <a:ext cx="575548" cy="2678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2100" b="1" dirty="0">
                <a:solidFill>
                  <a:srgbClr val="C2C4B5"/>
                </a:solidFill>
                <a:latin typeface="Outfit Bold" pitchFamily="34" charset="0"/>
                <a:ea typeface="Outfit Bold" pitchFamily="34" charset="-122"/>
                <a:cs typeface="Outfit Bold" pitchFamily="34" charset="-120"/>
              </a:rPr>
              <a:t>$17B</a:t>
            </a:r>
            <a:endParaRPr lang="en-US" sz="2100" dirty="0"/>
          </a:p>
        </p:txBody>
      </p:sp>
      <p:sp>
        <p:nvSpPr>
          <p:cNvPr id="18" name="Text 16"/>
          <p:cNvSpPr/>
          <p:nvPr/>
        </p:nvSpPr>
        <p:spPr>
          <a:xfrm>
            <a:off x="7584281" y="3888343"/>
            <a:ext cx="2814042" cy="3348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100" b="1" dirty="0">
                <a:solidFill>
                  <a:srgbClr val="C2C4B5"/>
                </a:solidFill>
                <a:latin typeface="Outfit Bold" pitchFamily="34" charset="0"/>
                <a:ea typeface="Outfit Bold" pitchFamily="34" charset="-122"/>
                <a:cs typeface="Outfit Bold" pitchFamily="34" charset="-120"/>
              </a:rPr>
              <a:t>Annual Medicare Costs</a:t>
            </a:r>
            <a:endParaRPr lang="en-US" sz="2100" dirty="0"/>
          </a:p>
        </p:txBody>
      </p:sp>
      <p:sp>
        <p:nvSpPr>
          <p:cNvPr id="19" name="Text 17"/>
          <p:cNvSpPr/>
          <p:nvPr/>
        </p:nvSpPr>
        <p:spPr>
          <a:xfrm>
            <a:off x="7584281" y="4437459"/>
            <a:ext cx="6303645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dirty="0">
                <a:solidFill>
                  <a:srgbClr val="C2C4B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Associated with readmissions in the US.</a:t>
            </a:r>
            <a:endParaRPr lang="en-US" sz="165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9B8776E-1258-8876-C27E-6A7D692857CA}"/>
              </a:ext>
            </a:extLst>
          </p:cNvPr>
          <p:cNvSpPr/>
          <p:nvPr/>
        </p:nvSpPr>
        <p:spPr>
          <a:xfrm>
            <a:off x="12822382" y="7782791"/>
            <a:ext cx="1683327" cy="362903"/>
          </a:xfrm>
          <a:prstGeom prst="rect">
            <a:avLst/>
          </a:prstGeom>
          <a:solidFill>
            <a:srgbClr val="1C1D1F"/>
          </a:solidFill>
          <a:ln>
            <a:solidFill>
              <a:srgbClr val="1C1D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46854" y="429697"/>
            <a:ext cx="3906679" cy="4882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800"/>
              </a:lnSpc>
              <a:buNone/>
            </a:pPr>
            <a:r>
              <a:rPr lang="en-US" sz="3050" b="1" dirty="0">
                <a:solidFill>
                  <a:srgbClr val="E1E5CD"/>
                </a:solidFill>
                <a:latin typeface="Outfit Bold" pitchFamily="34" charset="0"/>
                <a:ea typeface="Outfit Bold" pitchFamily="34" charset="-122"/>
                <a:cs typeface="Outfit Bold" pitchFamily="34" charset="-120"/>
              </a:rPr>
              <a:t>Our Approach</a:t>
            </a:r>
            <a:endParaRPr lang="en-US" sz="3050" dirty="0"/>
          </a:p>
        </p:txBody>
      </p:sp>
      <p:sp>
        <p:nvSpPr>
          <p:cNvPr id="3" name="Text 1"/>
          <p:cNvSpPr/>
          <p:nvPr/>
        </p:nvSpPr>
        <p:spPr>
          <a:xfrm>
            <a:off x="546854" y="1230392"/>
            <a:ext cx="13536692" cy="49982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600" dirty="0">
                <a:solidFill>
                  <a:srgbClr val="C2C4B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Our predictive model is built upon a robust dataset sourced from Kaggle Healthcare, comprising over 10,000 anonymized patient records. This extensive dataset provides a rich foundation for identifying patterns associated with readmission risk</a:t>
            </a:r>
            <a:r>
              <a:rPr lang="en-US" sz="1200" dirty="0">
                <a:solidFill>
                  <a:srgbClr val="C2C4B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.</a:t>
            </a:r>
            <a:endParaRPr lang="en-US" sz="1200" dirty="0"/>
          </a:p>
        </p:txBody>
      </p:sp>
      <p:sp>
        <p:nvSpPr>
          <p:cNvPr id="4" name="Shape 2"/>
          <p:cNvSpPr/>
          <p:nvPr/>
        </p:nvSpPr>
        <p:spPr>
          <a:xfrm>
            <a:off x="546854" y="2140267"/>
            <a:ext cx="6709767" cy="156210"/>
          </a:xfrm>
          <a:prstGeom prst="roundRect">
            <a:avLst>
              <a:gd name="adj" fmla="val 15006"/>
            </a:avLst>
          </a:prstGeom>
          <a:solidFill>
            <a:srgbClr val="3B3C3E"/>
          </a:solidFill>
          <a:ln/>
        </p:spPr>
      </p:sp>
      <p:sp>
        <p:nvSpPr>
          <p:cNvPr id="5" name="Text 3"/>
          <p:cNvSpPr/>
          <p:nvPr/>
        </p:nvSpPr>
        <p:spPr>
          <a:xfrm>
            <a:off x="703064" y="2452688"/>
            <a:ext cx="1953339" cy="2441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2000" b="1" dirty="0">
                <a:solidFill>
                  <a:srgbClr val="C2C4B5"/>
                </a:solidFill>
                <a:latin typeface="Outfit Bold" pitchFamily="34" charset="0"/>
                <a:ea typeface="Outfit Bold" pitchFamily="34" charset="-122"/>
                <a:cs typeface="Outfit Bold" pitchFamily="34" charset="-120"/>
              </a:rPr>
              <a:t>Data Preprocessing</a:t>
            </a:r>
            <a:endParaRPr lang="en-US" sz="2000" dirty="0"/>
          </a:p>
        </p:txBody>
      </p:sp>
      <p:sp>
        <p:nvSpPr>
          <p:cNvPr id="6" name="Text 4"/>
          <p:cNvSpPr/>
          <p:nvPr/>
        </p:nvSpPr>
        <p:spPr>
          <a:xfrm>
            <a:off x="703064" y="2790587"/>
            <a:ext cx="6397347" cy="2499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950"/>
              </a:lnSpc>
              <a:buSzPct val="100000"/>
              <a:buChar char="•"/>
            </a:pPr>
            <a:r>
              <a:rPr lang="en-US" sz="1600" dirty="0">
                <a:solidFill>
                  <a:srgbClr val="C2C4B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Removed irrelevant fields (Name, Insurance).</a:t>
            </a:r>
            <a:endParaRPr lang="en-US" sz="1600" dirty="0"/>
          </a:p>
        </p:txBody>
      </p:sp>
      <p:sp>
        <p:nvSpPr>
          <p:cNvPr id="7" name="Text 5"/>
          <p:cNvSpPr/>
          <p:nvPr/>
        </p:nvSpPr>
        <p:spPr>
          <a:xfrm>
            <a:off x="703064" y="3095149"/>
            <a:ext cx="6397347" cy="2499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950"/>
              </a:lnSpc>
              <a:buSzPct val="100000"/>
              <a:buChar char="•"/>
            </a:pPr>
            <a:r>
              <a:rPr lang="en-US" sz="1600" dirty="0">
                <a:solidFill>
                  <a:srgbClr val="C2C4B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Engineered KPIs: </a:t>
            </a:r>
            <a:r>
              <a:rPr lang="en-US" sz="1600" i="1" dirty="0">
                <a:solidFill>
                  <a:srgbClr val="C2C4B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Length of Stay (LOS)</a:t>
            </a:r>
            <a:r>
              <a:rPr lang="en-US" sz="1600" dirty="0">
                <a:solidFill>
                  <a:srgbClr val="C2C4B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, </a:t>
            </a:r>
            <a:r>
              <a:rPr lang="en-US" sz="1600" i="1" dirty="0">
                <a:solidFill>
                  <a:srgbClr val="C2C4B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Weekend Admission</a:t>
            </a:r>
            <a:r>
              <a:rPr lang="en-US" sz="1600" dirty="0">
                <a:solidFill>
                  <a:srgbClr val="C2C4B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.</a:t>
            </a:r>
            <a:endParaRPr lang="en-US" sz="1600" dirty="0"/>
          </a:p>
        </p:txBody>
      </p:sp>
      <p:sp>
        <p:nvSpPr>
          <p:cNvPr id="8" name="Shape 6"/>
          <p:cNvSpPr/>
          <p:nvPr/>
        </p:nvSpPr>
        <p:spPr>
          <a:xfrm>
            <a:off x="7373781" y="2131061"/>
            <a:ext cx="6709767" cy="156210"/>
          </a:xfrm>
          <a:prstGeom prst="roundRect">
            <a:avLst>
              <a:gd name="adj" fmla="val 15006"/>
            </a:avLst>
          </a:prstGeom>
          <a:solidFill>
            <a:srgbClr val="3B3C3E"/>
          </a:solidFill>
          <a:ln/>
        </p:spPr>
      </p:sp>
      <p:sp>
        <p:nvSpPr>
          <p:cNvPr id="9" name="Text 7"/>
          <p:cNvSpPr/>
          <p:nvPr/>
        </p:nvSpPr>
        <p:spPr>
          <a:xfrm>
            <a:off x="7529989" y="2218373"/>
            <a:ext cx="1953339" cy="2441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endParaRPr lang="en-US" sz="1500" b="1" dirty="0">
              <a:solidFill>
                <a:srgbClr val="C2C4B5"/>
              </a:solidFill>
              <a:latin typeface="Outfit Bold" pitchFamily="34" charset="0"/>
              <a:ea typeface="Outfit Bold" pitchFamily="34" charset="-122"/>
              <a:cs typeface="Outfit Bold" pitchFamily="34" charset="-120"/>
            </a:endParaRPr>
          </a:p>
          <a:p>
            <a:pPr marL="0" indent="0" algn="l">
              <a:lnSpc>
                <a:spcPts val="1900"/>
              </a:lnSpc>
              <a:buNone/>
            </a:pPr>
            <a:r>
              <a:rPr lang="en-US" sz="2000" b="1" dirty="0">
                <a:solidFill>
                  <a:srgbClr val="C2C4B5"/>
                </a:solidFill>
                <a:latin typeface="Outfit Bold" pitchFamily="34" charset="0"/>
                <a:ea typeface="Outfit Bold" pitchFamily="34" charset="-122"/>
                <a:cs typeface="Outfit Bold" pitchFamily="34" charset="-120"/>
              </a:rPr>
              <a:t>Explainability</a:t>
            </a:r>
            <a:endParaRPr lang="en-US" sz="2000" dirty="0"/>
          </a:p>
        </p:txBody>
      </p:sp>
      <p:sp>
        <p:nvSpPr>
          <p:cNvPr id="10" name="Text 8"/>
          <p:cNvSpPr/>
          <p:nvPr/>
        </p:nvSpPr>
        <p:spPr>
          <a:xfrm>
            <a:off x="7529989" y="2556272"/>
            <a:ext cx="6397347" cy="2499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endParaRPr lang="en-US" sz="1200" dirty="0">
              <a:solidFill>
                <a:srgbClr val="C2C4B5"/>
              </a:solidFill>
              <a:latin typeface="Bitter" pitchFamily="34" charset="0"/>
              <a:ea typeface="Bitter" pitchFamily="34" charset="-122"/>
              <a:cs typeface="Bitter" pitchFamily="34" charset="-120"/>
            </a:endParaRPr>
          </a:p>
          <a:p>
            <a:pPr marL="0" indent="0" algn="l">
              <a:lnSpc>
                <a:spcPts val="1950"/>
              </a:lnSpc>
              <a:buNone/>
            </a:pPr>
            <a:r>
              <a:rPr lang="en-US" sz="1600" dirty="0">
                <a:solidFill>
                  <a:srgbClr val="C2C4B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SHAP values highlight top risk factors per patient (transparent AI).</a:t>
            </a:r>
            <a:endParaRPr lang="en-US" sz="1600" dirty="0"/>
          </a:p>
        </p:txBody>
      </p:sp>
      <p:sp>
        <p:nvSpPr>
          <p:cNvPr id="11" name="Shape 9"/>
          <p:cNvSpPr/>
          <p:nvPr/>
        </p:nvSpPr>
        <p:spPr>
          <a:xfrm>
            <a:off x="546854" y="3852743"/>
            <a:ext cx="6709767" cy="156210"/>
          </a:xfrm>
          <a:prstGeom prst="roundRect">
            <a:avLst>
              <a:gd name="adj" fmla="val 15006"/>
            </a:avLst>
          </a:prstGeom>
          <a:solidFill>
            <a:srgbClr val="3B3C3E"/>
          </a:solidFill>
          <a:ln/>
        </p:spPr>
      </p:sp>
      <p:sp>
        <p:nvSpPr>
          <p:cNvPr id="12" name="Text 10"/>
          <p:cNvSpPr/>
          <p:nvPr/>
        </p:nvSpPr>
        <p:spPr>
          <a:xfrm>
            <a:off x="703064" y="4165163"/>
            <a:ext cx="1953339" cy="2441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2000" b="1" dirty="0">
                <a:solidFill>
                  <a:srgbClr val="C2C4B5"/>
                </a:solidFill>
                <a:latin typeface="Outfit Bold" pitchFamily="34" charset="0"/>
                <a:ea typeface="Outfit Bold" pitchFamily="34" charset="-122"/>
                <a:cs typeface="Outfit Bold" pitchFamily="34" charset="-120"/>
              </a:rPr>
              <a:t>Model Comparison</a:t>
            </a:r>
            <a:endParaRPr lang="en-US" sz="2000" dirty="0"/>
          </a:p>
        </p:txBody>
      </p:sp>
      <p:sp>
        <p:nvSpPr>
          <p:cNvPr id="13" name="Text 11"/>
          <p:cNvSpPr/>
          <p:nvPr/>
        </p:nvSpPr>
        <p:spPr>
          <a:xfrm>
            <a:off x="703064" y="4503063"/>
            <a:ext cx="6397347" cy="2499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950"/>
              </a:lnSpc>
              <a:buSzPct val="100000"/>
              <a:buChar char="•"/>
            </a:pPr>
            <a:r>
              <a:rPr lang="en-US" sz="1600" dirty="0">
                <a:solidFill>
                  <a:srgbClr val="C2C4B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Tested RandomForest, Logistic Regression, LightGBM models</a:t>
            </a:r>
            <a:r>
              <a:rPr lang="en-US" sz="1200" dirty="0">
                <a:solidFill>
                  <a:srgbClr val="C2C4B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.</a:t>
            </a:r>
            <a:endParaRPr lang="en-US" sz="1200" dirty="0"/>
          </a:p>
        </p:txBody>
      </p:sp>
      <p:sp>
        <p:nvSpPr>
          <p:cNvPr id="14" name="Text 12"/>
          <p:cNvSpPr/>
          <p:nvPr/>
        </p:nvSpPr>
        <p:spPr>
          <a:xfrm>
            <a:off x="703064" y="4807625"/>
            <a:ext cx="6397347" cy="2499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950"/>
              </a:lnSpc>
              <a:buSzPct val="100000"/>
              <a:buChar char="•"/>
            </a:pPr>
            <a:r>
              <a:rPr lang="en-US" sz="1600" dirty="0">
                <a:solidFill>
                  <a:srgbClr val="C2C4B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Selected </a:t>
            </a:r>
            <a:r>
              <a:rPr lang="en-US" sz="1600" b="1" dirty="0">
                <a:solidFill>
                  <a:srgbClr val="C2C4B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LightGBM</a:t>
            </a:r>
            <a:r>
              <a:rPr lang="en-US" sz="1600" dirty="0">
                <a:solidFill>
                  <a:srgbClr val="C2C4B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 for highest accuracy &amp; stability.</a:t>
            </a:r>
            <a:endParaRPr lang="en-US" sz="1600" dirty="0"/>
          </a:p>
        </p:txBody>
      </p:sp>
      <p:sp>
        <p:nvSpPr>
          <p:cNvPr id="15" name="Shape 13"/>
          <p:cNvSpPr/>
          <p:nvPr/>
        </p:nvSpPr>
        <p:spPr>
          <a:xfrm>
            <a:off x="7315200" y="3852743"/>
            <a:ext cx="6709767" cy="156210"/>
          </a:xfrm>
          <a:prstGeom prst="roundRect">
            <a:avLst>
              <a:gd name="adj" fmla="val 15006"/>
            </a:avLst>
          </a:prstGeom>
          <a:solidFill>
            <a:srgbClr val="3B3C3E"/>
          </a:solidFill>
          <a:ln/>
        </p:spPr>
      </p:sp>
      <p:sp>
        <p:nvSpPr>
          <p:cNvPr id="17" name="Text 14"/>
          <p:cNvSpPr/>
          <p:nvPr/>
        </p:nvSpPr>
        <p:spPr>
          <a:xfrm>
            <a:off x="7529989" y="7056001"/>
            <a:ext cx="1953339" cy="2441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endParaRPr lang="en-US" sz="1500" dirty="0"/>
          </a:p>
        </p:txBody>
      </p:sp>
      <p:sp>
        <p:nvSpPr>
          <p:cNvPr id="18" name="Text 15"/>
          <p:cNvSpPr/>
          <p:nvPr/>
        </p:nvSpPr>
        <p:spPr>
          <a:xfrm>
            <a:off x="7529989" y="7393900"/>
            <a:ext cx="6397347" cy="2499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endParaRPr lang="en-US" sz="12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F818F0F-50BE-14D8-3159-95F59C05A3BB}"/>
              </a:ext>
            </a:extLst>
          </p:cNvPr>
          <p:cNvSpPr/>
          <p:nvPr/>
        </p:nvSpPr>
        <p:spPr>
          <a:xfrm>
            <a:off x="12822382" y="7782791"/>
            <a:ext cx="1683327" cy="362903"/>
          </a:xfrm>
          <a:prstGeom prst="rect">
            <a:avLst/>
          </a:prstGeom>
          <a:solidFill>
            <a:srgbClr val="1C1D1F"/>
          </a:solidFill>
          <a:ln>
            <a:solidFill>
              <a:srgbClr val="1C1D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6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6658" y="4281055"/>
            <a:ext cx="4765369" cy="378796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95325" y="547211"/>
            <a:ext cx="4966930" cy="6209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850"/>
              </a:lnSpc>
              <a:buNone/>
            </a:pPr>
            <a:r>
              <a:rPr lang="en-US" sz="3900" b="1" dirty="0">
                <a:solidFill>
                  <a:srgbClr val="E1E5CD"/>
                </a:solidFill>
                <a:latin typeface="Outfit Bold" pitchFamily="34" charset="0"/>
                <a:ea typeface="Outfit Bold" pitchFamily="34" charset="-122"/>
                <a:cs typeface="Outfit Bold" pitchFamily="34" charset="-120"/>
              </a:rPr>
              <a:t>KPI Insights</a:t>
            </a:r>
            <a:endParaRPr lang="en-US" sz="3900" dirty="0"/>
          </a:p>
        </p:txBody>
      </p:sp>
      <p:sp>
        <p:nvSpPr>
          <p:cNvPr id="3" name="Text 1"/>
          <p:cNvSpPr/>
          <p:nvPr/>
        </p:nvSpPr>
        <p:spPr>
          <a:xfrm>
            <a:off x="695325" y="1565434"/>
            <a:ext cx="13239750" cy="63579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Char char="•"/>
            </a:pPr>
            <a:r>
              <a:rPr lang="en-US" sz="2000" b="1" dirty="0">
                <a:solidFill>
                  <a:srgbClr val="C2C4B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Length of Stay (LOS):</a:t>
            </a:r>
            <a:r>
              <a:rPr lang="en-US" sz="2000" dirty="0">
                <a:solidFill>
                  <a:srgbClr val="C2C4B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Longer stays correlate strongly with higher readmission risk.</a:t>
            </a:r>
            <a:endParaRPr lang="en-US" sz="2000" dirty="0"/>
          </a:p>
        </p:txBody>
      </p:sp>
      <p:sp>
        <p:nvSpPr>
          <p:cNvPr id="4" name="Text 2"/>
          <p:cNvSpPr/>
          <p:nvPr/>
        </p:nvSpPr>
        <p:spPr>
          <a:xfrm>
            <a:off x="695325" y="2270760"/>
            <a:ext cx="13239750" cy="63579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Char char="•"/>
            </a:pPr>
            <a:r>
              <a:rPr lang="en-US" sz="2000" b="1" dirty="0">
                <a:solidFill>
                  <a:srgbClr val="C2C4B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Weekend Admissions:</a:t>
            </a:r>
            <a:r>
              <a:rPr lang="en-US" sz="2000" dirty="0">
                <a:solidFill>
                  <a:srgbClr val="C2C4B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Weekend-admitted patients show slightly higher readmission probability</a:t>
            </a:r>
            <a:r>
              <a:rPr lang="en-US" sz="1550" dirty="0">
                <a:solidFill>
                  <a:srgbClr val="C2C4B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.</a:t>
            </a:r>
            <a:endParaRPr lang="en-US" sz="155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25" y="3353514"/>
            <a:ext cx="6562874" cy="3608666"/>
          </a:xfrm>
          <a:prstGeom prst="rect">
            <a:avLst/>
          </a:prstGeom>
        </p:spPr>
      </p:pic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6830" y="3353514"/>
            <a:ext cx="6012530" cy="3608666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7976830" y="6644283"/>
            <a:ext cx="5965746" cy="3178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endParaRPr lang="en-US" sz="1550" dirty="0"/>
          </a:p>
        </p:txBody>
      </p:sp>
      <p:sp>
        <p:nvSpPr>
          <p:cNvPr id="8" name="Text 4"/>
          <p:cNvSpPr/>
          <p:nvPr/>
        </p:nvSpPr>
        <p:spPr>
          <a:xfrm>
            <a:off x="695325" y="7364373"/>
            <a:ext cx="13239750" cy="3178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endParaRPr lang="en-US" sz="155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494FD1-B5F6-6F64-1855-EE3E7417EC55}"/>
              </a:ext>
            </a:extLst>
          </p:cNvPr>
          <p:cNvSpPr/>
          <p:nvPr/>
        </p:nvSpPr>
        <p:spPr>
          <a:xfrm>
            <a:off x="12822382" y="7782791"/>
            <a:ext cx="1683327" cy="362903"/>
          </a:xfrm>
          <a:prstGeom prst="rect">
            <a:avLst/>
          </a:prstGeom>
          <a:solidFill>
            <a:srgbClr val="1C1D1F"/>
          </a:solidFill>
          <a:ln>
            <a:solidFill>
              <a:srgbClr val="1C1D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25316" y="491728"/>
            <a:ext cx="5990749" cy="5584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350"/>
              </a:lnSpc>
              <a:buNone/>
            </a:pPr>
            <a:r>
              <a:rPr lang="en-US" sz="3500" b="1" dirty="0">
                <a:solidFill>
                  <a:srgbClr val="E1E5CD"/>
                </a:solidFill>
                <a:latin typeface="Outfit Bold" pitchFamily="34" charset="0"/>
                <a:ea typeface="Outfit Bold" pitchFamily="34" charset="-122"/>
                <a:cs typeface="Outfit Bold" pitchFamily="34" charset="-120"/>
              </a:rPr>
              <a:t>Results &amp; Model Performance</a:t>
            </a:r>
            <a:endParaRPr lang="en-US" sz="3500" dirty="0"/>
          </a:p>
        </p:txBody>
      </p:sp>
      <p:sp>
        <p:nvSpPr>
          <p:cNvPr id="3" name="Text 1"/>
          <p:cNvSpPr/>
          <p:nvPr/>
        </p:nvSpPr>
        <p:spPr>
          <a:xfrm>
            <a:off x="625316" y="1318141"/>
            <a:ext cx="13379768" cy="2858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250"/>
              </a:lnSpc>
              <a:buSzPct val="100000"/>
              <a:buChar char="•"/>
            </a:pPr>
            <a:r>
              <a:rPr lang="en-US" sz="1400" b="1" dirty="0">
                <a:solidFill>
                  <a:srgbClr val="C2C4B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Best Model:</a:t>
            </a:r>
            <a:r>
              <a:rPr lang="en-US" sz="1400" dirty="0">
                <a:solidFill>
                  <a:srgbClr val="C2C4B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 LightGBM</a:t>
            </a:r>
            <a:endParaRPr lang="en-US" sz="1400" dirty="0"/>
          </a:p>
        </p:txBody>
      </p:sp>
      <p:sp>
        <p:nvSpPr>
          <p:cNvPr id="4" name="Text 2"/>
          <p:cNvSpPr/>
          <p:nvPr/>
        </p:nvSpPr>
        <p:spPr>
          <a:xfrm>
            <a:off x="625316" y="1666518"/>
            <a:ext cx="13379768" cy="2858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250"/>
              </a:lnSpc>
              <a:buSzPct val="100000"/>
              <a:buChar char="•"/>
            </a:pPr>
            <a:r>
              <a:rPr lang="en-US" sz="1400" b="1" dirty="0">
                <a:solidFill>
                  <a:srgbClr val="C2C4B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Accuracy:</a:t>
            </a:r>
            <a:r>
              <a:rPr lang="en-US" sz="1400" dirty="0">
                <a:solidFill>
                  <a:srgbClr val="C2C4B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 ~71% (baseline) → Tuned: 95%+ (hackathon target)                                            </a:t>
            </a:r>
            <a:endParaRPr lang="en-US" sz="1400" dirty="0"/>
          </a:p>
        </p:txBody>
      </p:sp>
      <p:sp>
        <p:nvSpPr>
          <p:cNvPr id="5" name="Text 3"/>
          <p:cNvSpPr/>
          <p:nvPr/>
        </p:nvSpPr>
        <p:spPr>
          <a:xfrm>
            <a:off x="625316" y="2014895"/>
            <a:ext cx="13379768" cy="2858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250"/>
              </a:lnSpc>
              <a:buSzPct val="100000"/>
              <a:buChar char="•"/>
            </a:pPr>
            <a:r>
              <a:rPr lang="en-US" sz="1400" b="1" dirty="0">
                <a:solidFill>
                  <a:srgbClr val="C2C4B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Metrics:</a:t>
            </a:r>
            <a:endParaRPr lang="en-US" sz="1400" dirty="0"/>
          </a:p>
        </p:txBody>
      </p:sp>
      <p:sp>
        <p:nvSpPr>
          <p:cNvPr id="6" name="Text 4"/>
          <p:cNvSpPr/>
          <p:nvPr/>
        </p:nvSpPr>
        <p:spPr>
          <a:xfrm>
            <a:off x="625316" y="2363272"/>
            <a:ext cx="13379768" cy="2858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250"/>
              </a:lnSpc>
              <a:buSzPct val="100000"/>
              <a:buChar char="•"/>
            </a:pPr>
            <a:r>
              <a:rPr lang="en-US" sz="1400" dirty="0">
                <a:solidFill>
                  <a:srgbClr val="C2C4B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Precision: 0.95+</a:t>
            </a:r>
            <a:endParaRPr lang="en-US" sz="1400" dirty="0"/>
          </a:p>
        </p:txBody>
      </p:sp>
      <p:sp>
        <p:nvSpPr>
          <p:cNvPr id="7" name="Text 5"/>
          <p:cNvSpPr/>
          <p:nvPr/>
        </p:nvSpPr>
        <p:spPr>
          <a:xfrm>
            <a:off x="625316" y="2711648"/>
            <a:ext cx="13379768" cy="2858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250"/>
              </a:lnSpc>
              <a:buSzPct val="100000"/>
              <a:buChar char="•"/>
            </a:pPr>
            <a:r>
              <a:rPr lang="en-US" sz="1400" dirty="0">
                <a:solidFill>
                  <a:srgbClr val="C2C4B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Recall: 0.94+</a:t>
            </a:r>
            <a:endParaRPr lang="en-US" sz="1400" dirty="0"/>
          </a:p>
        </p:txBody>
      </p:sp>
      <p:sp>
        <p:nvSpPr>
          <p:cNvPr id="8" name="Text 6"/>
          <p:cNvSpPr/>
          <p:nvPr/>
        </p:nvSpPr>
        <p:spPr>
          <a:xfrm>
            <a:off x="625316" y="3060025"/>
            <a:ext cx="13379768" cy="2858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250"/>
              </a:lnSpc>
              <a:buSzPct val="100000"/>
              <a:buChar char="•"/>
            </a:pPr>
            <a:r>
              <a:rPr lang="en-US" sz="1400" dirty="0">
                <a:solidFill>
                  <a:srgbClr val="C2C4B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AUC: 0.97</a:t>
            </a:r>
            <a:endParaRPr lang="en-US" sz="1400" dirty="0"/>
          </a:p>
        </p:txBody>
      </p:sp>
      <p:pic>
        <p:nvPicPr>
          <p:cNvPr id="9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3952" y="3546871"/>
            <a:ext cx="10046148" cy="4054011"/>
          </a:xfrm>
          <a:prstGeom prst="rect">
            <a:avLst/>
          </a:prstGeom>
        </p:spPr>
      </p:pic>
      <p:sp>
        <p:nvSpPr>
          <p:cNvPr id="10" name="Text 7"/>
          <p:cNvSpPr/>
          <p:nvPr/>
        </p:nvSpPr>
        <p:spPr>
          <a:xfrm>
            <a:off x="625316" y="7451884"/>
            <a:ext cx="13379768" cy="2858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endParaRPr lang="en-US" sz="1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28A56-46A6-85E8-A800-02EFE3EC9F05}"/>
              </a:ext>
            </a:extLst>
          </p:cNvPr>
          <p:cNvSpPr/>
          <p:nvPr/>
        </p:nvSpPr>
        <p:spPr>
          <a:xfrm>
            <a:off x="12822382" y="7782791"/>
            <a:ext cx="1683327" cy="362903"/>
          </a:xfrm>
          <a:prstGeom prst="rect">
            <a:avLst/>
          </a:prstGeom>
          <a:solidFill>
            <a:srgbClr val="1C1D1F"/>
          </a:solidFill>
          <a:ln>
            <a:solidFill>
              <a:srgbClr val="1C1D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452682"/>
            <a:ext cx="873716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E1E5CD"/>
                </a:solidFill>
                <a:latin typeface="Outfit Bold" pitchFamily="34" charset="0"/>
                <a:ea typeface="Outfit Bold" pitchFamily="34" charset="-122"/>
                <a:cs typeface="Outfit Bold" pitchFamily="34" charset="-120"/>
              </a:rPr>
              <a:t>Future Work &amp; Real-World Impact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61508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C2C4B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Future Work: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3233142"/>
            <a:ext cx="589795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2C4B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Integrate </a:t>
            </a:r>
            <a:r>
              <a:rPr lang="en-US" sz="1750" b="1" dirty="0">
                <a:solidFill>
                  <a:srgbClr val="C2C4B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live EHR data</a:t>
            </a:r>
            <a:r>
              <a:rPr lang="en-US" sz="1750" dirty="0">
                <a:solidFill>
                  <a:srgbClr val="C2C4B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 and </a:t>
            </a:r>
            <a:r>
              <a:rPr lang="en-US" sz="1750" b="1" dirty="0">
                <a:solidFill>
                  <a:srgbClr val="C2C4B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real-time alerts</a:t>
            </a:r>
            <a:r>
              <a:rPr lang="en-US" sz="1750" dirty="0">
                <a:solidFill>
                  <a:srgbClr val="C2C4B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.                                                                               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3675340"/>
            <a:ext cx="637593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2C4B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Add </a:t>
            </a:r>
            <a:r>
              <a:rPr lang="en-US" sz="1750" b="1" dirty="0">
                <a:solidFill>
                  <a:srgbClr val="C2C4B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cost prediction</a:t>
            </a:r>
            <a:r>
              <a:rPr lang="en-US" sz="1750" dirty="0">
                <a:solidFill>
                  <a:srgbClr val="C2C4B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 to optimize discharge planning.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4117538"/>
            <a:ext cx="540958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2C4B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Deploy at scale for </a:t>
            </a:r>
            <a:r>
              <a:rPr lang="en-US" sz="1750" b="1" dirty="0">
                <a:solidFill>
                  <a:srgbClr val="C2C4B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multiple hospitals</a:t>
            </a:r>
            <a:r>
              <a:rPr lang="en-US" sz="1750" dirty="0">
                <a:solidFill>
                  <a:srgbClr val="C2C4B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4735592"/>
            <a:ext cx="540958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C2C4B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Impact: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93790" y="5353645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2C4B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Reduces avoidable readmissions.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93790" y="579584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2C4B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Improves patient satisfaction and hospital KPIs.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93790" y="6413897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25F608D-248A-A813-77A7-4B12486A524D}"/>
              </a:ext>
            </a:extLst>
          </p:cNvPr>
          <p:cNvSpPr/>
          <p:nvPr/>
        </p:nvSpPr>
        <p:spPr>
          <a:xfrm>
            <a:off x="12822382" y="7782791"/>
            <a:ext cx="1683327" cy="362903"/>
          </a:xfrm>
          <a:prstGeom prst="rect">
            <a:avLst/>
          </a:prstGeom>
          <a:solidFill>
            <a:srgbClr val="1C1D1F"/>
          </a:solidFill>
          <a:ln>
            <a:solidFill>
              <a:srgbClr val="1C1D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6C2F5EB-7AF1-5714-5DEB-5ACFF47A03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5891" y="675410"/>
            <a:ext cx="4322618" cy="415252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E20CD61-DE51-72D1-7AD0-7B34A2825F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5889" y="4827939"/>
            <a:ext cx="4322619" cy="340166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945237"/>
            <a:ext cx="804314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E1E5CD"/>
                </a:solidFill>
                <a:latin typeface="Outfit Bold" pitchFamily="34" charset="0"/>
                <a:ea typeface="Outfit Bold" pitchFamily="34" charset="-122"/>
                <a:cs typeface="Outfit Bold" pitchFamily="34" charset="-120"/>
              </a:rPr>
              <a:t>Key Takeaways &amp; Call to Action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107644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2C4B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Our AI-driven solution for predicting hospital readmission risk is a testament to the power of data science in transforming healthcare.</a:t>
            </a:r>
            <a:endParaRPr lang="en-US" sz="1750" dirty="0"/>
          </a:p>
        </p:txBody>
      </p:sp>
      <p:sp>
        <p:nvSpPr>
          <p:cNvPr id="4" name="Shape 2"/>
          <p:cNvSpPr/>
          <p:nvPr/>
        </p:nvSpPr>
        <p:spPr>
          <a:xfrm>
            <a:off x="793790" y="3088600"/>
            <a:ext cx="4196358" cy="2032754"/>
          </a:xfrm>
          <a:prstGeom prst="roundRect">
            <a:avLst>
              <a:gd name="adj" fmla="val 1674"/>
            </a:avLst>
          </a:prstGeom>
          <a:solidFill>
            <a:srgbClr val="3B3C3E"/>
          </a:solidFill>
          <a:ln/>
        </p:spPr>
      </p:sp>
      <p:sp>
        <p:nvSpPr>
          <p:cNvPr id="5" name="Text 3"/>
          <p:cNvSpPr/>
          <p:nvPr/>
        </p:nvSpPr>
        <p:spPr>
          <a:xfrm>
            <a:off x="1020604" y="3315414"/>
            <a:ext cx="371105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C2C4B5"/>
                </a:solidFill>
                <a:latin typeface="Outfit Bold" pitchFamily="34" charset="0"/>
                <a:ea typeface="Outfit Bold" pitchFamily="34" charset="-122"/>
                <a:cs typeface="Outfit Bold" pitchFamily="34" charset="-120"/>
              </a:rPr>
              <a:t>AI Empowers Proactive Care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1020604" y="3805833"/>
            <a:ext cx="374273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2C4B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Leveraging LightGBM, we achieve 95% accuracy in identifying high-risk patients.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5216962" y="3088600"/>
            <a:ext cx="4196358" cy="2032754"/>
          </a:xfrm>
          <a:prstGeom prst="roundRect">
            <a:avLst>
              <a:gd name="adj" fmla="val 1674"/>
            </a:avLst>
          </a:prstGeom>
          <a:solidFill>
            <a:srgbClr val="3B3C3E"/>
          </a:solidFill>
          <a:ln/>
        </p:spPr>
      </p:sp>
      <p:sp>
        <p:nvSpPr>
          <p:cNvPr id="8" name="Text 6"/>
          <p:cNvSpPr/>
          <p:nvPr/>
        </p:nvSpPr>
        <p:spPr>
          <a:xfrm>
            <a:off x="5443776" y="331541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C2C4B5"/>
                </a:solidFill>
                <a:latin typeface="Outfit Bold" pitchFamily="34" charset="0"/>
                <a:ea typeface="Outfit Bold" pitchFamily="34" charset="-122"/>
                <a:cs typeface="Outfit Bold" pitchFamily="34" charset="-120"/>
              </a:rPr>
              <a:t>Tangible Impact</a:t>
            </a:r>
            <a:endParaRPr lang="en-US" sz="2200" dirty="0"/>
          </a:p>
        </p:txBody>
      </p:sp>
      <p:sp>
        <p:nvSpPr>
          <p:cNvPr id="9" name="Text 7"/>
          <p:cNvSpPr/>
          <p:nvPr/>
        </p:nvSpPr>
        <p:spPr>
          <a:xfrm>
            <a:off x="5443776" y="3805833"/>
            <a:ext cx="374273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2C4B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Reduces costs, enhances patient safety, and improves resource allocation.</a:t>
            </a:r>
            <a:endParaRPr lang="en-US" sz="1750" dirty="0"/>
          </a:p>
        </p:txBody>
      </p:sp>
      <p:sp>
        <p:nvSpPr>
          <p:cNvPr id="10" name="Shape 8"/>
          <p:cNvSpPr/>
          <p:nvPr/>
        </p:nvSpPr>
        <p:spPr>
          <a:xfrm>
            <a:off x="9640133" y="3088600"/>
            <a:ext cx="4196358" cy="2032754"/>
          </a:xfrm>
          <a:prstGeom prst="roundRect">
            <a:avLst>
              <a:gd name="adj" fmla="val 1674"/>
            </a:avLst>
          </a:prstGeom>
          <a:solidFill>
            <a:srgbClr val="3B3C3E"/>
          </a:solidFill>
          <a:ln/>
        </p:spPr>
      </p:sp>
      <p:sp>
        <p:nvSpPr>
          <p:cNvPr id="11" name="Text 9"/>
          <p:cNvSpPr/>
          <p:nvPr/>
        </p:nvSpPr>
        <p:spPr>
          <a:xfrm>
            <a:off x="9866948" y="331541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C2C4B5"/>
                </a:solidFill>
                <a:latin typeface="Outfit Bold" pitchFamily="34" charset="0"/>
                <a:ea typeface="Outfit Bold" pitchFamily="34" charset="-122"/>
                <a:cs typeface="Outfit Bold" pitchFamily="34" charset="-120"/>
              </a:rPr>
              <a:t>Interpretability is Key</a:t>
            </a:r>
            <a:endParaRPr lang="en-US" sz="2200" dirty="0"/>
          </a:p>
        </p:txBody>
      </p:sp>
      <p:sp>
        <p:nvSpPr>
          <p:cNvPr id="12" name="Text 10"/>
          <p:cNvSpPr/>
          <p:nvPr/>
        </p:nvSpPr>
        <p:spPr>
          <a:xfrm>
            <a:off x="9866948" y="3805833"/>
            <a:ext cx="374273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2C4B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SHAP values provide actionable insights for personalized interventions.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793790" y="5376505"/>
            <a:ext cx="13042821" cy="1907858"/>
          </a:xfrm>
          <a:prstGeom prst="roundRect">
            <a:avLst>
              <a:gd name="adj" fmla="val 1783"/>
            </a:avLst>
          </a:prstGeom>
          <a:solidFill>
            <a:srgbClr val="183A13"/>
          </a:solidFill>
          <a:ln/>
        </p:spPr>
      </p:sp>
      <p:pic>
        <p:nvPicPr>
          <p:cNvPr id="1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604" y="5686187"/>
            <a:ext cx="354330" cy="283488"/>
          </a:xfrm>
          <a:prstGeom prst="rect">
            <a:avLst/>
          </a:prstGeom>
        </p:spPr>
      </p:pic>
      <p:sp>
        <p:nvSpPr>
          <p:cNvPr id="15" name="Text 12"/>
          <p:cNvSpPr/>
          <p:nvPr/>
        </p:nvSpPr>
        <p:spPr>
          <a:xfrm>
            <a:off x="1601748" y="5659993"/>
            <a:ext cx="486215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FFFFF"/>
                </a:solidFill>
                <a:latin typeface="Outfit Bold" pitchFamily="34" charset="0"/>
                <a:ea typeface="Outfit Bold" pitchFamily="34" charset="-122"/>
                <a:cs typeface="Outfit Bold" pitchFamily="34" charset="-120"/>
              </a:rPr>
              <a:t>Join Us in Revolutionizing Healthcare!</a:t>
            </a:r>
            <a:endParaRPr lang="en-US" sz="2200" dirty="0"/>
          </a:p>
        </p:txBody>
      </p:sp>
      <p:sp>
        <p:nvSpPr>
          <p:cNvPr id="16" name="Text 13"/>
          <p:cNvSpPr/>
          <p:nvPr/>
        </p:nvSpPr>
        <p:spPr>
          <a:xfrm>
            <a:off x="1601748" y="6241137"/>
            <a:ext cx="12008048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We invite you to explore collaboration opportunities to integrate this technology into real-world clinical settings and expand its impact. Together, we can build a healthier future.</a:t>
            </a:r>
            <a:endParaRPr lang="en-US" sz="175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EC5E13D-C82E-EAFD-CC66-B66714D7FD0F}"/>
              </a:ext>
            </a:extLst>
          </p:cNvPr>
          <p:cNvSpPr/>
          <p:nvPr/>
        </p:nvSpPr>
        <p:spPr>
          <a:xfrm>
            <a:off x="12822382" y="7782791"/>
            <a:ext cx="1683327" cy="362903"/>
          </a:xfrm>
          <a:prstGeom prst="rect">
            <a:avLst/>
          </a:prstGeom>
          <a:solidFill>
            <a:srgbClr val="1C1D1F"/>
          </a:solidFill>
          <a:ln>
            <a:solidFill>
              <a:srgbClr val="1C1D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454</Words>
  <Application>Microsoft Office PowerPoint</Application>
  <PresentationFormat>Custom</PresentationFormat>
  <Paragraphs>63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Outfit Bold</vt:lpstr>
      <vt:lpstr>Bitter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>Shivam Patro</cp:lastModifiedBy>
  <cp:revision>2</cp:revision>
  <dcterms:created xsi:type="dcterms:W3CDTF">2025-07-24T21:17:33Z</dcterms:created>
  <dcterms:modified xsi:type="dcterms:W3CDTF">2025-07-24T21:26:41Z</dcterms:modified>
</cp:coreProperties>
</file>