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3" r:id="rId4"/>
    <p:sldId id="257" r:id="rId5"/>
    <p:sldId id="268" r:id="rId6"/>
    <p:sldId id="274" r:id="rId7"/>
    <p:sldId id="266" r:id="rId8"/>
    <p:sldId id="277" r:id="rId9"/>
    <p:sldId id="278" r:id="rId10"/>
    <p:sldId id="267" r:id="rId11"/>
    <p:sldId id="281" r:id="rId12"/>
    <p:sldId id="260" r:id="rId13"/>
    <p:sldId id="262" r:id="rId14"/>
    <p:sldId id="272" r:id="rId15"/>
    <p:sldId id="258" r:id="rId16"/>
    <p:sldId id="275" r:id="rId17"/>
    <p:sldId id="276" r:id="rId18"/>
    <p:sldId id="270" r:id="rId19"/>
    <p:sldId id="273" r:id="rId20"/>
    <p:sldId id="263" r:id="rId21"/>
    <p:sldId id="280" r:id="rId22"/>
    <p:sldId id="264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AB737F-2AAF-4E4B-B02C-67E304B1F3C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725AEB5-6D61-4E79-826E-15DFF8B7AB35}">
      <dgm:prSet phldrT="[Text]" custT="1"/>
      <dgm:spPr/>
      <dgm:t>
        <a:bodyPr/>
        <a:lstStyle/>
        <a:p>
          <a:r>
            <a:rPr lang="en-US" sz="2600" b="1" dirty="0">
              <a:solidFill>
                <a:srgbClr val="FFFF00"/>
              </a:solidFill>
            </a:rPr>
            <a:t>Collect and preprocess data</a:t>
          </a:r>
          <a:r>
            <a:rPr lang="en-US" sz="2600" dirty="0">
              <a:solidFill>
                <a:srgbClr val="FFFF00"/>
              </a:solidFill>
            </a:rPr>
            <a:t> </a:t>
          </a:r>
          <a:r>
            <a:rPr lang="en-US" sz="2600" dirty="0"/>
            <a:t>– Extract images and text from </a:t>
          </a:r>
          <a:r>
            <a:rPr lang="en-US" sz="2600" dirty="0" err="1"/>
            <a:t>DermNet</a:t>
          </a:r>
          <a:r>
            <a:rPr lang="en-US" sz="2600" dirty="0"/>
            <a:t> for analysis.</a:t>
          </a:r>
          <a:endParaRPr lang="en-IN" sz="2600" dirty="0"/>
        </a:p>
      </dgm:t>
    </dgm:pt>
    <dgm:pt modelId="{9B3B777A-84CF-4126-A0C9-039AC8AC7E8A}" type="parTrans" cxnId="{DCC0A393-90BA-424D-9D62-2C78777EC945}">
      <dgm:prSet/>
      <dgm:spPr/>
      <dgm:t>
        <a:bodyPr/>
        <a:lstStyle/>
        <a:p>
          <a:endParaRPr lang="en-IN"/>
        </a:p>
      </dgm:t>
    </dgm:pt>
    <dgm:pt modelId="{41764EDE-DF67-44BD-9661-369F9AA331DB}" type="sibTrans" cxnId="{DCC0A393-90BA-424D-9D62-2C78777EC945}">
      <dgm:prSet/>
      <dgm:spPr/>
      <dgm:t>
        <a:bodyPr/>
        <a:lstStyle/>
        <a:p>
          <a:endParaRPr lang="en-IN"/>
        </a:p>
      </dgm:t>
    </dgm:pt>
    <dgm:pt modelId="{45ACE6D5-915A-41EC-9D8B-D28FEECF7989}">
      <dgm:prSet custT="1"/>
      <dgm:spPr/>
      <dgm:t>
        <a:bodyPr/>
        <a:lstStyle/>
        <a:p>
          <a:r>
            <a:rPr lang="en-US" sz="2600" b="1" dirty="0">
              <a:solidFill>
                <a:srgbClr val="FFFF00"/>
              </a:solidFill>
            </a:rPr>
            <a:t>Generate embeddings</a:t>
          </a:r>
          <a:r>
            <a:rPr lang="en-US" sz="2600" dirty="0"/>
            <a:t> – Convert images and text into vector representations for efficient retrieval.</a:t>
          </a:r>
          <a:endParaRPr lang="en-IN" sz="2600" dirty="0"/>
        </a:p>
      </dgm:t>
    </dgm:pt>
    <dgm:pt modelId="{148B49A2-089F-4484-A21D-003C85BFA11E}" type="parTrans" cxnId="{FAD59627-1258-4AC0-A202-582AA683AB8D}">
      <dgm:prSet/>
      <dgm:spPr/>
      <dgm:t>
        <a:bodyPr/>
        <a:lstStyle/>
        <a:p>
          <a:endParaRPr lang="en-IN"/>
        </a:p>
      </dgm:t>
    </dgm:pt>
    <dgm:pt modelId="{BD5352C4-74CF-43CA-94D4-8DDE4210C60A}" type="sibTrans" cxnId="{FAD59627-1258-4AC0-A202-582AA683AB8D}">
      <dgm:prSet/>
      <dgm:spPr/>
      <dgm:t>
        <a:bodyPr/>
        <a:lstStyle/>
        <a:p>
          <a:endParaRPr lang="en-IN"/>
        </a:p>
      </dgm:t>
    </dgm:pt>
    <dgm:pt modelId="{6E823F49-4E9F-4CF0-BD3E-CBE34325DD61}">
      <dgm:prSet custT="1"/>
      <dgm:spPr/>
      <dgm:t>
        <a:bodyPr/>
        <a:lstStyle/>
        <a:p>
          <a:r>
            <a:rPr lang="en-US" sz="2600" b="1" dirty="0">
              <a:solidFill>
                <a:srgbClr val="FFFF00"/>
              </a:solidFill>
            </a:rPr>
            <a:t>Store in ChromaDB</a:t>
          </a:r>
          <a:r>
            <a:rPr lang="en-US" sz="2600" dirty="0"/>
            <a:t> – Insert the vectorized data into ChromaDB for fast and structured access.</a:t>
          </a:r>
        </a:p>
      </dgm:t>
    </dgm:pt>
    <dgm:pt modelId="{29B8E5A7-FB22-455C-99A2-3DBB5762F7D2}" type="parTrans" cxnId="{06E83D96-F931-455E-9D39-757232DE55B4}">
      <dgm:prSet/>
      <dgm:spPr/>
      <dgm:t>
        <a:bodyPr/>
        <a:lstStyle/>
        <a:p>
          <a:endParaRPr lang="en-IN"/>
        </a:p>
      </dgm:t>
    </dgm:pt>
    <dgm:pt modelId="{AB5E932B-9633-4784-A5BD-B0B3A6631894}" type="sibTrans" cxnId="{06E83D96-F931-455E-9D39-757232DE55B4}">
      <dgm:prSet/>
      <dgm:spPr/>
      <dgm:t>
        <a:bodyPr/>
        <a:lstStyle/>
        <a:p>
          <a:endParaRPr lang="en-IN"/>
        </a:p>
      </dgm:t>
    </dgm:pt>
    <dgm:pt modelId="{7745EC26-979B-4F66-B716-654DC6FB2066}">
      <dgm:prSet custT="1"/>
      <dgm:spPr/>
      <dgm:t>
        <a:bodyPr/>
        <a:lstStyle/>
        <a:p>
          <a:r>
            <a:rPr lang="en-US" sz="2600" b="1" dirty="0">
              <a:solidFill>
                <a:srgbClr val="FFFF00"/>
              </a:solidFill>
            </a:rPr>
            <a:t>Implement RAG framework</a:t>
          </a:r>
          <a:r>
            <a:rPr lang="en-US" sz="2600" dirty="0"/>
            <a:t> – Use retrieval-augmented generation to fetch relevant information and provide accurate recommendations.</a:t>
          </a:r>
          <a:endParaRPr lang="en-IN" sz="2600" dirty="0"/>
        </a:p>
      </dgm:t>
    </dgm:pt>
    <dgm:pt modelId="{A051DD16-6616-4516-8DC0-004B08DA5FCF}" type="parTrans" cxnId="{20F18D90-0871-4F5D-862D-56CC96F5EC69}">
      <dgm:prSet/>
      <dgm:spPr/>
      <dgm:t>
        <a:bodyPr/>
        <a:lstStyle/>
        <a:p>
          <a:endParaRPr lang="en-IN"/>
        </a:p>
      </dgm:t>
    </dgm:pt>
    <dgm:pt modelId="{9786633A-C054-45DB-8E25-3FEA60F48138}" type="sibTrans" cxnId="{20F18D90-0871-4F5D-862D-56CC96F5EC69}">
      <dgm:prSet/>
      <dgm:spPr/>
      <dgm:t>
        <a:bodyPr/>
        <a:lstStyle/>
        <a:p>
          <a:endParaRPr lang="en-IN"/>
        </a:p>
      </dgm:t>
    </dgm:pt>
    <dgm:pt modelId="{74FE5CA2-4CCE-4B1D-9989-E0771A3EF48A}" type="pres">
      <dgm:prSet presAssocID="{35AB737F-2AAF-4E4B-B02C-67E304B1F3C6}" presName="linearFlow" presStyleCnt="0">
        <dgm:presLayoutVars>
          <dgm:resizeHandles val="exact"/>
        </dgm:presLayoutVars>
      </dgm:prSet>
      <dgm:spPr/>
    </dgm:pt>
    <dgm:pt modelId="{3038B591-4BF6-479C-A402-977AA89A486F}" type="pres">
      <dgm:prSet presAssocID="{2725AEB5-6D61-4E79-826E-15DFF8B7AB35}" presName="node" presStyleLbl="node1" presStyleIdx="0" presStyleCnt="4" custScaleX="274786">
        <dgm:presLayoutVars>
          <dgm:bulletEnabled val="1"/>
        </dgm:presLayoutVars>
      </dgm:prSet>
      <dgm:spPr/>
    </dgm:pt>
    <dgm:pt modelId="{ECC01E83-1FA4-4508-9290-5A4ECE47C73E}" type="pres">
      <dgm:prSet presAssocID="{41764EDE-DF67-44BD-9661-369F9AA331DB}" presName="sibTrans" presStyleLbl="sibTrans2D1" presStyleIdx="0" presStyleCnt="3"/>
      <dgm:spPr/>
    </dgm:pt>
    <dgm:pt modelId="{4213EBC3-2527-4F71-ADD7-BA46A657BCB1}" type="pres">
      <dgm:prSet presAssocID="{41764EDE-DF67-44BD-9661-369F9AA331DB}" presName="connectorText" presStyleLbl="sibTrans2D1" presStyleIdx="0" presStyleCnt="3"/>
      <dgm:spPr/>
    </dgm:pt>
    <dgm:pt modelId="{EB794B99-57DF-410B-A1AE-CEB81B19A5F1}" type="pres">
      <dgm:prSet presAssocID="{45ACE6D5-915A-41EC-9D8B-D28FEECF7989}" presName="node" presStyleLbl="node1" presStyleIdx="1" presStyleCnt="4" custScaleX="275591">
        <dgm:presLayoutVars>
          <dgm:bulletEnabled val="1"/>
        </dgm:presLayoutVars>
      </dgm:prSet>
      <dgm:spPr/>
    </dgm:pt>
    <dgm:pt modelId="{EE34C288-9B88-4D43-9F71-8B4BB4B7CD60}" type="pres">
      <dgm:prSet presAssocID="{BD5352C4-74CF-43CA-94D4-8DDE4210C60A}" presName="sibTrans" presStyleLbl="sibTrans2D1" presStyleIdx="1" presStyleCnt="3"/>
      <dgm:spPr/>
    </dgm:pt>
    <dgm:pt modelId="{6955F22B-C431-4A4F-A13F-E6F727C24AAB}" type="pres">
      <dgm:prSet presAssocID="{BD5352C4-74CF-43CA-94D4-8DDE4210C60A}" presName="connectorText" presStyleLbl="sibTrans2D1" presStyleIdx="1" presStyleCnt="3"/>
      <dgm:spPr/>
    </dgm:pt>
    <dgm:pt modelId="{A8A2A981-540F-4596-B3CE-000C2571DD1A}" type="pres">
      <dgm:prSet presAssocID="{6E823F49-4E9F-4CF0-BD3E-CBE34325DD61}" presName="node" presStyleLbl="node1" presStyleIdx="2" presStyleCnt="4" custScaleX="275591">
        <dgm:presLayoutVars>
          <dgm:bulletEnabled val="1"/>
        </dgm:presLayoutVars>
      </dgm:prSet>
      <dgm:spPr/>
    </dgm:pt>
    <dgm:pt modelId="{70B15950-223C-4EA3-9217-606D98137E20}" type="pres">
      <dgm:prSet presAssocID="{AB5E932B-9633-4784-A5BD-B0B3A6631894}" presName="sibTrans" presStyleLbl="sibTrans2D1" presStyleIdx="2" presStyleCnt="3"/>
      <dgm:spPr/>
    </dgm:pt>
    <dgm:pt modelId="{D75FE07E-5D48-4D38-8A51-082141500DEB}" type="pres">
      <dgm:prSet presAssocID="{AB5E932B-9633-4784-A5BD-B0B3A6631894}" presName="connectorText" presStyleLbl="sibTrans2D1" presStyleIdx="2" presStyleCnt="3"/>
      <dgm:spPr/>
    </dgm:pt>
    <dgm:pt modelId="{431C7270-350E-47B2-B550-BDB2B6E7926D}" type="pres">
      <dgm:prSet presAssocID="{7745EC26-979B-4F66-B716-654DC6FB2066}" presName="node" presStyleLbl="node1" presStyleIdx="3" presStyleCnt="4" custScaleX="275591">
        <dgm:presLayoutVars>
          <dgm:bulletEnabled val="1"/>
        </dgm:presLayoutVars>
      </dgm:prSet>
      <dgm:spPr/>
    </dgm:pt>
  </dgm:ptLst>
  <dgm:cxnLst>
    <dgm:cxn modelId="{D3FF5D1D-6046-4C28-9F91-417460B23472}" type="presOf" srcId="{41764EDE-DF67-44BD-9661-369F9AA331DB}" destId="{ECC01E83-1FA4-4508-9290-5A4ECE47C73E}" srcOrd="0" destOrd="0" presId="urn:microsoft.com/office/officeart/2005/8/layout/process2"/>
    <dgm:cxn modelId="{D1394E20-3361-4310-B8E6-E93F1D57756E}" type="presOf" srcId="{AB5E932B-9633-4784-A5BD-B0B3A6631894}" destId="{D75FE07E-5D48-4D38-8A51-082141500DEB}" srcOrd="1" destOrd="0" presId="urn:microsoft.com/office/officeart/2005/8/layout/process2"/>
    <dgm:cxn modelId="{B85BB425-BC48-475F-87A8-0B23AA9A0042}" type="presOf" srcId="{BD5352C4-74CF-43CA-94D4-8DDE4210C60A}" destId="{EE34C288-9B88-4D43-9F71-8B4BB4B7CD60}" srcOrd="0" destOrd="0" presId="urn:microsoft.com/office/officeart/2005/8/layout/process2"/>
    <dgm:cxn modelId="{A1814F26-3253-4641-83E2-A7F639B88B1D}" type="presOf" srcId="{45ACE6D5-915A-41EC-9D8B-D28FEECF7989}" destId="{EB794B99-57DF-410B-A1AE-CEB81B19A5F1}" srcOrd="0" destOrd="0" presId="urn:microsoft.com/office/officeart/2005/8/layout/process2"/>
    <dgm:cxn modelId="{FAD59627-1258-4AC0-A202-582AA683AB8D}" srcId="{35AB737F-2AAF-4E4B-B02C-67E304B1F3C6}" destId="{45ACE6D5-915A-41EC-9D8B-D28FEECF7989}" srcOrd="1" destOrd="0" parTransId="{148B49A2-089F-4484-A21D-003C85BFA11E}" sibTransId="{BD5352C4-74CF-43CA-94D4-8DDE4210C60A}"/>
    <dgm:cxn modelId="{6AF3B239-D07A-4955-B9D6-EAB6998EFD82}" type="presOf" srcId="{7745EC26-979B-4F66-B716-654DC6FB2066}" destId="{431C7270-350E-47B2-B550-BDB2B6E7926D}" srcOrd="0" destOrd="0" presId="urn:microsoft.com/office/officeart/2005/8/layout/process2"/>
    <dgm:cxn modelId="{5EE5195D-65A9-49F6-8EFE-7B5A304BB976}" type="presOf" srcId="{2725AEB5-6D61-4E79-826E-15DFF8B7AB35}" destId="{3038B591-4BF6-479C-A402-977AA89A486F}" srcOrd="0" destOrd="0" presId="urn:microsoft.com/office/officeart/2005/8/layout/process2"/>
    <dgm:cxn modelId="{E009A161-053C-4D03-9BBA-444F00E82699}" type="presOf" srcId="{AB5E932B-9633-4784-A5BD-B0B3A6631894}" destId="{70B15950-223C-4EA3-9217-606D98137E20}" srcOrd="0" destOrd="0" presId="urn:microsoft.com/office/officeart/2005/8/layout/process2"/>
    <dgm:cxn modelId="{DFD7A07D-C65C-481E-9AD2-4287629E968C}" type="presOf" srcId="{6E823F49-4E9F-4CF0-BD3E-CBE34325DD61}" destId="{A8A2A981-540F-4596-B3CE-000C2571DD1A}" srcOrd="0" destOrd="0" presId="urn:microsoft.com/office/officeart/2005/8/layout/process2"/>
    <dgm:cxn modelId="{EBD85F80-1045-4FBB-8340-59E4BB57A7EC}" type="presOf" srcId="{BD5352C4-74CF-43CA-94D4-8DDE4210C60A}" destId="{6955F22B-C431-4A4F-A13F-E6F727C24AAB}" srcOrd="1" destOrd="0" presId="urn:microsoft.com/office/officeart/2005/8/layout/process2"/>
    <dgm:cxn modelId="{20F18D90-0871-4F5D-862D-56CC96F5EC69}" srcId="{35AB737F-2AAF-4E4B-B02C-67E304B1F3C6}" destId="{7745EC26-979B-4F66-B716-654DC6FB2066}" srcOrd="3" destOrd="0" parTransId="{A051DD16-6616-4516-8DC0-004B08DA5FCF}" sibTransId="{9786633A-C054-45DB-8E25-3FEA60F48138}"/>
    <dgm:cxn modelId="{DCC0A393-90BA-424D-9D62-2C78777EC945}" srcId="{35AB737F-2AAF-4E4B-B02C-67E304B1F3C6}" destId="{2725AEB5-6D61-4E79-826E-15DFF8B7AB35}" srcOrd="0" destOrd="0" parTransId="{9B3B777A-84CF-4126-A0C9-039AC8AC7E8A}" sibTransId="{41764EDE-DF67-44BD-9661-369F9AA331DB}"/>
    <dgm:cxn modelId="{06E83D96-F931-455E-9D39-757232DE55B4}" srcId="{35AB737F-2AAF-4E4B-B02C-67E304B1F3C6}" destId="{6E823F49-4E9F-4CF0-BD3E-CBE34325DD61}" srcOrd="2" destOrd="0" parTransId="{29B8E5A7-FB22-455C-99A2-3DBB5762F7D2}" sibTransId="{AB5E932B-9633-4784-A5BD-B0B3A6631894}"/>
    <dgm:cxn modelId="{4255B5B4-E01A-403E-A8BF-852DC95576F0}" type="presOf" srcId="{41764EDE-DF67-44BD-9661-369F9AA331DB}" destId="{4213EBC3-2527-4F71-ADD7-BA46A657BCB1}" srcOrd="1" destOrd="0" presId="urn:microsoft.com/office/officeart/2005/8/layout/process2"/>
    <dgm:cxn modelId="{A34AF5D2-81DB-487B-BBC0-FB68DCD5BACC}" type="presOf" srcId="{35AB737F-2AAF-4E4B-B02C-67E304B1F3C6}" destId="{74FE5CA2-4CCE-4B1D-9989-E0771A3EF48A}" srcOrd="0" destOrd="0" presId="urn:microsoft.com/office/officeart/2005/8/layout/process2"/>
    <dgm:cxn modelId="{85116BF6-EF58-47D0-B9A2-AC40E652ECD0}" type="presParOf" srcId="{74FE5CA2-4CCE-4B1D-9989-E0771A3EF48A}" destId="{3038B591-4BF6-479C-A402-977AA89A486F}" srcOrd="0" destOrd="0" presId="urn:microsoft.com/office/officeart/2005/8/layout/process2"/>
    <dgm:cxn modelId="{DCFE4D1C-2FC0-4FA8-9F3B-3FA1C208752C}" type="presParOf" srcId="{74FE5CA2-4CCE-4B1D-9989-E0771A3EF48A}" destId="{ECC01E83-1FA4-4508-9290-5A4ECE47C73E}" srcOrd="1" destOrd="0" presId="urn:microsoft.com/office/officeart/2005/8/layout/process2"/>
    <dgm:cxn modelId="{8465D43C-7332-45B5-8D06-F989729F5629}" type="presParOf" srcId="{ECC01E83-1FA4-4508-9290-5A4ECE47C73E}" destId="{4213EBC3-2527-4F71-ADD7-BA46A657BCB1}" srcOrd="0" destOrd="0" presId="urn:microsoft.com/office/officeart/2005/8/layout/process2"/>
    <dgm:cxn modelId="{17EF4461-64AF-409D-ADC5-09D3C1434BCD}" type="presParOf" srcId="{74FE5CA2-4CCE-4B1D-9989-E0771A3EF48A}" destId="{EB794B99-57DF-410B-A1AE-CEB81B19A5F1}" srcOrd="2" destOrd="0" presId="urn:microsoft.com/office/officeart/2005/8/layout/process2"/>
    <dgm:cxn modelId="{8BC60E0E-82A3-4D0A-BCEC-22676B04674F}" type="presParOf" srcId="{74FE5CA2-4CCE-4B1D-9989-E0771A3EF48A}" destId="{EE34C288-9B88-4D43-9F71-8B4BB4B7CD60}" srcOrd="3" destOrd="0" presId="urn:microsoft.com/office/officeart/2005/8/layout/process2"/>
    <dgm:cxn modelId="{B255CF96-169D-4E7A-92D9-9C4F1ED2AFD2}" type="presParOf" srcId="{EE34C288-9B88-4D43-9F71-8B4BB4B7CD60}" destId="{6955F22B-C431-4A4F-A13F-E6F727C24AAB}" srcOrd="0" destOrd="0" presId="urn:microsoft.com/office/officeart/2005/8/layout/process2"/>
    <dgm:cxn modelId="{D6D0B10B-E4B6-4D83-BF36-2C1D187820A4}" type="presParOf" srcId="{74FE5CA2-4CCE-4B1D-9989-E0771A3EF48A}" destId="{A8A2A981-540F-4596-B3CE-000C2571DD1A}" srcOrd="4" destOrd="0" presId="urn:microsoft.com/office/officeart/2005/8/layout/process2"/>
    <dgm:cxn modelId="{2EC2A019-8EFB-490E-BD8F-CD62928A5193}" type="presParOf" srcId="{74FE5CA2-4CCE-4B1D-9989-E0771A3EF48A}" destId="{70B15950-223C-4EA3-9217-606D98137E20}" srcOrd="5" destOrd="0" presId="urn:microsoft.com/office/officeart/2005/8/layout/process2"/>
    <dgm:cxn modelId="{C8EE2152-95E9-4390-A233-C1DB1989479B}" type="presParOf" srcId="{70B15950-223C-4EA3-9217-606D98137E20}" destId="{D75FE07E-5D48-4D38-8A51-082141500DEB}" srcOrd="0" destOrd="0" presId="urn:microsoft.com/office/officeart/2005/8/layout/process2"/>
    <dgm:cxn modelId="{C590D5FD-025A-4CFD-84DD-D023D741EEE0}" type="presParOf" srcId="{74FE5CA2-4CCE-4B1D-9989-E0771A3EF48A}" destId="{431C7270-350E-47B2-B550-BDB2B6E7926D}" srcOrd="6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8B591-4BF6-479C-A402-977AA89A486F}">
      <dsp:nvSpPr>
        <dsp:cNvPr id="0" name=""/>
        <dsp:cNvSpPr/>
      </dsp:nvSpPr>
      <dsp:spPr>
        <a:xfrm>
          <a:off x="15358" y="5174"/>
          <a:ext cx="10484883" cy="96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rgbClr val="FFFF00"/>
              </a:solidFill>
            </a:rPr>
            <a:t>Collect and preprocess data</a:t>
          </a:r>
          <a:r>
            <a:rPr lang="en-US" sz="2600" kern="1200" dirty="0">
              <a:solidFill>
                <a:srgbClr val="FFFF00"/>
              </a:solidFill>
            </a:rPr>
            <a:t> </a:t>
          </a:r>
          <a:r>
            <a:rPr lang="en-US" sz="2600" kern="1200" dirty="0"/>
            <a:t>– Extract images and text from </a:t>
          </a:r>
          <a:r>
            <a:rPr lang="en-US" sz="2600" kern="1200" dirty="0" err="1"/>
            <a:t>DermNet</a:t>
          </a:r>
          <a:r>
            <a:rPr lang="en-US" sz="2600" kern="1200" dirty="0"/>
            <a:t> for analysis.</a:t>
          </a:r>
          <a:endParaRPr lang="en-IN" sz="2600" kern="1200" dirty="0"/>
        </a:p>
      </dsp:txBody>
      <dsp:txXfrm>
        <a:off x="43536" y="33352"/>
        <a:ext cx="10428527" cy="905695"/>
      </dsp:txXfrm>
    </dsp:sp>
    <dsp:sp modelId="{ECC01E83-1FA4-4508-9290-5A4ECE47C73E}">
      <dsp:nvSpPr>
        <dsp:cNvPr id="0" name=""/>
        <dsp:cNvSpPr/>
      </dsp:nvSpPr>
      <dsp:spPr>
        <a:xfrm rot="5400000">
          <a:off x="5077415" y="991277"/>
          <a:ext cx="360769" cy="432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 rot="-5400000">
        <a:off x="5127924" y="1027354"/>
        <a:ext cx="259753" cy="252538"/>
      </dsp:txXfrm>
    </dsp:sp>
    <dsp:sp modelId="{EB794B99-57DF-410B-A1AE-CEB81B19A5F1}">
      <dsp:nvSpPr>
        <dsp:cNvPr id="0" name=""/>
        <dsp:cNvSpPr/>
      </dsp:nvSpPr>
      <dsp:spPr>
        <a:xfrm>
          <a:off x="0" y="1448251"/>
          <a:ext cx="10515600" cy="96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rgbClr val="FFFF00"/>
              </a:solidFill>
            </a:rPr>
            <a:t>Generate embeddings</a:t>
          </a:r>
          <a:r>
            <a:rPr lang="en-US" sz="2600" kern="1200" dirty="0"/>
            <a:t> – Convert images and text into vector representations for efficient retrieval.</a:t>
          </a:r>
          <a:endParaRPr lang="en-IN" sz="2600" kern="1200" dirty="0"/>
        </a:p>
      </dsp:txBody>
      <dsp:txXfrm>
        <a:off x="28178" y="1476429"/>
        <a:ext cx="10459244" cy="905695"/>
      </dsp:txXfrm>
    </dsp:sp>
    <dsp:sp modelId="{EE34C288-9B88-4D43-9F71-8B4BB4B7CD60}">
      <dsp:nvSpPr>
        <dsp:cNvPr id="0" name=""/>
        <dsp:cNvSpPr/>
      </dsp:nvSpPr>
      <dsp:spPr>
        <a:xfrm rot="5400000">
          <a:off x="5077415" y="2434353"/>
          <a:ext cx="360769" cy="432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 rot="-5400000">
        <a:off x="5127924" y="2470430"/>
        <a:ext cx="259753" cy="252538"/>
      </dsp:txXfrm>
    </dsp:sp>
    <dsp:sp modelId="{A8A2A981-540F-4596-B3CE-000C2571DD1A}">
      <dsp:nvSpPr>
        <dsp:cNvPr id="0" name=""/>
        <dsp:cNvSpPr/>
      </dsp:nvSpPr>
      <dsp:spPr>
        <a:xfrm>
          <a:off x="0" y="2891328"/>
          <a:ext cx="10515600" cy="96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rgbClr val="FFFF00"/>
              </a:solidFill>
            </a:rPr>
            <a:t>Store in ChromaDB</a:t>
          </a:r>
          <a:r>
            <a:rPr lang="en-US" sz="2600" kern="1200" dirty="0"/>
            <a:t> – Insert the vectorized data into ChromaDB for fast and structured access.</a:t>
          </a:r>
        </a:p>
      </dsp:txBody>
      <dsp:txXfrm>
        <a:off x="28178" y="2919506"/>
        <a:ext cx="10459244" cy="905695"/>
      </dsp:txXfrm>
    </dsp:sp>
    <dsp:sp modelId="{70B15950-223C-4EA3-9217-606D98137E20}">
      <dsp:nvSpPr>
        <dsp:cNvPr id="0" name=""/>
        <dsp:cNvSpPr/>
      </dsp:nvSpPr>
      <dsp:spPr>
        <a:xfrm rot="5400000">
          <a:off x="5077415" y="3877430"/>
          <a:ext cx="360769" cy="4329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 rot="-5400000">
        <a:off x="5127924" y="3913507"/>
        <a:ext cx="259753" cy="252538"/>
      </dsp:txXfrm>
    </dsp:sp>
    <dsp:sp modelId="{431C7270-350E-47B2-B550-BDB2B6E7926D}">
      <dsp:nvSpPr>
        <dsp:cNvPr id="0" name=""/>
        <dsp:cNvSpPr/>
      </dsp:nvSpPr>
      <dsp:spPr>
        <a:xfrm>
          <a:off x="0" y="4334405"/>
          <a:ext cx="10515600" cy="96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rgbClr val="FFFF00"/>
              </a:solidFill>
            </a:rPr>
            <a:t>Implement RAG framework</a:t>
          </a:r>
          <a:r>
            <a:rPr lang="en-US" sz="2600" kern="1200" dirty="0"/>
            <a:t> – Use retrieval-augmented generation to fetch relevant information and provide accurate recommendations.</a:t>
          </a:r>
          <a:endParaRPr lang="en-IN" sz="2600" kern="1200" dirty="0"/>
        </a:p>
      </dsp:txBody>
      <dsp:txXfrm>
        <a:off x="28178" y="4362583"/>
        <a:ext cx="10459244" cy="905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E41-153E-28C8-7D0C-22B68FA62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1094C-F6AB-176B-027A-5A3025F10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7B397-CB8C-B52E-8FDF-422229B8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2B7E-F27A-4E16-9EE8-43BC7C09171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1F1E-276D-7715-80EC-1B61EC31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1BD9-BCA1-721F-FD21-D7AEF050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1F34-00A7-4955-90BA-EF6E3FA4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08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E1CD-2C9E-D9C9-0887-9BB851CCB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40A1A-9ACA-0D74-2FA9-B4C43A13D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E3E19-0373-8140-F63A-A06BC23E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2B7E-F27A-4E16-9EE8-43BC7C09171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09630-A416-C931-6828-F0A4A4FD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BC846-DA64-D316-AAC1-5634AFC3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1F34-00A7-4955-90BA-EF6E3FA4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6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D69F1A-282C-B648-8C93-C37DC4A97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27280-2E99-06E1-E2D7-20F042CF2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7B636-BDA1-A786-132F-AE7631D7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2B7E-F27A-4E16-9EE8-43BC7C09171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7CA32-AF02-77F9-D208-19F5813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DB357-1972-7E7B-0F92-51D712C0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1F34-00A7-4955-90BA-EF6E3FA4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36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87FF-EA93-BD57-880C-EAFCC3EC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ADC06-24FF-5EC0-2DE0-FA2A1DC24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27BA-A896-F3AD-9F91-7F1A3471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2B7E-F27A-4E16-9EE8-43BC7C09171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F1BA-9306-2A8B-D80C-BAD86BC3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7BDC-8C8D-2429-B153-91621273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1F34-00A7-4955-90BA-EF6E3FA4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43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7DC9-28A3-FC41-E5DF-6A71BAEB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0EB6D-CD10-2D63-0B1D-A2CD59C63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C2FC-D6BF-33DB-D07C-6AAFB163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2B7E-F27A-4E16-9EE8-43BC7C09171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DC3A7-8A62-AD60-037A-7AD38CC3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837C2-1527-F4D8-D40B-C0AB7649D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1F34-00A7-4955-90BA-EF6E3FA4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27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01D0-A641-7702-ED61-5E000AF5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89650-4ECC-3336-41B2-91240CC53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2D515-1400-C03F-10F6-77B589D36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FA093-E0E2-DD70-C10D-1AEF9B3E6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2B7E-F27A-4E16-9EE8-43BC7C09171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B7C9B-2302-EF6A-B2DA-D17A4295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A3FFB-0DAA-2AAE-CDA2-AF439BD6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1F34-00A7-4955-90BA-EF6E3FA4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10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71B19-C6DB-E016-1A00-7394F1264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1CF56-D5AF-4CC2-6F03-83FF2BD5C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0E2A8-FED8-F3D5-CCD9-59A45E0F1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B131D-68A6-E32C-8F33-9BBC8E1C7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DB51B-A5D3-D366-2020-002A005D1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CAA85-EC57-1AE6-B02A-780E1AE2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2B7E-F27A-4E16-9EE8-43BC7C09171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1B8A9A-B088-771F-F0CF-1D483E50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2FB96-5E01-23A1-5A94-2E44B3B6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1F34-00A7-4955-90BA-EF6E3FA4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69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AED2-1272-0D04-F059-DAB4FA86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77C2A-7680-30D9-F968-C23057CE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2B7E-F27A-4E16-9EE8-43BC7C09171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8ABEE-686E-B8A0-E8F4-A0263566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F5E99-9AD2-52AF-7EB1-26A1B5B5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1F34-00A7-4955-90BA-EF6E3FA4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976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EA4BE-867D-2E4B-8B1C-F8E0B5E3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2B7E-F27A-4E16-9EE8-43BC7C09171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6D70F-8097-4B3F-2158-C367EB20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BB7BB-949B-0B21-12E5-88CB915B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1F34-00A7-4955-90BA-EF6E3FA4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18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3058-2B41-4F30-9906-5F2D3CE9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B2D57-F7D2-B639-1495-43FB993DC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A9D6B-0579-6B31-20B1-0F532213B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6C6D6-7196-CEBF-C9FB-42CAC048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2B7E-F27A-4E16-9EE8-43BC7C09171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8762B-4FEA-8EB2-71FA-F95C85BF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E066E-5AB1-E79A-23AA-7E48858C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1F34-00A7-4955-90BA-EF6E3FA4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79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A9EB-CDEF-CCCE-E936-EAD1E44C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19048-E764-9CD7-7D07-162C03EC5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4D247-0BBA-8F84-0F44-E5DFEEFE9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6D9CA-91D2-0B5C-B3B1-C75CBF78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2B7E-F27A-4E16-9EE8-43BC7C09171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81369-9090-0117-F56B-65EFE458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10C3C-C48E-7812-542D-8F69C99F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1F34-00A7-4955-90BA-EF6E3FA4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50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6A778-A2FC-0C04-5F83-17D26697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6C479-23E4-EBA9-7EB8-C18D294E7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10B8D-39BE-1727-7D4E-1D5848247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662B7E-F27A-4E16-9EE8-43BC7C09171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B6E29-4786-6A22-4853-A40647C32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E2C6-9E79-619F-2FF0-6773C217C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711F34-00A7-4955-90BA-EF6E3FA4BC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87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0EF1-95DE-47A8-22EA-FB1A793A5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749" y="1795748"/>
            <a:ext cx="8600501" cy="1394725"/>
          </a:xfrm>
        </p:spPr>
        <p:txBody>
          <a:bodyPr numCol="1">
            <a:normAutofit/>
          </a:bodyPr>
          <a:lstStyle/>
          <a:p>
            <a:r>
              <a:rPr lang="en-IN" sz="4000" b="1" dirty="0"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RAG-Enhanced Medical Chatbot for Health Insights</a:t>
            </a:r>
            <a:endParaRPr lang="en-IN" sz="4000" b="1" dirty="0"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A6521CA-D0BB-1E4A-2903-F9CE20585CA6}"/>
              </a:ext>
            </a:extLst>
          </p:cNvPr>
          <p:cNvSpPr txBox="1">
            <a:spLocks/>
          </p:cNvSpPr>
          <p:nvPr/>
        </p:nvSpPr>
        <p:spPr>
          <a:xfrm>
            <a:off x="7480453" y="4454144"/>
            <a:ext cx="3710849" cy="2107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335DF-0A14-1709-DA6A-C0463306EE44}"/>
              </a:ext>
            </a:extLst>
          </p:cNvPr>
          <p:cNvSpPr txBox="1"/>
          <p:nvPr/>
        </p:nvSpPr>
        <p:spPr>
          <a:xfrm>
            <a:off x="330506" y="4572000"/>
            <a:ext cx="40101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/>
              <a:t>Presented by:</a:t>
            </a:r>
          </a:p>
          <a:p>
            <a:pPr algn="l"/>
            <a:r>
              <a:rPr lang="en-US" sz="2200" dirty="0"/>
              <a:t>Sumit Kumar Mahato</a:t>
            </a:r>
          </a:p>
          <a:p>
            <a:pPr algn="l"/>
            <a:r>
              <a:rPr lang="en-US" sz="2200" dirty="0"/>
              <a:t>Shivam Singh Patel</a:t>
            </a:r>
            <a:br>
              <a:rPr lang="en-US" sz="2200" dirty="0"/>
            </a:br>
            <a:r>
              <a:rPr lang="en-US" sz="2200" dirty="0" err="1"/>
              <a:t>Ingit</a:t>
            </a:r>
            <a:r>
              <a:rPr lang="en-US" sz="2200" dirty="0"/>
              <a:t> Paul</a:t>
            </a:r>
            <a:br>
              <a:rPr lang="en-US" sz="2200" dirty="0"/>
            </a:br>
            <a:r>
              <a:rPr lang="en-US" sz="2200" dirty="0" err="1"/>
              <a:t>Debarghya</a:t>
            </a:r>
            <a:r>
              <a:rPr lang="en-US" sz="2200" dirty="0"/>
              <a:t> Dutta</a:t>
            </a:r>
            <a:endParaRPr lang="en-IN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E13DBF-E52D-E472-9741-1E326B9C75A4}"/>
              </a:ext>
            </a:extLst>
          </p:cNvPr>
          <p:cNvSpPr txBox="1"/>
          <p:nvPr/>
        </p:nvSpPr>
        <p:spPr>
          <a:xfrm>
            <a:off x="8391180" y="4572000"/>
            <a:ext cx="3503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b="1" dirty="0"/>
              <a:t>Under the guidance of: </a:t>
            </a:r>
          </a:p>
          <a:p>
            <a:pPr algn="l"/>
            <a:r>
              <a:rPr lang="en-US" sz="2200" dirty="0"/>
              <a:t>Prof. </a:t>
            </a:r>
            <a:r>
              <a:rPr lang="en-US" sz="2200" dirty="0" err="1"/>
              <a:t>Subhasis</a:t>
            </a:r>
            <a:r>
              <a:rPr lang="en-US" sz="2200" dirty="0"/>
              <a:t> Dasgupta</a:t>
            </a:r>
            <a:r>
              <a:rPr lang="en-IN" sz="2200" dirty="0"/>
              <a:t>  </a:t>
            </a:r>
          </a:p>
          <a:p>
            <a:pPr algn="l"/>
            <a:r>
              <a:rPr lang="en-IN" sz="2200" dirty="0"/>
              <a:t>Prof. </a:t>
            </a:r>
            <a:r>
              <a:rPr lang="en-IN" sz="2200" dirty="0" err="1"/>
              <a:t>Jaydip</a:t>
            </a:r>
            <a:r>
              <a:rPr lang="en-IN" sz="2200" dirty="0"/>
              <a:t> Sen</a:t>
            </a:r>
            <a:endParaRPr lang="en-US" sz="2200" dirty="0"/>
          </a:p>
        </p:txBody>
      </p:sp>
      <p:pic>
        <p:nvPicPr>
          <p:cNvPr id="6" name="Picture 5" descr="A logo with black text&#10;&#10;AI-generated content may be incorrect.">
            <a:extLst>
              <a:ext uri="{FF2B5EF4-FFF2-40B4-BE49-F238E27FC236}">
                <a16:creationId xmlns:a16="http://schemas.microsoft.com/office/drawing/2014/main" id="{4BCE8935-C15F-264F-7AE2-D14F9F64A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0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6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2C16-28D7-27CF-87F4-D5D448AC8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8173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Fine Tuning v/s RAG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DAFBDAF-B36D-21AE-B9E2-D1CAC8B48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518645"/>
              </p:ext>
            </p:extLst>
          </p:nvPr>
        </p:nvGraphicFramePr>
        <p:xfrm>
          <a:off x="336884" y="1096035"/>
          <a:ext cx="11610474" cy="5697594"/>
        </p:xfrm>
        <a:graphic>
          <a:graphicData uri="http://schemas.openxmlformats.org/drawingml/2006/table">
            <a:tbl>
              <a:tblPr/>
              <a:tblGrid>
                <a:gridCol w="1913021">
                  <a:extLst>
                    <a:ext uri="{9D8B030D-6E8A-4147-A177-3AD203B41FA5}">
                      <a16:colId xmlns:a16="http://schemas.microsoft.com/office/drawing/2014/main" val="932351093"/>
                    </a:ext>
                  </a:extLst>
                </a:gridCol>
                <a:gridCol w="4656221">
                  <a:extLst>
                    <a:ext uri="{9D8B030D-6E8A-4147-A177-3AD203B41FA5}">
                      <a16:colId xmlns:a16="http://schemas.microsoft.com/office/drawing/2014/main" val="4055740051"/>
                    </a:ext>
                  </a:extLst>
                </a:gridCol>
                <a:gridCol w="5041232">
                  <a:extLst>
                    <a:ext uri="{9D8B030D-6E8A-4147-A177-3AD203B41FA5}">
                      <a16:colId xmlns:a16="http://schemas.microsoft.com/office/drawing/2014/main" val="350450444"/>
                    </a:ext>
                  </a:extLst>
                </a:gridCol>
              </a:tblGrid>
              <a:tr h="489444">
                <a:tc>
                  <a:txBody>
                    <a:bodyPr/>
                    <a:lstStyle/>
                    <a:p>
                      <a:pPr algn="ctr"/>
                      <a:r>
                        <a:rPr lang="en-IN" sz="2000" b="1"/>
                        <a:t>Feature</a:t>
                      </a:r>
                      <a:endParaRPr lang="en-IN" sz="2000"/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Fine-Tuning</a:t>
                      </a:r>
                      <a:endParaRPr lang="en-IN" sz="2000" dirty="0"/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/>
                        <a:t>RAG (Retrieval-Augmented Generation)</a:t>
                      </a:r>
                      <a:endParaRPr lang="en-IN" sz="2000"/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415350"/>
                  </a:ext>
                </a:extLst>
              </a:tr>
              <a:tr h="1258979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Definition</a:t>
                      </a:r>
                      <a:endParaRPr lang="en-IN" sz="2000" dirty="0">
                        <a:solidFill>
                          <a:srgbClr val="FF0000"/>
                        </a:solidFill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Adapts a pre-trained model to a specific domain by updating its weights.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RAG enhances a model’s responses by retrieving relevant information from an external knowledge base before generating an answer.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340907"/>
                  </a:ext>
                </a:extLst>
              </a:tr>
              <a:tr h="699206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Data Handling</a:t>
                      </a:r>
                      <a:endParaRPr lang="en-IN" sz="2000" dirty="0">
                        <a:solidFill>
                          <a:srgbClr val="FF0000"/>
                        </a:solidFill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Requires labeled training data and retraining for updates.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Uses a knowledge base, allowing dynamic updates without retraining.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976159"/>
                  </a:ext>
                </a:extLst>
              </a:tr>
              <a:tr h="959099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How It Works</a:t>
                      </a:r>
                      <a:endParaRPr lang="en-IN" sz="2000" dirty="0">
                        <a:solidFill>
                          <a:srgbClr val="FF0000"/>
                        </a:solidFill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The model is trained on new labeled data, adjusting its parameters.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 retriever fetches relevant documents from an external knowledge base, and the LLM uses them to generate responses.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004362"/>
                  </a:ext>
                </a:extLst>
              </a:tr>
              <a:tr h="65922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Computational Cost</a:t>
                      </a:r>
                      <a:endParaRPr lang="en-IN" sz="2000" dirty="0">
                        <a:solidFill>
                          <a:srgbClr val="FF0000"/>
                        </a:solidFill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Requires high-end </a:t>
                      </a:r>
                      <a:r>
                        <a:rPr lang="en-US" sz="2000" b="1"/>
                        <a:t>GPU</a:t>
                      </a:r>
                      <a:r>
                        <a:rPr lang="en-US" sz="2000"/>
                        <a:t> and processing time.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Lower (uses retrieval, avoiding full retraining).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075096"/>
                  </a:ext>
                </a:extLst>
              </a:tr>
              <a:tr h="1558858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Use Cases</a:t>
                      </a:r>
                      <a:endParaRPr lang="en-IN" sz="2000" dirty="0">
                        <a:solidFill>
                          <a:srgbClr val="FF0000"/>
                        </a:solidFill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Chatbots for specific industries, legal document analysis, financial forecasting.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Virtual assistants (e.g., </a:t>
                      </a:r>
                      <a:r>
                        <a:rPr lang="en-US" sz="2000" b="1" dirty="0"/>
                        <a:t>AI-powered customer support</a:t>
                      </a:r>
                      <a:r>
                        <a:rPr lang="en-US" sz="2000" dirty="0"/>
                        <a:t>), </a:t>
                      </a:r>
                      <a:r>
                        <a:rPr lang="en-US" sz="2000" b="1" dirty="0"/>
                        <a:t>smart chatbots</a:t>
                      </a:r>
                      <a:r>
                        <a:rPr lang="en-US" sz="2000" dirty="0"/>
                        <a:t> that retrieve real-time information, applications needing frequent updates (e.g., </a:t>
                      </a:r>
                      <a:r>
                        <a:rPr lang="en-US" sz="2000" b="1" dirty="0"/>
                        <a:t>news summarization</a:t>
                      </a:r>
                      <a:r>
                        <a:rPr lang="en-US" sz="2000" dirty="0"/>
                        <a:t>).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929196"/>
                  </a:ext>
                </a:extLst>
              </a:tr>
            </a:tbl>
          </a:graphicData>
        </a:graphic>
      </p:graphicFrame>
      <p:pic>
        <p:nvPicPr>
          <p:cNvPr id="3" name="Picture 2" descr="A logo with black text&#10;&#10;AI-generated content may be incorrect.">
            <a:extLst>
              <a:ext uri="{FF2B5EF4-FFF2-40B4-BE49-F238E27FC236}">
                <a16:creationId xmlns:a16="http://schemas.microsoft.com/office/drawing/2014/main" id="{903C1170-6DEC-64C0-6F61-50F01E9BD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0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23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DE2B-DDE2-7476-F06C-063B2B55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Fine-Tuning vs. RAG: Skin Disease Example</a:t>
            </a:r>
            <a:endParaRPr lang="en-IO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299AB-3CA1-F172-2B6F-383AB68F1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825624"/>
            <a:ext cx="12020550" cy="4918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User Query: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“</a:t>
            </a:r>
            <a:r>
              <a:rPr lang="en-US" dirty="0"/>
              <a:t>What are the best treatments for eczema?”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Fine-Tuning Approach: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i="1" dirty="0"/>
              <a:t>"Eczema is commonly treated with moisturizers, topical steroids, and antihistamines."</a:t>
            </a:r>
            <a:br>
              <a:rPr lang="en-US" dirty="0"/>
            </a:br>
            <a:r>
              <a:rPr lang="en-US" b="1" dirty="0"/>
              <a:t>Issue:</a:t>
            </a:r>
            <a:r>
              <a:rPr lang="en-US" dirty="0"/>
              <a:t> If the model was trained on older data, it won’t include newer treatments.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RAG Approach</a:t>
            </a:r>
            <a:r>
              <a:rPr lang="en-US" b="1" dirty="0"/>
              <a:t>:</a:t>
            </a:r>
            <a:br>
              <a:rPr lang="en-US" dirty="0"/>
            </a:br>
            <a:r>
              <a:rPr lang="en-US" i="1" dirty="0"/>
              <a:t>"</a:t>
            </a:r>
            <a:r>
              <a:rPr lang="en-US" b="1" i="1" dirty="0"/>
              <a:t>Recent studies (2024) </a:t>
            </a:r>
            <a:r>
              <a:rPr lang="en-US" i="1" dirty="0"/>
              <a:t>suggest that biologics like </a:t>
            </a:r>
            <a:r>
              <a:rPr lang="en-US" b="1" i="1" dirty="0"/>
              <a:t>Dupilumab</a:t>
            </a:r>
            <a:r>
              <a:rPr lang="en-US" i="1" dirty="0"/>
              <a:t> have shown significant improvement in severe eczema cases. Consulting a dermatologist for personalized treatment is recommended."</a:t>
            </a:r>
            <a:br>
              <a:rPr lang="en-US" dirty="0"/>
            </a:br>
            <a:r>
              <a:rPr lang="en-US" b="1" dirty="0"/>
              <a:t>Advantage:</a:t>
            </a:r>
            <a:r>
              <a:rPr lang="en-US" dirty="0"/>
              <a:t> RAG pulls the latest research-backed recommendations.</a:t>
            </a:r>
            <a:endParaRPr lang="en-US" i="1" dirty="0"/>
          </a:p>
          <a:p>
            <a:pPr marL="0" indent="0">
              <a:buNone/>
            </a:pPr>
            <a:endParaRPr lang="en-IO" dirty="0"/>
          </a:p>
        </p:txBody>
      </p:sp>
      <p:pic>
        <p:nvPicPr>
          <p:cNvPr id="4" name="Picture 3" descr="A logo with black text&#10;&#10;AI-generated content may be incorrect.">
            <a:extLst>
              <a:ext uri="{FF2B5EF4-FFF2-40B4-BE49-F238E27FC236}">
                <a16:creationId xmlns:a16="http://schemas.microsoft.com/office/drawing/2014/main" id="{A7DB5392-596C-052A-68A0-4251A1815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0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46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3B6A-1D45-5855-ADA8-ED92777D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81" y="6978"/>
            <a:ext cx="10515600" cy="91843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Generic workflow of RAG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7" name="Picture 6" descr="A diagram of a person's process&#10;&#10;AI-generated content may be incorrect.">
            <a:extLst>
              <a:ext uri="{FF2B5EF4-FFF2-40B4-BE49-F238E27FC236}">
                <a16:creationId xmlns:a16="http://schemas.microsoft.com/office/drawing/2014/main" id="{4DC4D7A7-5B00-204C-D4EA-3CC58FD47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9" t="2836" r="15279" b="6217"/>
          <a:stretch/>
        </p:blipFill>
        <p:spPr>
          <a:xfrm>
            <a:off x="2433323" y="894584"/>
            <a:ext cx="7576949" cy="56191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33588D-9FEC-BBCF-59B8-81F2864E4A98}"/>
              </a:ext>
            </a:extLst>
          </p:cNvPr>
          <p:cNvSpPr txBox="1"/>
          <p:nvPr/>
        </p:nvSpPr>
        <p:spPr>
          <a:xfrm>
            <a:off x="5101387" y="6596390"/>
            <a:ext cx="120931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dirty="0">
                <a:solidFill>
                  <a:srgbClr val="FF0000"/>
                </a:solidFill>
              </a:rPr>
              <a:t>Image from medium </a:t>
            </a:r>
            <a:r>
              <a:rPr lang="en-IN" sz="1050" dirty="0" err="1">
                <a:solidFill>
                  <a:srgbClr val="FF0000"/>
                </a:solidFill>
              </a:rPr>
              <a:t>website:https</a:t>
            </a:r>
            <a:r>
              <a:rPr lang="en-IN" sz="1050" dirty="0">
                <a:solidFill>
                  <a:srgbClr val="FF0000"/>
                </a:solidFill>
              </a:rPr>
              <a:t>://miro.medium.com/v2/resize:fit:720/</a:t>
            </a:r>
            <a:r>
              <a:rPr lang="en-IN" sz="1050" dirty="0" err="1">
                <a:solidFill>
                  <a:srgbClr val="FF0000"/>
                </a:solidFill>
              </a:rPr>
              <a:t>format:webp</a:t>
            </a:r>
            <a:r>
              <a:rPr lang="en-IN" sz="1050" dirty="0">
                <a:solidFill>
                  <a:srgbClr val="FF0000"/>
                </a:solidFill>
              </a:rPr>
              <a:t>/1*V2fIP5KCStvM8RJeUpAgSg.jpeg </a:t>
            </a:r>
          </a:p>
        </p:txBody>
      </p:sp>
      <p:pic>
        <p:nvPicPr>
          <p:cNvPr id="3" name="Picture 2" descr="A logo with black text&#10;&#10;AI-generated content may be incorrect.">
            <a:extLst>
              <a:ext uri="{FF2B5EF4-FFF2-40B4-BE49-F238E27FC236}">
                <a16:creationId xmlns:a16="http://schemas.microsoft.com/office/drawing/2014/main" id="{5202D67F-BE5D-2766-13A6-8212CEF49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0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0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6CF7-54AC-AD36-3083-16993F64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Embedding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69E64-A410-B083-31FD-0D5F66744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301" y="1690688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What is Embedding?</a:t>
            </a:r>
            <a:br>
              <a:rPr lang="en-US" sz="2600" dirty="0"/>
            </a:br>
            <a:r>
              <a:rPr lang="en-US" sz="2600" dirty="0"/>
              <a:t>Embedding is the process of converting images or text into numerical vectors that capture their meaning and relationships in a high-dimensional space.</a:t>
            </a:r>
          </a:p>
          <a:p>
            <a:pPr marL="0" indent="0">
              <a:buNone/>
            </a:pPr>
            <a:endParaRPr lang="en-IN" sz="2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618B63-5A22-0C04-EF0F-BC4864B48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37" y="3143250"/>
            <a:ext cx="8772525" cy="371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E01A34-7EB7-39CE-6365-CC7832E6401E}"/>
              </a:ext>
            </a:extLst>
          </p:cNvPr>
          <p:cNvSpPr txBox="1"/>
          <p:nvPr/>
        </p:nvSpPr>
        <p:spPr>
          <a:xfrm>
            <a:off x="7434073" y="6581636"/>
            <a:ext cx="62849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FF0000"/>
                </a:solidFill>
              </a:rPr>
              <a:t>Image from medium: https://images.app.goo.gl/cbNzVpXULpKWrjm2A</a:t>
            </a:r>
          </a:p>
        </p:txBody>
      </p:sp>
      <p:pic>
        <p:nvPicPr>
          <p:cNvPr id="4" name="Picture 3" descr="A logo with black text&#10;&#10;AI-generated content may be incorrect.">
            <a:extLst>
              <a:ext uri="{FF2B5EF4-FFF2-40B4-BE49-F238E27FC236}">
                <a16:creationId xmlns:a16="http://schemas.microsoft.com/office/drawing/2014/main" id="{1E48C3BD-C252-F044-9C4D-970A4FAA8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0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49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163E-20F5-7F13-B006-490D4A60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00"/>
            <a:ext cx="10515600" cy="82469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Image and Text Embedding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DBCF31-C514-A726-B384-3EF1D98FC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25" y="3904488"/>
            <a:ext cx="7059174" cy="284154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086D0B0-202A-0C55-ECFC-66015E74D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301" y="100092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Text Embedding:</a:t>
            </a:r>
            <a:r>
              <a:rPr lang="en-US" sz="2600" dirty="0"/>
              <a:t> Converts words/sentences into numerical vectors that capture </a:t>
            </a:r>
            <a:r>
              <a:rPr lang="en-US" sz="2600" b="1" dirty="0"/>
              <a:t>semantic meaning</a:t>
            </a:r>
            <a:r>
              <a:rPr lang="en-US" sz="2600" dirty="0"/>
              <a:t>, enabling efficient search and retrieval. (Example: "Skin rash" → Vector [0.12, 0.87, …])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Image Embedding: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Transforms images into numerical representations that capture </a:t>
            </a:r>
            <a:r>
              <a:rPr lang="en-US" sz="2600" b="1" dirty="0"/>
              <a:t>visual features</a:t>
            </a:r>
            <a:r>
              <a:rPr lang="en-US" sz="2600" dirty="0"/>
              <a:t> like color, texture, and shape. (Example: An eczema image is mapped to a vector similar to related skin conditions.)</a:t>
            </a:r>
          </a:p>
          <a:p>
            <a:endParaRPr lang="en-IN" sz="2600" dirty="0"/>
          </a:p>
        </p:txBody>
      </p:sp>
      <p:pic>
        <p:nvPicPr>
          <p:cNvPr id="3" name="Picture 2" descr="A logo with black text&#10;&#10;AI-generated content may be incorrect.">
            <a:extLst>
              <a:ext uri="{FF2B5EF4-FFF2-40B4-BE49-F238E27FC236}">
                <a16:creationId xmlns:a16="http://schemas.microsoft.com/office/drawing/2014/main" id="{83ADD180-DF44-B5B5-9662-F2A272F15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0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89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952C7-5B57-7B30-172E-20EA9A27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84805"/>
            <a:ext cx="1114425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Process flow</a:t>
            </a:r>
          </a:p>
        </p:txBody>
      </p:sp>
      <p:pic>
        <p:nvPicPr>
          <p:cNvPr id="9" name="Picture 8" descr="A diagram of a disease&#10;&#10;AI-generated content may be incorrect.">
            <a:extLst>
              <a:ext uri="{FF2B5EF4-FFF2-40B4-BE49-F238E27FC236}">
                <a16:creationId xmlns:a16="http://schemas.microsoft.com/office/drawing/2014/main" id="{AF854817-1932-5E2C-4EF3-8E3284325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09550" y="1292976"/>
            <a:ext cx="11353799" cy="5467487"/>
          </a:xfrm>
          <a:prstGeom prst="rect">
            <a:avLst/>
          </a:prstGeom>
        </p:spPr>
      </p:pic>
      <p:pic>
        <p:nvPicPr>
          <p:cNvPr id="3" name="Picture 2" descr="A logo with black text&#10;&#10;AI-generated content may be incorrect.">
            <a:extLst>
              <a:ext uri="{FF2B5EF4-FFF2-40B4-BE49-F238E27FC236}">
                <a16:creationId xmlns:a16="http://schemas.microsoft.com/office/drawing/2014/main" id="{A9557EE8-EADA-F57D-D570-D13D9C42A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0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8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480D-A4E8-7FC5-430F-E08485FB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Input Query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75616-914C-1D06-F4EA-890AC92E5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Text query: </a:t>
            </a:r>
            <a:r>
              <a:rPr lang="en-US" dirty="0"/>
              <a:t>"I have got an itchy rash and blisters at the site of my skin “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Image query: </a:t>
            </a:r>
            <a:endParaRPr lang="en-IN" b="1" dirty="0"/>
          </a:p>
        </p:txBody>
      </p:sp>
      <p:pic>
        <p:nvPicPr>
          <p:cNvPr id="7170" name="Picture 2" descr="Nickel Allergy">
            <a:extLst>
              <a:ext uri="{FF2B5EF4-FFF2-40B4-BE49-F238E27FC236}">
                <a16:creationId xmlns:a16="http://schemas.microsoft.com/office/drawing/2014/main" id="{930EE457-D6A3-6246-589A-9A213A9EA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958" y="3056359"/>
            <a:ext cx="4050133" cy="30336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logo with black text&#10;&#10;AI-generated content may be incorrect.">
            <a:extLst>
              <a:ext uri="{FF2B5EF4-FFF2-40B4-BE49-F238E27FC236}">
                <a16:creationId xmlns:a16="http://schemas.microsoft.com/office/drawing/2014/main" id="{2BFF9CA6-2B62-1A20-3893-E373BA485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0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0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7722-9598-EA1D-D928-6E00AD61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Output Generated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CA816E-60DB-5D61-4FFC-FAF24A5F3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438274"/>
            <a:ext cx="11468100" cy="51720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/>
              <a:t>Disease:</a:t>
            </a:r>
            <a:r>
              <a:rPr lang="en-US" sz="2400" dirty="0"/>
              <a:t> </a:t>
            </a:r>
            <a:r>
              <a:rPr lang="en-US" sz="2400" dirty="0" err="1"/>
              <a:t>nickel_allergy</a:t>
            </a:r>
            <a:r>
              <a:rPr lang="en-US" sz="2400" dirty="0"/>
              <a:t>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Diagnosis and Recommendations:    </a:t>
            </a:r>
          </a:p>
          <a:p>
            <a:pPr marL="514350" indent="-514350">
              <a:buAutoNum type="arabicPeriod"/>
            </a:pPr>
            <a:r>
              <a:rPr lang="en-US" sz="2400" dirty="0"/>
              <a:t>Based on the symptoms provided, it is possible that the user may have a nickel allergy.    </a:t>
            </a:r>
          </a:p>
          <a:p>
            <a:pPr marL="514350" indent="-514350">
              <a:buAutoNum type="arabicPeriod"/>
            </a:pPr>
            <a:r>
              <a:rPr lang="en-US" sz="2400" dirty="0"/>
              <a:t>To confirm the diagnosis, the user should avoid contact with any objects that may contain nickel, such as jewelry, coins, or certain types of metal.    </a:t>
            </a:r>
          </a:p>
          <a:p>
            <a:pPr marL="514350" indent="-514350">
              <a:buAutoNum type="arabicPeriod"/>
            </a:pPr>
            <a:r>
              <a:rPr lang="en-US" sz="2400" dirty="0"/>
              <a:t>If the symptoms persist, the user should consult with a dermatologist for further evaluation and treatment.   </a:t>
            </a:r>
          </a:p>
          <a:p>
            <a:pPr marL="514350" indent="-514350">
              <a:buAutoNum type="arabicPeriod"/>
            </a:pPr>
            <a:r>
              <a:rPr lang="en-US" sz="2400" dirty="0"/>
              <a:t>In the meantime, the user can try using over-the-counter </a:t>
            </a:r>
            <a:r>
              <a:rPr lang="en-US" sz="2400" b="1" dirty="0"/>
              <a:t>hydrocortisone cream </a:t>
            </a:r>
            <a:r>
              <a:rPr lang="en-US" sz="2400" dirty="0"/>
              <a:t>to help alleviate the itching and inflammation.    </a:t>
            </a:r>
          </a:p>
          <a:p>
            <a:pPr marL="514350" indent="-514350">
              <a:buAutoNum type="arabicPeriod"/>
            </a:pPr>
            <a:r>
              <a:rPr lang="en-US" sz="2400" dirty="0"/>
              <a:t>The user should also avoid scratching the affected area to prevent further irritation and potential infection.    </a:t>
            </a:r>
          </a:p>
          <a:p>
            <a:pPr marL="514350" indent="-514350">
              <a:buAutoNum type="arabicPeriod"/>
            </a:pPr>
            <a:r>
              <a:rPr lang="en-US" sz="2400" dirty="0"/>
              <a:t>If the rash or blisters are severe, the user should seek immediate medical attention.</a:t>
            </a:r>
            <a:endParaRPr lang="en-IN" sz="2400" dirty="0"/>
          </a:p>
        </p:txBody>
      </p:sp>
      <p:pic>
        <p:nvPicPr>
          <p:cNvPr id="5" name="Picture 4" descr="A logo with black text&#10;&#10;AI-generated content may be incorrect.">
            <a:extLst>
              <a:ext uri="{FF2B5EF4-FFF2-40B4-BE49-F238E27FC236}">
                <a16:creationId xmlns:a16="http://schemas.microsoft.com/office/drawing/2014/main" id="{7463FD82-D763-1322-95B4-DDBFABE94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0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51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DE17DA0-3700-D025-0151-1794E81FC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11"/>
          <a:stretch/>
        </p:blipFill>
        <p:spPr>
          <a:xfrm>
            <a:off x="486047" y="738473"/>
            <a:ext cx="11305903" cy="5758804"/>
          </a:xfrm>
          <a:prstGeom prst="rect">
            <a:avLst/>
          </a:prstGeom>
        </p:spPr>
      </p:pic>
      <p:pic>
        <p:nvPicPr>
          <p:cNvPr id="2" name="Picture 1" descr="A logo with black text&#10;&#10;AI-generated content may be incorrect.">
            <a:extLst>
              <a:ext uri="{FF2B5EF4-FFF2-40B4-BE49-F238E27FC236}">
                <a16:creationId xmlns:a16="http://schemas.microsoft.com/office/drawing/2014/main" id="{84EEBDEC-42D0-5D66-D0A4-867CBFD3F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0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49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44F9F10-B8F4-DBAF-825E-D43D0E7B7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80"/>
          <a:stretch/>
        </p:blipFill>
        <p:spPr>
          <a:xfrm>
            <a:off x="884913" y="893648"/>
            <a:ext cx="10422174" cy="5861387"/>
          </a:xfrm>
          <a:prstGeom prst="rect">
            <a:avLst/>
          </a:prstGeom>
        </p:spPr>
      </p:pic>
      <p:pic>
        <p:nvPicPr>
          <p:cNvPr id="2" name="Picture 1" descr="A logo with black text&#10;&#10;AI-generated content may be incorrect.">
            <a:extLst>
              <a:ext uri="{FF2B5EF4-FFF2-40B4-BE49-F238E27FC236}">
                <a16:creationId xmlns:a16="http://schemas.microsoft.com/office/drawing/2014/main" id="{55557400-D1BC-2CC8-ADC1-4DDEA3A7B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13081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6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3FD3-373E-6CF6-A297-82784D26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Introduction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C35BC-1565-AAEB-6E10-21C6946D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AI-based chatbots</a:t>
            </a:r>
            <a:r>
              <a:rPr lang="en-US" dirty="0"/>
              <a:t> are increasingly used in </a:t>
            </a:r>
            <a:r>
              <a:rPr lang="en-US" b="1" dirty="0"/>
              <a:t>healthcare</a:t>
            </a:r>
            <a:r>
              <a:rPr lang="en-US" dirty="0"/>
              <a:t> to assist patients and professionals.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</a:t>
            </a:r>
            <a:r>
              <a:rPr lang="en-US" b="1" dirty="0"/>
              <a:t>LLMs can generate hallucinated outputs</a:t>
            </a:r>
            <a:r>
              <a:rPr lang="en-US" dirty="0"/>
              <a:t>, posing risks in clinical applications. This project introduces a </a:t>
            </a:r>
            <a:r>
              <a:rPr lang="en-US" b="1" dirty="0"/>
              <a:t>hybrid architecture combining RAG and LLMs</a:t>
            </a:r>
            <a:r>
              <a:rPr lang="en-US" dirty="0"/>
              <a:t>, where </a:t>
            </a:r>
            <a:r>
              <a:rPr lang="en-US" b="1" dirty="0"/>
              <a:t>RAG retrieves factual medical data</a:t>
            </a:r>
            <a:r>
              <a:rPr lang="en-US" dirty="0"/>
              <a:t>, ensuring context-aware responses.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leveraging </a:t>
            </a:r>
            <a:r>
              <a:rPr lang="en-US" b="1" dirty="0"/>
              <a:t>retrieval-augmented generation</a:t>
            </a:r>
            <a:r>
              <a:rPr lang="en-US" dirty="0"/>
              <a:t>, the system </a:t>
            </a:r>
            <a:r>
              <a:rPr lang="en-US" b="1" dirty="0"/>
              <a:t>minimizes hallucinations</a:t>
            </a:r>
            <a:r>
              <a:rPr lang="en-US" dirty="0"/>
              <a:t> and enhances </a:t>
            </a:r>
            <a:r>
              <a:rPr lang="en-US" b="1" dirty="0"/>
              <a:t>accuracy in disease symptom extraction and remedy recommendations</a:t>
            </a:r>
            <a:r>
              <a:rPr lang="en-US" dirty="0"/>
              <a:t>. </a:t>
            </a:r>
            <a:endParaRPr lang="en-IN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pic>
        <p:nvPicPr>
          <p:cNvPr id="5" name="Picture 4" descr="A logo with black text&#10;&#10;AI-generated content may be incorrect.">
            <a:extLst>
              <a:ext uri="{FF2B5EF4-FFF2-40B4-BE49-F238E27FC236}">
                <a16:creationId xmlns:a16="http://schemas.microsoft.com/office/drawing/2014/main" id="{C04198E2-1E89-8712-D158-B4895C5C4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0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68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E986-64AA-9811-F022-A2E09F0BF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</a:rPr>
              <a:t>Challenges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6C3F8-1487-7D1A-969E-4CA98692E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Challenges:</a:t>
            </a:r>
            <a:endParaRPr lang="en-IN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Ensuring dataset completeness and handling rare diseases.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Improving model accuracy for </a:t>
            </a:r>
            <a:r>
              <a:rPr lang="en-IN" b="1" dirty="0"/>
              <a:t>diverse skin tones and conditions</a:t>
            </a:r>
            <a:r>
              <a:rPr lang="en-I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Handling </a:t>
            </a:r>
            <a:r>
              <a:rPr lang="en-IN" b="1" dirty="0"/>
              <a:t>ambiguous or low-quality images</a:t>
            </a:r>
            <a:r>
              <a:rPr lang="en-IN" dirty="0"/>
              <a:t>.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Future Work: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Expanding the database with </a:t>
            </a:r>
            <a:r>
              <a:rPr lang="en-IN" b="1" dirty="0"/>
              <a:t>more diverse skin disease datasets</a:t>
            </a:r>
            <a:r>
              <a:rPr lang="en-I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Enhancing chatbot </a:t>
            </a:r>
            <a:r>
              <a:rPr lang="en-IN" b="1" dirty="0"/>
              <a:t>contextual understanding</a:t>
            </a:r>
            <a:r>
              <a:rPr lang="en-IN" dirty="0"/>
              <a:t> with </a:t>
            </a:r>
            <a:r>
              <a:rPr lang="en-IN" b="1" dirty="0"/>
              <a:t>larger LLMs</a:t>
            </a:r>
            <a:r>
              <a:rPr lang="en-I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Deploying the system as a </a:t>
            </a:r>
            <a:r>
              <a:rPr lang="en-IN" b="1" dirty="0"/>
              <a:t>mobile/web-based application</a:t>
            </a:r>
            <a:r>
              <a:rPr lang="en-IN" dirty="0"/>
              <a:t>.</a:t>
            </a:r>
          </a:p>
        </p:txBody>
      </p:sp>
      <p:pic>
        <p:nvPicPr>
          <p:cNvPr id="5" name="Picture 4" descr="A logo with black text&#10;&#10;AI-generated content may be incorrect.">
            <a:extLst>
              <a:ext uri="{FF2B5EF4-FFF2-40B4-BE49-F238E27FC236}">
                <a16:creationId xmlns:a16="http://schemas.microsoft.com/office/drawing/2014/main" id="{4B458DFB-3065-FDBF-1E92-81BEEB428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13081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81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320E-750D-50AC-8FDE-6AF89557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5347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Ethical Considerations &amp; Limitations</a:t>
            </a:r>
            <a:endParaRPr lang="en-IO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C1585-7FCD-8E7D-9A2F-73B3AB3C1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44" y="1554480"/>
            <a:ext cx="11012424" cy="50200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Ethical Considerations</a:t>
            </a:r>
          </a:p>
          <a:p>
            <a:r>
              <a:rPr lang="en-US" dirty="0"/>
              <a:t> </a:t>
            </a:r>
            <a:r>
              <a:rPr lang="en-US" b="1" dirty="0"/>
              <a:t>Data Privacy &amp; Security </a:t>
            </a:r>
            <a:r>
              <a:rPr lang="en-US" dirty="0"/>
              <a:t>— Ensure compliance (HIPAA GDPR), prevent unauthorized access.</a:t>
            </a:r>
          </a:p>
          <a:p>
            <a:r>
              <a:rPr lang="en-US" dirty="0"/>
              <a:t> </a:t>
            </a:r>
            <a:r>
              <a:rPr lang="en-US" b="1" dirty="0"/>
              <a:t>Bias in Al Models </a:t>
            </a:r>
            <a:r>
              <a:rPr lang="en-US" dirty="0"/>
              <a:t>— Diverse datasets needed to avoid biased predictions.</a:t>
            </a:r>
          </a:p>
          <a:p>
            <a:r>
              <a:rPr lang="en-US" dirty="0"/>
              <a:t> </a:t>
            </a:r>
            <a:r>
              <a:rPr lang="en-US" b="1" dirty="0"/>
              <a:t>Transparency &amp; Explainability </a:t>
            </a:r>
            <a:r>
              <a:rPr lang="en-US" dirty="0"/>
              <a:t>— Show retrieved sources, confidence scores.</a:t>
            </a:r>
          </a:p>
          <a:p>
            <a:r>
              <a:rPr lang="en-US" b="1" dirty="0"/>
              <a:t> User Consent &amp; Responsibility</a:t>
            </a:r>
            <a:r>
              <a:rPr lang="en-US" dirty="0"/>
              <a:t> — Disclaimers: Not a substitute for doctors.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Limitations</a:t>
            </a:r>
          </a:p>
          <a:p>
            <a:r>
              <a:rPr lang="en-US" b="1" dirty="0"/>
              <a:t>Accuracy Issues </a:t>
            </a:r>
            <a:r>
              <a:rPr lang="en-US" dirty="0"/>
              <a:t>— Al may misdiagnose ambiguous symptoms.</a:t>
            </a:r>
          </a:p>
          <a:p>
            <a:r>
              <a:rPr lang="en-US" b="1" dirty="0"/>
              <a:t>Rare Diseases </a:t>
            </a:r>
            <a:r>
              <a:rPr lang="en-US" dirty="0"/>
              <a:t>— Limited training data affects performance.</a:t>
            </a:r>
          </a:p>
          <a:p>
            <a:r>
              <a:rPr lang="en-US" b="1" dirty="0"/>
              <a:t>Quality of Input Data </a:t>
            </a:r>
            <a:r>
              <a:rPr lang="en-US" dirty="0"/>
              <a:t>— Poor images &amp; vague symptoms reduce accuracy.</a:t>
            </a:r>
          </a:p>
          <a:p>
            <a:r>
              <a:rPr lang="en-US" b="1" dirty="0"/>
              <a:t>No Real-Time Doctor Validation </a:t>
            </a:r>
            <a:r>
              <a:rPr lang="en-US" dirty="0"/>
              <a:t>— Al cannot replace physical examinations.+</a:t>
            </a:r>
            <a:endParaRPr lang="en-IO" dirty="0"/>
          </a:p>
        </p:txBody>
      </p:sp>
      <p:pic>
        <p:nvPicPr>
          <p:cNvPr id="4" name="Picture 3" descr="A logo with black text&#10;&#10;AI-generated content may be incorrect.">
            <a:extLst>
              <a:ext uri="{FF2B5EF4-FFF2-40B4-BE49-F238E27FC236}">
                <a16:creationId xmlns:a16="http://schemas.microsoft.com/office/drawing/2014/main" id="{0DE31EAE-B21C-A391-FDCD-B261E09DB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13081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90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A9DC-62EB-A9A0-FB28-2146688A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89"/>
            <a:ext cx="10515600" cy="70408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Conclusion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92454-D405-BAB4-5041-F3FA1DE10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36" y="731130"/>
            <a:ext cx="11914632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600" b="1" dirty="0"/>
              <a:t>Analyzing text and images for symptom extraction &amp; remedy recommendation</a:t>
            </a:r>
            <a:endParaRPr lang="en-US" sz="2600" dirty="0"/>
          </a:p>
          <a:p>
            <a:pPr>
              <a:buNone/>
            </a:pPr>
            <a:r>
              <a:rPr lang="en-US" sz="2600" b="1" dirty="0"/>
              <a:t>Impact:</a:t>
            </a:r>
          </a:p>
          <a:p>
            <a:r>
              <a:rPr lang="en-US" sz="2600" dirty="0"/>
              <a:t> Improves accessibility to preliminary disease assessment.</a:t>
            </a:r>
          </a:p>
          <a:p>
            <a:r>
              <a:rPr lang="en-US" sz="2600" dirty="0"/>
              <a:t> Reduces dependency on immediate clinical consultation.</a:t>
            </a:r>
          </a:p>
          <a:p>
            <a:r>
              <a:rPr lang="en-US" sz="2600" dirty="0"/>
              <a:t> Enhances patient awareness and medical literacy.</a:t>
            </a:r>
          </a:p>
          <a:p>
            <a:pPr>
              <a:buNone/>
            </a:pPr>
            <a:r>
              <a:rPr lang="en-US" sz="2600" b="1" dirty="0"/>
              <a:t>Key Considerations:</a:t>
            </a:r>
          </a:p>
          <a:p>
            <a:r>
              <a:rPr lang="en-US" sz="2600" dirty="0"/>
              <a:t>Not a replacement for medical professionals.</a:t>
            </a:r>
          </a:p>
          <a:p>
            <a:r>
              <a:rPr lang="en-US" sz="2600" dirty="0"/>
              <a:t>Diagnosis &amp; treatment validation require qualified medical experts</a:t>
            </a:r>
          </a:p>
          <a:p>
            <a:r>
              <a:rPr lang="en-US" sz="2600" dirty="0"/>
              <a:t>Data sources must be verified by medical professionals</a:t>
            </a:r>
          </a:p>
          <a:p>
            <a:pPr>
              <a:buNone/>
            </a:pPr>
            <a:r>
              <a:rPr lang="en-US" sz="2600" b="1" dirty="0"/>
              <a:t>Enhancing Performance:</a:t>
            </a:r>
          </a:p>
          <a:p>
            <a:r>
              <a:rPr lang="en-IO" sz="2600" dirty="0"/>
              <a:t> </a:t>
            </a:r>
            <a:r>
              <a:rPr lang="en-US" sz="2600" dirty="0"/>
              <a:t>A fine-tuned model on medical datasets</a:t>
            </a:r>
          </a:p>
          <a:p>
            <a:r>
              <a:rPr lang="en-US" sz="2600" dirty="0"/>
              <a:t>Integration with </a:t>
            </a:r>
            <a:r>
              <a:rPr lang="en-US" sz="2600" b="1" dirty="0"/>
              <a:t>Agentic RAG</a:t>
            </a:r>
            <a:r>
              <a:rPr lang="en-US" sz="2600" dirty="0"/>
              <a:t> for dynamic knowledge retrieval ensures context-aware, reliable, and medically verified responses</a:t>
            </a:r>
          </a:p>
          <a:p>
            <a:pPr marL="0" indent="0">
              <a:buNone/>
            </a:pPr>
            <a:endParaRPr lang="en-IN" sz="2600" dirty="0"/>
          </a:p>
        </p:txBody>
      </p:sp>
      <p:pic>
        <p:nvPicPr>
          <p:cNvPr id="4" name="Picture 3" descr="A logo with black text&#10;&#10;AI-generated content may be incorrect.">
            <a:extLst>
              <a:ext uri="{FF2B5EF4-FFF2-40B4-BE49-F238E27FC236}">
                <a16:creationId xmlns:a16="http://schemas.microsoft.com/office/drawing/2014/main" id="{3B3860C5-9E20-1AAD-1A01-FA7366D8A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13081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70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6B65BA-6842-C306-D06D-6B8299AFECD3}"/>
              </a:ext>
            </a:extLst>
          </p:cNvPr>
          <p:cNvSpPr/>
          <p:nvPr/>
        </p:nvSpPr>
        <p:spPr>
          <a:xfrm>
            <a:off x="987689" y="3071183"/>
            <a:ext cx="9910296" cy="25900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kern="1200" cap="none" spc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j-lt"/>
                <a:ea typeface="+mj-ea"/>
                <a:cs typeface="+mj-cs"/>
              </a:rPr>
              <a:t>THANK </a:t>
            </a:r>
            <a:r>
              <a:rPr lang="en-US" sz="8000" b="1" kern="120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YOU</a:t>
            </a:r>
            <a:endParaRPr lang="en-US" sz="8000" b="1" kern="1200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black text&#10;&#10;AI-generated content may be incorrect.">
            <a:extLst>
              <a:ext uri="{FF2B5EF4-FFF2-40B4-BE49-F238E27FC236}">
                <a16:creationId xmlns:a16="http://schemas.microsoft.com/office/drawing/2014/main" id="{2DE09ACB-0794-7555-E3F4-C2C9E98D1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13081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4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E799-D3DB-80C5-A163-AE5256C9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Extracted data file structure:</a:t>
            </a:r>
            <a:endParaRPr lang="en-IO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8BF972-45ED-CDB4-F809-B2C2B46AC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3268"/>
          <a:stretch/>
        </p:blipFill>
        <p:spPr>
          <a:xfrm>
            <a:off x="2296683" y="1700672"/>
            <a:ext cx="7171167" cy="4752975"/>
          </a:xfrm>
        </p:spPr>
      </p:pic>
    </p:spTree>
    <p:extLst>
      <p:ext uri="{BB962C8B-B14F-4D97-AF65-F5344CB8AC3E}">
        <p14:creationId xmlns:p14="http://schemas.microsoft.com/office/powerpoint/2010/main" val="1633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A165-FD19-959C-C17F-B93A62DE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Business Objective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0F54A-1C94-D199-DA3D-F34085E5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This project aims to develop an Chatbot diagnosis and recommendation system using </a:t>
            </a:r>
            <a:r>
              <a:rPr lang="en-US" sz="2600" b="1" dirty="0"/>
              <a:t>Retrieval-Augmented Generation (RAG) and LLM</a:t>
            </a:r>
            <a:r>
              <a:rPr lang="en-US" sz="2600" dirty="0"/>
              <a:t>. </a:t>
            </a:r>
          </a:p>
          <a:p>
            <a:endParaRPr lang="en-US" sz="2600" dirty="0"/>
          </a:p>
          <a:p>
            <a:r>
              <a:rPr lang="en-US" sz="2600" dirty="0"/>
              <a:t>The system takes an </a:t>
            </a:r>
            <a:r>
              <a:rPr lang="en-US" sz="2600" b="1" dirty="0"/>
              <a:t>image</a:t>
            </a:r>
            <a:r>
              <a:rPr lang="en-US" sz="2600" dirty="0"/>
              <a:t> of a skin condition and user-described symptoms as </a:t>
            </a:r>
            <a:r>
              <a:rPr lang="en-US" sz="2600" b="1" dirty="0"/>
              <a:t>text</a:t>
            </a:r>
            <a:r>
              <a:rPr lang="en-US" sz="2600" dirty="0"/>
              <a:t>.</a:t>
            </a:r>
          </a:p>
          <a:p>
            <a:endParaRPr lang="en-US" sz="2600" dirty="0"/>
          </a:p>
          <a:p>
            <a:r>
              <a:rPr lang="en-US" sz="2600" dirty="0"/>
              <a:t>Then, it generates a possible </a:t>
            </a:r>
            <a:r>
              <a:rPr lang="en-US" sz="2600" b="1" dirty="0"/>
              <a:t>diagnosis </a:t>
            </a:r>
            <a:r>
              <a:rPr lang="en-US" sz="2600" dirty="0"/>
              <a:t>along with </a:t>
            </a:r>
            <a:r>
              <a:rPr lang="en-US" sz="2600" b="1" dirty="0"/>
              <a:t>remedies</a:t>
            </a:r>
            <a:r>
              <a:rPr lang="en-US" sz="2600" dirty="0"/>
              <a:t> and </a:t>
            </a:r>
            <a:r>
              <a:rPr lang="en-US" sz="2600" b="1" dirty="0"/>
              <a:t>recommendations</a:t>
            </a:r>
            <a:r>
              <a:rPr lang="en-US" sz="2600" dirty="0"/>
              <a:t>.</a:t>
            </a:r>
            <a:endParaRPr lang="en-IN" sz="2600" dirty="0"/>
          </a:p>
        </p:txBody>
      </p:sp>
      <p:pic>
        <p:nvPicPr>
          <p:cNvPr id="5" name="Picture 4" descr="A logo with black text&#10;&#10;AI-generated content may be incorrect.">
            <a:extLst>
              <a:ext uri="{FF2B5EF4-FFF2-40B4-BE49-F238E27FC236}">
                <a16:creationId xmlns:a16="http://schemas.microsoft.com/office/drawing/2014/main" id="{08A01E0B-7220-F471-0E53-58CFC3868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0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2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4575-2D20-AE28-0A45-4CA588C6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Problem Statement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14DF-88B6-0EDC-0EAF-017F69A33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b="1" dirty="0">
                <a:solidFill>
                  <a:srgbClr val="FF0000"/>
                </a:solidFill>
              </a:rPr>
              <a:t>Challenges in Symptom-Based Diagnosis:</a:t>
            </a:r>
            <a:endParaRPr lang="en-IN" sz="26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600" dirty="0"/>
              <a:t>Patients struggle with identifying conditions based on symptoms.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600" dirty="0"/>
              <a:t>Many existing AI chatbots </a:t>
            </a:r>
            <a:r>
              <a:rPr lang="en-IN" sz="2600" b="1" dirty="0"/>
              <a:t>lack multimodal understanding</a:t>
            </a:r>
            <a:r>
              <a:rPr lang="en-IN" sz="2600" dirty="0"/>
              <a:t> (text + image).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600" dirty="0"/>
              <a:t>Traditional search-based methods are </a:t>
            </a:r>
            <a:r>
              <a:rPr lang="en-IN" sz="2600" b="1" dirty="0"/>
              <a:t>inefficient and unreliable</a:t>
            </a:r>
            <a:r>
              <a:rPr lang="en-IN" sz="2600" dirty="0"/>
              <a:t>.</a:t>
            </a:r>
          </a:p>
          <a:p>
            <a:pPr marL="457200" lvl="1" indent="0">
              <a:buNone/>
            </a:pPr>
            <a:endParaRPr lang="en-IN" sz="2600" dirty="0"/>
          </a:p>
          <a:p>
            <a:pPr marL="0" indent="0">
              <a:buNone/>
            </a:pPr>
            <a:r>
              <a:rPr lang="en-IN" sz="2600" b="1" dirty="0"/>
              <a:t>Our project solve these problems </a:t>
            </a:r>
            <a:r>
              <a:rPr lang="en-IN" sz="2600" dirty="0"/>
              <a:t>by integrating images and textual data to enhance medical diagnosis.</a:t>
            </a:r>
          </a:p>
          <a:p>
            <a:pPr marL="0" indent="0">
              <a:buNone/>
            </a:pPr>
            <a:endParaRPr lang="en-IN" sz="2600" dirty="0"/>
          </a:p>
        </p:txBody>
      </p:sp>
      <p:pic>
        <p:nvPicPr>
          <p:cNvPr id="5" name="Picture 4" descr="A logo with black text&#10;&#10;AI-generated content may be incorrect.">
            <a:extLst>
              <a:ext uri="{FF2B5EF4-FFF2-40B4-BE49-F238E27FC236}">
                <a16:creationId xmlns:a16="http://schemas.microsoft.com/office/drawing/2014/main" id="{7355501E-8CEA-9616-BCCE-C9CB23727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0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68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192A-71F9-8AAB-51A9-98934FA7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Methodology</a:t>
            </a:r>
            <a:endParaRPr lang="en-IN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64637C8-2F81-8B61-C658-93F1EB27CB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673848"/>
              </p:ext>
            </p:extLst>
          </p:nvPr>
        </p:nvGraphicFramePr>
        <p:xfrm>
          <a:off x="838200" y="1416368"/>
          <a:ext cx="10515600" cy="5301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logo with black text&#10;&#10;AI-generated content may be incorrect.">
            <a:extLst>
              <a:ext uri="{FF2B5EF4-FFF2-40B4-BE49-F238E27FC236}">
                <a16:creationId xmlns:a16="http://schemas.microsoft.com/office/drawing/2014/main" id="{F353C892-EC56-4C29-D467-90B2E03F01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0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5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2434-E908-52E2-CB6A-A6BF655A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Models used and its purpose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3686F-AA63-EC65-C4D3-149246ED3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66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1. Sentence Embedding Model:</a:t>
            </a:r>
            <a:r>
              <a:rPr lang="en-US" sz="2600" dirty="0"/>
              <a:t> distiluse-base-multilingual-cased-v2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Why Used?</a:t>
            </a:r>
            <a:r>
              <a:rPr lang="en-US" sz="2600" dirty="0"/>
              <a:t> Converts medical text into semantic embeddings 	for better search.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What It Does</a:t>
            </a:r>
            <a:r>
              <a:rPr lang="en-US" sz="2600" dirty="0"/>
              <a:t>? Finds meaning-based similar medical texts 	instead of keyword matches.</a:t>
            </a:r>
          </a:p>
          <a:p>
            <a:pPr marL="514350" indent="-514350">
              <a:buAutoNum type="arabicPeriod"/>
            </a:pPr>
            <a:endParaRPr lang="en-US" sz="2600" dirty="0"/>
          </a:p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2. Image Embedding Model: </a:t>
            </a:r>
            <a:r>
              <a:rPr lang="en-US" sz="2600" dirty="0" err="1"/>
              <a:t>ViT</a:t>
            </a:r>
            <a:r>
              <a:rPr lang="en-US" sz="2600" dirty="0"/>
              <a:t>-B/32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Why Used?</a:t>
            </a:r>
            <a:r>
              <a:rPr lang="en-US" sz="2600" dirty="0"/>
              <a:t> Extracts deep features from medical images for 	analysis.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What It Does?</a:t>
            </a:r>
            <a:r>
              <a:rPr lang="en-US" sz="2600" dirty="0"/>
              <a:t> Converts images into vector representations to 	enable similarity-based retrieval.</a:t>
            </a:r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5" name="Picture 4" descr="A logo with black text&#10;&#10;AI-generated content may be incorrect.">
            <a:extLst>
              <a:ext uri="{FF2B5EF4-FFF2-40B4-BE49-F238E27FC236}">
                <a16:creationId xmlns:a16="http://schemas.microsoft.com/office/drawing/2014/main" id="{559EE707-D30B-0D4C-EF35-1E45EDDE7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0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0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2DE18-901A-AF54-9D47-BCA14AC15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8E7F-E1FC-BB41-9C2B-D626FAF5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Models used and its purpose 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C84A3-D8F7-24A5-BBF3-7EC26F5F8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66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3. Multi-Modal Embedding Model: </a:t>
            </a:r>
            <a:r>
              <a:rPr lang="en-US" sz="2600" dirty="0"/>
              <a:t>CLIP-</a:t>
            </a:r>
            <a:r>
              <a:rPr lang="en-US" sz="2600" dirty="0" err="1"/>
              <a:t>ViT</a:t>
            </a:r>
            <a:r>
              <a:rPr lang="en-US" sz="2600" dirty="0"/>
              <a:t>-B/32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Why Used? </a:t>
            </a:r>
            <a:r>
              <a:rPr lang="en-US" sz="2600" dirty="0"/>
              <a:t>Links images and text by creating aligned 	embeddings.</a:t>
            </a:r>
          </a:p>
          <a:p>
            <a:pPr marL="0" indent="0">
              <a:buNone/>
            </a:pPr>
            <a:r>
              <a:rPr lang="en-US" sz="2600" b="1" dirty="0"/>
              <a:t>	What It Does? </a:t>
            </a:r>
            <a:r>
              <a:rPr lang="en-US" sz="2600" dirty="0"/>
              <a:t>Allows searching images using text queries and 	vice versa, improving cross-modal retrieval.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4. Large Language Model: </a:t>
            </a:r>
            <a:r>
              <a:rPr lang="en-US" sz="2600" dirty="0"/>
              <a:t>Mistral-7B-Instruct-v0.3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Why Used? </a:t>
            </a:r>
            <a:r>
              <a:rPr lang="en-US" sz="2600" dirty="0"/>
              <a:t>Generates accurate and context-aware medical 	responses.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What It Does?</a:t>
            </a:r>
            <a:r>
              <a:rPr lang="en-US" sz="2600" dirty="0"/>
              <a:t> Uses retrieved data to answer queries and reduces 	hallucinations.</a:t>
            </a:r>
          </a:p>
        </p:txBody>
      </p:sp>
      <p:pic>
        <p:nvPicPr>
          <p:cNvPr id="5" name="Picture 4" descr="A logo with black text&#10;&#10;AI-generated content may be incorrect.">
            <a:extLst>
              <a:ext uri="{FF2B5EF4-FFF2-40B4-BE49-F238E27FC236}">
                <a16:creationId xmlns:a16="http://schemas.microsoft.com/office/drawing/2014/main" id="{06FA196B-5C03-F29D-F337-B3F761CF3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0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43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F0410-3122-BC44-BA22-250E23A9D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3A01-DF0D-1A1B-49B0-0F1A5C78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Models used and its purposes 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4C636-4844-E9B4-78AF-FA65BAAB4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66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5. Vector Database: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ChromaDB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Why Used? </a:t>
            </a:r>
            <a:r>
              <a:rPr lang="en-US" sz="2600" dirty="0"/>
              <a:t>Stores and retrieves semantic embeddings efficiently.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What It Does?</a:t>
            </a:r>
            <a:r>
              <a:rPr lang="en-US" sz="2600" dirty="0"/>
              <a:t> Finds the most relevant disease-related text for 	each query.</a:t>
            </a:r>
          </a:p>
          <a:p>
            <a:pPr marL="0" indent="0">
              <a:buNone/>
            </a:pPr>
            <a:endParaRPr lang="en-US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6. Regex-Based Extraction:</a:t>
            </a:r>
            <a:r>
              <a:rPr lang="en-US" sz="2600" dirty="0"/>
              <a:t> Regular Expressions (Regex)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Why Used?</a:t>
            </a:r>
            <a:r>
              <a:rPr lang="en-US" sz="2600" dirty="0"/>
              <a:t> Extracts structured medical information (like 	symptoms, treatments, or conditions).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dirty="0"/>
              <a:t>What It Does?</a:t>
            </a:r>
            <a:r>
              <a:rPr lang="en-US" sz="2600" dirty="0"/>
              <a:t> Identifies key patterns in text for better 	data structuring.</a:t>
            </a:r>
          </a:p>
          <a:p>
            <a:pPr marL="0" indent="0">
              <a:buNone/>
            </a:pPr>
            <a:endParaRPr lang="en-IN" sz="2600" dirty="0"/>
          </a:p>
        </p:txBody>
      </p:sp>
      <p:pic>
        <p:nvPicPr>
          <p:cNvPr id="5" name="Picture 4" descr="A logo with black text&#10;&#10;AI-generated content may be incorrect.">
            <a:extLst>
              <a:ext uri="{FF2B5EF4-FFF2-40B4-BE49-F238E27FC236}">
                <a16:creationId xmlns:a16="http://schemas.microsoft.com/office/drawing/2014/main" id="{BC1A2728-22AA-9ABE-1FA8-8303B23C6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52" y="0"/>
            <a:ext cx="117934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0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1355</Words>
  <Application>Microsoft Office PowerPoint</Application>
  <PresentationFormat>Widescreen</PresentationFormat>
  <Paragraphs>139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RAG-Enhanced Medical Chatbot for Health Insights</vt:lpstr>
      <vt:lpstr>Introduction</vt:lpstr>
      <vt:lpstr>Extracted data file structure:</vt:lpstr>
      <vt:lpstr>Business Objective</vt:lpstr>
      <vt:lpstr>Problem Statement</vt:lpstr>
      <vt:lpstr>Methodology</vt:lpstr>
      <vt:lpstr>Models used and its purpose</vt:lpstr>
      <vt:lpstr>Models used and its purpose </vt:lpstr>
      <vt:lpstr>Models used and its purposes </vt:lpstr>
      <vt:lpstr>Fine Tuning v/s RAG</vt:lpstr>
      <vt:lpstr>Fine-Tuning vs. RAG: Skin Disease Example</vt:lpstr>
      <vt:lpstr>Generic workflow of RAG</vt:lpstr>
      <vt:lpstr>Embedding</vt:lpstr>
      <vt:lpstr>Image and Text Embedding</vt:lpstr>
      <vt:lpstr>Process flow</vt:lpstr>
      <vt:lpstr>Input Query</vt:lpstr>
      <vt:lpstr>Output Generated</vt:lpstr>
      <vt:lpstr>PowerPoint Presentation</vt:lpstr>
      <vt:lpstr>PowerPoint Presentation</vt:lpstr>
      <vt:lpstr>Challenges &amp; Future Work</vt:lpstr>
      <vt:lpstr>Ethical Considerations &amp; Limitations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Sumit  Kumar Mahato</dc:creator>
  <cp:lastModifiedBy>Sumit  Kumar Mahato</cp:lastModifiedBy>
  <cp:revision>73</cp:revision>
  <dcterms:created xsi:type="dcterms:W3CDTF">2025-03-24T05:39:45Z</dcterms:created>
  <dcterms:modified xsi:type="dcterms:W3CDTF">2025-03-25T03:53:13Z</dcterms:modified>
</cp:coreProperties>
</file>