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57" r:id="rId11"/>
    <p:sldId id="283" r:id="rId12"/>
    <p:sldId id="266" r:id="rId13"/>
    <p:sldId id="272" r:id="rId14"/>
    <p:sldId id="274" r:id="rId15"/>
    <p:sldId id="267" r:id="rId16"/>
    <p:sldId id="268" r:id="rId17"/>
    <p:sldId id="273" r:id="rId18"/>
    <p:sldId id="269" r:id="rId19"/>
    <p:sldId id="284" r:id="rId20"/>
    <p:sldId id="279" r:id="rId21"/>
    <p:sldId id="290" r:id="rId22"/>
    <p:sldId id="297" r:id="rId23"/>
    <p:sldId id="298" r:id="rId24"/>
    <p:sldId id="299" r:id="rId25"/>
    <p:sldId id="300" r:id="rId26"/>
    <p:sldId id="301" r:id="rId27"/>
    <p:sldId id="302" r:id="rId28"/>
    <p:sldId id="303" r:id="rId29"/>
    <p:sldId id="304" r:id="rId30"/>
    <p:sldId id="305" r:id="rId31"/>
    <p:sldId id="306" r:id="rId32"/>
    <p:sldId id="30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Multidimensional Data</a:t>
            </a:r>
            <a:endParaRPr lang="en-US" dirty="0"/>
          </a:p>
        </p:txBody>
      </p:sp>
      <p:sp>
        <p:nvSpPr>
          <p:cNvPr id="3" name="Subtitle 2"/>
          <p:cNvSpPr>
            <a:spLocks noGrp="1"/>
          </p:cNvSpPr>
          <p:nvPr>
            <p:ph type="subTitle" idx="1"/>
          </p:nvPr>
        </p:nvSpPr>
        <p:spPr/>
        <p:txBody>
          <a:bodyPr/>
          <a:lstStyle/>
          <a:p>
            <a:r>
              <a:rPr lang="en-US" dirty="0" smtClean="0"/>
              <a:t>-Ashu Mehta</a:t>
            </a:r>
          </a:p>
          <a:p>
            <a:r>
              <a:rPr lang="en-US" dirty="0" smtClean="0"/>
              <a:t>Database Systems</a:t>
            </a:r>
            <a:endParaRPr lang="en-US" dirty="0"/>
          </a:p>
        </p:txBody>
      </p:sp>
    </p:spTree>
    <p:extLst>
      <p:ext uri="{BB962C8B-B14F-4D97-AF65-F5344CB8AC3E}">
        <p14:creationId xmlns:p14="http://schemas.microsoft.com/office/powerpoint/2010/main" val="128123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US" dirty="0"/>
          </a:p>
        </p:txBody>
      </p:sp>
      <p:sp>
        <p:nvSpPr>
          <p:cNvPr id="3" name="Content Placeholder 2"/>
          <p:cNvSpPr>
            <a:spLocks noGrp="1"/>
          </p:cNvSpPr>
          <p:nvPr>
            <p:ph idx="1"/>
          </p:nvPr>
        </p:nvSpPr>
        <p:spPr/>
        <p:txBody>
          <a:bodyPr/>
          <a:lstStyle/>
          <a:p>
            <a:pPr algn="just"/>
            <a:r>
              <a:rPr lang="en-US" dirty="0"/>
              <a:t>OLTP and OLAP: The two terms look similar but refer to different kinds of systems. </a:t>
            </a:r>
            <a:endParaRPr lang="en-US" dirty="0" smtClean="0"/>
          </a:p>
          <a:p>
            <a:pPr algn="just"/>
            <a:r>
              <a:rPr lang="en-US" dirty="0" smtClean="0"/>
              <a:t>Online </a:t>
            </a:r>
            <a:r>
              <a:rPr lang="en-US" dirty="0"/>
              <a:t>transaction processing (OLTP) captures, stores, and processes data from transactions in real time. </a:t>
            </a:r>
            <a:endParaRPr lang="en-US" dirty="0" smtClean="0"/>
          </a:p>
          <a:p>
            <a:pPr algn="just"/>
            <a:r>
              <a:rPr lang="en-US" dirty="0" smtClean="0"/>
              <a:t>Online </a:t>
            </a:r>
            <a:r>
              <a:rPr lang="en-US" dirty="0"/>
              <a:t>analytical processing (OLAP) uses complex queries to analyze aggregated historical data from OLTP systems.</a:t>
            </a:r>
          </a:p>
        </p:txBody>
      </p:sp>
    </p:spTree>
    <p:extLst>
      <p:ext uri="{BB962C8B-B14F-4D97-AF65-F5344CB8AC3E}">
        <p14:creationId xmlns:p14="http://schemas.microsoft.com/office/powerpoint/2010/main" val="62642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219200"/>
            <a:ext cx="9144000" cy="4876800"/>
          </a:xfrm>
        </p:spPr>
      </p:pic>
    </p:spTree>
    <p:extLst>
      <p:ext uri="{BB962C8B-B14F-4D97-AF65-F5344CB8AC3E}">
        <p14:creationId xmlns:p14="http://schemas.microsoft.com/office/powerpoint/2010/main" val="75020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OLTP?</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An OLTP system captures and maintains transaction data in a database. </a:t>
            </a:r>
            <a:endParaRPr lang="en-US" dirty="0" smtClean="0"/>
          </a:p>
          <a:p>
            <a:pPr algn="just"/>
            <a:r>
              <a:rPr lang="en-US" dirty="0" smtClean="0"/>
              <a:t>Each </a:t>
            </a:r>
            <a:r>
              <a:rPr lang="en-US" dirty="0"/>
              <a:t>transaction involves individual database records made up of multiple fields or columns. </a:t>
            </a:r>
            <a:endParaRPr lang="en-US" dirty="0" smtClean="0"/>
          </a:p>
          <a:p>
            <a:pPr algn="just"/>
            <a:r>
              <a:rPr lang="en-US" dirty="0" smtClean="0"/>
              <a:t>Examples </a:t>
            </a:r>
            <a:r>
              <a:rPr lang="en-US" dirty="0"/>
              <a:t>include banking and credit card activity or retail checkout scanning.</a:t>
            </a:r>
          </a:p>
          <a:p>
            <a:pPr algn="just"/>
            <a:r>
              <a:rPr lang="en-US" dirty="0"/>
              <a:t>In OLTP, the emphasis is on fast processing, because OLTP databases are read, written, and updated frequently. </a:t>
            </a:r>
            <a:endParaRPr lang="en-US" dirty="0" smtClean="0"/>
          </a:p>
          <a:p>
            <a:pPr algn="just"/>
            <a:r>
              <a:rPr lang="en-US" dirty="0" smtClean="0"/>
              <a:t>If </a:t>
            </a:r>
            <a:r>
              <a:rPr lang="en-US" dirty="0"/>
              <a:t>a transaction fails, built-in system logic ensures data integrity.</a:t>
            </a:r>
          </a:p>
          <a:p>
            <a:endParaRPr lang="en-US" dirty="0"/>
          </a:p>
        </p:txBody>
      </p:sp>
    </p:spTree>
    <p:extLst>
      <p:ext uri="{BB962C8B-B14F-4D97-AF65-F5344CB8AC3E}">
        <p14:creationId xmlns:p14="http://schemas.microsoft.com/office/powerpoint/2010/main" val="68149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OLTP system</a:t>
            </a:r>
            <a:br>
              <a:rPr lang="en-US" b="1" dirty="0"/>
            </a:br>
            <a:endParaRPr lang="en-US" dirty="0"/>
          </a:p>
        </p:txBody>
      </p:sp>
      <p:sp>
        <p:nvSpPr>
          <p:cNvPr id="3" name="Content Placeholder 2"/>
          <p:cNvSpPr>
            <a:spLocks noGrp="1"/>
          </p:cNvSpPr>
          <p:nvPr>
            <p:ph idx="1"/>
          </p:nvPr>
        </p:nvSpPr>
        <p:spPr/>
        <p:txBody>
          <a:bodyPr/>
          <a:lstStyle/>
          <a:p>
            <a:pPr algn="just"/>
            <a:r>
              <a:rPr lang="en-US" dirty="0"/>
              <a:t>An example of OLTP system is ATM center. Assume that a couple has a joint account with a bank. One day both simultaneously reach different ATM centers at precisely the same time and want to withdraw total amount present in their bank account.</a:t>
            </a:r>
          </a:p>
        </p:txBody>
      </p:sp>
    </p:spTree>
    <p:extLst>
      <p:ext uri="{BB962C8B-B14F-4D97-AF65-F5344CB8AC3E}">
        <p14:creationId xmlns:p14="http://schemas.microsoft.com/office/powerpoint/2010/main" val="51862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examples of OLTP system are:</a:t>
            </a:r>
          </a:p>
          <a:p>
            <a:pPr lvl="1"/>
            <a:r>
              <a:rPr lang="en-US" dirty="0"/>
              <a:t>Online banking</a:t>
            </a:r>
          </a:p>
          <a:p>
            <a:pPr lvl="1"/>
            <a:r>
              <a:rPr lang="en-US" dirty="0"/>
              <a:t>Online airline ticket booking</a:t>
            </a:r>
          </a:p>
          <a:p>
            <a:pPr lvl="1"/>
            <a:r>
              <a:rPr lang="en-US" dirty="0"/>
              <a:t>Sending a text message</a:t>
            </a:r>
          </a:p>
          <a:p>
            <a:pPr lvl="1"/>
            <a:r>
              <a:rPr lang="en-US" dirty="0"/>
              <a:t>Order entry</a:t>
            </a:r>
          </a:p>
          <a:p>
            <a:pPr lvl="1"/>
            <a:r>
              <a:rPr lang="en-US" dirty="0"/>
              <a:t>Add a book to shopping cart</a:t>
            </a:r>
          </a:p>
          <a:p>
            <a:endParaRPr lang="en-US" dirty="0"/>
          </a:p>
        </p:txBody>
      </p:sp>
    </p:spTree>
    <p:extLst>
      <p:ext uri="{BB962C8B-B14F-4D97-AF65-F5344CB8AC3E}">
        <p14:creationId xmlns:p14="http://schemas.microsoft.com/office/powerpoint/2010/main" val="126036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OLAP?</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OLAP applies complex queries to large amounts of historical data, aggregated from OLTP databases and other sources, for data mining, analytics, and </a:t>
            </a:r>
            <a:r>
              <a:rPr lang="en-US" b="1" dirty="0"/>
              <a:t>business </a:t>
            </a:r>
            <a:r>
              <a:rPr lang="en-US" b="1" dirty="0" smtClean="0"/>
              <a:t>intelligence</a:t>
            </a:r>
            <a:r>
              <a:rPr lang="en-US" dirty="0"/>
              <a:t> </a:t>
            </a:r>
            <a:r>
              <a:rPr lang="en-US" dirty="0" smtClean="0"/>
              <a:t>projects</a:t>
            </a:r>
            <a:r>
              <a:rPr lang="en-US" dirty="0"/>
              <a:t>. </a:t>
            </a:r>
            <a:endParaRPr lang="en-US" dirty="0" smtClean="0"/>
          </a:p>
          <a:p>
            <a:r>
              <a:rPr lang="en-US" dirty="0" smtClean="0"/>
              <a:t>In </a:t>
            </a:r>
            <a:r>
              <a:rPr lang="en-US" dirty="0"/>
              <a:t>OLAP, the emphasis is on response time to these complex queries. </a:t>
            </a:r>
            <a:endParaRPr lang="en-US" dirty="0" smtClean="0"/>
          </a:p>
          <a:p>
            <a:r>
              <a:rPr lang="en-US" dirty="0" smtClean="0"/>
              <a:t>Each </a:t>
            </a:r>
            <a:r>
              <a:rPr lang="en-US" dirty="0"/>
              <a:t>query involves one or more columns of data aggregated from many rows. </a:t>
            </a:r>
          </a:p>
        </p:txBody>
      </p:sp>
    </p:spTree>
    <p:extLst>
      <p:ext uri="{BB962C8B-B14F-4D97-AF65-F5344CB8AC3E}">
        <p14:creationId xmlns:p14="http://schemas.microsoft.com/office/powerpoint/2010/main" val="40495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Examples include year-over-year financial performance or marketing lead generation trends. </a:t>
            </a:r>
            <a:endParaRPr lang="en-US" dirty="0" smtClean="0"/>
          </a:p>
          <a:p>
            <a:pPr algn="just"/>
            <a:r>
              <a:rPr lang="en-US" dirty="0" smtClean="0"/>
              <a:t>OLAP </a:t>
            </a:r>
            <a:r>
              <a:rPr lang="en-US" dirty="0"/>
              <a:t>databases and </a:t>
            </a:r>
            <a:r>
              <a:rPr lang="en-US" b="1" dirty="0"/>
              <a:t>data </a:t>
            </a:r>
            <a:r>
              <a:rPr lang="en-US" b="1" dirty="0" smtClean="0"/>
              <a:t>warehouses</a:t>
            </a:r>
            <a:r>
              <a:rPr lang="en-US" dirty="0"/>
              <a:t> </a:t>
            </a:r>
            <a:r>
              <a:rPr lang="en-US" dirty="0" smtClean="0"/>
              <a:t>give </a:t>
            </a:r>
            <a:r>
              <a:rPr lang="en-US" dirty="0"/>
              <a:t>analysts and decision-makers the ability to use custom reporting tools to turn data into information. </a:t>
            </a:r>
            <a:endParaRPr lang="en-US" dirty="0" smtClean="0"/>
          </a:p>
          <a:p>
            <a:pPr algn="just"/>
            <a:r>
              <a:rPr lang="en-US" dirty="0" smtClean="0"/>
              <a:t>Query </a:t>
            </a:r>
            <a:r>
              <a:rPr lang="en-US" dirty="0"/>
              <a:t>failure in OLAP does not interrupt or delay transaction processing for customers, but it can delay or impact the accuracy of business intelligence insights.</a:t>
            </a:r>
          </a:p>
        </p:txBody>
      </p:sp>
    </p:spTree>
    <p:extLst>
      <p:ext uri="{BB962C8B-B14F-4D97-AF65-F5344CB8AC3E}">
        <p14:creationId xmlns:p14="http://schemas.microsoft.com/office/powerpoint/2010/main" val="101154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OLAP</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t>Any Datawarehouse system is an OLAP system. Uses of OLAP are as follows</a:t>
            </a:r>
          </a:p>
          <a:p>
            <a:pPr lvl="1" algn="just"/>
            <a:r>
              <a:rPr lang="en-US" dirty="0"/>
              <a:t>A company might compare their mobile phone sales in September with sales in October, then compare those results with another location which may be stored in a sperate database.</a:t>
            </a:r>
          </a:p>
          <a:p>
            <a:pPr lvl="1" algn="just"/>
            <a:r>
              <a:rPr lang="en-US" dirty="0"/>
              <a:t>Amazon analyzes purchases by its customers to come up with a personalized homepage with products which likely interest to their customer.</a:t>
            </a:r>
          </a:p>
          <a:p>
            <a:pPr algn="just"/>
            <a:endParaRPr lang="en-US" dirty="0"/>
          </a:p>
        </p:txBody>
      </p:sp>
    </p:spTree>
    <p:extLst>
      <p:ext uri="{BB962C8B-B14F-4D97-AF65-F5344CB8AC3E}">
        <p14:creationId xmlns:p14="http://schemas.microsoft.com/office/powerpoint/2010/main" val="363232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sz="4000" b="1" dirty="0"/>
              <a:t>ETL: the force that joins OLTP and OLAP</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The data from one or more OLTP databases is ingested into OLAP systems through a process called </a:t>
            </a:r>
            <a:r>
              <a:rPr lang="en-US" b="1" dirty="0"/>
              <a:t>extract, transform, load (ETL)</a:t>
            </a:r>
            <a:r>
              <a:rPr lang="en-US" dirty="0"/>
              <a:t>. </a:t>
            </a:r>
            <a:endParaRPr lang="en-US" dirty="0" smtClean="0"/>
          </a:p>
          <a:p>
            <a:pPr algn="just"/>
            <a:r>
              <a:rPr lang="en-US" dirty="0" smtClean="0"/>
              <a:t>With </a:t>
            </a:r>
            <a:r>
              <a:rPr lang="en-US" dirty="0"/>
              <a:t>an ETL tool, users can collect data from several </a:t>
            </a:r>
            <a:r>
              <a:rPr lang="en-US" b="1" dirty="0"/>
              <a:t>sources</a:t>
            </a:r>
            <a:r>
              <a:rPr lang="en-US" dirty="0"/>
              <a:t> and send it to a </a:t>
            </a:r>
            <a:r>
              <a:rPr lang="en-US" b="1" dirty="0"/>
              <a:t>destination</a:t>
            </a:r>
            <a:r>
              <a:rPr lang="en-US" dirty="0"/>
              <a:t>, such as an OLAP data warehouse, where it is queried by </a:t>
            </a:r>
            <a:r>
              <a:rPr lang="en-US" b="1" dirty="0"/>
              <a:t>analytics and business intelligence tools</a:t>
            </a:r>
            <a:r>
              <a:rPr lang="en-US" dirty="0"/>
              <a:t> for insights.</a:t>
            </a:r>
          </a:p>
        </p:txBody>
      </p:sp>
    </p:spTree>
    <p:extLst>
      <p:ext uri="{BB962C8B-B14F-4D97-AF65-F5344CB8AC3E}">
        <p14:creationId xmlns:p14="http://schemas.microsoft.com/office/powerpoint/2010/main" val="136461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9353"/>
          <a:stretch/>
        </p:blipFill>
        <p:spPr>
          <a:xfrm>
            <a:off x="1371600" y="533400"/>
            <a:ext cx="6688428" cy="5791200"/>
          </a:xfrm>
        </p:spPr>
      </p:pic>
    </p:spTree>
    <p:extLst>
      <p:ext uri="{BB962C8B-B14F-4D97-AF65-F5344CB8AC3E}">
        <p14:creationId xmlns:p14="http://schemas.microsoft.com/office/powerpoint/2010/main" val="415428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 model</a:t>
            </a:r>
            <a:endParaRPr lang="en-US" dirty="0"/>
          </a:p>
        </p:txBody>
      </p:sp>
      <p:sp>
        <p:nvSpPr>
          <p:cNvPr id="3" name="Content Placeholder 2"/>
          <p:cNvSpPr>
            <a:spLocks noGrp="1"/>
          </p:cNvSpPr>
          <p:nvPr>
            <p:ph idx="1"/>
          </p:nvPr>
        </p:nvSpPr>
        <p:spPr/>
        <p:txBody>
          <a:bodyPr>
            <a:normAutofit/>
          </a:bodyPr>
          <a:lstStyle/>
          <a:p>
            <a:pPr algn="just"/>
            <a:r>
              <a:rPr lang="en-US" dirty="0"/>
              <a:t>A multidimensional model views data in the form of a data-cube. </a:t>
            </a:r>
            <a:endParaRPr lang="en-US" dirty="0" smtClean="0"/>
          </a:p>
          <a:p>
            <a:pPr algn="just"/>
            <a:r>
              <a:rPr lang="en-US" dirty="0" smtClean="0"/>
              <a:t>A </a:t>
            </a:r>
            <a:r>
              <a:rPr lang="en-US" dirty="0"/>
              <a:t>data cube enables data to be modeled and viewed in multiple dimensions. </a:t>
            </a:r>
            <a:endParaRPr lang="en-US" dirty="0" smtClean="0"/>
          </a:p>
          <a:p>
            <a:pPr algn="just"/>
            <a:r>
              <a:rPr lang="en-US" dirty="0" smtClean="0"/>
              <a:t>It </a:t>
            </a:r>
            <a:r>
              <a:rPr lang="en-US" dirty="0"/>
              <a:t>is defined by dimensions and facts.</a:t>
            </a:r>
          </a:p>
          <a:p>
            <a:pPr algn="just"/>
            <a:r>
              <a:rPr lang="en-US" dirty="0"/>
              <a:t>The dimensions are the perspectives or entities concerning which an organization keeps records. </a:t>
            </a:r>
            <a:endParaRPr lang="en-US" dirty="0" smtClean="0"/>
          </a:p>
          <a:p>
            <a:pPr algn="just"/>
            <a:endParaRPr lang="en-US" dirty="0"/>
          </a:p>
        </p:txBody>
      </p:sp>
    </p:spTree>
    <p:extLst>
      <p:ext uri="{BB962C8B-B14F-4D97-AF65-F5344CB8AC3E}">
        <p14:creationId xmlns:p14="http://schemas.microsoft.com/office/powerpoint/2010/main" val="352456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US" dirty="0"/>
          </a:p>
        </p:txBody>
      </p:sp>
      <p:pic>
        <p:nvPicPr>
          <p:cNvPr id="4" name="Content Placeholder 3"/>
          <p:cNvPicPr>
            <a:picLocks noGrp="1" noChangeAspect="1"/>
          </p:cNvPicPr>
          <p:nvPr>
            <p:ph idx="1"/>
          </p:nvPr>
        </p:nvPicPr>
        <p:blipFill rotWithShape="1">
          <a:blip r:embed="rId2"/>
          <a:srcRect l="11190" t="10101" r="32015" b="12452"/>
          <a:stretch/>
        </p:blipFill>
        <p:spPr>
          <a:xfrm>
            <a:off x="609600" y="1600200"/>
            <a:ext cx="8077200" cy="5075238"/>
          </a:xfrm>
          <a:prstGeom prst="rect">
            <a:avLst/>
          </a:prstGeom>
        </p:spPr>
      </p:pic>
    </p:spTree>
    <p:extLst>
      <p:ext uri="{BB962C8B-B14F-4D97-AF65-F5344CB8AC3E}">
        <p14:creationId xmlns:p14="http://schemas.microsoft.com/office/powerpoint/2010/main" val="643659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OLAP Operations</a:t>
            </a:r>
            <a:br>
              <a:rPr lang="en-US" dirty="0"/>
            </a:br>
            <a:endParaRPr lang="en-US" dirty="0"/>
          </a:p>
        </p:txBody>
      </p:sp>
      <p:sp>
        <p:nvSpPr>
          <p:cNvPr id="3" name="Content Placeholder 2"/>
          <p:cNvSpPr>
            <a:spLocks noGrp="1"/>
          </p:cNvSpPr>
          <p:nvPr>
            <p:ph idx="1"/>
          </p:nvPr>
        </p:nvSpPr>
        <p:spPr/>
        <p:txBody>
          <a:bodyPr/>
          <a:lstStyle/>
          <a:p>
            <a:r>
              <a:rPr lang="en-US" dirty="0"/>
              <a:t>Since OLAP servers are based on multidimensional view of data, we will discuss OLAP operations in multidimensional data.</a:t>
            </a:r>
          </a:p>
          <a:p>
            <a:r>
              <a:rPr lang="en-US" dirty="0"/>
              <a:t>Here is the list of OLAP operations −</a:t>
            </a:r>
          </a:p>
          <a:p>
            <a:pPr lvl="1"/>
            <a:r>
              <a:rPr lang="en-US" dirty="0"/>
              <a:t>Roll-up</a:t>
            </a:r>
          </a:p>
          <a:p>
            <a:pPr lvl="1"/>
            <a:r>
              <a:rPr lang="en-US" dirty="0"/>
              <a:t>Drill-down</a:t>
            </a:r>
          </a:p>
          <a:p>
            <a:pPr lvl="1"/>
            <a:r>
              <a:rPr lang="en-US" dirty="0"/>
              <a:t>Slice and dice</a:t>
            </a:r>
          </a:p>
          <a:p>
            <a:pPr lvl="1"/>
            <a:r>
              <a:rPr lang="en-US" dirty="0"/>
              <a:t>Pivot (rotate)</a:t>
            </a:r>
          </a:p>
          <a:p>
            <a:endParaRPr lang="en-US" dirty="0"/>
          </a:p>
        </p:txBody>
      </p:sp>
    </p:spTree>
    <p:extLst>
      <p:ext uri="{BB962C8B-B14F-4D97-AF65-F5344CB8AC3E}">
        <p14:creationId xmlns:p14="http://schemas.microsoft.com/office/powerpoint/2010/main" val="16507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Roll-up</a:t>
            </a:r>
            <a:br>
              <a:rPr lang="en-US" dirty="0"/>
            </a:br>
            <a:endParaRPr lang="en-US" dirty="0"/>
          </a:p>
        </p:txBody>
      </p:sp>
      <p:sp>
        <p:nvSpPr>
          <p:cNvPr id="3" name="Content Placeholder 2"/>
          <p:cNvSpPr>
            <a:spLocks noGrp="1"/>
          </p:cNvSpPr>
          <p:nvPr>
            <p:ph idx="1"/>
          </p:nvPr>
        </p:nvSpPr>
        <p:spPr/>
        <p:txBody>
          <a:bodyPr/>
          <a:lstStyle/>
          <a:p>
            <a:r>
              <a:rPr lang="en-US" dirty="0"/>
              <a:t>Roll-up performs aggregation on a data cube in any of the following ways −</a:t>
            </a:r>
          </a:p>
          <a:p>
            <a:pPr lvl="1"/>
            <a:r>
              <a:rPr lang="en-US" dirty="0"/>
              <a:t>By climbing up a concept hierarchy for a dimension</a:t>
            </a:r>
          </a:p>
          <a:p>
            <a:pPr lvl="1"/>
            <a:r>
              <a:rPr lang="en-US" dirty="0"/>
              <a:t>By dimension reduction</a:t>
            </a:r>
          </a:p>
          <a:p>
            <a:r>
              <a:rPr lang="en-US" dirty="0"/>
              <a:t>The following diagram illustrates how roll-up works.</a:t>
            </a:r>
          </a:p>
          <a:p>
            <a:endParaRPr lang="en-US" dirty="0"/>
          </a:p>
        </p:txBody>
      </p:sp>
    </p:spTree>
    <p:extLst>
      <p:ext uri="{BB962C8B-B14F-4D97-AF65-F5344CB8AC3E}">
        <p14:creationId xmlns:p14="http://schemas.microsoft.com/office/powerpoint/2010/main" val="347637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685799"/>
            <a:ext cx="6705600" cy="6211123"/>
          </a:xfrm>
        </p:spPr>
      </p:pic>
    </p:spTree>
    <p:extLst>
      <p:ext uri="{BB962C8B-B14F-4D97-AF65-F5344CB8AC3E}">
        <p14:creationId xmlns:p14="http://schemas.microsoft.com/office/powerpoint/2010/main" val="243806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Roll-up is performed by climbing up a concept hierarchy for the dimension location.</a:t>
            </a:r>
          </a:p>
          <a:p>
            <a:r>
              <a:rPr lang="en-US" dirty="0"/>
              <a:t>Initially the concept hierarchy was "street &lt; city &lt; province &lt; country".</a:t>
            </a:r>
          </a:p>
          <a:p>
            <a:r>
              <a:rPr lang="en-US" dirty="0"/>
              <a:t>On rolling up, the data is aggregated by ascending the location hierarchy from the level of city to the level of country.</a:t>
            </a:r>
          </a:p>
          <a:p>
            <a:r>
              <a:rPr lang="en-US" dirty="0"/>
              <a:t>The data is grouped into cities rather than countries</a:t>
            </a:r>
            <a:r>
              <a:rPr lang="en-US" dirty="0" smtClean="0"/>
              <a:t>.</a:t>
            </a:r>
          </a:p>
          <a:p>
            <a:r>
              <a:rPr lang="en-US" dirty="0"/>
              <a:t>It navigates the data from high detailed data to low detailed data</a:t>
            </a:r>
            <a:r>
              <a:rPr lang="en-US" dirty="0" smtClean="0"/>
              <a:t>.</a:t>
            </a:r>
            <a:endParaRPr lang="en-US" dirty="0"/>
          </a:p>
          <a:p>
            <a:r>
              <a:rPr lang="en-US" dirty="0"/>
              <a:t>When roll-up is performed, one or more dimensions from the data cube are removed</a:t>
            </a:r>
            <a:r>
              <a:rPr lang="en-US" dirty="0" smtClean="0"/>
              <a:t>.</a:t>
            </a:r>
          </a:p>
          <a:p>
            <a:endParaRPr lang="en-US" dirty="0"/>
          </a:p>
          <a:p>
            <a:endParaRPr lang="en-US" dirty="0"/>
          </a:p>
        </p:txBody>
      </p:sp>
    </p:spTree>
    <p:extLst>
      <p:ext uri="{BB962C8B-B14F-4D97-AF65-F5344CB8AC3E}">
        <p14:creationId xmlns:p14="http://schemas.microsoft.com/office/powerpoint/2010/main" val="6104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Drill-down</a:t>
            </a:r>
            <a:br>
              <a:rPr lang="en-US" dirty="0"/>
            </a:br>
            <a:endParaRPr lang="en-US" dirty="0"/>
          </a:p>
        </p:txBody>
      </p:sp>
      <p:sp>
        <p:nvSpPr>
          <p:cNvPr id="3" name="Content Placeholder 2"/>
          <p:cNvSpPr>
            <a:spLocks noGrp="1"/>
          </p:cNvSpPr>
          <p:nvPr>
            <p:ph idx="1"/>
          </p:nvPr>
        </p:nvSpPr>
        <p:spPr/>
        <p:txBody>
          <a:bodyPr/>
          <a:lstStyle/>
          <a:p>
            <a:r>
              <a:rPr lang="en-US" dirty="0"/>
              <a:t>Drill-down is the reverse operation of roll-up. It is performed by either of the following </a:t>
            </a:r>
            <a:r>
              <a:rPr lang="en-US" dirty="0" smtClean="0"/>
              <a:t>ways:</a:t>
            </a:r>
            <a:endParaRPr lang="en-US" dirty="0"/>
          </a:p>
          <a:p>
            <a:pPr lvl="1"/>
            <a:r>
              <a:rPr lang="en-US" dirty="0"/>
              <a:t>By stepping down a concept hierarchy for a dimension</a:t>
            </a:r>
          </a:p>
          <a:p>
            <a:pPr lvl="1"/>
            <a:r>
              <a:rPr lang="en-US" dirty="0"/>
              <a:t>By introducing a new dimension.</a:t>
            </a:r>
          </a:p>
          <a:p>
            <a:r>
              <a:rPr lang="en-US" dirty="0"/>
              <a:t>The following diagram illustrates how drill-down works −</a:t>
            </a:r>
          </a:p>
          <a:p>
            <a:endParaRPr lang="en-US" dirty="0"/>
          </a:p>
        </p:txBody>
      </p:sp>
    </p:spTree>
    <p:extLst>
      <p:ext uri="{BB962C8B-B14F-4D97-AF65-F5344CB8AC3E}">
        <p14:creationId xmlns:p14="http://schemas.microsoft.com/office/powerpoint/2010/main" val="140570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09600"/>
            <a:ext cx="7034728" cy="5969249"/>
          </a:xfrm>
        </p:spPr>
      </p:pic>
    </p:spTree>
    <p:extLst>
      <p:ext uri="{BB962C8B-B14F-4D97-AF65-F5344CB8AC3E}">
        <p14:creationId xmlns:p14="http://schemas.microsoft.com/office/powerpoint/2010/main" val="107905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Drill-down is performed by stepping down a concept hierarchy for the dimension time.</a:t>
            </a:r>
          </a:p>
          <a:p>
            <a:r>
              <a:rPr lang="en-US" dirty="0"/>
              <a:t>Initially the concept hierarchy was "day &lt; month &lt; quarter &lt; year."</a:t>
            </a:r>
          </a:p>
          <a:p>
            <a:r>
              <a:rPr lang="en-US" dirty="0"/>
              <a:t>On drilling down, the time dimension is descended from the level of quarter to the level of month.</a:t>
            </a:r>
          </a:p>
          <a:p>
            <a:r>
              <a:rPr lang="en-US" dirty="0"/>
              <a:t>When drill-down is performed, one or more dimensions from the data cube are added.</a:t>
            </a:r>
          </a:p>
          <a:p>
            <a:r>
              <a:rPr lang="en-US" dirty="0"/>
              <a:t>It navigates the data from less detailed data to highly detailed data.</a:t>
            </a:r>
          </a:p>
          <a:p>
            <a:endParaRPr lang="en-US" dirty="0"/>
          </a:p>
        </p:txBody>
      </p:sp>
    </p:spTree>
    <p:extLst>
      <p:ext uri="{BB962C8B-B14F-4D97-AF65-F5344CB8AC3E}">
        <p14:creationId xmlns:p14="http://schemas.microsoft.com/office/powerpoint/2010/main" val="279892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Slice</a:t>
            </a:r>
            <a:br>
              <a:rPr lang="en-US" dirty="0"/>
            </a:br>
            <a:endParaRPr lang="en-US" dirty="0"/>
          </a:p>
        </p:txBody>
      </p:sp>
      <p:sp>
        <p:nvSpPr>
          <p:cNvPr id="3" name="Content Placeholder 2"/>
          <p:cNvSpPr>
            <a:spLocks noGrp="1"/>
          </p:cNvSpPr>
          <p:nvPr>
            <p:ph idx="1"/>
          </p:nvPr>
        </p:nvSpPr>
        <p:spPr/>
        <p:txBody>
          <a:bodyPr/>
          <a:lstStyle/>
          <a:p>
            <a:r>
              <a:rPr lang="en-US" dirty="0"/>
              <a:t>The slice operation selects one particular dimension from a given cube and provides a new sub-cube. </a:t>
            </a:r>
            <a:endParaRPr lang="en-US" dirty="0" smtClean="0"/>
          </a:p>
          <a:p>
            <a:r>
              <a:rPr lang="en-US" dirty="0" smtClean="0"/>
              <a:t>Consider </a:t>
            </a:r>
            <a:r>
              <a:rPr lang="en-US" dirty="0"/>
              <a:t>the following diagram that shows how slice works.</a:t>
            </a:r>
          </a:p>
        </p:txBody>
      </p:sp>
    </p:spTree>
    <p:extLst>
      <p:ext uri="{BB962C8B-B14F-4D97-AF65-F5344CB8AC3E}">
        <p14:creationId xmlns:p14="http://schemas.microsoft.com/office/powerpoint/2010/main" val="1309615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181600"/>
            <a:ext cx="8229600" cy="1524000"/>
          </a:xfrm>
        </p:spPr>
        <p:txBody>
          <a:bodyPr>
            <a:normAutofit fontScale="85000" lnSpcReduction="20000"/>
          </a:bodyPr>
          <a:lstStyle/>
          <a:p>
            <a:r>
              <a:rPr lang="en-US" dirty="0"/>
              <a:t>Here Slice is performed for the dimension "time" using the criterion time = "Q1".</a:t>
            </a:r>
          </a:p>
          <a:p>
            <a:r>
              <a:rPr lang="en-US" dirty="0"/>
              <a:t>It will form a new sub-cube by selecting one or more dimensions.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24374"/>
            <a:ext cx="3886200" cy="5089071"/>
          </a:xfrm>
          <a:prstGeom prst="rect">
            <a:avLst/>
          </a:prstGeom>
        </p:spPr>
      </p:pic>
    </p:spTree>
    <p:extLst>
      <p:ext uri="{BB962C8B-B14F-4D97-AF65-F5344CB8AC3E}">
        <p14:creationId xmlns:p14="http://schemas.microsoft.com/office/powerpoint/2010/main" val="16763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For example, a shop may create a sales data warehouse to keep records of the store's sales for the dimension time, item, and location. </a:t>
            </a:r>
            <a:endParaRPr lang="en-US" dirty="0" smtClean="0"/>
          </a:p>
          <a:p>
            <a:pPr algn="just"/>
            <a:r>
              <a:rPr lang="en-US" dirty="0" smtClean="0"/>
              <a:t>These </a:t>
            </a:r>
            <a:r>
              <a:rPr lang="en-US" dirty="0"/>
              <a:t>dimensions </a:t>
            </a:r>
            <a:r>
              <a:rPr lang="en-US" dirty="0" smtClean="0"/>
              <a:t>allow </a:t>
            </a:r>
            <a:r>
              <a:rPr lang="en-US" dirty="0"/>
              <a:t>to keep track of things, for example, monthly sales of items and the locations at which the items were sold. </a:t>
            </a:r>
            <a:endParaRPr lang="en-US" dirty="0" smtClean="0"/>
          </a:p>
          <a:p>
            <a:pPr algn="just"/>
            <a:r>
              <a:rPr lang="en-US" dirty="0" smtClean="0"/>
              <a:t>Each </a:t>
            </a:r>
            <a:r>
              <a:rPr lang="en-US" dirty="0"/>
              <a:t>dimension has a table related to it, called a dimensional table, which describes the dimension further. </a:t>
            </a:r>
            <a:endParaRPr lang="en-US" dirty="0" smtClean="0"/>
          </a:p>
          <a:p>
            <a:pPr algn="just"/>
            <a:r>
              <a:rPr lang="en-US" dirty="0" smtClean="0"/>
              <a:t>For </a:t>
            </a:r>
            <a:r>
              <a:rPr lang="en-US" dirty="0"/>
              <a:t>example, a dimensional table for an item may contain the attributes item_name, brand, and type.</a:t>
            </a:r>
          </a:p>
          <a:p>
            <a:pPr algn="just"/>
            <a:endParaRPr lang="en-US" dirty="0"/>
          </a:p>
        </p:txBody>
      </p:sp>
    </p:spTree>
    <p:extLst>
      <p:ext uri="{BB962C8B-B14F-4D97-AF65-F5344CB8AC3E}">
        <p14:creationId xmlns:p14="http://schemas.microsoft.com/office/powerpoint/2010/main" val="59269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Dice</a:t>
            </a:r>
            <a:br>
              <a:rPr lang="en-US" dirty="0"/>
            </a:br>
            <a:endParaRPr lang="en-US" dirty="0"/>
          </a:p>
        </p:txBody>
      </p:sp>
      <p:sp>
        <p:nvSpPr>
          <p:cNvPr id="3" name="Content Placeholder 2"/>
          <p:cNvSpPr>
            <a:spLocks noGrp="1"/>
          </p:cNvSpPr>
          <p:nvPr>
            <p:ph idx="1"/>
          </p:nvPr>
        </p:nvSpPr>
        <p:spPr>
          <a:xfrm>
            <a:off x="457200" y="685801"/>
            <a:ext cx="8229600" cy="1295400"/>
          </a:xfrm>
        </p:spPr>
        <p:txBody>
          <a:bodyPr>
            <a:normAutofit fontScale="92500" lnSpcReduction="20000"/>
          </a:bodyPr>
          <a:lstStyle/>
          <a:p>
            <a:r>
              <a:rPr lang="en-US" dirty="0"/>
              <a:t>Dice selects two or more dimensions from a given cube and provides a new sub-cube. Consider the following diagram that shows the dice operation.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58455"/>
            <a:ext cx="4343400" cy="4847333"/>
          </a:xfrm>
          <a:prstGeom prst="rect">
            <a:avLst/>
          </a:prstGeom>
        </p:spPr>
      </p:pic>
    </p:spTree>
    <p:extLst>
      <p:ext uri="{BB962C8B-B14F-4D97-AF65-F5344CB8AC3E}">
        <p14:creationId xmlns:p14="http://schemas.microsoft.com/office/powerpoint/2010/main" val="343617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dice operation on the cube based on the following selection criteria involves three dimensions.</a:t>
            </a:r>
          </a:p>
          <a:p>
            <a:pPr lvl="1"/>
            <a:r>
              <a:rPr lang="en-US" dirty="0"/>
              <a:t>(location = "Toronto" or "Vancouver")</a:t>
            </a:r>
          </a:p>
          <a:p>
            <a:pPr lvl="1"/>
            <a:r>
              <a:rPr lang="en-US" dirty="0"/>
              <a:t>(time = "Q1" or "Q2")</a:t>
            </a:r>
          </a:p>
          <a:p>
            <a:pPr lvl="1"/>
            <a:r>
              <a:rPr lang="en-US" dirty="0"/>
              <a:t>(item =" Mobile" or "Modem")</a:t>
            </a:r>
          </a:p>
        </p:txBody>
      </p:sp>
    </p:spTree>
    <p:extLst>
      <p:ext uri="{BB962C8B-B14F-4D97-AF65-F5344CB8AC3E}">
        <p14:creationId xmlns:p14="http://schemas.microsoft.com/office/powerpoint/2010/main" val="504878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Pivot</a:t>
            </a:r>
            <a:br>
              <a:rPr lang="en-US" dirty="0"/>
            </a:br>
            <a:endParaRPr lang="en-US" dirty="0"/>
          </a:p>
        </p:txBody>
      </p:sp>
      <p:sp>
        <p:nvSpPr>
          <p:cNvPr id="3" name="Content Placeholder 2"/>
          <p:cNvSpPr>
            <a:spLocks noGrp="1"/>
          </p:cNvSpPr>
          <p:nvPr>
            <p:ph idx="1"/>
          </p:nvPr>
        </p:nvSpPr>
        <p:spPr>
          <a:xfrm>
            <a:off x="457200" y="914400"/>
            <a:ext cx="8229600" cy="1752599"/>
          </a:xfrm>
        </p:spPr>
        <p:txBody>
          <a:bodyPr>
            <a:normAutofit fontScale="85000" lnSpcReduction="10000"/>
          </a:bodyPr>
          <a:lstStyle/>
          <a:p>
            <a:r>
              <a:rPr lang="en-US" dirty="0"/>
              <a:t>The pivot operation is also known as rotation. It rotates the data axes in view in order to provide an alternative presentation of data. Consider the following diagram that shows the pivot operation.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438400"/>
            <a:ext cx="3892567" cy="4250340"/>
          </a:xfrm>
          <a:prstGeom prst="rect">
            <a:avLst/>
          </a:prstGeom>
        </p:spPr>
      </p:pic>
    </p:spTree>
    <p:extLst>
      <p:ext uri="{BB962C8B-B14F-4D97-AF65-F5344CB8AC3E}">
        <p14:creationId xmlns:p14="http://schemas.microsoft.com/office/powerpoint/2010/main" val="65739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16870" t="28620" r="39734" b="20870"/>
          <a:stretch/>
        </p:blipFill>
        <p:spPr>
          <a:xfrm>
            <a:off x="955042" y="1600200"/>
            <a:ext cx="7274558" cy="4760198"/>
          </a:xfrm>
          <a:prstGeom prst="rect">
            <a:avLst/>
          </a:prstGeom>
        </p:spPr>
      </p:pic>
    </p:spTree>
    <p:extLst>
      <p:ext uri="{BB962C8B-B14F-4D97-AF65-F5344CB8AC3E}">
        <p14:creationId xmlns:p14="http://schemas.microsoft.com/office/powerpoint/2010/main" val="96271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Consider the data of a shop for items sold per quarter in the city of Delhi. </a:t>
            </a:r>
            <a:endParaRPr lang="en-US" dirty="0" smtClean="0"/>
          </a:p>
          <a:p>
            <a:r>
              <a:rPr lang="en-US" dirty="0" smtClean="0"/>
              <a:t>The </a:t>
            </a:r>
            <a:r>
              <a:rPr lang="en-US" dirty="0"/>
              <a:t>data is shown in the table. </a:t>
            </a:r>
            <a:endParaRPr lang="en-US" dirty="0" smtClean="0"/>
          </a:p>
          <a:p>
            <a:r>
              <a:rPr lang="en-US" dirty="0" smtClean="0"/>
              <a:t>In </a:t>
            </a:r>
            <a:r>
              <a:rPr lang="en-US" dirty="0"/>
              <a:t>this 2D representation, the sales for Delhi are shown for the time dimension (organized in quarters) and the item dimension (classified according to the types of an item sold). </a:t>
            </a:r>
            <a:endParaRPr lang="en-US" dirty="0" smtClean="0"/>
          </a:p>
          <a:p>
            <a:r>
              <a:rPr lang="en-US" dirty="0" smtClean="0"/>
              <a:t>The </a:t>
            </a:r>
            <a:r>
              <a:rPr lang="en-US" dirty="0"/>
              <a:t>fact or measure displayed in rupee_sold (in thousands).</a:t>
            </a:r>
          </a:p>
          <a:p>
            <a:pPr marL="0" indent="0">
              <a:buNone/>
            </a:pPr>
            <a:r>
              <a:rPr lang="en-US" dirty="0"/>
              <a:t/>
            </a:r>
            <a:br>
              <a:rPr lang="en-US" dirty="0"/>
            </a:br>
            <a:endParaRPr lang="en-US" dirty="0"/>
          </a:p>
        </p:txBody>
      </p:sp>
    </p:spTree>
    <p:extLst>
      <p:ext uri="{BB962C8B-B14F-4D97-AF65-F5344CB8AC3E}">
        <p14:creationId xmlns:p14="http://schemas.microsoft.com/office/powerpoint/2010/main" val="393297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Representation of data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7204" t="28426" r="51698" b="33333"/>
          <a:stretch/>
        </p:blipFill>
        <p:spPr>
          <a:xfrm>
            <a:off x="494730" y="1613848"/>
            <a:ext cx="8039669" cy="4589653"/>
          </a:xfrm>
          <a:prstGeom prst="rect">
            <a:avLst/>
          </a:prstGeom>
        </p:spPr>
      </p:pic>
    </p:spTree>
    <p:extLst>
      <p:ext uri="{BB962C8B-B14F-4D97-AF65-F5344CB8AC3E}">
        <p14:creationId xmlns:p14="http://schemas.microsoft.com/office/powerpoint/2010/main" val="314657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if we want to view the sales data with a third dimension, For example, suppose the data according to time and item, as well as the location is considered for the cities Chennai, Kolkata, Mumbai, and Delhi. </a:t>
            </a:r>
            <a:endParaRPr lang="en-US" dirty="0" smtClean="0"/>
          </a:p>
          <a:p>
            <a:r>
              <a:rPr lang="en-US" dirty="0" smtClean="0"/>
              <a:t>These </a:t>
            </a:r>
            <a:r>
              <a:rPr lang="en-US" dirty="0"/>
              <a:t>3D data are shown in the table. </a:t>
            </a:r>
            <a:endParaRPr lang="en-US" dirty="0" smtClean="0"/>
          </a:p>
          <a:p>
            <a:r>
              <a:rPr lang="en-US" dirty="0" smtClean="0"/>
              <a:t>The </a:t>
            </a:r>
            <a:r>
              <a:rPr lang="en-US" dirty="0"/>
              <a:t>3D data of the table are represented as a series of 2D tables.</a:t>
            </a:r>
          </a:p>
        </p:txBody>
      </p:sp>
    </p:spTree>
    <p:extLst>
      <p:ext uri="{BB962C8B-B14F-4D97-AF65-F5344CB8AC3E}">
        <p14:creationId xmlns:p14="http://schemas.microsoft.com/office/powerpoint/2010/main" val="325111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data as series of 2D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3429000"/>
          </a:xfrm>
        </p:spPr>
      </p:pic>
    </p:spTree>
    <p:extLst>
      <p:ext uri="{BB962C8B-B14F-4D97-AF65-F5344CB8AC3E}">
        <p14:creationId xmlns:p14="http://schemas.microsoft.com/office/powerpoint/2010/main" val="425743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representation- Data Cube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17638"/>
            <a:ext cx="5105400" cy="5105400"/>
          </a:xfrm>
        </p:spPr>
      </p:pic>
    </p:spTree>
    <p:extLst>
      <p:ext uri="{BB962C8B-B14F-4D97-AF65-F5344CB8AC3E}">
        <p14:creationId xmlns:p14="http://schemas.microsoft.com/office/powerpoint/2010/main" val="2809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1113</Words>
  <Application>Microsoft Office PowerPoint</Application>
  <PresentationFormat>On-screen Show (4:3)</PresentationFormat>
  <Paragraphs>99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Multidimensional Data</vt:lpstr>
      <vt:lpstr>Multidimensional data model</vt:lpstr>
      <vt:lpstr>Example</vt:lpstr>
      <vt:lpstr>PowerPoint Presentation</vt:lpstr>
      <vt:lpstr>Example</vt:lpstr>
      <vt:lpstr>2D Representation of data</vt:lpstr>
      <vt:lpstr>PowerPoint Presentation</vt:lpstr>
      <vt:lpstr>3D data as series of 2D data</vt:lpstr>
      <vt:lpstr>3D representation- Data Cube</vt:lpstr>
      <vt:lpstr>OLTP vs OLAP</vt:lpstr>
      <vt:lpstr>PowerPoint Presentation</vt:lpstr>
      <vt:lpstr>What is OLTP? </vt:lpstr>
      <vt:lpstr>Example of OLTP system </vt:lpstr>
      <vt:lpstr>PowerPoint Presentation</vt:lpstr>
      <vt:lpstr>What is OLAP? </vt:lpstr>
      <vt:lpstr>PowerPoint Presentation</vt:lpstr>
      <vt:lpstr>Example of OLAP </vt:lpstr>
      <vt:lpstr>ETL: the force that joins OLTP and OLAP </vt:lpstr>
      <vt:lpstr>PowerPoint Presentation</vt:lpstr>
      <vt:lpstr>OLTP vs OLAP</vt:lpstr>
      <vt:lpstr>OLAP Operations </vt:lpstr>
      <vt:lpstr>Roll-up </vt:lpstr>
      <vt:lpstr>PowerPoint Presentation</vt:lpstr>
      <vt:lpstr>PowerPoint Presentation</vt:lpstr>
      <vt:lpstr>Drill-down </vt:lpstr>
      <vt:lpstr>PowerPoint Presentation</vt:lpstr>
      <vt:lpstr>PowerPoint Presentation</vt:lpstr>
      <vt:lpstr>Slice </vt:lpstr>
      <vt:lpstr>PowerPoint Presentation</vt:lpstr>
      <vt:lpstr>Dice </vt:lpstr>
      <vt:lpstr>PowerPoint Presentation</vt:lpstr>
      <vt:lpstr>Pivot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dc:creator>
  <cp:lastModifiedBy>ASHU</cp:lastModifiedBy>
  <cp:revision>26</cp:revision>
  <dcterms:created xsi:type="dcterms:W3CDTF">2006-08-16T00:00:00Z</dcterms:created>
  <dcterms:modified xsi:type="dcterms:W3CDTF">2021-11-24T11:15:05Z</dcterms:modified>
</cp:coreProperties>
</file>