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224" y="1136650"/>
            <a:ext cx="635317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24" y="1381099"/>
            <a:ext cx="6454775" cy="3916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12919" y="3244976"/>
            <a:ext cx="30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>
                <a:solidFill>
                  <a:srgbClr val="93C500"/>
                </a:solidFill>
                <a:latin typeface="Verdana"/>
                <a:cs typeface="Verdana"/>
              </a:rPr>
              <a:t>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2919" y="3576882"/>
            <a:ext cx="3024505" cy="117348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3600" spc="-125" dirty="0">
                <a:solidFill>
                  <a:srgbClr val="93C500"/>
                </a:solidFill>
                <a:latin typeface="Verdana"/>
                <a:cs typeface="Verdana"/>
              </a:rPr>
              <a:t>Prog</a:t>
            </a:r>
            <a:r>
              <a:rPr sz="3600" spc="-110" dirty="0">
                <a:solidFill>
                  <a:srgbClr val="93C500"/>
                </a:solidFill>
                <a:latin typeface="Verdana"/>
                <a:cs typeface="Verdana"/>
              </a:rPr>
              <a:t>r</a:t>
            </a:r>
            <a:r>
              <a:rPr sz="3600" spc="10" dirty="0">
                <a:solidFill>
                  <a:srgbClr val="93C500"/>
                </a:solidFill>
                <a:latin typeface="Verdana"/>
                <a:cs typeface="Verdana"/>
              </a:rPr>
              <a:t>am</a:t>
            </a:r>
            <a:r>
              <a:rPr sz="3600" spc="5" dirty="0">
                <a:solidFill>
                  <a:srgbClr val="93C500"/>
                </a:solidFill>
                <a:latin typeface="Verdana"/>
                <a:cs typeface="Verdana"/>
              </a:rPr>
              <a:t>m</a:t>
            </a:r>
            <a:r>
              <a:rPr sz="3600" spc="-65" dirty="0">
                <a:solidFill>
                  <a:srgbClr val="93C500"/>
                </a:solidFill>
                <a:latin typeface="Verdana"/>
                <a:cs typeface="Verdana"/>
              </a:rPr>
              <a:t>ing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195" dirty="0">
                <a:latin typeface="Verdana"/>
                <a:cs typeface="Verdana"/>
              </a:rPr>
              <a:t>INT232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325245"/>
            <a:ext cx="6551930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75" dirty="0">
                <a:solidFill>
                  <a:srgbClr val="3D3C2C"/>
                </a:solidFill>
                <a:latin typeface="Tahoma"/>
                <a:cs typeface="Tahoma"/>
              </a:rPr>
              <a:t>Arrays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While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matrices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confined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two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men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31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array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be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dimensions.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The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array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function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takes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dim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attribute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which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creates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required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number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men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5715" algn="just">
              <a:lnSpc>
                <a:spcPct val="100000"/>
              </a:lnSpc>
              <a:spcBef>
                <a:spcPts val="580"/>
              </a:spcBef>
            </a:pP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In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below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example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we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create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array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with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two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elements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which are 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3x3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matrices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each.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0955" y="2351023"/>
            <a:ext cx="272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25" dirty="0">
                <a:latin typeface="Tahoma"/>
                <a:cs typeface="Tahoma"/>
              </a:rPr>
              <a:t>#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Create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a</a:t>
            </a:r>
            <a:r>
              <a:rPr sz="2400" b="1" spc="25" dirty="0">
                <a:latin typeface="Tahoma"/>
                <a:cs typeface="Tahoma"/>
              </a:rPr>
              <a:t>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array.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3155950"/>
            <a:ext cx="632714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4455">
              <a:lnSpc>
                <a:spcPct val="120000"/>
              </a:lnSpc>
              <a:spcBef>
                <a:spcPts val="100"/>
              </a:spcBef>
            </a:pPr>
            <a:r>
              <a:rPr sz="2400" i="1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i="1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405" dirty="0">
                <a:solidFill>
                  <a:srgbClr val="3D3C2C"/>
                </a:solidFill>
                <a:latin typeface="Verdana"/>
                <a:cs typeface="Verdana"/>
              </a:rPr>
              <a:t>&lt;-</a:t>
            </a:r>
            <a:r>
              <a:rPr sz="2400" i="1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75" dirty="0">
                <a:solidFill>
                  <a:srgbClr val="3D3C2C"/>
                </a:solidFill>
                <a:latin typeface="Verdana"/>
                <a:cs typeface="Verdana"/>
              </a:rPr>
              <a:t>array(c('green','yellow'),dim</a:t>
            </a:r>
            <a:r>
              <a:rPr sz="2400" i="1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i="1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155" dirty="0">
                <a:solidFill>
                  <a:srgbClr val="3D3C2C"/>
                </a:solidFill>
                <a:latin typeface="Verdana"/>
                <a:cs typeface="Verdana"/>
              </a:rPr>
              <a:t>c(3,3,2)) </a:t>
            </a:r>
            <a:r>
              <a:rPr sz="2400" i="1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95" dirty="0">
                <a:solidFill>
                  <a:srgbClr val="3D3C2C"/>
                </a:solidFill>
                <a:latin typeface="Verdana"/>
                <a:cs typeface="Verdana"/>
              </a:rPr>
              <a:t>print(a)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473450"/>
            <a:ext cx="6552565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Factors</a:t>
            </a:r>
            <a:endParaRPr sz="2400">
              <a:latin typeface="Times New Roman"/>
              <a:cs typeface="Times New Roman"/>
            </a:endParaRPr>
          </a:p>
          <a:p>
            <a:pPr marL="287020" marR="5715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Factors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r-objects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using a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vector.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It stores the vector along with the distinct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values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 the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elements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vector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labels.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labels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are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always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character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irrespective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of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whether</a:t>
            </a:r>
            <a:r>
              <a:rPr sz="2400" spc="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2400" spc="2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400" spc="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numeric</a:t>
            </a:r>
            <a:r>
              <a:rPr sz="2400" spc="2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or</a:t>
            </a:r>
            <a:r>
              <a:rPr sz="2400" spc="2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character</a:t>
            </a:r>
            <a:r>
              <a:rPr sz="2400" spc="2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or</a:t>
            </a:r>
            <a:r>
              <a:rPr sz="2400" spc="2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Boolean</a:t>
            </a:r>
            <a:r>
              <a:rPr sz="2400" spc="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etc. </a:t>
            </a:r>
            <a:r>
              <a:rPr sz="2400" spc="-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input 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vector.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They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useful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statistical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modeling.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Factors</a:t>
            </a:r>
            <a:r>
              <a:rPr sz="2400" spc="7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</a:t>
            </a:r>
            <a:r>
              <a:rPr sz="2400" spc="69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created</a:t>
            </a:r>
            <a:r>
              <a:rPr sz="2400" spc="7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using</a:t>
            </a:r>
            <a:r>
              <a:rPr sz="2400" spc="7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7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factor()</a:t>
            </a:r>
            <a:r>
              <a:rPr sz="2400" b="1" spc="7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87020" algn="just">
              <a:lnSpc>
                <a:spcPct val="100000"/>
              </a:lnSpc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nlevels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functions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gives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count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levels.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244854"/>
            <a:ext cx="5614670" cy="4342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#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Create</a:t>
            </a:r>
            <a:r>
              <a:rPr sz="2400" b="1" spc="-3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3D3C2C"/>
                </a:solidFill>
                <a:latin typeface="Times New Roman"/>
                <a:cs typeface="Times New Roman"/>
              </a:rPr>
              <a:t>vector.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apple_colors &lt;-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c('green','green','yellow','red','red','red','green')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#</a:t>
            </a:r>
            <a:r>
              <a:rPr sz="2400" b="1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Create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factor</a:t>
            </a:r>
            <a:r>
              <a:rPr sz="2400" b="1" spc="-7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factor_apple</a:t>
            </a:r>
            <a:r>
              <a:rPr sz="2400" spc="-6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&lt;-</a:t>
            </a:r>
            <a:r>
              <a:rPr sz="2400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factor(apple_colors)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 marR="2147570">
              <a:lnSpc>
                <a:spcPct val="120100"/>
              </a:lnSpc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# Print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b="1" spc="-30" dirty="0">
                <a:solidFill>
                  <a:srgbClr val="3D3C2C"/>
                </a:solidFill>
                <a:latin typeface="Times New Roman"/>
                <a:cs typeface="Times New Roman"/>
              </a:rPr>
              <a:t>factor. 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print(factor_apple)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print(nlevels(factor_apple))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473450"/>
            <a:ext cx="6552565" cy="3610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b="1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Frames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frames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tabular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objects.</a:t>
            </a:r>
            <a:r>
              <a:rPr sz="2400" spc="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Unlike</a:t>
            </a:r>
            <a:r>
              <a:rPr sz="2400" spc="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matrix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frame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each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column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can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contain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modes</a:t>
            </a:r>
            <a:r>
              <a:rPr sz="2400" spc="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first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column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be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numeric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while 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second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column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be character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third column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logical.</a:t>
            </a:r>
            <a:r>
              <a:rPr sz="2400" spc="-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list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vectors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equal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length.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        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Frames</a:t>
            </a:r>
            <a:r>
              <a:rPr sz="2400" spc="725" dirty="0">
                <a:solidFill>
                  <a:srgbClr val="3D3C2C"/>
                </a:solidFill>
                <a:latin typeface="Times New Roman"/>
                <a:cs typeface="Times New Roman"/>
              </a:rPr>
              <a:t>   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       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created</a:t>
            </a:r>
            <a:r>
              <a:rPr sz="2400" spc="735" dirty="0">
                <a:solidFill>
                  <a:srgbClr val="3D3C2C"/>
                </a:solidFill>
                <a:latin typeface="Times New Roman"/>
                <a:cs typeface="Times New Roman"/>
              </a:rPr>
              <a:t>   </a:t>
            </a:r>
            <a:r>
              <a:rPr sz="2400" spc="7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the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data.frame()</a:t>
            </a:r>
            <a:r>
              <a:rPr sz="2400" b="1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782890"/>
            <a:ext cx="5463540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25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400" b="1" spc="-3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3D3C2C"/>
                </a:solidFill>
                <a:latin typeface="Tahoma"/>
                <a:cs typeface="Tahoma"/>
              </a:rPr>
              <a:t>Creat</a:t>
            </a:r>
            <a:r>
              <a:rPr sz="2400" b="1" spc="15" dirty="0">
                <a:solidFill>
                  <a:srgbClr val="3D3C2C"/>
                </a:solidFill>
                <a:latin typeface="Tahoma"/>
                <a:cs typeface="Tahoma"/>
              </a:rPr>
              <a:t>e</a:t>
            </a:r>
            <a:r>
              <a:rPr sz="24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3D3C2C"/>
                </a:solidFill>
                <a:latin typeface="Tahoma"/>
                <a:cs typeface="Tahoma"/>
              </a:rPr>
              <a:t>th</a:t>
            </a:r>
            <a:r>
              <a:rPr sz="2400" b="1" spc="-95" dirty="0">
                <a:solidFill>
                  <a:srgbClr val="3D3C2C"/>
                </a:solidFill>
                <a:latin typeface="Tahoma"/>
                <a:cs typeface="Tahoma"/>
              </a:rPr>
              <a:t>e</a:t>
            </a:r>
            <a:r>
              <a:rPr sz="24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3D3C2C"/>
                </a:solidFill>
                <a:latin typeface="Tahoma"/>
                <a:cs typeface="Tahoma"/>
              </a:rPr>
              <a:t>dat</a:t>
            </a:r>
            <a:r>
              <a:rPr sz="2400" b="1" spc="25" dirty="0">
                <a:solidFill>
                  <a:srgbClr val="3D3C2C"/>
                </a:solidFill>
                <a:latin typeface="Tahoma"/>
                <a:cs typeface="Tahoma"/>
              </a:rPr>
              <a:t>a</a:t>
            </a:r>
            <a:r>
              <a:rPr sz="24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3D3C2C"/>
                </a:solidFill>
                <a:latin typeface="Tahoma"/>
                <a:cs typeface="Tahoma"/>
              </a:rPr>
              <a:t>frame.</a:t>
            </a:r>
            <a:endParaRPr sz="24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BM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15" dirty="0">
                <a:solidFill>
                  <a:srgbClr val="3D3C2C"/>
                </a:solidFill>
                <a:latin typeface="Verdana"/>
                <a:cs typeface="Verdana"/>
              </a:rPr>
              <a:t>&lt;</a:t>
            </a:r>
            <a:r>
              <a:rPr sz="2400" spc="-295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endParaRPr sz="2400">
              <a:latin typeface="Verdana"/>
              <a:cs typeface="Verdana"/>
            </a:endParaRPr>
          </a:p>
          <a:p>
            <a:pPr marL="96520" marR="5080">
              <a:lnSpc>
                <a:spcPct val="120000"/>
              </a:lnSpc>
            </a:pP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gender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c("Ma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le"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6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le"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"Fe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al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9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,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he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ght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c(152,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71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65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65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we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ght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c(81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93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78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Age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c(42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38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26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b="1" spc="-190" dirty="0">
                <a:solidFill>
                  <a:srgbClr val="3D3C2C"/>
                </a:solidFill>
                <a:latin typeface="Tahoma"/>
                <a:cs typeface="Tahoma"/>
              </a:rPr>
              <a:t>print(BMI)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1771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93C500"/>
                </a:solidFill>
                <a:latin typeface="Verdana"/>
                <a:cs typeface="Verdana"/>
              </a:rPr>
              <a:t>Output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3893185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D3C2C"/>
                </a:solidFill>
                <a:latin typeface="Tahoma"/>
                <a:cs typeface="Tahoma"/>
              </a:rPr>
              <a:t>gender</a:t>
            </a:r>
            <a:r>
              <a:rPr sz="2400" b="1" spc="-5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3D3C2C"/>
                </a:solidFill>
                <a:latin typeface="Tahoma"/>
                <a:cs typeface="Tahoma"/>
              </a:rPr>
              <a:t>height</a:t>
            </a:r>
            <a:r>
              <a:rPr sz="24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3D3C2C"/>
                </a:solidFill>
                <a:latin typeface="Tahoma"/>
                <a:cs typeface="Tahoma"/>
              </a:rPr>
              <a:t>weight</a:t>
            </a:r>
            <a:r>
              <a:rPr sz="24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105" dirty="0">
                <a:solidFill>
                  <a:srgbClr val="3D3C2C"/>
                </a:solidFill>
                <a:latin typeface="Tahoma"/>
                <a:cs typeface="Tahoma"/>
              </a:rPr>
              <a:t>Age</a:t>
            </a:r>
            <a:endParaRPr sz="24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Male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152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8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1 42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171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9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38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Fem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165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7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8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26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5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Numeric, </a:t>
            </a:r>
            <a:r>
              <a:rPr dirty="0"/>
              <a:t>Integer</a:t>
            </a:r>
            <a:r>
              <a:rPr spc="-35" dirty="0"/>
              <a:t> </a:t>
            </a:r>
            <a:r>
              <a:rPr dirty="0"/>
              <a:t>,Character</a:t>
            </a:r>
            <a:r>
              <a:rPr spc="-30" dirty="0"/>
              <a:t> </a:t>
            </a:r>
            <a:r>
              <a:rPr dirty="0"/>
              <a:t>,Logical</a:t>
            </a:r>
            <a:r>
              <a:rPr spc="-2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Date 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basic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34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5" dirty="0"/>
              <a:t>types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R.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4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Times New Roman"/>
                <a:cs typeface="Times New Roman"/>
              </a:rPr>
              <a:t>Class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dirty="0"/>
              <a:t>function</a:t>
            </a:r>
            <a:r>
              <a:rPr spc="-35" dirty="0"/>
              <a:t> </a:t>
            </a:r>
            <a:r>
              <a:rPr dirty="0"/>
              <a:t>returns</a:t>
            </a:r>
            <a:r>
              <a:rPr spc="-3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spc="-5" dirty="0"/>
              <a:t>type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object.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Times New Roman"/>
                <a:cs typeface="Times New Roman"/>
              </a:rPr>
              <a:t>is.data_type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spc="-5" dirty="0"/>
              <a:t>tests</a:t>
            </a:r>
            <a:r>
              <a:rPr spc="-25" dirty="0"/>
              <a:t> </a:t>
            </a:r>
            <a:r>
              <a:rPr dirty="0"/>
              <a:t>whether</a:t>
            </a:r>
            <a:r>
              <a:rPr spc="-2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object</a:t>
            </a:r>
            <a:r>
              <a:rPr spc="-4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specified</a:t>
            </a:r>
            <a:r>
              <a:rPr spc="-4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type</a:t>
            </a:r>
            <a:endParaRPr sz="15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225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29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/>
              <a:t>is.numeric</a:t>
            </a:r>
            <a:endParaRPr sz="18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15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is.integer</a:t>
            </a:r>
            <a:endParaRPr sz="18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15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is.character</a:t>
            </a:r>
            <a:endParaRPr sz="18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19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is.logical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5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Times New Roman"/>
                <a:cs typeface="Times New Roman"/>
              </a:rPr>
              <a:t>as.data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_type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dirty="0"/>
              <a:t>will</a:t>
            </a:r>
            <a:r>
              <a:rPr spc="-20" dirty="0"/>
              <a:t> </a:t>
            </a:r>
            <a:r>
              <a:rPr dirty="0"/>
              <a:t>coerce</a:t>
            </a:r>
            <a:r>
              <a:rPr spc="-25" dirty="0"/>
              <a:t> </a:t>
            </a:r>
            <a:r>
              <a:rPr dirty="0"/>
              <a:t>objects</a:t>
            </a:r>
            <a:r>
              <a:rPr spc="-3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specified</a:t>
            </a:r>
            <a:r>
              <a:rPr spc="-3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type</a:t>
            </a:r>
            <a:endParaRPr sz="15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-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as.numeric</a:t>
            </a:r>
            <a:endParaRPr sz="15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as.integer</a:t>
            </a:r>
            <a:endParaRPr sz="15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as.character</a:t>
            </a:r>
            <a:endParaRPr sz="15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45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-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as.logical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974" y="2836291"/>
            <a:ext cx="6172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Variables</a:t>
            </a:r>
            <a:r>
              <a:rPr sz="4000" dirty="0"/>
              <a:t> and</a:t>
            </a:r>
            <a:r>
              <a:rPr sz="4000" spc="-10" dirty="0"/>
              <a:t> Data</a:t>
            </a:r>
            <a:r>
              <a:rPr sz="4000" spc="-65" dirty="0"/>
              <a:t> </a:t>
            </a:r>
            <a:r>
              <a:rPr sz="4000" spc="-60" dirty="0"/>
              <a:t>Types</a:t>
            </a:r>
            <a:r>
              <a:rPr sz="4000" spc="-10" dirty="0"/>
              <a:t> </a:t>
            </a:r>
            <a:r>
              <a:rPr sz="4000" spc="-5" dirty="0"/>
              <a:t>in</a:t>
            </a:r>
            <a:r>
              <a:rPr sz="4000" spc="-10" dirty="0"/>
              <a:t> </a:t>
            </a:r>
            <a:r>
              <a:rPr sz="4000" spc="-5" dirty="0"/>
              <a:t>R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106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93C500"/>
                </a:solidFill>
                <a:latin typeface="Verdana"/>
                <a:cs typeface="Verdana"/>
              </a:rPr>
              <a:t>Variable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375" y="2344927"/>
            <a:ext cx="66211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3D3C2C"/>
                </a:solidFill>
                <a:latin typeface="Times New Roman"/>
                <a:cs typeface="Times New Roman"/>
              </a:rPr>
              <a:t>Variables</a:t>
            </a:r>
            <a:r>
              <a:rPr sz="2800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nothing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but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reserved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memory </a:t>
            </a:r>
            <a:r>
              <a:rPr sz="2800" spc="-6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locations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store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values.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This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means</a:t>
            </a:r>
            <a:r>
              <a:rPr sz="2800" spc="68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when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 a variable you reserve some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space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3D3C2C"/>
                </a:solidFill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5" dirty="0">
                <a:solidFill>
                  <a:srgbClr val="93C500"/>
                </a:solidFill>
                <a:latin typeface="Verdana"/>
                <a:cs typeface="Verdana"/>
              </a:rPr>
              <a:t>Dat</a:t>
            </a:r>
            <a:r>
              <a:rPr sz="4000" spc="80" dirty="0">
                <a:solidFill>
                  <a:srgbClr val="93C500"/>
                </a:solidFill>
                <a:latin typeface="Verdana"/>
                <a:cs typeface="Verdana"/>
              </a:rPr>
              <a:t>a</a:t>
            </a:r>
            <a:r>
              <a:rPr sz="4000" spc="-29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344927"/>
            <a:ext cx="655129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type,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programming,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classification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specifies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which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value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variable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has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what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of </a:t>
            </a:r>
            <a:r>
              <a:rPr sz="2800" spc="-6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mathematical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,relational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or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logical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operations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can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be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applied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without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causing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an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D3C2C"/>
                </a:solidFill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4909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r>
              <a:rPr sz="4000" spc="-30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15" dirty="0">
                <a:solidFill>
                  <a:srgbClr val="93C500"/>
                </a:solidFill>
                <a:latin typeface="Verdana"/>
                <a:cs typeface="Verdana"/>
              </a:rPr>
              <a:t>of</a:t>
            </a:r>
            <a:r>
              <a:rPr sz="4000" spc="-28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75" dirty="0">
                <a:solidFill>
                  <a:srgbClr val="93C500"/>
                </a:solidFill>
                <a:latin typeface="Verdana"/>
                <a:cs typeface="Verdana"/>
              </a:rPr>
              <a:t>Dat</a:t>
            </a:r>
            <a:r>
              <a:rPr sz="4000" spc="80" dirty="0">
                <a:solidFill>
                  <a:srgbClr val="93C500"/>
                </a:solidFill>
                <a:latin typeface="Verdana"/>
                <a:cs typeface="Verdana"/>
              </a:rPr>
              <a:t>a</a:t>
            </a:r>
            <a:r>
              <a:rPr sz="4000" spc="-29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2063114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Vectors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List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Dat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Frame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169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5" dirty="0">
                <a:solidFill>
                  <a:srgbClr val="93C500"/>
                </a:solidFill>
                <a:latin typeface="Verdana"/>
                <a:cs typeface="Verdana"/>
              </a:rPr>
              <a:t>Vector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550659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60" dirty="0">
                <a:solidFill>
                  <a:srgbClr val="3D3C2C"/>
                </a:solidFill>
                <a:latin typeface="Verdana"/>
                <a:cs typeface="Verdana"/>
              </a:rPr>
              <a:t>Ve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tor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seque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215" dirty="0">
                <a:solidFill>
                  <a:srgbClr val="3D3C2C"/>
                </a:solidFill>
                <a:latin typeface="Verdana"/>
                <a:cs typeface="Verdana"/>
              </a:rPr>
              <a:t>ce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 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bas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ty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287020" marR="6350" indent="-274955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There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are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atomic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vectors,</a:t>
            </a:r>
            <a:r>
              <a:rPr sz="2400" spc="7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also</a:t>
            </a:r>
            <a:r>
              <a:rPr sz="2400" spc="7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termed </a:t>
            </a:r>
            <a:r>
              <a:rPr sz="2400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as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class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es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ectors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202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5" dirty="0">
                <a:solidFill>
                  <a:srgbClr val="93C500"/>
                </a:solidFill>
                <a:latin typeface="Verdana"/>
                <a:cs typeface="Verdana"/>
              </a:rPr>
              <a:t>Vector</a:t>
            </a:r>
            <a:r>
              <a:rPr sz="4000" spc="-35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3495" y="2323617"/>
            <a:ext cx="6777355" cy="3509010"/>
          </a:xfrm>
          <a:custGeom>
            <a:avLst/>
            <a:gdLst/>
            <a:ahLst/>
            <a:cxnLst/>
            <a:rect l="l" t="t" r="r" b="b"/>
            <a:pathLst>
              <a:path w="6777355" h="3509010">
                <a:moveTo>
                  <a:pt x="0" y="3509010"/>
                </a:moveTo>
                <a:lnTo>
                  <a:pt x="6777355" y="3509010"/>
                </a:lnTo>
                <a:lnTo>
                  <a:pt x="6777355" y="0"/>
                </a:lnTo>
                <a:lnTo>
                  <a:pt x="0" y="0"/>
                </a:lnTo>
                <a:lnTo>
                  <a:pt x="0" y="3509010"/>
                </a:lnTo>
                <a:close/>
              </a:path>
            </a:pathLst>
          </a:custGeom>
          <a:ln w="15875">
            <a:solidFill>
              <a:srgbClr val="946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3655" y="2277995"/>
            <a:ext cx="182118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Verdana"/>
                <a:cs typeface="Verdana"/>
              </a:rPr>
              <a:t>Integer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Verdana"/>
                <a:cs typeface="Verdana"/>
              </a:rPr>
              <a:t>Numeric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Verdana"/>
                <a:cs typeface="Verdana"/>
              </a:rPr>
              <a:t>Complex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Verdana"/>
                <a:cs typeface="Verdana"/>
              </a:rPr>
              <a:t>Character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234" y="2277995"/>
            <a:ext cx="212153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0100"/>
              </a:lnSpc>
              <a:spcBef>
                <a:spcPts val="95"/>
              </a:spcBef>
            </a:pPr>
            <a:r>
              <a:rPr sz="2400" spc="-475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rue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20" dirty="0">
                <a:latin typeface="Verdana"/>
                <a:cs typeface="Verdana"/>
              </a:rPr>
              <a:t>lse  </a:t>
            </a:r>
            <a:r>
              <a:rPr sz="2400" spc="-235" dirty="0">
                <a:latin typeface="Verdana"/>
                <a:cs typeface="Verdana"/>
              </a:rPr>
              <a:t>15L</a:t>
            </a:r>
            <a:r>
              <a:rPr sz="2400" spc="-140" dirty="0">
                <a:latin typeface="Verdana"/>
                <a:cs typeface="Verdana"/>
              </a:rPr>
              <a:t>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30L</a:t>
            </a:r>
            <a:r>
              <a:rPr sz="2400" spc="-140" dirty="0">
                <a:latin typeface="Verdana"/>
                <a:cs typeface="Verdana"/>
              </a:rPr>
              <a:t>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1699L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400" spc="-265" dirty="0">
                <a:latin typeface="Verdana"/>
                <a:cs typeface="Verdana"/>
              </a:rPr>
              <a:t>5</a:t>
            </a:r>
            <a:r>
              <a:rPr sz="2400" spc="-150" dirty="0">
                <a:latin typeface="Verdana"/>
                <a:cs typeface="Verdana"/>
              </a:rPr>
              <a:t>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3</a:t>
            </a:r>
            <a:r>
              <a:rPr sz="2400" spc="-165" dirty="0">
                <a:latin typeface="Verdana"/>
                <a:cs typeface="Verdana"/>
              </a:rPr>
              <a:t>.</a:t>
            </a:r>
            <a:r>
              <a:rPr sz="2400" spc="-240" dirty="0">
                <a:latin typeface="Verdana"/>
                <a:cs typeface="Verdana"/>
              </a:rPr>
              <a:t>14</a:t>
            </a:r>
            <a:r>
              <a:rPr sz="2400" spc="-135" dirty="0">
                <a:latin typeface="Verdana"/>
                <a:cs typeface="Verdana"/>
              </a:rPr>
              <a:t>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9452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400" spc="-270" dirty="0">
                <a:latin typeface="Verdana"/>
                <a:cs typeface="Verdana"/>
              </a:rPr>
              <a:t>4+3i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400" spc="-145" dirty="0">
                <a:latin typeface="Verdana"/>
                <a:cs typeface="Verdana"/>
              </a:rPr>
              <a:t>„A</a:t>
            </a:r>
            <a:r>
              <a:rPr sz="2400" spc="-120" dirty="0">
                <a:latin typeface="Verdana"/>
                <a:cs typeface="Verdana"/>
              </a:rPr>
              <a:t>‟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“He</a:t>
            </a:r>
            <a:r>
              <a:rPr sz="2400" spc="-25" dirty="0">
                <a:latin typeface="Verdana"/>
                <a:cs typeface="Verdana"/>
              </a:rPr>
              <a:t>y</a:t>
            </a:r>
            <a:r>
              <a:rPr sz="2400" spc="60" dirty="0">
                <a:latin typeface="Verdana"/>
                <a:cs typeface="Verdana"/>
              </a:rPr>
              <a:t>”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24" y="1057402"/>
            <a:ext cx="128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Tahoma"/>
                <a:cs typeface="Tahoma"/>
              </a:rPr>
              <a:t>Matrices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4424" y="1459738"/>
            <a:ext cx="6551930" cy="478861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715" algn="just">
              <a:lnSpc>
                <a:spcPct val="90100"/>
              </a:lnSpc>
              <a:spcBef>
                <a:spcPts val="385"/>
              </a:spcBef>
            </a:pP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matrix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two-dimensional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rectangular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data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set. 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It </a:t>
            </a:r>
            <a:r>
              <a:rPr sz="2400" spc="145" dirty="0">
                <a:solidFill>
                  <a:srgbClr val="3D3C2C"/>
                </a:solidFill>
                <a:latin typeface="Verdana"/>
                <a:cs typeface="Verdana"/>
              </a:rPr>
              <a:t>can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be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created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using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vector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nput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tr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fu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nc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io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Crea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te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tr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530"/>
              </a:spcBef>
            </a:pPr>
            <a:r>
              <a:rPr sz="2000" b="1" i="1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50" dirty="0">
                <a:solidFill>
                  <a:srgbClr val="3D3C2C"/>
                </a:solidFill>
                <a:latin typeface="Verdana"/>
                <a:cs typeface="Verdana"/>
              </a:rPr>
              <a:t>mat</a:t>
            </a:r>
            <a:r>
              <a:rPr sz="2000" b="1" i="1" spc="-1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b="1" i="1" spc="-250" dirty="0">
                <a:solidFill>
                  <a:srgbClr val="3D3C2C"/>
                </a:solidFill>
                <a:latin typeface="Verdana"/>
                <a:cs typeface="Verdana"/>
              </a:rPr>
              <a:t>ix(</a:t>
            </a:r>
            <a:r>
              <a:rPr sz="2000" b="1" i="1" spc="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155" dirty="0">
                <a:solidFill>
                  <a:srgbClr val="3D3C2C"/>
                </a:solidFill>
                <a:latin typeface="Verdana"/>
                <a:cs typeface="Verdana"/>
              </a:rPr>
              <a:t>c('a'</a:t>
            </a:r>
            <a:r>
              <a:rPr sz="2000" b="1" i="1" spc="-12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-180" dirty="0">
                <a:solidFill>
                  <a:srgbClr val="3D3C2C"/>
                </a:solidFill>
                <a:latin typeface="Verdana"/>
                <a:cs typeface="Verdana"/>
              </a:rPr>
              <a:t>'a','b',</a:t>
            </a:r>
            <a:r>
              <a:rPr sz="2000" b="1" i="1" spc="-150" dirty="0">
                <a:solidFill>
                  <a:srgbClr val="3D3C2C"/>
                </a:solidFill>
                <a:latin typeface="Verdana"/>
                <a:cs typeface="Verdana"/>
              </a:rPr>
              <a:t>'c','b'</a:t>
            </a:r>
            <a:r>
              <a:rPr sz="2000" b="1" i="1" spc="-1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-85" dirty="0">
                <a:solidFill>
                  <a:srgbClr val="3D3C2C"/>
                </a:solidFill>
                <a:latin typeface="Verdana"/>
                <a:cs typeface="Verdana"/>
              </a:rPr>
              <a:t>'</a:t>
            </a:r>
            <a:r>
              <a:rPr sz="2000" b="1" i="1" spc="-15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000" b="1" i="1" spc="-260" dirty="0">
                <a:solidFill>
                  <a:srgbClr val="3D3C2C"/>
                </a:solidFill>
                <a:latin typeface="Verdana"/>
                <a:cs typeface="Verdana"/>
              </a:rPr>
              <a:t>')</a:t>
            </a:r>
            <a:r>
              <a:rPr sz="2000" b="1" i="1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4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000" b="1" i="1" spc="-26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b="1" i="1" spc="-19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b="1" i="1" spc="-265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000" b="1" i="1" spc="-16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4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000" b="1" i="1" spc="9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000" b="1" i="1" spc="-10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b="1" i="1" spc="-20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95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000" b="1" i="1" spc="-160" dirty="0">
                <a:solidFill>
                  <a:srgbClr val="3D3C2C"/>
                </a:solidFill>
                <a:latin typeface="Verdana"/>
                <a:cs typeface="Verdana"/>
              </a:rPr>
              <a:t>,  </a:t>
            </a:r>
            <a:r>
              <a:rPr sz="2000" b="1" i="1" spc="-215" dirty="0">
                <a:solidFill>
                  <a:srgbClr val="3D3C2C"/>
                </a:solidFill>
                <a:latin typeface="Verdana"/>
                <a:cs typeface="Verdana"/>
              </a:rPr>
              <a:t>by</a:t>
            </a:r>
            <a:r>
              <a:rPr sz="2000" b="1" i="1" spc="-16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b="1" i="1" spc="-19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b="1" i="1" spc="-265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2000" b="1" i="1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85" dirty="0">
                <a:solidFill>
                  <a:srgbClr val="3D3C2C"/>
                </a:solidFill>
                <a:latin typeface="Verdana"/>
                <a:cs typeface="Verdana"/>
              </a:rPr>
              <a:t>TRUE)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b="1" i="1" spc="-245" dirty="0">
                <a:solidFill>
                  <a:srgbClr val="3D3C2C"/>
                </a:solidFill>
                <a:latin typeface="Verdana"/>
                <a:cs typeface="Verdana"/>
              </a:rPr>
              <a:t>print(M)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85" dirty="0">
                <a:solidFill>
                  <a:srgbClr val="3D3C2C"/>
                </a:solidFill>
                <a:latin typeface="Tahoma"/>
                <a:cs typeface="Tahoma"/>
              </a:rPr>
              <a:t>Output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z="2400" spc="-260" dirty="0">
                <a:solidFill>
                  <a:srgbClr val="3D3C2C"/>
                </a:solidFill>
                <a:latin typeface="Verdana"/>
                <a:cs typeface="Verdana"/>
              </a:rPr>
              <a:t>       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endParaRPr lang="en-US" sz="2400" spc="-180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"a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"a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"b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endParaRPr lang="en-US" sz="2400" spc="-175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"c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"b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"a"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424" y="1798294"/>
            <a:ext cx="6553834" cy="32543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b="1" spc="-190" dirty="0">
                <a:solidFill>
                  <a:srgbClr val="3D3C2C"/>
                </a:solidFill>
                <a:latin typeface="Tahoma"/>
                <a:cs typeface="Tahoma"/>
              </a:rPr>
              <a:t>Lists</a:t>
            </a:r>
            <a:endParaRPr sz="2000">
              <a:latin typeface="Tahoma"/>
              <a:cs typeface="Tahoma"/>
            </a:endParaRPr>
          </a:p>
          <a:p>
            <a:pPr marL="286385" marR="5080" indent="-274320" algn="just">
              <a:lnSpc>
                <a:spcPts val="2160"/>
              </a:lnSpc>
              <a:spcBef>
                <a:spcPts val="50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list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3D3C2C"/>
                </a:solidFill>
                <a:latin typeface="Verdana"/>
                <a:cs typeface="Verdana"/>
              </a:rPr>
              <a:t>an </a:t>
            </a:r>
            <a:r>
              <a:rPr sz="2000" spc="-35" dirty="0">
                <a:solidFill>
                  <a:srgbClr val="3D3C2C"/>
                </a:solidFill>
                <a:latin typeface="Verdana"/>
                <a:cs typeface="Verdana"/>
              </a:rPr>
              <a:t>R-object</a:t>
            </a:r>
            <a:r>
              <a:rPr sz="20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D3C2C"/>
                </a:solidFill>
                <a:latin typeface="Verdana"/>
                <a:cs typeface="Verdana"/>
              </a:rPr>
              <a:t>which </a:t>
            </a:r>
            <a:r>
              <a:rPr sz="2000" spc="120" dirty="0">
                <a:solidFill>
                  <a:srgbClr val="3D3C2C"/>
                </a:solidFill>
                <a:latin typeface="Verdana"/>
                <a:cs typeface="Verdana"/>
              </a:rPr>
              <a:t>can </a:t>
            </a:r>
            <a:r>
              <a:rPr sz="2000" spc="25" dirty="0">
                <a:solidFill>
                  <a:srgbClr val="3D3C2C"/>
                </a:solidFill>
                <a:latin typeface="Verdana"/>
                <a:cs typeface="Verdana"/>
              </a:rPr>
              <a:t>contain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many </a:t>
            </a:r>
            <a:r>
              <a:rPr sz="2000" spc="-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3D3C2C"/>
                </a:solidFill>
                <a:latin typeface="Verdana"/>
                <a:cs typeface="Verdana"/>
              </a:rPr>
              <a:t>different </a:t>
            </a:r>
            <a:r>
              <a:rPr sz="2000" spc="-55" dirty="0">
                <a:solidFill>
                  <a:srgbClr val="3D3C2C"/>
                </a:solidFill>
                <a:latin typeface="Verdana"/>
                <a:cs typeface="Verdana"/>
              </a:rPr>
              <a:t>types </a:t>
            </a:r>
            <a:r>
              <a:rPr sz="2000" spc="5" dirty="0">
                <a:solidFill>
                  <a:srgbClr val="3D3C2C"/>
                </a:solidFill>
                <a:latin typeface="Verdana"/>
                <a:cs typeface="Verdana"/>
              </a:rPr>
              <a:t>of </a:t>
            </a:r>
            <a:r>
              <a:rPr sz="2000" spc="-40" dirty="0">
                <a:solidFill>
                  <a:srgbClr val="3D3C2C"/>
                </a:solidFill>
                <a:latin typeface="Verdana"/>
                <a:cs typeface="Verdana"/>
              </a:rPr>
              <a:t>elements </a:t>
            </a:r>
            <a:r>
              <a:rPr sz="2000" spc="-70" dirty="0">
                <a:solidFill>
                  <a:srgbClr val="3D3C2C"/>
                </a:solidFill>
                <a:latin typeface="Verdana"/>
                <a:cs typeface="Verdana"/>
              </a:rPr>
              <a:t>inside 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like </a:t>
            </a:r>
            <a:r>
              <a:rPr sz="2000" spc="-55" dirty="0">
                <a:solidFill>
                  <a:srgbClr val="3D3C2C"/>
                </a:solidFill>
                <a:latin typeface="Verdana"/>
                <a:cs typeface="Verdana"/>
              </a:rPr>
              <a:t>vectors, </a:t>
            </a:r>
            <a:r>
              <a:rPr sz="20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D3C2C"/>
                </a:solidFill>
                <a:latin typeface="Verdana"/>
                <a:cs typeface="Verdana"/>
              </a:rPr>
              <a:t>func</a:t>
            </a:r>
            <a:r>
              <a:rPr sz="2000" spc="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000" spc="-5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ns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000" spc="8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000" spc="3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000" spc="30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D3C2C"/>
                </a:solidFill>
                <a:latin typeface="Verdana"/>
                <a:cs typeface="Verdana"/>
              </a:rPr>
              <a:t>anot</a:t>
            </a:r>
            <a:r>
              <a:rPr sz="2000" spc="30" dirty="0">
                <a:solidFill>
                  <a:srgbClr val="3D3C2C"/>
                </a:solidFill>
                <a:latin typeface="Verdana"/>
                <a:cs typeface="Verdana"/>
              </a:rPr>
              <a:t>he</a:t>
            </a:r>
            <a:r>
              <a:rPr sz="2000" spc="-25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insi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000" spc="11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434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D3C2C"/>
                </a:solidFill>
                <a:latin typeface="Tahoma"/>
                <a:cs typeface="Tahoma"/>
              </a:rPr>
              <a:t>C</a:t>
            </a:r>
            <a:r>
              <a:rPr sz="2000" b="1" spc="-10" dirty="0">
                <a:solidFill>
                  <a:srgbClr val="3D3C2C"/>
                </a:solidFill>
                <a:latin typeface="Tahoma"/>
                <a:cs typeface="Tahoma"/>
              </a:rPr>
              <a:t>r</a:t>
            </a:r>
            <a:r>
              <a:rPr sz="2000" b="1" spc="15" dirty="0">
                <a:solidFill>
                  <a:srgbClr val="3D3C2C"/>
                </a:solidFill>
                <a:latin typeface="Tahoma"/>
                <a:cs typeface="Tahoma"/>
              </a:rPr>
              <a:t>eat</a:t>
            </a:r>
            <a:r>
              <a:rPr sz="2000" b="1" spc="20" dirty="0">
                <a:solidFill>
                  <a:srgbClr val="3D3C2C"/>
                </a:solidFill>
                <a:latin typeface="Tahoma"/>
                <a:cs typeface="Tahoma"/>
              </a:rPr>
              <a:t>e</a:t>
            </a:r>
            <a:r>
              <a:rPr sz="2000" b="1" spc="-3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125" dirty="0">
                <a:solidFill>
                  <a:srgbClr val="3D3C2C"/>
                </a:solidFill>
                <a:latin typeface="Tahoma"/>
                <a:cs typeface="Tahoma"/>
              </a:rPr>
              <a:t>a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3D3C2C"/>
                </a:solidFill>
                <a:latin typeface="Tahoma"/>
                <a:cs typeface="Tahoma"/>
              </a:rPr>
              <a:t>li</a:t>
            </a:r>
            <a:r>
              <a:rPr sz="2000" b="1" spc="-195" dirty="0">
                <a:solidFill>
                  <a:srgbClr val="3D3C2C"/>
                </a:solidFill>
                <a:latin typeface="Tahoma"/>
                <a:cs typeface="Tahoma"/>
              </a:rPr>
              <a:t>s</a:t>
            </a:r>
            <a:r>
              <a:rPr sz="2000" b="1" spc="-240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65" dirty="0">
                <a:solidFill>
                  <a:srgbClr val="3D3C2C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0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&lt;</a:t>
            </a:r>
            <a:r>
              <a:rPr sz="2000" spc="-245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215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000" spc="-204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000" spc="-19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000" spc="-19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21</a:t>
            </a:r>
            <a:r>
              <a:rPr sz="2000" spc="-19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000" spc="-19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sin)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434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85" dirty="0">
                <a:solidFill>
                  <a:srgbClr val="3D3C2C"/>
                </a:solidFill>
                <a:latin typeface="Tahoma"/>
                <a:cs typeface="Tahoma"/>
              </a:rPr>
              <a:t>Prin</a:t>
            </a:r>
            <a:r>
              <a:rPr sz="2000" b="1" spc="-145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3D3C2C"/>
                </a:solidFill>
                <a:latin typeface="Tahoma"/>
                <a:cs typeface="Tahoma"/>
              </a:rPr>
              <a:t>the</a:t>
            </a:r>
            <a:r>
              <a:rPr sz="20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3D3C2C"/>
                </a:solidFill>
                <a:latin typeface="Tahoma"/>
                <a:cs typeface="Tahoma"/>
              </a:rPr>
              <a:t>li</a:t>
            </a:r>
            <a:r>
              <a:rPr sz="2000" b="1" spc="-195" dirty="0">
                <a:solidFill>
                  <a:srgbClr val="3D3C2C"/>
                </a:solidFill>
                <a:latin typeface="Tahoma"/>
                <a:cs typeface="Tahoma"/>
              </a:rPr>
              <a:t>s</a:t>
            </a:r>
            <a:r>
              <a:rPr sz="2000" b="1" spc="-235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65" dirty="0">
                <a:solidFill>
                  <a:srgbClr val="3D3C2C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print(list1)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749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Microsoft Sans Serif</vt:lpstr>
      <vt:lpstr>Tahoma</vt:lpstr>
      <vt:lpstr>Times New Roman</vt:lpstr>
      <vt:lpstr>Verdana</vt:lpstr>
      <vt:lpstr>Office Theme</vt:lpstr>
      <vt:lpstr>PowerPoint Presentation</vt:lpstr>
      <vt:lpstr>Variables and Data Types in R</vt:lpstr>
      <vt:lpstr>Variable</vt:lpstr>
      <vt:lpstr>Data Types</vt:lpstr>
      <vt:lpstr>Types of Data Types</vt:lpstr>
      <vt:lpstr>Vector</vt:lpstr>
      <vt:lpstr>Vector Types</vt:lpstr>
      <vt:lpstr>Matrices</vt:lpstr>
      <vt:lpstr>PowerPoint Presentation</vt:lpstr>
      <vt:lpstr>PowerPoint Presentation</vt:lpstr>
      <vt:lpstr># Create an array.</vt:lpstr>
      <vt:lpstr>PowerPoint Presentation</vt:lpstr>
      <vt:lpstr>PowerPoint Presentation</vt:lpstr>
      <vt:lpstr>PowerPoint Presentation</vt:lpstr>
      <vt:lpstr>PowerPoint Presentation</vt:lpstr>
      <vt:lpstr>Output</vt:lpstr>
      <vt:lpstr>🞇 Numeric, Integer ,Character ,Logical and Date are the basic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Harry</dc:creator>
  <cp:lastModifiedBy>Tanima Thakur</cp:lastModifiedBy>
  <cp:revision>1</cp:revision>
  <dcterms:created xsi:type="dcterms:W3CDTF">2022-01-16T17:43:04Z</dcterms:created>
  <dcterms:modified xsi:type="dcterms:W3CDTF">2022-01-16T17:49:19Z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2022-01-16T00:00:00Z</vt:filetime>
  </property>
</Properties>
</file>