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23025" y="1943859"/>
            <a:ext cx="7281479" cy="5734455"/>
          </a:xfrm>
          <a:custGeom>
            <a:avLst/>
            <a:gdLst/>
            <a:ahLst/>
            <a:cxnLst/>
            <a:rect r="r" b="b" t="t" l="l"/>
            <a:pathLst>
              <a:path h="5734455" w="7281479">
                <a:moveTo>
                  <a:pt x="0" y="0"/>
                </a:moveTo>
                <a:lnTo>
                  <a:pt x="7281479" y="0"/>
                </a:lnTo>
                <a:lnTo>
                  <a:pt x="7281479" y="5734455"/>
                </a:lnTo>
                <a:lnTo>
                  <a:pt x="0" y="5734455"/>
                </a:lnTo>
                <a:lnTo>
                  <a:pt x="0" y="0"/>
                </a:lnTo>
                <a:close/>
              </a:path>
            </a:pathLst>
          </a:custGeom>
          <a:blipFill>
            <a:blip r:embed="rId2"/>
            <a:stretch>
              <a:fillRect l="0" t="0" r="0" b="0"/>
            </a:stretch>
          </a:blipFill>
        </p:spPr>
      </p:sp>
      <p:sp>
        <p:nvSpPr>
          <p:cNvPr name="TextBox 3" id="3"/>
          <p:cNvSpPr txBox="true"/>
          <p:nvPr/>
        </p:nvSpPr>
        <p:spPr>
          <a:xfrm rot="0">
            <a:off x="1028700" y="1188350"/>
            <a:ext cx="9564504" cy="6997823"/>
          </a:xfrm>
          <a:prstGeom prst="rect">
            <a:avLst/>
          </a:prstGeom>
        </p:spPr>
        <p:txBody>
          <a:bodyPr anchor="t" rtlCol="false" tIns="0" lIns="0" bIns="0" rIns="0">
            <a:spAutoFit/>
          </a:bodyPr>
          <a:lstStyle/>
          <a:p>
            <a:pPr algn="ctr">
              <a:lnSpc>
                <a:spcPts val="18696"/>
              </a:lnSpc>
            </a:pPr>
            <a:r>
              <a:rPr lang="en-US" sz="13354">
                <a:solidFill>
                  <a:srgbClr val="000000"/>
                </a:solidFill>
                <a:latin typeface="Canva Sans Bold"/>
              </a:rPr>
              <a:t>Employee Attrition Analysis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33450"/>
            <a:ext cx="632519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Problem Statement</a:t>
            </a:r>
          </a:p>
        </p:txBody>
      </p:sp>
      <p:sp>
        <p:nvSpPr>
          <p:cNvPr name="TextBox 3" id="3"/>
          <p:cNvSpPr txBox="true"/>
          <p:nvPr/>
        </p:nvSpPr>
        <p:spPr>
          <a:xfrm rot="0">
            <a:off x="1150648" y="2277398"/>
            <a:ext cx="15507568" cy="5059934"/>
          </a:xfrm>
          <a:prstGeom prst="rect">
            <a:avLst/>
          </a:prstGeom>
        </p:spPr>
        <p:txBody>
          <a:bodyPr anchor="t" rtlCol="false" tIns="0" lIns="0" bIns="0" rIns="0">
            <a:spAutoFit/>
          </a:bodyPr>
          <a:lstStyle/>
          <a:p>
            <a:pPr algn="just">
              <a:lnSpc>
                <a:spcPts val="5053"/>
              </a:lnSpc>
            </a:pPr>
            <a:r>
              <a:rPr lang="en-US" sz="3100">
                <a:solidFill>
                  <a:srgbClr val="000000"/>
                </a:solidFill>
                <a:latin typeface="Canva Sans"/>
              </a:rPr>
              <a:t>As a Data Analyst in our HR firm, we aim to analyze and understand the factors influencing employee attrition within our organization. The dataset provided contains various features related to employees, their demographics, job roles, and satisfaction levels. </a:t>
            </a:r>
          </a:p>
          <a:p>
            <a:pPr algn="just">
              <a:lnSpc>
                <a:spcPts val="5053"/>
              </a:lnSpc>
            </a:pPr>
          </a:p>
          <a:p>
            <a:pPr algn="just">
              <a:lnSpc>
                <a:spcPts val="5053"/>
              </a:lnSpc>
            </a:pPr>
            <a:r>
              <a:rPr lang="en-US" sz="3100">
                <a:solidFill>
                  <a:srgbClr val="000000"/>
                </a:solidFill>
                <a:latin typeface="Canva Sans"/>
              </a:rPr>
              <a:t>The objective is to identify patterns and insights that can help us predict and mitigate attrition rates effectively.</a:t>
            </a:r>
          </a:p>
          <a:p>
            <a:pPr algn="just">
              <a:lnSpc>
                <a:spcPts val="5053"/>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02375" y="933450"/>
            <a:ext cx="5961757"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Analysis Objective</a:t>
            </a:r>
          </a:p>
        </p:txBody>
      </p:sp>
      <p:sp>
        <p:nvSpPr>
          <p:cNvPr name="TextBox 3" id="3"/>
          <p:cNvSpPr txBox="true"/>
          <p:nvPr/>
        </p:nvSpPr>
        <p:spPr>
          <a:xfrm rot="0">
            <a:off x="1150648" y="2020223"/>
            <a:ext cx="15507568" cy="4774564"/>
          </a:xfrm>
          <a:prstGeom prst="rect">
            <a:avLst/>
          </a:prstGeom>
        </p:spPr>
        <p:txBody>
          <a:bodyPr anchor="t" rtlCol="false" tIns="0" lIns="0" bIns="0" rIns="0">
            <a:spAutoFit/>
          </a:bodyPr>
          <a:lstStyle/>
          <a:p>
            <a:pPr algn="just" marL="669291" indent="-334646" lvl="1">
              <a:lnSpc>
                <a:spcPts val="7750"/>
              </a:lnSpc>
              <a:buFont typeface="Arial"/>
              <a:buChar char="•"/>
            </a:pPr>
            <a:r>
              <a:rPr lang="en-US" sz="3100">
                <a:solidFill>
                  <a:srgbClr val="000000"/>
                </a:solidFill>
                <a:latin typeface="Canva Sans"/>
              </a:rPr>
              <a:t>Identify key factors contributing to employee attrition within the organization.</a:t>
            </a:r>
          </a:p>
          <a:p>
            <a:pPr algn="just" marL="669291" indent="-334646" lvl="1">
              <a:lnSpc>
                <a:spcPts val="7750"/>
              </a:lnSpc>
              <a:buFont typeface="Arial"/>
              <a:buChar char="•"/>
            </a:pPr>
            <a:r>
              <a:rPr lang="en-US" sz="3100">
                <a:solidFill>
                  <a:srgbClr val="000000"/>
                </a:solidFill>
                <a:latin typeface="Canva Sans"/>
              </a:rPr>
              <a:t>Explore relationships between various features and attrition rates.</a:t>
            </a:r>
          </a:p>
          <a:p>
            <a:pPr algn="just" marL="669291" indent="-334646" lvl="1">
              <a:lnSpc>
                <a:spcPts val="7750"/>
              </a:lnSpc>
              <a:buFont typeface="Arial"/>
              <a:buChar char="•"/>
            </a:pPr>
            <a:r>
              <a:rPr lang="en-US" sz="3100">
                <a:solidFill>
                  <a:srgbClr val="000000"/>
                </a:solidFill>
                <a:latin typeface="Canva Sans"/>
              </a:rPr>
              <a:t>Build predictive models to forecast the likelihood of employee attrition.</a:t>
            </a:r>
          </a:p>
          <a:p>
            <a:pPr algn="just" marL="669291" indent="-334646" lvl="1">
              <a:lnSpc>
                <a:spcPts val="7750"/>
              </a:lnSpc>
              <a:buFont typeface="Arial"/>
              <a:buChar char="•"/>
            </a:pPr>
            <a:r>
              <a:rPr lang="en-US" sz="3100">
                <a:solidFill>
                  <a:srgbClr val="000000"/>
                </a:solidFill>
                <a:latin typeface="Canva Sans"/>
              </a:rPr>
              <a:t>Pr</a:t>
            </a:r>
            <a:r>
              <a:rPr lang="en-US" sz="3100">
                <a:solidFill>
                  <a:srgbClr val="000000"/>
                </a:solidFill>
                <a:latin typeface="Canva Sans"/>
              </a:rPr>
              <a:t>ovide actionable insights and recommendations to HR and management to reduce attrition and enhance employee retention strategies.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3240" y="88708"/>
            <a:ext cx="17641520" cy="10109584"/>
          </a:xfrm>
          <a:custGeom>
            <a:avLst/>
            <a:gdLst/>
            <a:ahLst/>
            <a:cxnLst/>
            <a:rect r="r" b="b" t="t" l="l"/>
            <a:pathLst>
              <a:path h="10109584" w="17641520">
                <a:moveTo>
                  <a:pt x="0" y="0"/>
                </a:moveTo>
                <a:lnTo>
                  <a:pt x="17641520" y="0"/>
                </a:lnTo>
                <a:lnTo>
                  <a:pt x="17641520" y="10109584"/>
                </a:lnTo>
                <a:lnTo>
                  <a:pt x="0" y="10109584"/>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48511" y="933450"/>
            <a:ext cx="5869484"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Complete Insights</a:t>
            </a:r>
          </a:p>
        </p:txBody>
      </p:sp>
      <p:sp>
        <p:nvSpPr>
          <p:cNvPr name="TextBox 3" id="3"/>
          <p:cNvSpPr txBox="true"/>
          <p:nvPr/>
        </p:nvSpPr>
        <p:spPr>
          <a:xfrm rot="0">
            <a:off x="1150648" y="2220248"/>
            <a:ext cx="15507568" cy="5438773"/>
          </a:xfrm>
          <a:prstGeom prst="rect">
            <a:avLst/>
          </a:prstGeom>
        </p:spPr>
        <p:txBody>
          <a:bodyPr anchor="t" rtlCol="false" tIns="0" lIns="0" bIns="0" rIns="0">
            <a:spAutoFit/>
          </a:bodyPr>
          <a:lstStyle/>
          <a:p>
            <a:pPr algn="just" marL="539754" indent="-269877" lvl="1">
              <a:lnSpc>
                <a:spcPts val="4800"/>
              </a:lnSpc>
              <a:buFont typeface="Arial"/>
              <a:buChar char="•"/>
            </a:pPr>
            <a:r>
              <a:rPr lang="en-US" sz="2500">
                <a:solidFill>
                  <a:srgbClr val="000000"/>
                </a:solidFill>
                <a:latin typeface="Canva Sans"/>
              </a:rPr>
              <a:t>Start by presenting the overall attrition rate for the organization is 16.09%.</a:t>
            </a:r>
          </a:p>
          <a:p>
            <a:pPr algn="just" marL="539754" indent="-269877" lvl="1">
              <a:lnSpc>
                <a:spcPts val="4800"/>
              </a:lnSpc>
              <a:buFont typeface="Arial"/>
              <a:buChar char="•"/>
            </a:pPr>
            <a:r>
              <a:rPr lang="en-US" sz="2500">
                <a:solidFill>
                  <a:srgbClr val="000000"/>
                </a:solidFill>
                <a:latin typeface="Canva Sans"/>
              </a:rPr>
              <a:t>The attrition rate by age group. the highest attrition rate is among the 26-35 age group (26.58%).</a:t>
            </a:r>
          </a:p>
          <a:p>
            <a:pPr algn="just" marL="539754" indent="-269877" lvl="1">
              <a:lnSpc>
                <a:spcPts val="4800"/>
              </a:lnSpc>
              <a:buFont typeface="Arial"/>
              <a:buChar char="•"/>
            </a:pPr>
            <a:r>
              <a:rPr lang="en-US" sz="2500">
                <a:solidFill>
                  <a:srgbClr val="000000"/>
                </a:solidFill>
                <a:latin typeface="Canva Sans"/>
              </a:rPr>
              <a:t>Show the attrition rate for different job roles. Sales Representatives and Research Scientists have the highest attrition rates (33 and 47 respectively).</a:t>
            </a:r>
          </a:p>
          <a:p>
            <a:pPr algn="just" marL="1079509" indent="-359836" lvl="2">
              <a:lnSpc>
                <a:spcPts val="4800"/>
              </a:lnSpc>
              <a:buFont typeface="Arial"/>
              <a:buChar char="⚬"/>
            </a:pPr>
            <a:r>
              <a:rPr lang="en-US" sz="2500">
                <a:solidFill>
                  <a:srgbClr val="000000"/>
                </a:solidFill>
                <a:latin typeface="Canva Sans Bold"/>
              </a:rPr>
              <a:t>For example,</a:t>
            </a:r>
            <a:r>
              <a:rPr lang="en-US" sz="2500">
                <a:solidFill>
                  <a:srgbClr val="000000"/>
                </a:solidFill>
                <a:latin typeface="Canva Sans"/>
              </a:rPr>
              <a:t> for Sales Representatives, it could be high pressure, challenging targets, or lack of commission structure.</a:t>
            </a:r>
          </a:p>
          <a:p>
            <a:pPr algn="just" marL="539754" indent="-269877" lvl="1">
              <a:lnSpc>
                <a:spcPts val="4800"/>
              </a:lnSpc>
              <a:buFont typeface="Arial"/>
              <a:buChar char="•"/>
            </a:pPr>
            <a:r>
              <a:rPr lang="en-US" sz="2500">
                <a:solidFill>
                  <a:srgbClr val="000000"/>
                </a:solidFill>
                <a:latin typeface="Canva Sans"/>
              </a:rPr>
              <a:t>The attrition rate seems to be increasing with salary, with the highest rate in the 15k+ salary bracket.</a:t>
            </a:r>
          </a:p>
          <a:p>
            <a:pPr algn="just">
              <a:lnSpc>
                <a:spcPts val="4800"/>
              </a:lnSpc>
            </a:pPr>
          </a:p>
        </p:txBody>
      </p:sp>
      <p:sp>
        <p:nvSpPr>
          <p:cNvPr name="TextBox 4" id="4"/>
          <p:cNvSpPr txBox="true"/>
          <p:nvPr/>
        </p:nvSpPr>
        <p:spPr>
          <a:xfrm rot="0">
            <a:off x="1028700" y="7731873"/>
            <a:ext cx="15916491" cy="1308099"/>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Bold"/>
              </a:rPr>
              <a:t>Note:</a:t>
            </a:r>
            <a:r>
              <a:rPr lang="en-US" sz="2500">
                <a:solidFill>
                  <a:srgbClr val="000000"/>
                </a:solidFill>
                <a:latin typeface="Canva Sans"/>
              </a:rPr>
              <a:t> It is important to remember that correlation does not imply causation. There could be other factors influencing attrition in higher salary brackets, such as more opportunities available to these employees.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604723"/>
            <a:ext cx="18288000"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Need to Include some more Insights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25753" y="4274503"/>
            <a:ext cx="6236494"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DAF9KW7oH5c</dc:identifier>
  <dcterms:modified xsi:type="dcterms:W3CDTF">2011-08-01T06:04:30Z</dcterms:modified>
  <cp:revision>1</cp:revision>
  <dc:title>Employee_Attrition_Analysis</dc:title>
</cp:coreProperties>
</file>