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632" y="1459777"/>
            <a:ext cx="6559086" cy="2090104"/>
          </a:xfrm>
          <a:custGeom>
            <a:avLst/>
            <a:gdLst/>
            <a:ahLst/>
            <a:cxnLst/>
            <a:rect r="r" b="b" t="t" l="l"/>
            <a:pathLst>
              <a:path h="2090104" w="6559086">
                <a:moveTo>
                  <a:pt x="0" y="0"/>
                </a:moveTo>
                <a:lnTo>
                  <a:pt x="6559086" y="0"/>
                </a:lnTo>
                <a:lnTo>
                  <a:pt x="6559086" y="2090104"/>
                </a:lnTo>
                <a:lnTo>
                  <a:pt x="0" y="2090104"/>
                </a:lnTo>
                <a:lnTo>
                  <a:pt x="0" y="0"/>
                </a:lnTo>
                <a:close/>
              </a:path>
            </a:pathLst>
          </a:custGeom>
          <a:blipFill>
            <a:blip r:embed="rId2"/>
            <a:stretch>
              <a:fillRect l="0" t="-72307" r="0" b="-92027"/>
            </a:stretch>
          </a:blipFill>
        </p:spPr>
      </p:sp>
      <p:sp>
        <p:nvSpPr>
          <p:cNvPr name="TextBox 3" id="3"/>
          <p:cNvSpPr txBox="true"/>
          <p:nvPr/>
        </p:nvSpPr>
        <p:spPr>
          <a:xfrm rot="0">
            <a:off x="2407221" y="4274503"/>
            <a:ext cx="13473559"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Play Store App Analysis</a:t>
            </a:r>
          </a:p>
          <a:p>
            <a:pPr algn="ctr">
              <a:lnSpc>
                <a:spcPts val="12880"/>
              </a:lnSpc>
            </a:pPr>
          </a:p>
        </p:txBody>
      </p:sp>
      <p:sp>
        <p:nvSpPr>
          <p:cNvPr name="TextBox 4" id="4"/>
          <p:cNvSpPr txBox="true"/>
          <p:nvPr/>
        </p:nvSpPr>
        <p:spPr>
          <a:xfrm rot="0">
            <a:off x="10824815" y="7606229"/>
            <a:ext cx="6290072"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By: Atheeqa Shafee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586" y="0"/>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2707904" y="1437902"/>
            <a:ext cx="12872193" cy="6550399"/>
          </a:xfrm>
          <a:custGeom>
            <a:avLst/>
            <a:gdLst/>
            <a:ahLst/>
            <a:cxnLst/>
            <a:rect r="r" b="b" t="t" l="l"/>
            <a:pathLst>
              <a:path h="6550399" w="12872193">
                <a:moveTo>
                  <a:pt x="0" y="0"/>
                </a:moveTo>
                <a:lnTo>
                  <a:pt x="12872192" y="0"/>
                </a:lnTo>
                <a:lnTo>
                  <a:pt x="12872192" y="6550399"/>
                </a:lnTo>
                <a:lnTo>
                  <a:pt x="0" y="6550399"/>
                </a:lnTo>
                <a:lnTo>
                  <a:pt x="0" y="0"/>
                </a:lnTo>
                <a:close/>
              </a:path>
            </a:pathLst>
          </a:custGeom>
          <a:blipFill>
            <a:blip r:embed="rId3"/>
            <a:stretch>
              <a:fillRect l="0" t="0" r="0" b="0"/>
            </a:stretch>
          </a:blipFill>
        </p:spPr>
      </p:sp>
      <p:sp>
        <p:nvSpPr>
          <p:cNvPr name="TextBox 4" id="4"/>
          <p:cNvSpPr txBox="true"/>
          <p:nvPr/>
        </p:nvSpPr>
        <p:spPr>
          <a:xfrm rot="0">
            <a:off x="2595815" y="611174"/>
            <a:ext cx="11333113"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Which Category app users are reviewing the most ?</a:t>
            </a:r>
          </a:p>
        </p:txBody>
      </p:sp>
      <p:sp>
        <p:nvSpPr>
          <p:cNvPr name="TextBox 5" id="5"/>
          <p:cNvSpPr txBox="true"/>
          <p:nvPr/>
        </p:nvSpPr>
        <p:spPr>
          <a:xfrm rot="0">
            <a:off x="815958" y="7997826"/>
            <a:ext cx="16656083" cy="218439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Users downloading "Comics" with higher rate to leave a review but with relative high spread of the rating comparing with others.</a:t>
            </a:r>
          </a:p>
          <a:p>
            <a:pPr marL="539754" indent="-269877" lvl="1">
              <a:lnSpc>
                <a:spcPts val="3500"/>
              </a:lnSpc>
              <a:buFont typeface="Arial"/>
              <a:buChar char="•"/>
            </a:pPr>
            <a:r>
              <a:rPr lang="en-US" sz="2500">
                <a:solidFill>
                  <a:srgbClr val="000000"/>
                </a:solidFill>
                <a:latin typeface="Canva Sans"/>
              </a:rPr>
              <a:t>"Comic" ranks 6 in the number of installation.</a:t>
            </a:r>
          </a:p>
          <a:p>
            <a:pPr marL="539754" indent="-269877" lvl="1">
              <a:lnSpc>
                <a:spcPts val="3500"/>
              </a:lnSpc>
              <a:buFont typeface="Arial"/>
              <a:buChar char="•"/>
            </a:pPr>
            <a:r>
              <a:rPr lang="en-US" sz="2500">
                <a:solidFill>
                  <a:srgbClr val="000000"/>
                </a:solidFill>
                <a:latin typeface="Canva Sans"/>
              </a:rPr>
              <a:t>The two categories with high download rate are having relatively low review rate.</a:t>
            </a:r>
          </a:p>
          <a:p>
            <a:pPr>
              <a:lnSpc>
                <a:spcPts val="35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586" y="0"/>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3174175" y="2364755"/>
            <a:ext cx="12248780" cy="4643885"/>
          </a:xfrm>
          <a:custGeom>
            <a:avLst/>
            <a:gdLst/>
            <a:ahLst/>
            <a:cxnLst/>
            <a:rect r="r" b="b" t="t" l="l"/>
            <a:pathLst>
              <a:path h="4643885" w="12248780">
                <a:moveTo>
                  <a:pt x="0" y="0"/>
                </a:moveTo>
                <a:lnTo>
                  <a:pt x="12248779" y="0"/>
                </a:lnTo>
                <a:lnTo>
                  <a:pt x="12248779" y="4643885"/>
                </a:lnTo>
                <a:lnTo>
                  <a:pt x="0" y="4643885"/>
                </a:lnTo>
                <a:lnTo>
                  <a:pt x="0" y="0"/>
                </a:lnTo>
                <a:close/>
              </a:path>
            </a:pathLst>
          </a:custGeom>
          <a:blipFill>
            <a:blip r:embed="rId3"/>
            <a:stretch>
              <a:fillRect l="0" t="0" r="0" b="0"/>
            </a:stretch>
          </a:blipFill>
        </p:spPr>
      </p:sp>
      <p:sp>
        <p:nvSpPr>
          <p:cNvPr name="TextBox 4" id="4"/>
          <p:cNvSpPr txBox="true"/>
          <p:nvPr/>
        </p:nvSpPr>
        <p:spPr>
          <a:xfrm rot="0">
            <a:off x="2349907" y="705010"/>
            <a:ext cx="14374416"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Which kinds of apps users are downloading the most- free/ paid?</a:t>
            </a:r>
          </a:p>
        </p:txBody>
      </p:sp>
      <p:sp>
        <p:nvSpPr>
          <p:cNvPr name="TextBox 5" id="5"/>
          <p:cNvSpPr txBox="true"/>
          <p:nvPr/>
        </p:nvSpPr>
        <p:spPr>
          <a:xfrm rot="0">
            <a:off x="808583" y="7999240"/>
            <a:ext cx="8335417" cy="130809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More than 92% of the are free in Google Play Store.</a:t>
            </a:r>
          </a:p>
          <a:p>
            <a:pPr marL="539754" indent="-269877" lvl="1">
              <a:lnSpc>
                <a:spcPts val="3500"/>
              </a:lnSpc>
              <a:buFont typeface="Arial"/>
              <a:buChar char="•"/>
            </a:pPr>
            <a:r>
              <a:rPr lang="en-US" sz="2500">
                <a:solidFill>
                  <a:srgbClr val="000000"/>
                </a:solidFill>
                <a:latin typeface="Canva Sans"/>
              </a:rPr>
              <a:t>More than 99% of installs belongs to free apps.</a:t>
            </a:r>
          </a:p>
          <a:p>
            <a:pPr>
              <a:lnSpc>
                <a:spcPts val="3500"/>
              </a:lnSpc>
            </a:pPr>
          </a:p>
        </p:txBody>
      </p:sp>
      <p:sp>
        <p:nvSpPr>
          <p:cNvPr name="TextBox 6" id="6"/>
          <p:cNvSpPr txBox="true"/>
          <p:nvPr/>
        </p:nvSpPr>
        <p:spPr>
          <a:xfrm rot="0">
            <a:off x="9144000" y="7997826"/>
            <a:ext cx="7657356" cy="130809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Most of the apps in the app store are free.</a:t>
            </a:r>
          </a:p>
          <a:p>
            <a:pPr marL="539754" indent="-269877" lvl="1">
              <a:lnSpc>
                <a:spcPts val="3500"/>
              </a:lnSpc>
              <a:buFont typeface="Arial"/>
              <a:buChar char="•"/>
            </a:pPr>
            <a:r>
              <a:rPr lang="en-US" sz="2500">
                <a:solidFill>
                  <a:srgbClr val="000000"/>
                </a:solidFill>
                <a:latin typeface="Canva Sans"/>
              </a:rPr>
              <a:t>Only a small percentage of apps are paid apps.</a:t>
            </a:r>
          </a:p>
          <a:p>
            <a:pPr>
              <a:lnSpc>
                <a:spcPts val="35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586" y="0"/>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2812131" y="2611813"/>
            <a:ext cx="7271150" cy="6231196"/>
          </a:xfrm>
          <a:custGeom>
            <a:avLst/>
            <a:gdLst/>
            <a:ahLst/>
            <a:cxnLst/>
            <a:rect r="r" b="b" t="t" l="l"/>
            <a:pathLst>
              <a:path h="6231196" w="7271150">
                <a:moveTo>
                  <a:pt x="0" y="0"/>
                </a:moveTo>
                <a:lnTo>
                  <a:pt x="7271150" y="0"/>
                </a:lnTo>
                <a:lnTo>
                  <a:pt x="7271150" y="6231196"/>
                </a:lnTo>
                <a:lnTo>
                  <a:pt x="0" y="6231196"/>
                </a:lnTo>
                <a:lnTo>
                  <a:pt x="0" y="0"/>
                </a:lnTo>
                <a:close/>
              </a:path>
            </a:pathLst>
          </a:custGeom>
          <a:blipFill>
            <a:blip r:embed="rId3"/>
            <a:stretch>
              <a:fillRect l="0" t="0" r="0" b="0"/>
            </a:stretch>
          </a:blipFill>
        </p:spPr>
      </p:sp>
      <p:sp>
        <p:nvSpPr>
          <p:cNvPr name="TextBox 4" id="4"/>
          <p:cNvSpPr txBox="true"/>
          <p:nvPr/>
        </p:nvSpPr>
        <p:spPr>
          <a:xfrm rot="0">
            <a:off x="2317700" y="705010"/>
            <a:ext cx="15017800"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Which app with most number of reviews and its number of reviews?</a:t>
            </a:r>
          </a:p>
        </p:txBody>
      </p:sp>
      <p:sp>
        <p:nvSpPr>
          <p:cNvPr name="TextBox 5" id="5"/>
          <p:cNvSpPr txBox="true"/>
          <p:nvPr/>
        </p:nvSpPr>
        <p:spPr>
          <a:xfrm rot="0">
            <a:off x="10528980" y="3276432"/>
            <a:ext cx="6968069" cy="130809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Facebook app has largest number of reviews followed by WhatsApp.</a:t>
            </a:r>
          </a:p>
          <a:p>
            <a:pPr>
              <a:lnSpc>
                <a:spcPts val="35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586" y="0"/>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TextBox 3" id="3"/>
          <p:cNvSpPr txBox="true"/>
          <p:nvPr/>
        </p:nvSpPr>
        <p:spPr>
          <a:xfrm rot="0">
            <a:off x="2567794" y="808053"/>
            <a:ext cx="2736354"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Conclusions</a:t>
            </a:r>
          </a:p>
        </p:txBody>
      </p:sp>
      <p:sp>
        <p:nvSpPr>
          <p:cNvPr name="TextBox 4" id="4"/>
          <p:cNvSpPr txBox="true"/>
          <p:nvPr/>
        </p:nvSpPr>
        <p:spPr>
          <a:xfrm rot="0">
            <a:off x="1380246" y="2006602"/>
            <a:ext cx="15743905" cy="6851647"/>
          </a:xfrm>
          <a:prstGeom prst="rect">
            <a:avLst/>
          </a:prstGeom>
        </p:spPr>
        <p:txBody>
          <a:bodyPr anchor="t" rtlCol="false" tIns="0" lIns="0" bIns="0" rIns="0">
            <a:spAutoFit/>
          </a:bodyPr>
          <a:lstStyle/>
          <a:p>
            <a:pPr marL="539754" indent="-269877" lvl="1">
              <a:lnSpc>
                <a:spcPts val="6125"/>
              </a:lnSpc>
              <a:buFont typeface="Arial"/>
              <a:buChar char="•"/>
            </a:pPr>
            <a:r>
              <a:rPr lang="en-US" sz="2500">
                <a:solidFill>
                  <a:srgbClr val="000000"/>
                </a:solidFill>
                <a:latin typeface="Canva Sans"/>
              </a:rPr>
              <a:t>The higher the rating, more people will be inclined to download the app.</a:t>
            </a:r>
          </a:p>
          <a:p>
            <a:pPr marL="539754" indent="-269877" lvl="1">
              <a:lnSpc>
                <a:spcPts val="6125"/>
              </a:lnSpc>
              <a:buFont typeface="Arial"/>
              <a:buChar char="•"/>
            </a:pPr>
            <a:r>
              <a:rPr lang="en-US" sz="2500">
                <a:solidFill>
                  <a:srgbClr val="000000"/>
                </a:solidFill>
                <a:latin typeface="Canva Sans"/>
              </a:rPr>
              <a:t>Better the Reviews more are the chances for the app to be downloaded by more people.</a:t>
            </a:r>
          </a:p>
          <a:p>
            <a:pPr marL="539754" indent="-269877" lvl="1">
              <a:lnSpc>
                <a:spcPts val="6125"/>
              </a:lnSpc>
              <a:buFont typeface="Arial"/>
              <a:buChar char="•"/>
            </a:pPr>
            <a:r>
              <a:rPr lang="en-US" sz="2500">
                <a:solidFill>
                  <a:srgbClr val="000000"/>
                </a:solidFill>
                <a:latin typeface="Canva Sans"/>
              </a:rPr>
              <a:t>People are always inclined to download apps that are free of cost.</a:t>
            </a:r>
          </a:p>
          <a:p>
            <a:pPr marL="539754" indent="-269877" lvl="1">
              <a:lnSpc>
                <a:spcPts val="6125"/>
              </a:lnSpc>
              <a:buFont typeface="Arial"/>
              <a:buChar char="•"/>
            </a:pPr>
            <a:r>
              <a:rPr lang="en-US" sz="2500">
                <a:solidFill>
                  <a:srgbClr val="000000"/>
                </a:solidFill>
                <a:latin typeface="Canva Sans"/>
              </a:rPr>
              <a:t>Apps that falls under the Content Rating, 'Everyone', 'Teens' and 'Everyone 10+' has the highest chance to be downloaded.</a:t>
            </a:r>
          </a:p>
          <a:p>
            <a:pPr marL="539754" indent="-269877" lvl="1">
              <a:lnSpc>
                <a:spcPts val="6125"/>
              </a:lnSpc>
              <a:buFont typeface="Arial"/>
              <a:buChar char="•"/>
            </a:pPr>
            <a:r>
              <a:rPr lang="en-US" sz="2500">
                <a:solidFill>
                  <a:srgbClr val="000000"/>
                </a:solidFill>
                <a:latin typeface="Canva Sans"/>
              </a:rPr>
              <a:t>The apps with smaller sizes have more chance to be downloaded.</a:t>
            </a:r>
          </a:p>
          <a:p>
            <a:pPr marL="539754" indent="-269877" lvl="1">
              <a:lnSpc>
                <a:spcPts val="6125"/>
              </a:lnSpc>
              <a:buFont typeface="Arial"/>
              <a:buChar char="•"/>
            </a:pPr>
            <a:r>
              <a:rPr lang="en-US" sz="2500">
                <a:solidFill>
                  <a:srgbClr val="000000"/>
                </a:solidFill>
                <a:latin typeface="Canva Sans"/>
              </a:rPr>
              <a:t>Subway surfer is the most downloaded app followed by Instagram, Hangouts and Google Drive</a:t>
            </a:r>
          </a:p>
          <a:p>
            <a:pPr marL="539754" indent="-269877" lvl="1">
              <a:lnSpc>
                <a:spcPts val="6125"/>
              </a:lnSpc>
              <a:buFont typeface="Arial"/>
              <a:buChar char="•"/>
            </a:pPr>
            <a:r>
              <a:rPr lang="en-US" sz="2500">
                <a:solidFill>
                  <a:srgbClr val="000000"/>
                </a:solidFill>
                <a:latin typeface="Canva Sans"/>
              </a:rPr>
              <a:t>92.6% of the apps in the app store are free.</a:t>
            </a:r>
          </a:p>
          <a:p>
            <a:pPr>
              <a:lnSpc>
                <a:spcPts val="612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69695" y="2112743"/>
            <a:ext cx="6748611" cy="6061514"/>
          </a:xfrm>
          <a:custGeom>
            <a:avLst/>
            <a:gdLst/>
            <a:ahLst/>
            <a:cxnLst/>
            <a:rect r="r" b="b" t="t" l="l"/>
            <a:pathLst>
              <a:path h="6061514" w="6748611">
                <a:moveTo>
                  <a:pt x="0" y="0"/>
                </a:moveTo>
                <a:lnTo>
                  <a:pt x="6748610" y="0"/>
                </a:lnTo>
                <a:lnTo>
                  <a:pt x="6748610" y="6061514"/>
                </a:lnTo>
                <a:lnTo>
                  <a:pt x="0" y="6061514"/>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8750" y="2078035"/>
            <a:ext cx="17890499" cy="7575263"/>
          </a:xfrm>
          <a:custGeom>
            <a:avLst/>
            <a:gdLst/>
            <a:ahLst/>
            <a:cxnLst/>
            <a:rect r="r" b="b" t="t" l="l"/>
            <a:pathLst>
              <a:path h="7575263" w="17890499">
                <a:moveTo>
                  <a:pt x="0" y="0"/>
                </a:moveTo>
                <a:lnTo>
                  <a:pt x="17890500" y="0"/>
                </a:lnTo>
                <a:lnTo>
                  <a:pt x="17890500" y="7575263"/>
                </a:lnTo>
                <a:lnTo>
                  <a:pt x="0" y="7575263"/>
                </a:lnTo>
                <a:lnTo>
                  <a:pt x="0" y="0"/>
                </a:lnTo>
                <a:close/>
              </a:path>
            </a:pathLst>
          </a:custGeom>
          <a:blipFill>
            <a:blip r:embed="rId2"/>
            <a:stretch>
              <a:fillRect l="0" t="-22217" r="0" b="0"/>
            </a:stretch>
          </a:blipFill>
        </p:spPr>
      </p:sp>
      <p:sp>
        <p:nvSpPr>
          <p:cNvPr name="TextBox 3" id="3"/>
          <p:cNvSpPr txBox="true"/>
          <p:nvPr/>
        </p:nvSpPr>
        <p:spPr>
          <a:xfrm rot="0">
            <a:off x="2283048" y="788973"/>
            <a:ext cx="14034195" cy="920115"/>
          </a:xfrm>
          <a:prstGeom prst="rect">
            <a:avLst/>
          </a:prstGeom>
        </p:spPr>
        <p:txBody>
          <a:bodyPr anchor="t" rtlCol="false" tIns="0" lIns="0" bIns="0" rIns="0">
            <a:spAutoFit/>
          </a:bodyPr>
          <a:lstStyle/>
          <a:p>
            <a:pPr algn="ctr">
              <a:lnSpc>
                <a:spcPts val="7560"/>
              </a:lnSpc>
            </a:pPr>
            <a:r>
              <a:rPr lang="en-US" sz="5400">
                <a:solidFill>
                  <a:srgbClr val="000000"/>
                </a:solidFill>
                <a:latin typeface="Canva Sans Bold"/>
              </a:rPr>
              <a:t>WHY ANALYZE THE GOOGLE PLAYSTORE?</a:t>
            </a:r>
          </a:p>
        </p:txBody>
      </p:sp>
      <p:sp>
        <p:nvSpPr>
          <p:cNvPr name="Freeform 4" id="4"/>
          <p:cNvSpPr/>
          <p:nvPr/>
        </p:nvSpPr>
        <p:spPr>
          <a:xfrm flipH="false" flipV="false" rot="0">
            <a:off x="343727" y="256366"/>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3"/>
            <a:stretch>
              <a:fillRect l="0" t="-72307" r="-238215" b="-92027"/>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3388" y="408853"/>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TextBox 3" id="3"/>
          <p:cNvSpPr txBox="true"/>
          <p:nvPr/>
        </p:nvSpPr>
        <p:spPr>
          <a:xfrm rot="0">
            <a:off x="3384451" y="584907"/>
            <a:ext cx="7259985"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Introduction</a:t>
            </a:r>
          </a:p>
        </p:txBody>
      </p:sp>
      <p:sp>
        <p:nvSpPr>
          <p:cNvPr name="TextBox 4" id="4"/>
          <p:cNvSpPr txBox="true"/>
          <p:nvPr/>
        </p:nvSpPr>
        <p:spPr>
          <a:xfrm rot="0">
            <a:off x="1313388" y="2670436"/>
            <a:ext cx="16074305" cy="6424929"/>
          </a:xfrm>
          <a:prstGeom prst="rect">
            <a:avLst/>
          </a:prstGeom>
        </p:spPr>
        <p:txBody>
          <a:bodyPr anchor="t" rtlCol="false" tIns="0" lIns="0" bIns="0" rIns="0">
            <a:spAutoFit/>
          </a:bodyPr>
          <a:lstStyle/>
          <a:p>
            <a:pPr algn="just">
              <a:lnSpc>
                <a:spcPts val="3920"/>
              </a:lnSpc>
            </a:pPr>
            <a:r>
              <a:rPr lang="en-US" sz="2800">
                <a:solidFill>
                  <a:srgbClr val="000000"/>
                </a:solidFill>
                <a:latin typeface="Canva Sans"/>
              </a:rPr>
              <a:t>Play store is an Android Market serves as the official app store for certified devices running on the Android Operating system. Developed and Operated by Google, launched on 6thMarch, 2012. </a:t>
            </a:r>
          </a:p>
          <a:p>
            <a:pPr algn="just">
              <a:lnSpc>
                <a:spcPts val="3920"/>
              </a:lnSpc>
            </a:pPr>
          </a:p>
          <a:p>
            <a:pPr algn="just">
              <a:lnSpc>
                <a:spcPts val="3920"/>
              </a:lnSpc>
            </a:pPr>
            <a:r>
              <a:rPr lang="en-US" sz="2800">
                <a:solidFill>
                  <a:srgbClr val="000000"/>
                </a:solidFill>
                <a:latin typeface="Canva Sans"/>
              </a:rPr>
              <a:t>1.45 million different apps are available for users to download. Android users have even more from which to choose, with 2.56 million available through the Google Play Store.</a:t>
            </a:r>
            <a:r>
              <a:rPr lang="en-US" sz="2800">
                <a:solidFill>
                  <a:srgbClr val="000000"/>
                </a:solidFill>
                <a:latin typeface="Canva Sans"/>
              </a:rPr>
              <a:t> Play store apps have their own features such as Ratings, Reviews, Size and more. From the problem statement given, we should analyze the given database and should come up with the key factors that increased the number of users, long term usage etc., the objective of this project is to deliver insights to understand customer demands better and thus help developers to popularize the product. </a:t>
            </a:r>
          </a:p>
          <a:p>
            <a:pPr algn="just">
              <a:lnSpc>
                <a:spcPts val="3920"/>
              </a:lnSpc>
            </a:pPr>
          </a:p>
          <a:p>
            <a:pPr algn="just">
              <a:lnSpc>
                <a:spcPts val="39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3388" y="408853"/>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12507896" y="3274511"/>
            <a:ext cx="4900435" cy="6218199"/>
          </a:xfrm>
          <a:custGeom>
            <a:avLst/>
            <a:gdLst/>
            <a:ahLst/>
            <a:cxnLst/>
            <a:rect r="r" b="b" t="t" l="l"/>
            <a:pathLst>
              <a:path h="6218199" w="4900435">
                <a:moveTo>
                  <a:pt x="0" y="0"/>
                </a:moveTo>
                <a:lnTo>
                  <a:pt x="4900434" y="0"/>
                </a:lnTo>
                <a:lnTo>
                  <a:pt x="4900434" y="6218198"/>
                </a:lnTo>
                <a:lnTo>
                  <a:pt x="0" y="6218198"/>
                </a:lnTo>
                <a:lnTo>
                  <a:pt x="0" y="0"/>
                </a:lnTo>
                <a:close/>
              </a:path>
            </a:pathLst>
          </a:custGeom>
          <a:blipFill>
            <a:blip r:embed="rId3"/>
            <a:stretch>
              <a:fillRect l="0" t="0" r="0" b="0"/>
            </a:stretch>
          </a:blipFill>
        </p:spPr>
      </p:sp>
      <p:sp>
        <p:nvSpPr>
          <p:cNvPr name="TextBox 4" id="4"/>
          <p:cNvSpPr txBox="true"/>
          <p:nvPr/>
        </p:nvSpPr>
        <p:spPr>
          <a:xfrm rot="0">
            <a:off x="3252709" y="584907"/>
            <a:ext cx="1119053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Problem Statement</a:t>
            </a:r>
          </a:p>
        </p:txBody>
      </p:sp>
      <p:sp>
        <p:nvSpPr>
          <p:cNvPr name="TextBox 5" id="5"/>
          <p:cNvSpPr txBox="true"/>
          <p:nvPr/>
        </p:nvSpPr>
        <p:spPr>
          <a:xfrm rot="0">
            <a:off x="1313388" y="2670436"/>
            <a:ext cx="10561500" cy="4939029"/>
          </a:xfrm>
          <a:prstGeom prst="rect">
            <a:avLst/>
          </a:prstGeom>
        </p:spPr>
        <p:txBody>
          <a:bodyPr anchor="t" rtlCol="false" tIns="0" lIns="0" bIns="0" rIns="0">
            <a:spAutoFit/>
          </a:bodyPr>
          <a:lstStyle/>
          <a:p>
            <a:pPr algn="just" marL="604532" indent="-302266" lvl="1">
              <a:lnSpc>
                <a:spcPts val="3920"/>
              </a:lnSpc>
              <a:buFont typeface="Arial"/>
              <a:buChar char="•"/>
            </a:pPr>
            <a:r>
              <a:rPr lang="en-US" sz="2800">
                <a:solidFill>
                  <a:srgbClr val="000000"/>
                </a:solidFill>
                <a:latin typeface="Canva Sans"/>
              </a:rPr>
              <a:t>Today, 1.45 million different apps are available for users to download. Android users have even more from which to choose, with 2.56 million available through the Google Play Store. These apps have come to play a huge role in the way we live our lives today. </a:t>
            </a:r>
          </a:p>
          <a:p>
            <a:pPr algn="just">
              <a:lnSpc>
                <a:spcPts val="3920"/>
              </a:lnSpc>
            </a:pPr>
          </a:p>
          <a:p>
            <a:pPr algn="just" marL="604532" indent="-302266" lvl="1">
              <a:lnSpc>
                <a:spcPts val="3920"/>
              </a:lnSpc>
              <a:buFont typeface="Arial"/>
              <a:buChar char="•"/>
            </a:pPr>
            <a:r>
              <a:rPr lang="en-US" sz="2800">
                <a:solidFill>
                  <a:srgbClr val="000000"/>
                </a:solidFill>
                <a:latin typeface="Canva Sans"/>
              </a:rPr>
              <a:t>Our </a:t>
            </a:r>
            <a:r>
              <a:rPr lang="en-US" sz="2800">
                <a:solidFill>
                  <a:srgbClr val="000000"/>
                </a:solidFill>
                <a:latin typeface="Canva Sans Bold"/>
              </a:rPr>
              <a:t>Objective </a:t>
            </a:r>
            <a:r>
              <a:rPr lang="en-US" sz="2800">
                <a:solidFill>
                  <a:srgbClr val="000000"/>
                </a:solidFill>
                <a:latin typeface="Canva Sans"/>
              </a:rPr>
              <a:t>is to find the Most Popular Category, find the App with largest number of installs , the App with largest size etc.</a:t>
            </a:r>
          </a:p>
          <a:p>
            <a:pPr algn="just">
              <a:lnSpc>
                <a:spcPts val="39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3388" y="408853"/>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TextBox 3" id="3"/>
          <p:cNvSpPr txBox="true"/>
          <p:nvPr/>
        </p:nvSpPr>
        <p:spPr>
          <a:xfrm rot="0">
            <a:off x="2283048" y="2790797"/>
            <a:ext cx="8741072" cy="6663559"/>
          </a:xfrm>
          <a:prstGeom prst="rect">
            <a:avLst/>
          </a:prstGeom>
        </p:spPr>
        <p:txBody>
          <a:bodyPr anchor="t" rtlCol="false" tIns="0" lIns="0" bIns="0" rIns="0">
            <a:spAutoFit/>
          </a:bodyPr>
          <a:lstStyle/>
          <a:p>
            <a:pPr algn="just" marL="604532" indent="-302266" lvl="1">
              <a:lnSpc>
                <a:spcPts val="4816"/>
              </a:lnSpc>
              <a:buFont typeface="Arial"/>
              <a:buChar char="•"/>
            </a:pPr>
            <a:r>
              <a:rPr lang="en-US" sz="2800">
                <a:solidFill>
                  <a:srgbClr val="000000"/>
                </a:solidFill>
                <a:latin typeface="Canva Sans"/>
              </a:rPr>
              <a:t>Understanding the Problem Statement</a:t>
            </a:r>
          </a:p>
          <a:p>
            <a:pPr algn="just" marL="604532" indent="-302266" lvl="1">
              <a:lnSpc>
                <a:spcPts val="4816"/>
              </a:lnSpc>
              <a:buFont typeface="Arial"/>
              <a:buChar char="•"/>
            </a:pPr>
            <a:r>
              <a:rPr lang="en-US" sz="2800">
                <a:solidFill>
                  <a:srgbClr val="000000"/>
                </a:solidFill>
                <a:latin typeface="Canva Sans"/>
              </a:rPr>
              <a:t>Data Collection</a:t>
            </a:r>
          </a:p>
          <a:p>
            <a:pPr algn="just" marL="604532" indent="-302266" lvl="1">
              <a:lnSpc>
                <a:spcPts val="4816"/>
              </a:lnSpc>
              <a:buFont typeface="Arial"/>
              <a:buChar char="•"/>
            </a:pPr>
            <a:r>
              <a:rPr lang="en-US" sz="2800">
                <a:solidFill>
                  <a:srgbClr val="000000"/>
                </a:solidFill>
                <a:latin typeface="Canva Sans"/>
              </a:rPr>
              <a:t>Exploratory data analysis</a:t>
            </a:r>
          </a:p>
          <a:p>
            <a:pPr algn="just" marL="604532" indent="-302266" lvl="1">
              <a:lnSpc>
                <a:spcPts val="4816"/>
              </a:lnSpc>
              <a:buFont typeface="Arial"/>
              <a:buChar char="•"/>
            </a:pPr>
            <a:r>
              <a:rPr lang="en-US" sz="2800">
                <a:solidFill>
                  <a:srgbClr val="000000"/>
                </a:solidFill>
                <a:latin typeface="Canva Sans"/>
              </a:rPr>
              <a:t>Data Analyzation to find the insights</a:t>
            </a:r>
          </a:p>
          <a:p>
            <a:pPr algn="just" marL="604532" indent="-302266" lvl="1">
              <a:lnSpc>
                <a:spcPts val="4816"/>
              </a:lnSpc>
              <a:buFont typeface="Arial"/>
              <a:buChar char="•"/>
            </a:pPr>
            <a:r>
              <a:rPr lang="en-US" sz="2800">
                <a:solidFill>
                  <a:srgbClr val="000000"/>
                </a:solidFill>
                <a:latin typeface="Canva Sans"/>
              </a:rPr>
              <a:t>Data Cleaning</a:t>
            </a:r>
          </a:p>
          <a:p>
            <a:pPr algn="just" marL="604532" indent="-302266" lvl="1">
              <a:lnSpc>
                <a:spcPts val="4816"/>
              </a:lnSpc>
              <a:buFont typeface="Arial"/>
              <a:buChar char="•"/>
            </a:pPr>
            <a:r>
              <a:rPr lang="en-US" sz="2800">
                <a:solidFill>
                  <a:srgbClr val="000000"/>
                </a:solidFill>
                <a:latin typeface="Canva Sans"/>
              </a:rPr>
              <a:t>Data Pre-Processing &amp; Feature Engineering</a:t>
            </a:r>
          </a:p>
          <a:p>
            <a:pPr algn="just" marL="604532" indent="-302266" lvl="1">
              <a:lnSpc>
                <a:spcPts val="4816"/>
              </a:lnSpc>
              <a:buFont typeface="Arial"/>
              <a:buChar char="•"/>
            </a:pPr>
            <a:r>
              <a:rPr lang="en-US" sz="2800">
                <a:solidFill>
                  <a:srgbClr val="000000"/>
                </a:solidFill>
                <a:latin typeface="Canva Sans"/>
              </a:rPr>
              <a:t>Model Training</a:t>
            </a:r>
          </a:p>
          <a:p>
            <a:pPr algn="just" marL="604532" indent="-302266" lvl="1">
              <a:lnSpc>
                <a:spcPts val="4816"/>
              </a:lnSpc>
              <a:buFont typeface="Arial"/>
              <a:buChar char="•"/>
            </a:pPr>
            <a:r>
              <a:rPr lang="en-US" sz="2800">
                <a:solidFill>
                  <a:srgbClr val="000000"/>
                </a:solidFill>
                <a:latin typeface="Canva Sans"/>
              </a:rPr>
              <a:t>Model Evaluation</a:t>
            </a:r>
          </a:p>
          <a:p>
            <a:pPr algn="just" marL="604532" indent="-302266" lvl="1">
              <a:lnSpc>
                <a:spcPts val="4816"/>
              </a:lnSpc>
              <a:buFont typeface="Arial"/>
              <a:buChar char="•"/>
            </a:pPr>
            <a:r>
              <a:rPr lang="en-US" sz="2800">
                <a:solidFill>
                  <a:srgbClr val="000000"/>
                </a:solidFill>
                <a:latin typeface="Canva Sans"/>
              </a:rPr>
              <a:t>Hyperparameter Tunning</a:t>
            </a:r>
          </a:p>
          <a:p>
            <a:pPr algn="just" marL="604532" indent="-302266" lvl="1">
              <a:lnSpc>
                <a:spcPts val="4816"/>
              </a:lnSpc>
              <a:buFont typeface="Arial"/>
              <a:buChar char="•"/>
            </a:pPr>
            <a:r>
              <a:rPr lang="en-US" sz="2800">
                <a:solidFill>
                  <a:srgbClr val="000000"/>
                </a:solidFill>
                <a:latin typeface="Canva Sans"/>
              </a:rPr>
              <a:t>Choose best model</a:t>
            </a:r>
          </a:p>
          <a:p>
            <a:pPr algn="just">
              <a:lnSpc>
                <a:spcPts val="4816"/>
              </a:lnSpc>
            </a:pPr>
          </a:p>
        </p:txBody>
      </p:sp>
      <p:sp>
        <p:nvSpPr>
          <p:cNvPr name="Freeform 4" id="4"/>
          <p:cNvSpPr/>
          <p:nvPr/>
        </p:nvSpPr>
        <p:spPr>
          <a:xfrm flipH="false" flipV="false" rot="0">
            <a:off x="13458998" y="3996344"/>
            <a:ext cx="3800302" cy="5261956"/>
          </a:xfrm>
          <a:custGeom>
            <a:avLst/>
            <a:gdLst/>
            <a:ahLst/>
            <a:cxnLst/>
            <a:rect r="r" b="b" t="t" l="l"/>
            <a:pathLst>
              <a:path h="5261956" w="3800302">
                <a:moveTo>
                  <a:pt x="0" y="0"/>
                </a:moveTo>
                <a:lnTo>
                  <a:pt x="3800302" y="0"/>
                </a:lnTo>
                <a:lnTo>
                  <a:pt x="3800302" y="5261956"/>
                </a:lnTo>
                <a:lnTo>
                  <a:pt x="0" y="5261956"/>
                </a:lnTo>
                <a:lnTo>
                  <a:pt x="0" y="0"/>
                </a:lnTo>
                <a:close/>
              </a:path>
            </a:pathLst>
          </a:custGeom>
          <a:blipFill>
            <a:blip r:embed="rId3"/>
            <a:stretch>
              <a:fillRect l="0" t="0" r="0" b="0"/>
            </a:stretch>
          </a:blipFill>
        </p:spPr>
      </p:sp>
      <p:sp>
        <p:nvSpPr>
          <p:cNvPr name="TextBox 5" id="5"/>
          <p:cNvSpPr txBox="true"/>
          <p:nvPr/>
        </p:nvSpPr>
        <p:spPr>
          <a:xfrm rot="0">
            <a:off x="3624825" y="584907"/>
            <a:ext cx="872891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Project Agenda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2975" y="-111602"/>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TextBox 3" id="3"/>
          <p:cNvSpPr txBox="true"/>
          <p:nvPr/>
        </p:nvSpPr>
        <p:spPr>
          <a:xfrm rot="0">
            <a:off x="942975" y="1864202"/>
            <a:ext cx="15936914" cy="7887203"/>
          </a:xfrm>
          <a:prstGeom prst="rect">
            <a:avLst/>
          </a:prstGeom>
        </p:spPr>
        <p:txBody>
          <a:bodyPr anchor="t" rtlCol="false" tIns="0" lIns="0" bIns="0" rIns="0">
            <a:spAutoFit/>
          </a:bodyPr>
          <a:lstStyle/>
          <a:p>
            <a:pPr algn="just" marL="496585" indent="-248293" lvl="1">
              <a:lnSpc>
                <a:spcPts val="3956"/>
              </a:lnSpc>
              <a:buFont typeface="Arial"/>
              <a:buChar char="•"/>
            </a:pPr>
            <a:r>
              <a:rPr lang="en-US" sz="2300">
                <a:solidFill>
                  <a:srgbClr val="000000"/>
                </a:solidFill>
                <a:latin typeface="Canva Sans Bold"/>
              </a:rPr>
              <a:t>App</a:t>
            </a:r>
            <a:r>
              <a:rPr lang="en-US" sz="2300">
                <a:solidFill>
                  <a:srgbClr val="000000"/>
                </a:solidFill>
                <a:latin typeface="Canva Sans"/>
              </a:rPr>
              <a:t>: This column Contains the name of the app for each observation.</a:t>
            </a:r>
          </a:p>
          <a:p>
            <a:pPr algn="just" marL="496585" indent="-248293" lvl="1">
              <a:lnSpc>
                <a:spcPts val="3956"/>
              </a:lnSpc>
              <a:buFont typeface="Arial"/>
              <a:buChar char="•"/>
            </a:pPr>
            <a:r>
              <a:rPr lang="en-US" sz="2300">
                <a:solidFill>
                  <a:srgbClr val="000000"/>
                </a:solidFill>
                <a:latin typeface="Canva Sans Bold"/>
              </a:rPr>
              <a:t>Category </a:t>
            </a:r>
            <a:r>
              <a:rPr lang="en-US" sz="2300">
                <a:solidFill>
                  <a:srgbClr val="000000"/>
                </a:solidFill>
                <a:latin typeface="Canva Sans"/>
              </a:rPr>
              <a:t>:This column Contains Category to which the app belongs.</a:t>
            </a:r>
          </a:p>
          <a:p>
            <a:pPr algn="just" marL="496585" indent="-248293" lvl="1">
              <a:lnSpc>
                <a:spcPts val="3956"/>
              </a:lnSpc>
              <a:buFont typeface="Arial"/>
              <a:buChar char="•"/>
            </a:pPr>
            <a:r>
              <a:rPr lang="en-US" sz="2300">
                <a:solidFill>
                  <a:srgbClr val="000000"/>
                </a:solidFill>
                <a:latin typeface="Canva Sans Bold"/>
              </a:rPr>
              <a:t>Rating </a:t>
            </a:r>
            <a:r>
              <a:rPr lang="en-US" sz="2300">
                <a:solidFill>
                  <a:srgbClr val="000000"/>
                </a:solidFill>
                <a:latin typeface="Canva Sans"/>
              </a:rPr>
              <a:t>:  This column contains the average rating for the app. </a:t>
            </a:r>
          </a:p>
          <a:p>
            <a:pPr algn="just" marL="496585" indent="-248293" lvl="1">
              <a:lnSpc>
                <a:spcPts val="3956"/>
              </a:lnSpc>
              <a:buFont typeface="Arial"/>
              <a:buChar char="•"/>
            </a:pPr>
            <a:r>
              <a:rPr lang="en-US" sz="2300">
                <a:solidFill>
                  <a:srgbClr val="000000"/>
                </a:solidFill>
                <a:latin typeface="Canva Sans Bold"/>
              </a:rPr>
              <a:t>Reviews </a:t>
            </a:r>
            <a:r>
              <a:rPr lang="en-US" sz="2300">
                <a:solidFill>
                  <a:srgbClr val="000000"/>
                </a:solidFill>
                <a:latin typeface="Canva Sans"/>
              </a:rPr>
              <a:t>: This column contains the number of reviews that the app has received on the play store.</a:t>
            </a:r>
          </a:p>
          <a:p>
            <a:pPr algn="just" marL="496585" indent="-248293" lvl="1">
              <a:lnSpc>
                <a:spcPts val="3956"/>
              </a:lnSpc>
              <a:buFont typeface="Arial"/>
              <a:buChar char="•"/>
            </a:pPr>
            <a:r>
              <a:rPr lang="en-US" sz="2300">
                <a:solidFill>
                  <a:srgbClr val="000000"/>
                </a:solidFill>
                <a:latin typeface="Canva Sans Bold"/>
              </a:rPr>
              <a:t>Size</a:t>
            </a:r>
            <a:r>
              <a:rPr lang="en-US" sz="2300">
                <a:solidFill>
                  <a:srgbClr val="000000"/>
                </a:solidFill>
                <a:latin typeface="Canva Sans"/>
              </a:rPr>
              <a:t>: This column contains the amount of memory the app occupies on the device.</a:t>
            </a:r>
          </a:p>
          <a:p>
            <a:pPr algn="just" marL="496585" indent="-248293" lvl="1">
              <a:lnSpc>
                <a:spcPts val="3956"/>
              </a:lnSpc>
              <a:buFont typeface="Arial"/>
              <a:buChar char="•"/>
            </a:pPr>
            <a:r>
              <a:rPr lang="en-US" sz="2300">
                <a:solidFill>
                  <a:srgbClr val="000000"/>
                </a:solidFill>
                <a:latin typeface="Canva Sans Bold"/>
              </a:rPr>
              <a:t>Installs</a:t>
            </a:r>
            <a:r>
              <a:rPr lang="en-US" sz="2300">
                <a:solidFill>
                  <a:srgbClr val="000000"/>
                </a:solidFill>
                <a:latin typeface="Canva Sans"/>
              </a:rPr>
              <a:t>: This column contains the number of times that the app has been downloaded and installed from the play store.</a:t>
            </a:r>
          </a:p>
          <a:p>
            <a:pPr algn="just" marL="496585" indent="-248293" lvl="1">
              <a:lnSpc>
                <a:spcPts val="3956"/>
              </a:lnSpc>
              <a:buFont typeface="Arial"/>
              <a:buChar char="•"/>
            </a:pPr>
            <a:r>
              <a:rPr lang="en-US" sz="2300">
                <a:solidFill>
                  <a:srgbClr val="000000"/>
                </a:solidFill>
                <a:latin typeface="Canva Sans Bold"/>
              </a:rPr>
              <a:t>Type </a:t>
            </a:r>
            <a:r>
              <a:rPr lang="en-US" sz="2300">
                <a:solidFill>
                  <a:srgbClr val="000000"/>
                </a:solidFill>
                <a:latin typeface="Canva Sans"/>
              </a:rPr>
              <a:t>: This column contains the information whether the app is free or paid.</a:t>
            </a:r>
          </a:p>
          <a:p>
            <a:pPr algn="just" marL="496585" indent="-248293" lvl="1">
              <a:lnSpc>
                <a:spcPts val="3956"/>
              </a:lnSpc>
              <a:buFont typeface="Arial"/>
              <a:buChar char="•"/>
            </a:pPr>
            <a:r>
              <a:rPr lang="en-US" sz="2300">
                <a:solidFill>
                  <a:srgbClr val="000000"/>
                </a:solidFill>
                <a:latin typeface="Canva Sans Bold"/>
              </a:rPr>
              <a:t>Price</a:t>
            </a:r>
            <a:r>
              <a:rPr lang="en-US" sz="2300">
                <a:solidFill>
                  <a:srgbClr val="000000"/>
                </a:solidFill>
                <a:latin typeface="Canva Sans"/>
              </a:rPr>
              <a:t>: If the app is a paid app, this column contains the data about its price.</a:t>
            </a:r>
          </a:p>
          <a:p>
            <a:pPr algn="just" marL="496585" indent="-248293" lvl="1">
              <a:lnSpc>
                <a:spcPts val="3956"/>
              </a:lnSpc>
              <a:buFont typeface="Arial"/>
              <a:buChar char="•"/>
            </a:pPr>
            <a:r>
              <a:rPr lang="en-US" sz="2300">
                <a:solidFill>
                  <a:srgbClr val="000000"/>
                </a:solidFill>
                <a:latin typeface="Canva Sans Bold"/>
              </a:rPr>
              <a:t>Content Rating</a:t>
            </a:r>
            <a:r>
              <a:rPr lang="en-US" sz="2300">
                <a:solidFill>
                  <a:srgbClr val="000000"/>
                </a:solidFill>
                <a:latin typeface="Canva Sans"/>
              </a:rPr>
              <a:t>: This column contains the maturity rating of the app i.e. the age group of the audience for which it is suitable.</a:t>
            </a:r>
          </a:p>
          <a:p>
            <a:pPr algn="just" marL="496585" indent="-248293" lvl="1">
              <a:lnSpc>
                <a:spcPts val="3956"/>
              </a:lnSpc>
              <a:buFont typeface="Arial"/>
              <a:buChar char="•"/>
            </a:pPr>
            <a:r>
              <a:rPr lang="en-US" sz="2300">
                <a:solidFill>
                  <a:srgbClr val="000000"/>
                </a:solidFill>
                <a:latin typeface="Canva Sans Bold"/>
              </a:rPr>
              <a:t>Genres</a:t>
            </a:r>
            <a:r>
              <a:rPr lang="en-US" sz="2300">
                <a:solidFill>
                  <a:srgbClr val="000000"/>
                </a:solidFill>
                <a:latin typeface="Canva Sans"/>
              </a:rPr>
              <a:t>: This column contains the data about to which genre the app belongs. Genres can  be considered as a further division of the group of Category.  </a:t>
            </a:r>
          </a:p>
          <a:p>
            <a:pPr algn="just" marL="496585" indent="-248293" lvl="1">
              <a:lnSpc>
                <a:spcPts val="3956"/>
              </a:lnSpc>
              <a:buFont typeface="Arial"/>
              <a:buChar char="•"/>
            </a:pPr>
            <a:r>
              <a:rPr lang="en-US" sz="2300">
                <a:solidFill>
                  <a:srgbClr val="000000"/>
                </a:solidFill>
                <a:latin typeface="Canva Sans Bold"/>
              </a:rPr>
              <a:t>Last Updated:</a:t>
            </a:r>
            <a:r>
              <a:rPr lang="en-US" sz="2300">
                <a:solidFill>
                  <a:srgbClr val="000000"/>
                </a:solidFill>
                <a:latin typeface="Canva Sans"/>
              </a:rPr>
              <a:t> Contains the date on which the latest update of the app was released.</a:t>
            </a:r>
          </a:p>
          <a:p>
            <a:pPr algn="just" marL="496585" indent="-248293" lvl="1">
              <a:lnSpc>
                <a:spcPts val="3956"/>
              </a:lnSpc>
              <a:buFont typeface="Arial"/>
              <a:buChar char="•"/>
            </a:pPr>
            <a:r>
              <a:rPr lang="en-US" sz="2300">
                <a:solidFill>
                  <a:srgbClr val="000000"/>
                </a:solidFill>
                <a:latin typeface="Canva Sans Bold"/>
              </a:rPr>
              <a:t>Current Version</a:t>
            </a:r>
            <a:r>
              <a:rPr lang="en-US" sz="2300">
                <a:solidFill>
                  <a:srgbClr val="000000"/>
                </a:solidFill>
                <a:latin typeface="Canva Sans"/>
              </a:rPr>
              <a:t>: Contains information on the current version of the app available on the play store.</a:t>
            </a:r>
          </a:p>
          <a:p>
            <a:pPr algn="just" marL="496585" indent="-248293" lvl="1">
              <a:lnSpc>
                <a:spcPts val="3956"/>
              </a:lnSpc>
              <a:buFont typeface="Arial"/>
              <a:buChar char="•"/>
            </a:pPr>
            <a:r>
              <a:rPr lang="en-US" sz="2300">
                <a:solidFill>
                  <a:srgbClr val="000000"/>
                </a:solidFill>
                <a:latin typeface="Canva Sans Bold"/>
              </a:rPr>
              <a:t>Android Version: </a:t>
            </a:r>
            <a:r>
              <a:rPr lang="en-US" sz="2300">
                <a:solidFill>
                  <a:srgbClr val="000000"/>
                </a:solidFill>
                <a:latin typeface="Canva Sans"/>
              </a:rPr>
              <a:t>Contains information about the android versions on which the app is supported.</a:t>
            </a:r>
          </a:p>
        </p:txBody>
      </p:sp>
      <p:sp>
        <p:nvSpPr>
          <p:cNvPr name="TextBox 4" id="4"/>
          <p:cNvSpPr txBox="true"/>
          <p:nvPr/>
        </p:nvSpPr>
        <p:spPr>
          <a:xfrm rot="0">
            <a:off x="2863246" y="64453"/>
            <a:ext cx="1417349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Attributes in our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2975" y="-111602"/>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1223298" y="2319630"/>
            <a:ext cx="7920702" cy="7344651"/>
          </a:xfrm>
          <a:custGeom>
            <a:avLst/>
            <a:gdLst/>
            <a:ahLst/>
            <a:cxnLst/>
            <a:rect r="r" b="b" t="t" l="l"/>
            <a:pathLst>
              <a:path h="7344651" w="7920702">
                <a:moveTo>
                  <a:pt x="0" y="0"/>
                </a:moveTo>
                <a:lnTo>
                  <a:pt x="7920702" y="0"/>
                </a:lnTo>
                <a:lnTo>
                  <a:pt x="7920702" y="7344651"/>
                </a:lnTo>
                <a:lnTo>
                  <a:pt x="0" y="7344651"/>
                </a:lnTo>
                <a:lnTo>
                  <a:pt x="0" y="0"/>
                </a:lnTo>
                <a:close/>
              </a:path>
            </a:pathLst>
          </a:custGeom>
          <a:blipFill>
            <a:blip r:embed="rId3"/>
            <a:stretch>
              <a:fillRect l="0" t="0" r="0" b="0"/>
            </a:stretch>
          </a:blipFill>
        </p:spPr>
      </p:sp>
      <p:sp>
        <p:nvSpPr>
          <p:cNvPr name="TextBox 4" id="4"/>
          <p:cNvSpPr txBox="true"/>
          <p:nvPr/>
        </p:nvSpPr>
        <p:spPr>
          <a:xfrm rot="0">
            <a:off x="2882296" y="594202"/>
            <a:ext cx="10211246"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Which is the most popular app category ?</a:t>
            </a:r>
          </a:p>
        </p:txBody>
      </p:sp>
      <p:sp>
        <p:nvSpPr>
          <p:cNvPr name="TextBox 5" id="5"/>
          <p:cNvSpPr txBox="true"/>
          <p:nvPr/>
        </p:nvSpPr>
        <p:spPr>
          <a:xfrm rot="0">
            <a:off x="9205182" y="3291495"/>
            <a:ext cx="8464560"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a:rPr>
              <a:t>There are more kin</a:t>
            </a:r>
            <a:r>
              <a:rPr lang="en-US" sz="3399">
                <a:solidFill>
                  <a:srgbClr val="000000"/>
                </a:solidFill>
                <a:latin typeface="Canva Sans"/>
              </a:rPr>
              <a:t>ds of apps in play store which are under category of family, games &amp; tools.</a:t>
            </a:r>
          </a:p>
          <a:p>
            <a:pPr>
              <a:lnSpc>
                <a:spcPts val="4759"/>
              </a:lnSpc>
            </a:pPr>
          </a:p>
          <a:p>
            <a:pPr marL="734059" indent="-367030" lvl="1">
              <a:lnSpc>
                <a:spcPts val="4759"/>
              </a:lnSpc>
              <a:buFont typeface="Arial"/>
              <a:buChar char="•"/>
            </a:pPr>
            <a:r>
              <a:rPr lang="en-US" sz="3399">
                <a:solidFill>
                  <a:srgbClr val="000000"/>
                </a:solidFill>
                <a:latin typeface="Canva Sans"/>
              </a:rPr>
              <a:t>Beauty, comics, arts and weather kinds of apps are very less in play store.</a:t>
            </a:r>
          </a:p>
          <a:p>
            <a:pPr>
              <a:lnSpc>
                <a:spcPts val="4759"/>
              </a:lnSpc>
            </a:pPr>
          </a:p>
          <a:p>
            <a:pPr marL="734059" indent="-367030" lvl="1">
              <a:lnSpc>
                <a:spcPts val="4759"/>
              </a:lnSpc>
              <a:buFont typeface="Arial"/>
              <a:buChar char="•"/>
            </a:pPr>
            <a:r>
              <a:rPr lang="en-US" sz="3399">
                <a:solidFill>
                  <a:srgbClr val="000000"/>
                </a:solidFill>
                <a:latin typeface="Canva Sans"/>
              </a:rPr>
              <a:t>Most Popular app is Family category </a:t>
            </a:r>
          </a:p>
          <a:p>
            <a:pP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2975" y="-111602"/>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599354" y="2643601"/>
            <a:ext cx="9667335" cy="6028884"/>
          </a:xfrm>
          <a:custGeom>
            <a:avLst/>
            <a:gdLst/>
            <a:ahLst/>
            <a:cxnLst/>
            <a:rect r="r" b="b" t="t" l="l"/>
            <a:pathLst>
              <a:path h="6028884" w="9667335">
                <a:moveTo>
                  <a:pt x="0" y="0"/>
                </a:moveTo>
                <a:lnTo>
                  <a:pt x="9667335" y="0"/>
                </a:lnTo>
                <a:lnTo>
                  <a:pt x="9667335" y="6028884"/>
                </a:lnTo>
                <a:lnTo>
                  <a:pt x="0" y="6028884"/>
                </a:lnTo>
                <a:lnTo>
                  <a:pt x="0" y="0"/>
                </a:lnTo>
                <a:close/>
              </a:path>
            </a:pathLst>
          </a:custGeom>
          <a:blipFill>
            <a:blip r:embed="rId3"/>
            <a:stretch>
              <a:fillRect l="0" t="0" r="0" b="0"/>
            </a:stretch>
          </a:blipFill>
        </p:spPr>
      </p:sp>
      <p:sp>
        <p:nvSpPr>
          <p:cNvPr name="TextBox 4" id="4"/>
          <p:cNvSpPr txBox="true"/>
          <p:nvPr/>
        </p:nvSpPr>
        <p:spPr>
          <a:xfrm rot="0">
            <a:off x="3035405" y="555625"/>
            <a:ext cx="12893278"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Which Category has largest number of installations?</a:t>
            </a:r>
          </a:p>
        </p:txBody>
      </p:sp>
      <p:sp>
        <p:nvSpPr>
          <p:cNvPr name="TextBox 5" id="5"/>
          <p:cNvSpPr txBox="true"/>
          <p:nvPr/>
        </p:nvSpPr>
        <p:spPr>
          <a:xfrm rot="0">
            <a:off x="10421253" y="2810627"/>
            <a:ext cx="6973707" cy="53809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Out of all the categories "GAME" has the most number of Installations.</a:t>
            </a:r>
          </a:p>
          <a:p>
            <a:pPr algn="just">
              <a:lnSpc>
                <a:spcPts val="4759"/>
              </a:lnSpc>
            </a:pPr>
          </a:p>
          <a:p>
            <a:pPr algn="just" marL="734059" indent="-367030" lvl="1">
              <a:lnSpc>
                <a:spcPts val="4759"/>
              </a:lnSpc>
              <a:buFont typeface="Arial"/>
              <a:buChar char="•"/>
            </a:pPr>
            <a:r>
              <a:rPr lang="en-US" sz="3399">
                <a:solidFill>
                  <a:srgbClr val="000000"/>
                </a:solidFill>
                <a:latin typeface="Canva Sans"/>
              </a:rPr>
              <a:t>With almost 35 Billion Installations GAME is the most popular Category in Google App store.</a:t>
            </a:r>
          </a:p>
          <a:p>
            <a:pPr algn="just">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586" y="0"/>
            <a:ext cx="1939321" cy="2090104"/>
          </a:xfrm>
          <a:custGeom>
            <a:avLst/>
            <a:gdLst/>
            <a:ahLst/>
            <a:cxnLst/>
            <a:rect r="r" b="b" t="t" l="l"/>
            <a:pathLst>
              <a:path h="2090104" w="1939321">
                <a:moveTo>
                  <a:pt x="0" y="0"/>
                </a:moveTo>
                <a:lnTo>
                  <a:pt x="1939321" y="0"/>
                </a:lnTo>
                <a:lnTo>
                  <a:pt x="1939321" y="2090104"/>
                </a:lnTo>
                <a:lnTo>
                  <a:pt x="0" y="2090104"/>
                </a:lnTo>
                <a:lnTo>
                  <a:pt x="0" y="0"/>
                </a:lnTo>
                <a:close/>
              </a:path>
            </a:pathLst>
          </a:custGeom>
          <a:blipFill>
            <a:blip r:embed="rId2"/>
            <a:stretch>
              <a:fillRect l="0" t="-72307" r="-238215" b="-92027"/>
            </a:stretch>
          </a:blipFill>
        </p:spPr>
      </p:sp>
      <p:sp>
        <p:nvSpPr>
          <p:cNvPr name="Freeform 3" id="3"/>
          <p:cNvSpPr/>
          <p:nvPr/>
        </p:nvSpPr>
        <p:spPr>
          <a:xfrm flipH="false" flipV="false" rot="0">
            <a:off x="1585979" y="1967534"/>
            <a:ext cx="15523523" cy="5886002"/>
          </a:xfrm>
          <a:custGeom>
            <a:avLst/>
            <a:gdLst/>
            <a:ahLst/>
            <a:cxnLst/>
            <a:rect r="r" b="b" t="t" l="l"/>
            <a:pathLst>
              <a:path h="5886002" w="15523523">
                <a:moveTo>
                  <a:pt x="0" y="0"/>
                </a:moveTo>
                <a:lnTo>
                  <a:pt x="15523523" y="0"/>
                </a:lnTo>
                <a:lnTo>
                  <a:pt x="15523523" y="5886002"/>
                </a:lnTo>
                <a:lnTo>
                  <a:pt x="0" y="5886002"/>
                </a:lnTo>
                <a:lnTo>
                  <a:pt x="0" y="0"/>
                </a:lnTo>
                <a:close/>
              </a:path>
            </a:pathLst>
          </a:custGeom>
          <a:blipFill>
            <a:blip r:embed="rId3"/>
            <a:stretch>
              <a:fillRect l="0" t="0" r="0" b="0"/>
            </a:stretch>
          </a:blipFill>
        </p:spPr>
      </p:sp>
      <p:sp>
        <p:nvSpPr>
          <p:cNvPr name="TextBox 4" id="4"/>
          <p:cNvSpPr txBox="true"/>
          <p:nvPr/>
        </p:nvSpPr>
        <p:spPr>
          <a:xfrm rot="0">
            <a:off x="2349907" y="705010"/>
            <a:ext cx="15156656"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What are the Top 5 most installed Apps in Each popular Categories ?</a:t>
            </a:r>
          </a:p>
        </p:txBody>
      </p:sp>
      <p:sp>
        <p:nvSpPr>
          <p:cNvPr name="TextBox 5" id="5"/>
          <p:cNvSpPr txBox="true"/>
          <p:nvPr/>
        </p:nvSpPr>
        <p:spPr>
          <a:xfrm rot="0">
            <a:off x="1380246" y="8540751"/>
            <a:ext cx="7671941" cy="86994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Most</a:t>
            </a:r>
            <a:r>
              <a:rPr lang="en-US" sz="2500">
                <a:solidFill>
                  <a:srgbClr val="000000"/>
                </a:solidFill>
                <a:latin typeface="Canva Sans"/>
              </a:rPr>
              <a:t> popular game is Subway Surfers.</a:t>
            </a:r>
          </a:p>
          <a:p>
            <a:pPr marL="539754" indent="-269877" lvl="1">
              <a:lnSpc>
                <a:spcPts val="3500"/>
              </a:lnSpc>
              <a:buFont typeface="Arial"/>
              <a:buChar char="•"/>
            </a:pPr>
            <a:r>
              <a:rPr lang="en-US" sz="2500">
                <a:solidFill>
                  <a:srgbClr val="000000"/>
                </a:solidFill>
                <a:latin typeface="Canva Sans"/>
              </a:rPr>
              <a:t>Most popular communication app is Hangouts.</a:t>
            </a:r>
          </a:p>
        </p:txBody>
      </p:sp>
      <p:sp>
        <p:nvSpPr>
          <p:cNvPr name="TextBox 6" id="6"/>
          <p:cNvSpPr txBox="true"/>
          <p:nvPr/>
        </p:nvSpPr>
        <p:spPr>
          <a:xfrm rot="0">
            <a:off x="9497539" y="8540751"/>
            <a:ext cx="7688163" cy="86994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Most popular productivity app is Google Drive.</a:t>
            </a:r>
          </a:p>
          <a:p>
            <a:pPr marL="539754" indent="-269877" lvl="1">
              <a:lnSpc>
                <a:spcPts val="3500"/>
              </a:lnSpc>
              <a:buFont typeface="Arial"/>
              <a:buChar char="•"/>
            </a:pPr>
            <a:r>
              <a:rPr lang="en-US" sz="2500">
                <a:solidFill>
                  <a:srgbClr val="000000"/>
                </a:solidFill>
                <a:latin typeface="Canva Sans"/>
              </a:rPr>
              <a:t>Most popular social app is Instagram.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DAF7vCe017c</dc:identifier>
  <dcterms:modified xsi:type="dcterms:W3CDTF">2011-08-01T06:04:30Z</dcterms:modified>
  <cp:revision>1</cp:revision>
  <dc:title>Play Store App Analysis</dc:title>
</cp:coreProperties>
</file>