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65" r:id="rId3"/>
    <p:sldId id="354" r:id="rId4"/>
    <p:sldId id="374" r:id="rId5"/>
    <p:sldId id="375" r:id="rId6"/>
    <p:sldId id="376" r:id="rId7"/>
    <p:sldId id="377" r:id="rId8"/>
    <p:sldId id="378" r:id="rId9"/>
    <p:sldId id="356" r:id="rId10"/>
    <p:sldId id="350" r:id="rId11"/>
    <p:sldId id="351" r:id="rId12"/>
    <p:sldId id="364" r:id="rId13"/>
    <p:sldId id="368" r:id="rId14"/>
    <p:sldId id="369" r:id="rId15"/>
    <p:sldId id="370" r:id="rId16"/>
    <p:sldId id="371" r:id="rId17"/>
    <p:sldId id="372" r:id="rId18"/>
    <p:sldId id="373" r:id="rId19"/>
    <p:sldId id="367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178"/>
    <a:srgbClr val="DCDCDC"/>
    <a:srgbClr val="00AFBC"/>
    <a:srgbClr val="00D2E2"/>
    <a:srgbClr val="00E8FA"/>
    <a:srgbClr val="FFF081"/>
    <a:srgbClr val="FF5353"/>
    <a:srgbClr val="F37167"/>
    <a:srgbClr val="00CADA"/>
    <a:srgbClr val="00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5405" autoAdjust="0"/>
  </p:normalViewPr>
  <p:slideViewPr>
    <p:cSldViewPr snapToGrid="0">
      <p:cViewPr varScale="1">
        <p:scale>
          <a:sx n="92" d="100"/>
          <a:sy n="92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6CBCF-EE11-4AAD-A891-630C5172C3AD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E0DC15D8-DA6E-4E2B-A492-C9F0F3DB1E93}">
      <dgm:prSet phldrT="[Text]" custT="1"/>
      <dgm:spPr/>
      <dgm:t>
        <a:bodyPr/>
        <a:lstStyle/>
        <a:p>
          <a:r>
            <a:rPr lang="en-US" sz="1800" dirty="0" smtClean="0"/>
            <a:t>Way Forward</a:t>
          </a:r>
          <a:endParaRPr lang="en-IN" sz="1800" dirty="0"/>
        </a:p>
      </dgm:t>
    </dgm:pt>
    <dgm:pt modelId="{E6885AB7-4BCC-4464-B888-C6C3B0317E25}" type="parTrans" cxnId="{0D3643FD-4414-477F-9EB0-A98F5D170E39}">
      <dgm:prSet/>
      <dgm:spPr/>
      <dgm:t>
        <a:bodyPr/>
        <a:lstStyle/>
        <a:p>
          <a:endParaRPr lang="en-IN"/>
        </a:p>
      </dgm:t>
    </dgm:pt>
    <dgm:pt modelId="{C08CAB6B-3FCE-4A5E-8823-0A117C0C3CCB}" type="sibTrans" cxnId="{0D3643FD-4414-477F-9EB0-A98F5D170E39}">
      <dgm:prSet/>
      <dgm:spPr/>
      <dgm:t>
        <a:bodyPr/>
        <a:lstStyle/>
        <a:p>
          <a:endParaRPr lang="en-IN"/>
        </a:p>
      </dgm:t>
    </dgm:pt>
    <dgm:pt modelId="{FAF11758-0FCF-49C3-B42A-7F18E542A77F}">
      <dgm:prSet phldrT="[Text]"/>
      <dgm:spPr/>
      <dgm:t>
        <a:bodyPr/>
        <a:lstStyle/>
        <a:p>
          <a:r>
            <a:rPr lang="en-US" dirty="0" smtClean="0"/>
            <a:t>Intelligent Automation</a:t>
          </a:r>
        </a:p>
      </dgm:t>
    </dgm:pt>
    <dgm:pt modelId="{D2BE197A-C44F-427C-8E97-075D1BC36214}" type="parTrans" cxnId="{653B8BD4-9D81-4229-8A40-7000CAA88C4B}">
      <dgm:prSet/>
      <dgm:spPr/>
      <dgm:t>
        <a:bodyPr/>
        <a:lstStyle/>
        <a:p>
          <a:endParaRPr lang="en-IN"/>
        </a:p>
      </dgm:t>
    </dgm:pt>
    <dgm:pt modelId="{91C1C8CF-B4A2-49A3-8D9C-D9028223EA09}" type="sibTrans" cxnId="{653B8BD4-9D81-4229-8A40-7000CAA88C4B}">
      <dgm:prSet/>
      <dgm:spPr/>
      <dgm:t>
        <a:bodyPr/>
        <a:lstStyle/>
        <a:p>
          <a:endParaRPr lang="en-IN"/>
        </a:p>
      </dgm:t>
    </dgm:pt>
    <dgm:pt modelId="{C27BF0BA-B7CD-4AC6-9859-431A0BFD8D62}">
      <dgm:prSet phldrT="[Text]"/>
      <dgm:spPr/>
      <dgm:t>
        <a:bodyPr/>
        <a:lstStyle/>
        <a:p>
          <a:r>
            <a:rPr lang="en-US" dirty="0" smtClean="0"/>
            <a:t>Conflict Prediction at PACE Level</a:t>
          </a:r>
          <a:endParaRPr lang="en-IN" dirty="0"/>
        </a:p>
      </dgm:t>
    </dgm:pt>
    <dgm:pt modelId="{99D22D45-5393-4771-A91D-353EA9361850}" type="parTrans" cxnId="{6C8D8AED-B779-4707-99EE-12A4C72A9BC0}">
      <dgm:prSet/>
      <dgm:spPr/>
      <dgm:t>
        <a:bodyPr/>
        <a:lstStyle/>
        <a:p>
          <a:endParaRPr lang="en-IN"/>
        </a:p>
      </dgm:t>
    </dgm:pt>
    <dgm:pt modelId="{2C9C0109-0E95-4C4E-B301-79AA7A64D6FA}" type="sibTrans" cxnId="{6C8D8AED-B779-4707-99EE-12A4C72A9BC0}">
      <dgm:prSet/>
      <dgm:spPr/>
      <dgm:t>
        <a:bodyPr/>
        <a:lstStyle/>
        <a:p>
          <a:endParaRPr lang="en-IN"/>
        </a:p>
      </dgm:t>
    </dgm:pt>
    <dgm:pt modelId="{3B242BEF-1BF3-4232-A504-FB79F6F514FB}">
      <dgm:prSet phldrT="[Text]" custT="1"/>
      <dgm:spPr/>
      <dgm:t>
        <a:bodyPr/>
        <a:lstStyle/>
        <a:p>
          <a:r>
            <a:rPr lang="en-US" sz="1800" dirty="0" smtClean="0"/>
            <a:t>Challenges</a:t>
          </a:r>
          <a:endParaRPr lang="en-IN" sz="1800" dirty="0"/>
        </a:p>
      </dgm:t>
    </dgm:pt>
    <dgm:pt modelId="{652B2E4E-CEE7-4899-AD0E-0278FA07524E}" type="parTrans" cxnId="{67AE7719-33EC-481D-A6CF-68BC4AB39B0F}">
      <dgm:prSet/>
      <dgm:spPr/>
      <dgm:t>
        <a:bodyPr/>
        <a:lstStyle/>
        <a:p>
          <a:endParaRPr lang="en-IN"/>
        </a:p>
      </dgm:t>
    </dgm:pt>
    <dgm:pt modelId="{C0DA1A0D-3618-478E-B6F8-4E515E7841CB}" type="sibTrans" cxnId="{67AE7719-33EC-481D-A6CF-68BC4AB39B0F}">
      <dgm:prSet/>
      <dgm:spPr/>
      <dgm:t>
        <a:bodyPr/>
        <a:lstStyle/>
        <a:p>
          <a:endParaRPr lang="en-IN"/>
        </a:p>
      </dgm:t>
    </dgm:pt>
    <dgm:pt modelId="{79617B2A-A274-47E2-BA32-0A6BA322232C}">
      <dgm:prSet phldrT="[Text]"/>
      <dgm:spPr/>
      <dgm:t>
        <a:bodyPr/>
        <a:lstStyle/>
        <a:p>
          <a:r>
            <a:rPr lang="en-US" dirty="0" smtClean="0"/>
            <a:t>Number of available records for training the model</a:t>
          </a:r>
          <a:endParaRPr lang="en-IN" dirty="0"/>
        </a:p>
      </dgm:t>
    </dgm:pt>
    <dgm:pt modelId="{3461696D-DD6C-4A22-9798-BAF4DAAA99C2}" type="parTrans" cxnId="{96C9E9B1-1E07-4F44-AEFF-A430A8871E92}">
      <dgm:prSet/>
      <dgm:spPr/>
      <dgm:t>
        <a:bodyPr/>
        <a:lstStyle/>
        <a:p>
          <a:endParaRPr lang="en-IN"/>
        </a:p>
      </dgm:t>
    </dgm:pt>
    <dgm:pt modelId="{7FE9017A-F219-4F7C-B649-5C1CB2848DEA}" type="sibTrans" cxnId="{96C9E9B1-1E07-4F44-AEFF-A430A8871E92}">
      <dgm:prSet/>
      <dgm:spPr/>
      <dgm:t>
        <a:bodyPr/>
        <a:lstStyle/>
        <a:p>
          <a:endParaRPr lang="en-IN"/>
        </a:p>
      </dgm:t>
    </dgm:pt>
    <dgm:pt modelId="{E348D93A-1FE2-49E0-9EB0-AE8B78C0F5CA}">
      <dgm:prSet phldrT="[Text]"/>
      <dgm:spPr/>
      <dgm:t>
        <a:bodyPr/>
        <a:lstStyle/>
        <a:p>
          <a:r>
            <a:rPr lang="en-US" dirty="0" smtClean="0"/>
            <a:t>Interaction integration</a:t>
          </a:r>
          <a:endParaRPr lang="en-IN" dirty="0"/>
        </a:p>
      </dgm:t>
    </dgm:pt>
    <dgm:pt modelId="{B56A2765-C680-4B45-B857-777D4A63DD2D}" type="parTrans" cxnId="{3358A630-38F1-46A4-9424-7A924A0EC23A}">
      <dgm:prSet/>
      <dgm:spPr/>
      <dgm:t>
        <a:bodyPr/>
        <a:lstStyle/>
        <a:p>
          <a:endParaRPr lang="en-IN"/>
        </a:p>
      </dgm:t>
    </dgm:pt>
    <dgm:pt modelId="{E220773C-00B9-4D00-B36B-33123C2F0646}" type="sibTrans" cxnId="{3358A630-38F1-46A4-9424-7A924A0EC23A}">
      <dgm:prSet/>
      <dgm:spPr/>
      <dgm:t>
        <a:bodyPr/>
        <a:lstStyle/>
        <a:p>
          <a:endParaRPr lang="en-IN"/>
        </a:p>
      </dgm:t>
    </dgm:pt>
    <dgm:pt modelId="{5A081BA5-7550-4F6B-A6CB-E003EEBC9B7A}">
      <dgm:prSet phldrT="[Text]"/>
      <dgm:spPr/>
      <dgm:t>
        <a:bodyPr/>
        <a:lstStyle/>
        <a:p>
          <a:r>
            <a:rPr lang="en-US" dirty="0" smtClean="0"/>
            <a:t>Conflict Prediction at opportunity level</a:t>
          </a:r>
          <a:endParaRPr lang="en-IN" dirty="0"/>
        </a:p>
      </dgm:t>
    </dgm:pt>
    <dgm:pt modelId="{F0C5AC96-77B3-4F6A-8B04-16DF125AAD45}" type="parTrans" cxnId="{60E01CF0-59CA-471D-8760-D040A06C932E}">
      <dgm:prSet/>
      <dgm:spPr/>
      <dgm:t>
        <a:bodyPr/>
        <a:lstStyle/>
        <a:p>
          <a:endParaRPr lang="en-IN"/>
        </a:p>
      </dgm:t>
    </dgm:pt>
    <dgm:pt modelId="{9C3AD45F-D4DB-407D-B57E-83B088A9C87F}" type="sibTrans" cxnId="{60E01CF0-59CA-471D-8760-D040A06C932E}">
      <dgm:prSet/>
      <dgm:spPr/>
      <dgm:t>
        <a:bodyPr/>
        <a:lstStyle/>
        <a:p>
          <a:endParaRPr lang="en-IN"/>
        </a:p>
      </dgm:t>
    </dgm:pt>
    <dgm:pt modelId="{F8F722BC-7F52-45B9-AFFF-0C4941D0F7A3}">
      <dgm:prSet phldrT="[Text]"/>
      <dgm:spPr/>
      <dgm:t>
        <a:bodyPr/>
        <a:lstStyle/>
        <a:p>
          <a:r>
            <a:rPr lang="en-US" dirty="0" smtClean="0"/>
            <a:t>Identifying components for integration</a:t>
          </a:r>
          <a:endParaRPr lang="en-IN" dirty="0"/>
        </a:p>
      </dgm:t>
    </dgm:pt>
    <dgm:pt modelId="{5BB2EEBE-C69D-483B-851E-2C1DC27471A1}" type="parTrans" cxnId="{BCBAC45D-FB7A-49FE-96AE-BD5DA4CAD707}">
      <dgm:prSet/>
      <dgm:spPr/>
      <dgm:t>
        <a:bodyPr/>
        <a:lstStyle/>
        <a:p>
          <a:endParaRPr lang="en-IN"/>
        </a:p>
      </dgm:t>
    </dgm:pt>
    <dgm:pt modelId="{A7B31626-F91F-443E-819B-C4FE6C894978}" type="sibTrans" cxnId="{BCBAC45D-FB7A-49FE-96AE-BD5DA4CAD707}">
      <dgm:prSet/>
      <dgm:spPr/>
      <dgm:t>
        <a:bodyPr/>
        <a:lstStyle/>
        <a:p>
          <a:endParaRPr lang="en-IN"/>
        </a:p>
      </dgm:t>
    </dgm:pt>
    <dgm:pt modelId="{F810B563-31B4-4475-A637-65B8340F5A0B}">
      <dgm:prSet phldrT="[Text]"/>
      <dgm:spPr/>
      <dgm:t>
        <a:bodyPr/>
        <a:lstStyle/>
        <a:p>
          <a:r>
            <a:rPr lang="en-US" dirty="0" smtClean="0"/>
            <a:t>Selecting all relevant opportunities </a:t>
          </a:r>
          <a:endParaRPr lang="en-IN" dirty="0"/>
        </a:p>
      </dgm:t>
    </dgm:pt>
    <dgm:pt modelId="{D8BCEC7B-AE9C-43A0-80EA-34E8D7D94951}" type="parTrans" cxnId="{429A164A-FDDA-46C9-BF75-5004BA32CF6D}">
      <dgm:prSet/>
      <dgm:spPr/>
      <dgm:t>
        <a:bodyPr/>
        <a:lstStyle/>
        <a:p>
          <a:endParaRPr lang="en-IN"/>
        </a:p>
      </dgm:t>
    </dgm:pt>
    <dgm:pt modelId="{56B49A3C-0AFC-41CF-BF3F-DE1ABCB9F4A6}" type="sibTrans" cxnId="{429A164A-FDDA-46C9-BF75-5004BA32CF6D}">
      <dgm:prSet/>
      <dgm:spPr/>
      <dgm:t>
        <a:bodyPr/>
        <a:lstStyle/>
        <a:p>
          <a:endParaRPr lang="en-IN"/>
        </a:p>
      </dgm:t>
    </dgm:pt>
    <dgm:pt modelId="{9F154C20-EACF-406D-AE65-CB4D45521CB5}">
      <dgm:prSet phldrT="[Text]"/>
      <dgm:spPr/>
      <dgm:t>
        <a:bodyPr/>
        <a:lstStyle/>
        <a:p>
          <a:r>
            <a:rPr lang="en-US" dirty="0" smtClean="0"/>
            <a:t>Unable to exactly sync Interaction with PACE</a:t>
          </a:r>
          <a:endParaRPr lang="en-IN" dirty="0"/>
        </a:p>
      </dgm:t>
    </dgm:pt>
    <dgm:pt modelId="{5916C985-5C5C-4860-BE52-B0A13C8E8303}" type="parTrans" cxnId="{F5993A6C-17A6-46C2-9B4F-A95ACA3FC8D0}">
      <dgm:prSet/>
      <dgm:spPr/>
      <dgm:t>
        <a:bodyPr/>
        <a:lstStyle/>
        <a:p>
          <a:endParaRPr lang="en-IN"/>
        </a:p>
      </dgm:t>
    </dgm:pt>
    <dgm:pt modelId="{19D19E3D-8F11-472C-8930-BFF476833C98}" type="sibTrans" cxnId="{F5993A6C-17A6-46C2-9B4F-A95ACA3FC8D0}">
      <dgm:prSet/>
      <dgm:spPr/>
      <dgm:t>
        <a:bodyPr/>
        <a:lstStyle/>
        <a:p>
          <a:endParaRPr lang="en-IN"/>
        </a:p>
      </dgm:t>
    </dgm:pt>
    <dgm:pt modelId="{AEBCC0ED-5A1D-4291-98A3-CF3D9582DD92}">
      <dgm:prSet phldrT="[Text]" custScaleY="51381"/>
      <dgm:spPr/>
      <dgm:t>
        <a:bodyPr/>
        <a:lstStyle/>
        <a:p>
          <a:endParaRPr lang="en-IN"/>
        </a:p>
      </dgm:t>
    </dgm:pt>
    <dgm:pt modelId="{65312F2C-CFF0-4887-8CC7-072C6D05E91C}" type="parTrans" cxnId="{52C87F10-90C7-4102-B360-8320B6894C26}">
      <dgm:prSet/>
      <dgm:spPr/>
      <dgm:t>
        <a:bodyPr/>
        <a:lstStyle/>
        <a:p>
          <a:endParaRPr lang="en-IN"/>
        </a:p>
      </dgm:t>
    </dgm:pt>
    <dgm:pt modelId="{EF978C64-BBB4-4FD5-8E37-BD3B8E84DA71}" type="sibTrans" cxnId="{52C87F10-90C7-4102-B360-8320B6894C26}">
      <dgm:prSet/>
      <dgm:spPr/>
      <dgm:t>
        <a:bodyPr/>
        <a:lstStyle/>
        <a:p>
          <a:endParaRPr lang="en-IN"/>
        </a:p>
      </dgm:t>
    </dgm:pt>
    <dgm:pt modelId="{DBBB42B7-ED76-49CA-A045-F24BED7B509D}" type="pres">
      <dgm:prSet presAssocID="{89E6CBCF-EE11-4AAD-A891-630C5172C3AD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725973F-1691-46AE-BCDC-064A45073E04}" type="pres">
      <dgm:prSet presAssocID="{89E6CBCF-EE11-4AAD-A891-630C5172C3AD}" presName="dummyMaxCanvas" presStyleCnt="0"/>
      <dgm:spPr/>
    </dgm:pt>
    <dgm:pt modelId="{D4A87934-2CA5-4FD1-ABD5-180164B22CBC}" type="pres">
      <dgm:prSet presAssocID="{89E6CBCF-EE11-4AAD-A891-630C5172C3AD}" presName="parentComposite" presStyleCnt="0"/>
      <dgm:spPr/>
    </dgm:pt>
    <dgm:pt modelId="{BCC3011D-089A-47E2-94C0-C28901CF28BB}" type="pres">
      <dgm:prSet presAssocID="{89E6CBCF-EE11-4AAD-A891-630C5172C3AD}" presName="parent1" presStyleLbl="alignAccFollowNode1" presStyleIdx="0" presStyleCnt="4" custScaleY="49495">
        <dgm:presLayoutVars>
          <dgm:chMax val="4"/>
        </dgm:presLayoutVars>
      </dgm:prSet>
      <dgm:spPr/>
      <dgm:t>
        <a:bodyPr/>
        <a:lstStyle/>
        <a:p>
          <a:endParaRPr lang="en-IN"/>
        </a:p>
      </dgm:t>
    </dgm:pt>
    <dgm:pt modelId="{C5388B78-90CD-47BC-A2FF-CBC471DF9800}" type="pres">
      <dgm:prSet presAssocID="{89E6CBCF-EE11-4AAD-A891-630C5172C3AD}" presName="parent2" presStyleLbl="alignAccFollowNode1" presStyleIdx="1" presStyleCnt="4" custScaleY="51381">
        <dgm:presLayoutVars>
          <dgm:chMax val="4"/>
        </dgm:presLayoutVars>
      </dgm:prSet>
      <dgm:spPr/>
      <dgm:t>
        <a:bodyPr/>
        <a:lstStyle/>
        <a:p>
          <a:endParaRPr lang="en-IN"/>
        </a:p>
      </dgm:t>
    </dgm:pt>
    <dgm:pt modelId="{FA660FB2-881E-428C-9133-80FDB2947BE8}" type="pres">
      <dgm:prSet presAssocID="{89E6CBCF-EE11-4AAD-A891-630C5172C3AD}" presName="childrenComposite" presStyleCnt="0"/>
      <dgm:spPr/>
    </dgm:pt>
    <dgm:pt modelId="{FDE596C4-1E1C-4586-9DEB-87750E24C052}" type="pres">
      <dgm:prSet presAssocID="{89E6CBCF-EE11-4AAD-A891-630C5172C3AD}" presName="dummyMaxCanvas_ChildArea" presStyleCnt="0"/>
      <dgm:spPr/>
    </dgm:pt>
    <dgm:pt modelId="{19F1CF32-FC20-49C7-9295-DD9439E6CD42}" type="pres">
      <dgm:prSet presAssocID="{89E6CBCF-EE11-4AAD-A891-630C5172C3AD}" presName="fulcrum" presStyleLbl="alignAccFollowNode1" presStyleIdx="2" presStyleCnt="4"/>
      <dgm:spPr/>
    </dgm:pt>
    <dgm:pt modelId="{3FFCA7F2-DF32-42E9-BB62-6C3967E1EDDE}" type="pres">
      <dgm:prSet presAssocID="{89E6CBCF-EE11-4AAD-A891-630C5172C3AD}" presName="balance_44" presStyleLbl="alignAccFollowNode1" presStyleIdx="3" presStyleCnt="4" custAng="677027">
        <dgm:presLayoutVars>
          <dgm:bulletEnabled val="1"/>
        </dgm:presLayoutVars>
      </dgm:prSet>
      <dgm:spPr/>
    </dgm:pt>
    <dgm:pt modelId="{EEB9A32F-9D79-4196-827D-DE433BCE20C1}" type="pres">
      <dgm:prSet presAssocID="{89E6CBCF-EE11-4AAD-A891-630C5172C3AD}" presName="right_44_1" presStyleLbl="node1" presStyleIdx="0" presStyleCnt="8" custAng="707356" custLinFactNeighborY="411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6B77F0-DD19-4312-985B-D694E7BC6CA2}" type="pres">
      <dgm:prSet presAssocID="{89E6CBCF-EE11-4AAD-A891-630C5172C3AD}" presName="right_44_2" presStyleLbl="node1" presStyleIdx="1" presStyleCnt="8" custAng="707356" custLinFactNeighborY="411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796850-C421-4244-ABFD-32D244E7E74C}" type="pres">
      <dgm:prSet presAssocID="{89E6CBCF-EE11-4AAD-A891-630C5172C3AD}" presName="right_44_3" presStyleLbl="node1" presStyleIdx="2" presStyleCnt="8" custAng="707356" custLinFactNeighborY="411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650E7F-3A23-4347-AC0B-76648065731B}" type="pres">
      <dgm:prSet presAssocID="{89E6CBCF-EE11-4AAD-A891-630C5172C3AD}" presName="right_44_4" presStyleLbl="node1" presStyleIdx="3" presStyleCnt="8" custAng="707356" custLinFactNeighborY="411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5E4CDC-3447-48C7-850F-087356E6DCED}" type="pres">
      <dgm:prSet presAssocID="{89E6CBCF-EE11-4AAD-A891-630C5172C3AD}" presName="left_44_1" presStyleLbl="node1" presStyleIdx="4" presStyleCnt="8" custAng="656727" custLinFactNeighborY="-316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BFE626-0FDF-43CE-8AB7-6E72B17E56E4}" type="pres">
      <dgm:prSet presAssocID="{89E6CBCF-EE11-4AAD-A891-630C5172C3AD}" presName="left_44_2" presStyleLbl="node1" presStyleIdx="5" presStyleCnt="8" custAng="656727" custLinFactNeighborY="-316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AD99B6-4FE3-41C8-8543-562AB0D7187E}" type="pres">
      <dgm:prSet presAssocID="{89E6CBCF-EE11-4AAD-A891-630C5172C3AD}" presName="left_44_3" presStyleLbl="node1" presStyleIdx="6" presStyleCnt="8" custAng="656727" custLinFactNeighborY="-316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898740-90D2-4AB8-91BF-5CE21D8732DB}" type="pres">
      <dgm:prSet presAssocID="{89E6CBCF-EE11-4AAD-A891-630C5172C3AD}" presName="left_44_4" presStyleLbl="node1" presStyleIdx="7" presStyleCnt="8" custAng="656727" custLinFactNeighborY="-316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7AE7719-33EC-481D-A6CF-68BC4AB39B0F}" srcId="{89E6CBCF-EE11-4AAD-A891-630C5172C3AD}" destId="{3B242BEF-1BF3-4232-A504-FB79F6F514FB}" srcOrd="1" destOrd="0" parTransId="{652B2E4E-CEE7-4899-AD0E-0278FA07524E}" sibTransId="{C0DA1A0D-3618-478E-B6F8-4E515E7841CB}"/>
    <dgm:cxn modelId="{96C9E9B1-1E07-4F44-AEFF-A430A8871E92}" srcId="{3B242BEF-1BF3-4232-A504-FB79F6F514FB}" destId="{79617B2A-A274-47E2-BA32-0A6BA322232C}" srcOrd="3" destOrd="0" parTransId="{3461696D-DD6C-4A22-9798-BAF4DAAA99C2}" sibTransId="{7FE9017A-F219-4F7C-B649-5C1CB2848DEA}"/>
    <dgm:cxn modelId="{21F53BDE-EAC3-4D80-85A6-B68E21ED3A7B}" type="presOf" srcId="{E348D93A-1FE2-49E0-9EB0-AE8B78C0F5CA}" destId="{6AAD99B6-4FE3-41C8-8543-562AB0D7187E}" srcOrd="0" destOrd="0" presId="urn:microsoft.com/office/officeart/2005/8/layout/balance1"/>
    <dgm:cxn modelId="{3358A630-38F1-46A4-9424-7A924A0EC23A}" srcId="{E0DC15D8-DA6E-4E2B-A492-C9F0F3DB1E93}" destId="{E348D93A-1FE2-49E0-9EB0-AE8B78C0F5CA}" srcOrd="2" destOrd="0" parTransId="{B56A2765-C680-4B45-B857-777D4A63DD2D}" sibTransId="{E220773C-00B9-4D00-B36B-33123C2F0646}"/>
    <dgm:cxn modelId="{6C8D8AED-B779-4707-99EE-12A4C72A9BC0}" srcId="{E0DC15D8-DA6E-4E2B-A492-C9F0F3DB1E93}" destId="{C27BF0BA-B7CD-4AC6-9859-431A0BFD8D62}" srcOrd="1" destOrd="0" parTransId="{99D22D45-5393-4771-A91D-353EA9361850}" sibTransId="{2C9C0109-0E95-4C4E-B301-79AA7A64D6FA}"/>
    <dgm:cxn modelId="{8226E512-80A3-4664-A564-C4A84437B250}" type="presOf" srcId="{5A081BA5-7550-4F6B-A6CB-E003EEBC9B7A}" destId="{3D898740-90D2-4AB8-91BF-5CE21D8732DB}" srcOrd="0" destOrd="0" presId="urn:microsoft.com/office/officeart/2005/8/layout/balance1"/>
    <dgm:cxn modelId="{653B8BD4-9D81-4229-8A40-7000CAA88C4B}" srcId="{E0DC15D8-DA6E-4E2B-A492-C9F0F3DB1E93}" destId="{FAF11758-0FCF-49C3-B42A-7F18E542A77F}" srcOrd="0" destOrd="0" parTransId="{D2BE197A-C44F-427C-8E97-075D1BC36214}" sibTransId="{91C1C8CF-B4A2-49A3-8D9C-D9028223EA09}"/>
    <dgm:cxn modelId="{56E9F3A4-ED67-45B0-8372-8D4198548086}" type="presOf" srcId="{89E6CBCF-EE11-4AAD-A891-630C5172C3AD}" destId="{DBBB42B7-ED76-49CA-A045-F24BED7B509D}" srcOrd="0" destOrd="0" presId="urn:microsoft.com/office/officeart/2005/8/layout/balance1"/>
    <dgm:cxn modelId="{1A8F243D-2420-4247-8ABB-DB4FB576FDC3}" type="presOf" srcId="{FAF11758-0FCF-49C3-B42A-7F18E542A77F}" destId="{605E4CDC-3447-48C7-850F-087356E6DCED}" srcOrd="0" destOrd="0" presId="urn:microsoft.com/office/officeart/2005/8/layout/balance1"/>
    <dgm:cxn modelId="{9A73DC67-2E64-4E98-A41D-F028C2A9007C}" type="presOf" srcId="{C27BF0BA-B7CD-4AC6-9859-431A0BFD8D62}" destId="{27BFE626-0FDF-43CE-8AB7-6E72B17E56E4}" srcOrd="0" destOrd="0" presId="urn:microsoft.com/office/officeart/2005/8/layout/balance1"/>
    <dgm:cxn modelId="{8337FDE1-C266-424B-8A91-9159388FDECD}" type="presOf" srcId="{3B242BEF-1BF3-4232-A504-FB79F6F514FB}" destId="{C5388B78-90CD-47BC-A2FF-CBC471DF9800}" srcOrd="0" destOrd="0" presId="urn:microsoft.com/office/officeart/2005/8/layout/balance1"/>
    <dgm:cxn modelId="{C0B6860C-ECEE-4A13-9B0E-D3AB3144F50A}" type="presOf" srcId="{E0DC15D8-DA6E-4E2B-A492-C9F0F3DB1E93}" destId="{BCC3011D-089A-47E2-94C0-C28901CF28BB}" srcOrd="0" destOrd="0" presId="urn:microsoft.com/office/officeart/2005/8/layout/balance1"/>
    <dgm:cxn modelId="{60E01CF0-59CA-471D-8760-D040A06C932E}" srcId="{E0DC15D8-DA6E-4E2B-A492-C9F0F3DB1E93}" destId="{5A081BA5-7550-4F6B-A6CB-E003EEBC9B7A}" srcOrd="3" destOrd="0" parTransId="{F0C5AC96-77B3-4F6A-8B04-16DF125AAD45}" sibTransId="{9C3AD45F-D4DB-407D-B57E-83B088A9C87F}"/>
    <dgm:cxn modelId="{BCBAC45D-FB7A-49FE-96AE-BD5DA4CAD707}" srcId="{3B242BEF-1BF3-4232-A504-FB79F6F514FB}" destId="{F8F722BC-7F52-45B9-AFFF-0C4941D0F7A3}" srcOrd="0" destOrd="0" parTransId="{5BB2EEBE-C69D-483B-851E-2C1DC27471A1}" sibTransId="{A7B31626-F91F-443E-819B-C4FE6C894978}"/>
    <dgm:cxn modelId="{0D3643FD-4414-477F-9EB0-A98F5D170E39}" srcId="{89E6CBCF-EE11-4AAD-A891-630C5172C3AD}" destId="{E0DC15D8-DA6E-4E2B-A492-C9F0F3DB1E93}" srcOrd="0" destOrd="0" parTransId="{E6885AB7-4BCC-4464-B888-C6C3B0317E25}" sibTransId="{C08CAB6B-3FCE-4A5E-8823-0A117C0C3CCB}"/>
    <dgm:cxn modelId="{EE9F0100-A338-420D-BE21-6259E7A8F20C}" type="presOf" srcId="{79617B2A-A274-47E2-BA32-0A6BA322232C}" destId="{D4650E7F-3A23-4347-AC0B-76648065731B}" srcOrd="0" destOrd="0" presId="urn:microsoft.com/office/officeart/2005/8/layout/balance1"/>
    <dgm:cxn modelId="{F5993A6C-17A6-46C2-9B4F-A95ACA3FC8D0}" srcId="{3B242BEF-1BF3-4232-A504-FB79F6F514FB}" destId="{9F154C20-EACF-406D-AE65-CB4D45521CB5}" srcOrd="2" destOrd="0" parTransId="{5916C985-5C5C-4860-BE52-B0A13C8E8303}" sibTransId="{19D19E3D-8F11-472C-8930-BFF476833C98}"/>
    <dgm:cxn modelId="{335CFDE0-6143-4907-A562-ADE8F7452DD4}" type="presOf" srcId="{F810B563-31B4-4475-A637-65B8340F5A0B}" destId="{B76B77F0-DD19-4312-985B-D694E7BC6CA2}" srcOrd="0" destOrd="0" presId="urn:microsoft.com/office/officeart/2005/8/layout/balance1"/>
    <dgm:cxn modelId="{1C2B129C-8B8E-4D02-BF6D-2605F29BA7C5}" type="presOf" srcId="{9F154C20-EACF-406D-AE65-CB4D45521CB5}" destId="{17796850-C421-4244-ABFD-32D244E7E74C}" srcOrd="0" destOrd="0" presId="urn:microsoft.com/office/officeart/2005/8/layout/balance1"/>
    <dgm:cxn modelId="{DC6FC1B5-78D4-4227-B46B-C0D256C3D4FB}" type="presOf" srcId="{F8F722BC-7F52-45B9-AFFF-0C4941D0F7A3}" destId="{EEB9A32F-9D79-4196-827D-DE433BCE20C1}" srcOrd="0" destOrd="0" presId="urn:microsoft.com/office/officeart/2005/8/layout/balance1"/>
    <dgm:cxn modelId="{429A164A-FDDA-46C9-BF75-5004BA32CF6D}" srcId="{3B242BEF-1BF3-4232-A504-FB79F6F514FB}" destId="{F810B563-31B4-4475-A637-65B8340F5A0B}" srcOrd="1" destOrd="0" parTransId="{D8BCEC7B-AE9C-43A0-80EA-34E8D7D94951}" sibTransId="{56B49A3C-0AFC-41CF-BF3F-DE1ABCB9F4A6}"/>
    <dgm:cxn modelId="{52C87F10-90C7-4102-B360-8320B6894C26}" srcId="{89E6CBCF-EE11-4AAD-A891-630C5172C3AD}" destId="{AEBCC0ED-5A1D-4291-98A3-CF3D9582DD92}" srcOrd="2" destOrd="0" parTransId="{65312F2C-CFF0-4887-8CC7-072C6D05E91C}" sibTransId="{EF978C64-BBB4-4FD5-8E37-BD3B8E84DA71}"/>
    <dgm:cxn modelId="{5AB49E5B-60D8-425B-BE83-7495D93ADE41}" type="presParOf" srcId="{DBBB42B7-ED76-49CA-A045-F24BED7B509D}" destId="{7725973F-1691-46AE-BCDC-064A45073E04}" srcOrd="0" destOrd="0" presId="urn:microsoft.com/office/officeart/2005/8/layout/balance1"/>
    <dgm:cxn modelId="{E188E29E-DC73-4C4C-BBD9-F8E37E135EFB}" type="presParOf" srcId="{DBBB42B7-ED76-49CA-A045-F24BED7B509D}" destId="{D4A87934-2CA5-4FD1-ABD5-180164B22CBC}" srcOrd="1" destOrd="0" presId="urn:microsoft.com/office/officeart/2005/8/layout/balance1"/>
    <dgm:cxn modelId="{D066B894-2F27-4CFB-B9F3-54B6AF4E608E}" type="presParOf" srcId="{D4A87934-2CA5-4FD1-ABD5-180164B22CBC}" destId="{BCC3011D-089A-47E2-94C0-C28901CF28BB}" srcOrd="0" destOrd="0" presId="urn:microsoft.com/office/officeart/2005/8/layout/balance1"/>
    <dgm:cxn modelId="{1F3B40F4-E7BA-48A2-B790-C16310BF3347}" type="presParOf" srcId="{D4A87934-2CA5-4FD1-ABD5-180164B22CBC}" destId="{C5388B78-90CD-47BC-A2FF-CBC471DF9800}" srcOrd="1" destOrd="0" presId="urn:microsoft.com/office/officeart/2005/8/layout/balance1"/>
    <dgm:cxn modelId="{CA906412-4E15-4EEA-9DD8-61D42C41DDAF}" type="presParOf" srcId="{DBBB42B7-ED76-49CA-A045-F24BED7B509D}" destId="{FA660FB2-881E-428C-9133-80FDB2947BE8}" srcOrd="2" destOrd="0" presId="urn:microsoft.com/office/officeart/2005/8/layout/balance1"/>
    <dgm:cxn modelId="{9432FF7A-40EF-412F-945E-2D73DF3B4911}" type="presParOf" srcId="{FA660FB2-881E-428C-9133-80FDB2947BE8}" destId="{FDE596C4-1E1C-4586-9DEB-87750E24C052}" srcOrd="0" destOrd="0" presId="urn:microsoft.com/office/officeart/2005/8/layout/balance1"/>
    <dgm:cxn modelId="{3A6ECDD0-9219-4382-9B2F-1306753080B7}" type="presParOf" srcId="{FA660FB2-881E-428C-9133-80FDB2947BE8}" destId="{19F1CF32-FC20-49C7-9295-DD9439E6CD42}" srcOrd="1" destOrd="0" presId="urn:microsoft.com/office/officeart/2005/8/layout/balance1"/>
    <dgm:cxn modelId="{99D465AB-9E46-4583-AE49-3A1E233147E7}" type="presParOf" srcId="{FA660FB2-881E-428C-9133-80FDB2947BE8}" destId="{3FFCA7F2-DF32-42E9-BB62-6C3967E1EDDE}" srcOrd="2" destOrd="0" presId="urn:microsoft.com/office/officeart/2005/8/layout/balance1"/>
    <dgm:cxn modelId="{CA053962-FE70-40CF-8825-E83C712E2E54}" type="presParOf" srcId="{FA660FB2-881E-428C-9133-80FDB2947BE8}" destId="{EEB9A32F-9D79-4196-827D-DE433BCE20C1}" srcOrd="3" destOrd="0" presId="urn:microsoft.com/office/officeart/2005/8/layout/balance1"/>
    <dgm:cxn modelId="{6D2736CD-6139-44C5-8A71-71D71C2D82E6}" type="presParOf" srcId="{FA660FB2-881E-428C-9133-80FDB2947BE8}" destId="{B76B77F0-DD19-4312-985B-D694E7BC6CA2}" srcOrd="4" destOrd="0" presId="urn:microsoft.com/office/officeart/2005/8/layout/balance1"/>
    <dgm:cxn modelId="{8CE4D0CF-404A-4E2E-BFB6-C590CD5FED0A}" type="presParOf" srcId="{FA660FB2-881E-428C-9133-80FDB2947BE8}" destId="{17796850-C421-4244-ABFD-32D244E7E74C}" srcOrd="5" destOrd="0" presId="urn:microsoft.com/office/officeart/2005/8/layout/balance1"/>
    <dgm:cxn modelId="{9F3A0A27-AAFF-4E0A-A9E3-38EA399F5128}" type="presParOf" srcId="{FA660FB2-881E-428C-9133-80FDB2947BE8}" destId="{D4650E7F-3A23-4347-AC0B-76648065731B}" srcOrd="6" destOrd="0" presId="urn:microsoft.com/office/officeart/2005/8/layout/balance1"/>
    <dgm:cxn modelId="{BD67D1C1-88E3-4E6C-B980-547E0400ACCC}" type="presParOf" srcId="{FA660FB2-881E-428C-9133-80FDB2947BE8}" destId="{605E4CDC-3447-48C7-850F-087356E6DCED}" srcOrd="7" destOrd="0" presId="urn:microsoft.com/office/officeart/2005/8/layout/balance1"/>
    <dgm:cxn modelId="{8A6AA580-1BB7-4248-B337-7F4FC4025125}" type="presParOf" srcId="{FA660FB2-881E-428C-9133-80FDB2947BE8}" destId="{27BFE626-0FDF-43CE-8AB7-6E72B17E56E4}" srcOrd="8" destOrd="0" presId="urn:microsoft.com/office/officeart/2005/8/layout/balance1"/>
    <dgm:cxn modelId="{F0823735-5487-4C8C-ADDD-F549C04E715B}" type="presParOf" srcId="{FA660FB2-881E-428C-9133-80FDB2947BE8}" destId="{6AAD99B6-4FE3-41C8-8543-562AB0D7187E}" srcOrd="9" destOrd="0" presId="urn:microsoft.com/office/officeart/2005/8/layout/balance1"/>
    <dgm:cxn modelId="{80C60BCC-CB53-4C4F-8A52-EA617FE7BC29}" type="presParOf" srcId="{FA660FB2-881E-428C-9133-80FDB2947BE8}" destId="{3D898740-90D2-4AB8-91BF-5CE21D8732DB}" srcOrd="10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69A79-90CE-4370-A993-2925F920CEC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7DB0442-3D2F-4CC0-9A90-50CD37CAF449}">
      <dgm:prSet phldrT="[Text]"/>
      <dgm:spPr/>
      <dgm:t>
        <a:bodyPr/>
        <a:lstStyle/>
        <a:p>
          <a:r>
            <a:rPr lang="en-US" dirty="0" smtClean="0"/>
            <a:t>Improve Records by having more records from interaction</a:t>
          </a:r>
          <a:endParaRPr lang="en-IN" dirty="0"/>
        </a:p>
      </dgm:t>
    </dgm:pt>
    <dgm:pt modelId="{E8C39C23-EC07-4BE9-B823-40850502BF5C}" type="parTrans" cxnId="{B655AFD3-002E-4285-9D97-DA22AA0EFF22}">
      <dgm:prSet/>
      <dgm:spPr/>
      <dgm:t>
        <a:bodyPr/>
        <a:lstStyle/>
        <a:p>
          <a:endParaRPr lang="en-IN"/>
        </a:p>
      </dgm:t>
    </dgm:pt>
    <dgm:pt modelId="{B09F20C7-B219-4A43-B34A-49D30047B090}" type="sibTrans" cxnId="{B655AFD3-002E-4285-9D97-DA22AA0EFF22}">
      <dgm:prSet/>
      <dgm:spPr/>
      <dgm:t>
        <a:bodyPr/>
        <a:lstStyle/>
        <a:p>
          <a:endParaRPr lang="en-IN"/>
        </a:p>
      </dgm:t>
    </dgm:pt>
    <dgm:pt modelId="{B0BE250F-7D10-4373-8E2E-BABC34D534D2}">
      <dgm:prSet phldrT="[Text]"/>
      <dgm:spPr/>
      <dgm:t>
        <a:bodyPr/>
        <a:lstStyle/>
        <a:p>
          <a:r>
            <a:rPr lang="en-US" dirty="0" smtClean="0"/>
            <a:t>Focus on efficient integrations</a:t>
          </a:r>
          <a:endParaRPr lang="en-IN" dirty="0"/>
        </a:p>
      </dgm:t>
    </dgm:pt>
    <dgm:pt modelId="{DFA9D4B7-8C45-4B08-B100-48CBF07DB086}" type="parTrans" cxnId="{D115D30A-FDAE-4B68-807C-924D0E728D7F}">
      <dgm:prSet/>
      <dgm:spPr/>
      <dgm:t>
        <a:bodyPr/>
        <a:lstStyle/>
        <a:p>
          <a:endParaRPr lang="en-IN"/>
        </a:p>
      </dgm:t>
    </dgm:pt>
    <dgm:pt modelId="{9FD56D3F-9C77-47BE-85AF-5A6D6910B5D8}" type="sibTrans" cxnId="{D115D30A-FDAE-4B68-807C-924D0E728D7F}">
      <dgm:prSet/>
      <dgm:spPr/>
      <dgm:t>
        <a:bodyPr/>
        <a:lstStyle/>
        <a:p>
          <a:endParaRPr lang="en-IN"/>
        </a:p>
      </dgm:t>
    </dgm:pt>
    <dgm:pt modelId="{B956DEAA-D45A-468E-8970-A0D6CC2DD34B}">
      <dgm:prSet phldrT="[Text]"/>
      <dgm:spPr/>
      <dgm:t>
        <a:bodyPr/>
        <a:lstStyle/>
        <a:p>
          <a:r>
            <a:rPr lang="en-US" dirty="0" smtClean="0"/>
            <a:t>Move towards transparency and information sharing</a:t>
          </a:r>
          <a:endParaRPr lang="en-IN" dirty="0"/>
        </a:p>
      </dgm:t>
    </dgm:pt>
    <dgm:pt modelId="{2CFCDDC8-59F6-4E22-8990-381B2F73EFB5}" type="parTrans" cxnId="{FDBE423C-32A6-459A-A231-3069850F95F2}">
      <dgm:prSet/>
      <dgm:spPr/>
      <dgm:t>
        <a:bodyPr/>
        <a:lstStyle/>
        <a:p>
          <a:endParaRPr lang="en-IN"/>
        </a:p>
      </dgm:t>
    </dgm:pt>
    <dgm:pt modelId="{8A3D36FD-CBD6-4BF1-BB12-A1E858C8C379}" type="sibTrans" cxnId="{FDBE423C-32A6-459A-A231-3069850F95F2}">
      <dgm:prSet/>
      <dgm:spPr/>
      <dgm:t>
        <a:bodyPr/>
        <a:lstStyle/>
        <a:p>
          <a:endParaRPr lang="en-IN"/>
        </a:p>
      </dgm:t>
    </dgm:pt>
    <dgm:pt modelId="{8551C96A-1127-4935-89F9-2B6934B4AA76}" type="pres">
      <dgm:prSet presAssocID="{0E769A79-90CE-4370-A993-2925F920CECC}" presName="Name0" presStyleCnt="0">
        <dgm:presLayoutVars>
          <dgm:dir/>
          <dgm:resizeHandles val="exact"/>
        </dgm:presLayoutVars>
      </dgm:prSet>
      <dgm:spPr/>
    </dgm:pt>
    <dgm:pt modelId="{414ADE8C-EC49-4A90-9D8B-13C0C5B6087A}" type="pres">
      <dgm:prSet presAssocID="{47DB0442-3D2F-4CC0-9A90-50CD37CAF44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D25760-33F7-4831-8125-D9E70A18C321}" type="pres">
      <dgm:prSet presAssocID="{B09F20C7-B219-4A43-B34A-49D30047B090}" presName="parSpace" presStyleCnt="0"/>
      <dgm:spPr/>
    </dgm:pt>
    <dgm:pt modelId="{A783C1B0-D186-4C97-A441-DA1158274C62}" type="pres">
      <dgm:prSet presAssocID="{B0BE250F-7D10-4373-8E2E-BABC34D534D2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0A18F0-BC45-4F5C-BD82-3DB8139C7270}" type="pres">
      <dgm:prSet presAssocID="{9FD56D3F-9C77-47BE-85AF-5A6D6910B5D8}" presName="parSpace" presStyleCnt="0"/>
      <dgm:spPr/>
    </dgm:pt>
    <dgm:pt modelId="{0BDE86F3-E716-4F93-AE72-3BD26C96E8D1}" type="pres">
      <dgm:prSet presAssocID="{B956DEAA-D45A-468E-8970-A0D6CC2DD34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115D30A-FDAE-4B68-807C-924D0E728D7F}" srcId="{0E769A79-90CE-4370-A993-2925F920CECC}" destId="{B0BE250F-7D10-4373-8E2E-BABC34D534D2}" srcOrd="1" destOrd="0" parTransId="{DFA9D4B7-8C45-4B08-B100-48CBF07DB086}" sibTransId="{9FD56D3F-9C77-47BE-85AF-5A6D6910B5D8}"/>
    <dgm:cxn modelId="{1E77ABFA-FEB4-4300-9B56-B19C682DF260}" type="presOf" srcId="{47DB0442-3D2F-4CC0-9A90-50CD37CAF449}" destId="{414ADE8C-EC49-4A90-9D8B-13C0C5B6087A}" srcOrd="0" destOrd="0" presId="urn:microsoft.com/office/officeart/2005/8/layout/hChevron3"/>
    <dgm:cxn modelId="{90433BFB-BDC7-4795-8377-CB9AB4C6A818}" type="presOf" srcId="{B956DEAA-D45A-468E-8970-A0D6CC2DD34B}" destId="{0BDE86F3-E716-4F93-AE72-3BD26C96E8D1}" srcOrd="0" destOrd="0" presId="urn:microsoft.com/office/officeart/2005/8/layout/hChevron3"/>
    <dgm:cxn modelId="{465C243F-17A1-4E2E-9935-A167FA26B326}" type="presOf" srcId="{0E769A79-90CE-4370-A993-2925F920CECC}" destId="{8551C96A-1127-4935-89F9-2B6934B4AA76}" srcOrd="0" destOrd="0" presId="urn:microsoft.com/office/officeart/2005/8/layout/hChevron3"/>
    <dgm:cxn modelId="{A74E913E-6ED1-4716-B164-9142F5400F11}" type="presOf" srcId="{B0BE250F-7D10-4373-8E2E-BABC34D534D2}" destId="{A783C1B0-D186-4C97-A441-DA1158274C62}" srcOrd="0" destOrd="0" presId="urn:microsoft.com/office/officeart/2005/8/layout/hChevron3"/>
    <dgm:cxn modelId="{B655AFD3-002E-4285-9D97-DA22AA0EFF22}" srcId="{0E769A79-90CE-4370-A993-2925F920CECC}" destId="{47DB0442-3D2F-4CC0-9A90-50CD37CAF449}" srcOrd="0" destOrd="0" parTransId="{E8C39C23-EC07-4BE9-B823-40850502BF5C}" sibTransId="{B09F20C7-B219-4A43-B34A-49D30047B090}"/>
    <dgm:cxn modelId="{FDBE423C-32A6-459A-A231-3069850F95F2}" srcId="{0E769A79-90CE-4370-A993-2925F920CECC}" destId="{B956DEAA-D45A-468E-8970-A0D6CC2DD34B}" srcOrd="2" destOrd="0" parTransId="{2CFCDDC8-59F6-4E22-8990-381B2F73EFB5}" sibTransId="{8A3D36FD-CBD6-4BF1-BB12-A1E858C8C379}"/>
    <dgm:cxn modelId="{4489012B-C0C8-49ED-B0EC-90B46E008673}" type="presParOf" srcId="{8551C96A-1127-4935-89F9-2B6934B4AA76}" destId="{414ADE8C-EC49-4A90-9D8B-13C0C5B6087A}" srcOrd="0" destOrd="0" presId="urn:microsoft.com/office/officeart/2005/8/layout/hChevron3"/>
    <dgm:cxn modelId="{C2CC46D2-1B76-424E-A076-24CF978BE467}" type="presParOf" srcId="{8551C96A-1127-4935-89F9-2B6934B4AA76}" destId="{41D25760-33F7-4831-8125-D9E70A18C321}" srcOrd="1" destOrd="0" presId="urn:microsoft.com/office/officeart/2005/8/layout/hChevron3"/>
    <dgm:cxn modelId="{00F51328-75CD-44B2-A658-E1B2054A3774}" type="presParOf" srcId="{8551C96A-1127-4935-89F9-2B6934B4AA76}" destId="{A783C1B0-D186-4C97-A441-DA1158274C62}" srcOrd="2" destOrd="0" presId="urn:microsoft.com/office/officeart/2005/8/layout/hChevron3"/>
    <dgm:cxn modelId="{97FAE7B8-298B-4951-9FF9-3B38FE5A1AEF}" type="presParOf" srcId="{8551C96A-1127-4935-89F9-2B6934B4AA76}" destId="{690A18F0-BC45-4F5C-BD82-3DB8139C7270}" srcOrd="3" destOrd="0" presId="urn:microsoft.com/office/officeart/2005/8/layout/hChevron3"/>
    <dgm:cxn modelId="{13DB4D63-4A92-4F9B-ADCF-BBA72F15DFDE}" type="presParOf" srcId="{8551C96A-1127-4935-89F9-2B6934B4AA76}" destId="{0BDE86F3-E716-4F93-AE72-3BD26C96E8D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3011D-089A-47E2-94C0-C28901CF28BB}">
      <dsp:nvSpPr>
        <dsp:cNvPr id="0" name=""/>
        <dsp:cNvSpPr/>
      </dsp:nvSpPr>
      <dsp:spPr>
        <a:xfrm>
          <a:off x="1903411" y="237633"/>
          <a:ext cx="1693850" cy="4657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Way Forward</a:t>
          </a:r>
          <a:endParaRPr lang="en-IN" sz="1800" kern="1200" dirty="0"/>
        </a:p>
      </dsp:txBody>
      <dsp:txXfrm>
        <a:off x="1917053" y="251275"/>
        <a:ext cx="1666566" cy="438477"/>
      </dsp:txXfrm>
    </dsp:sp>
    <dsp:sp modelId="{C5388B78-90CD-47BC-A2FF-CBC471DF9800}">
      <dsp:nvSpPr>
        <dsp:cNvPr id="0" name=""/>
        <dsp:cNvSpPr/>
      </dsp:nvSpPr>
      <dsp:spPr>
        <a:xfrm>
          <a:off x="4350085" y="228759"/>
          <a:ext cx="1693850" cy="4835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Challenges</a:t>
          </a:r>
          <a:endParaRPr lang="en-IN" sz="1800" kern="1200" dirty="0"/>
        </a:p>
      </dsp:txBody>
      <dsp:txXfrm>
        <a:off x="4364246" y="242920"/>
        <a:ext cx="1665528" cy="455187"/>
      </dsp:txXfrm>
    </dsp:sp>
    <dsp:sp modelId="{19F1CF32-FC20-49C7-9295-DD9439E6CD42}">
      <dsp:nvSpPr>
        <dsp:cNvPr id="0" name=""/>
        <dsp:cNvSpPr/>
      </dsp:nvSpPr>
      <dsp:spPr>
        <a:xfrm>
          <a:off x="3620788" y="3999369"/>
          <a:ext cx="705771" cy="705771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CA7F2-DF32-42E9-BB62-6C3967E1EDDE}">
      <dsp:nvSpPr>
        <dsp:cNvPr id="0" name=""/>
        <dsp:cNvSpPr/>
      </dsp:nvSpPr>
      <dsp:spPr>
        <a:xfrm rot="677027">
          <a:off x="1856360" y="3703886"/>
          <a:ext cx="4234626" cy="2860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9A32F-9D79-4196-827D-DE433BCE20C1}">
      <dsp:nvSpPr>
        <dsp:cNvPr id="0" name=""/>
        <dsp:cNvSpPr/>
      </dsp:nvSpPr>
      <dsp:spPr>
        <a:xfrm rot="707356">
          <a:off x="4350085" y="3328767"/>
          <a:ext cx="1693850" cy="5796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Identifying components for integration</a:t>
          </a:r>
          <a:endParaRPr lang="en-IN" sz="1100" kern="1200" dirty="0"/>
        </a:p>
      </dsp:txBody>
      <dsp:txXfrm>
        <a:off x="4378382" y="3357064"/>
        <a:ext cx="1637256" cy="523079"/>
      </dsp:txXfrm>
    </dsp:sp>
    <dsp:sp modelId="{B76B77F0-DD19-4312-985B-D694E7BC6CA2}">
      <dsp:nvSpPr>
        <dsp:cNvPr id="0" name=""/>
        <dsp:cNvSpPr/>
      </dsp:nvSpPr>
      <dsp:spPr>
        <a:xfrm rot="707356">
          <a:off x="4350085" y="2703925"/>
          <a:ext cx="1693850" cy="5796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571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Selecting all relevant opportunities </a:t>
          </a:r>
          <a:endParaRPr lang="en-IN" sz="1100" kern="1200" dirty="0"/>
        </a:p>
      </dsp:txBody>
      <dsp:txXfrm>
        <a:off x="4378382" y="2732222"/>
        <a:ext cx="1637256" cy="523079"/>
      </dsp:txXfrm>
    </dsp:sp>
    <dsp:sp modelId="{17796850-C421-4244-ABFD-32D244E7E74C}">
      <dsp:nvSpPr>
        <dsp:cNvPr id="0" name=""/>
        <dsp:cNvSpPr/>
      </dsp:nvSpPr>
      <dsp:spPr>
        <a:xfrm rot="707356">
          <a:off x="4350085" y="2079082"/>
          <a:ext cx="1693850" cy="5796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142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Unable to exactly sync Interaction with PACE</a:t>
          </a:r>
          <a:endParaRPr lang="en-IN" sz="1100" kern="1200" dirty="0"/>
        </a:p>
      </dsp:txBody>
      <dsp:txXfrm>
        <a:off x="4378382" y="2107379"/>
        <a:ext cx="1637256" cy="523079"/>
      </dsp:txXfrm>
    </dsp:sp>
    <dsp:sp modelId="{D4650E7F-3A23-4347-AC0B-76648065731B}">
      <dsp:nvSpPr>
        <dsp:cNvPr id="0" name=""/>
        <dsp:cNvSpPr/>
      </dsp:nvSpPr>
      <dsp:spPr>
        <a:xfrm rot="707356">
          <a:off x="4350085" y="1442947"/>
          <a:ext cx="1693850" cy="5796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714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Number of available records for training the model</a:t>
          </a:r>
          <a:endParaRPr lang="en-IN" sz="1100" kern="1200" dirty="0"/>
        </a:p>
      </dsp:txBody>
      <dsp:txXfrm>
        <a:off x="4378382" y="1471244"/>
        <a:ext cx="1637256" cy="523079"/>
      </dsp:txXfrm>
    </dsp:sp>
    <dsp:sp modelId="{605E4CDC-3447-48C7-850F-087356E6DCED}">
      <dsp:nvSpPr>
        <dsp:cNvPr id="0" name=""/>
        <dsp:cNvSpPr/>
      </dsp:nvSpPr>
      <dsp:spPr>
        <a:xfrm rot="656727">
          <a:off x="1903411" y="2906927"/>
          <a:ext cx="1693850" cy="5796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285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Intelligent Automation</a:t>
          </a:r>
        </a:p>
      </dsp:txBody>
      <dsp:txXfrm>
        <a:off x="1931708" y="2935224"/>
        <a:ext cx="1637256" cy="523079"/>
      </dsp:txXfrm>
    </dsp:sp>
    <dsp:sp modelId="{27BFE626-0FDF-43CE-8AB7-6E72B17E56E4}">
      <dsp:nvSpPr>
        <dsp:cNvPr id="0" name=""/>
        <dsp:cNvSpPr/>
      </dsp:nvSpPr>
      <dsp:spPr>
        <a:xfrm rot="656727">
          <a:off x="1903411" y="2282085"/>
          <a:ext cx="1693850" cy="5796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857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Conflict Prediction at PACE Level</a:t>
          </a:r>
          <a:endParaRPr lang="en-IN" sz="1100" kern="1200" dirty="0"/>
        </a:p>
      </dsp:txBody>
      <dsp:txXfrm>
        <a:off x="1931708" y="2310382"/>
        <a:ext cx="1637256" cy="523079"/>
      </dsp:txXfrm>
    </dsp:sp>
    <dsp:sp modelId="{6AAD99B6-4FE3-41C8-8543-562AB0D7187E}">
      <dsp:nvSpPr>
        <dsp:cNvPr id="0" name=""/>
        <dsp:cNvSpPr/>
      </dsp:nvSpPr>
      <dsp:spPr>
        <a:xfrm rot="656727">
          <a:off x="1903411" y="1657242"/>
          <a:ext cx="1693850" cy="5796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428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Interaction integration</a:t>
          </a:r>
          <a:endParaRPr lang="en-IN" sz="1100" kern="1200" dirty="0"/>
        </a:p>
      </dsp:txBody>
      <dsp:txXfrm>
        <a:off x="1931708" y="1685539"/>
        <a:ext cx="1637256" cy="523079"/>
      </dsp:txXfrm>
    </dsp:sp>
    <dsp:sp modelId="{3D898740-90D2-4AB8-91BF-5CE21D8732DB}">
      <dsp:nvSpPr>
        <dsp:cNvPr id="0" name=""/>
        <dsp:cNvSpPr/>
      </dsp:nvSpPr>
      <dsp:spPr>
        <a:xfrm rot="656727">
          <a:off x="1903411" y="1021107"/>
          <a:ext cx="1693850" cy="5796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Conflict Prediction at opportunity level</a:t>
          </a:r>
          <a:endParaRPr lang="en-IN" sz="1100" kern="1200" dirty="0"/>
        </a:p>
      </dsp:txBody>
      <dsp:txXfrm>
        <a:off x="1931708" y="1049404"/>
        <a:ext cx="1637256" cy="523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ADE8C-EC49-4A90-9D8B-13C0C5B6087A}">
      <dsp:nvSpPr>
        <dsp:cNvPr id="0" name=""/>
        <dsp:cNvSpPr/>
      </dsp:nvSpPr>
      <dsp:spPr>
        <a:xfrm>
          <a:off x="2187" y="779805"/>
          <a:ext cx="1912820" cy="7651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Improve Records by having more records from interaction</a:t>
          </a:r>
          <a:endParaRPr lang="en-IN" sz="1200" kern="1200" dirty="0"/>
        </a:p>
      </dsp:txBody>
      <dsp:txXfrm>
        <a:off x="2187" y="779805"/>
        <a:ext cx="1721538" cy="765128"/>
      </dsp:txXfrm>
    </dsp:sp>
    <dsp:sp modelId="{A783C1B0-D186-4C97-A441-DA1158274C62}">
      <dsp:nvSpPr>
        <dsp:cNvPr id="0" name=""/>
        <dsp:cNvSpPr/>
      </dsp:nvSpPr>
      <dsp:spPr>
        <a:xfrm>
          <a:off x="1532443" y="779805"/>
          <a:ext cx="1912820" cy="765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Focus on efficient integrations</a:t>
          </a:r>
          <a:endParaRPr lang="en-IN" sz="1200" kern="1200" dirty="0"/>
        </a:p>
      </dsp:txBody>
      <dsp:txXfrm>
        <a:off x="1915007" y="779805"/>
        <a:ext cx="1147692" cy="765128"/>
      </dsp:txXfrm>
    </dsp:sp>
    <dsp:sp modelId="{0BDE86F3-E716-4F93-AE72-3BD26C96E8D1}">
      <dsp:nvSpPr>
        <dsp:cNvPr id="0" name=""/>
        <dsp:cNvSpPr/>
      </dsp:nvSpPr>
      <dsp:spPr>
        <a:xfrm>
          <a:off x="3062699" y="779805"/>
          <a:ext cx="1912820" cy="765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Move towards transparency and information sharing</a:t>
          </a:r>
          <a:endParaRPr lang="en-IN" sz="1200" kern="1200" dirty="0"/>
        </a:p>
      </dsp:txBody>
      <dsp:txXfrm>
        <a:off x="3445263" y="779805"/>
        <a:ext cx="1147692" cy="765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D2D11-5042-4B5E-B747-04EA9FD16D0E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9D60-825A-49F7-851A-7B5D83112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88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33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041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246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5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10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60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79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55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11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70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98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7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2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r="124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 19"/>
          <p:cNvSpPr/>
          <p:nvPr userDrawn="1"/>
        </p:nvSpPr>
        <p:spPr>
          <a:xfrm>
            <a:off x="609600" y="295118"/>
            <a:ext cx="5193092" cy="4089966"/>
          </a:xfrm>
          <a:custGeom>
            <a:avLst/>
            <a:gdLst>
              <a:gd name="connsiteX0" fmla="*/ 5195797 w 5195797"/>
              <a:gd name="connsiteY0" fmla="*/ 0 h 4089966"/>
              <a:gd name="connsiteX1" fmla="*/ 5195797 w 5195797"/>
              <a:gd name="connsiteY1" fmla="*/ 4089966 h 4089966"/>
              <a:gd name="connsiteX2" fmla="*/ 0 w 5195797"/>
              <a:gd name="connsiteY2" fmla="*/ 4089966 h 4089966"/>
              <a:gd name="connsiteX3" fmla="*/ 0 w 5195797"/>
              <a:gd name="connsiteY3" fmla="*/ 916159 h 4089966"/>
              <a:gd name="connsiteX4" fmla="*/ 5195797 w 5195797"/>
              <a:gd name="connsiteY4" fmla="*/ 0 h 408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5797" h="4089966">
                <a:moveTo>
                  <a:pt x="5195797" y="0"/>
                </a:moveTo>
                <a:lnTo>
                  <a:pt x="5195797" y="4089966"/>
                </a:lnTo>
                <a:lnTo>
                  <a:pt x="0" y="4089966"/>
                </a:lnTo>
                <a:lnTo>
                  <a:pt x="0" y="916159"/>
                </a:lnTo>
                <a:lnTo>
                  <a:pt x="5195797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101" y="5340096"/>
            <a:ext cx="987038" cy="11569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06859" y="1429256"/>
            <a:ext cx="4562179" cy="860400"/>
          </a:xfrm>
        </p:spPr>
        <p:txBody>
          <a:bodyPr/>
          <a:lstStyle>
            <a:lvl1pPr>
              <a:defRPr sz="2399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906859" y="2386900"/>
            <a:ext cx="4562179" cy="645742"/>
          </a:xfrm>
        </p:spPr>
        <p:txBody>
          <a:bodyPr/>
          <a:lstStyle>
            <a:lvl1pPr marL="0" indent="0" algn="l">
              <a:buNone/>
              <a:defRPr sz="1999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-84150"/>
            <a:ext cx="109728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805875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09601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3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1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1" y="-84150"/>
            <a:ext cx="109728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609601" y="805875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7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438">
              <a:defRPr/>
            </a:lvl2pPr>
            <a:lvl3pPr marL="712875">
              <a:defRPr/>
            </a:lvl3pPr>
            <a:lvl4pPr marL="1069313">
              <a:defRPr/>
            </a:lvl4pPr>
            <a:lvl5pPr marL="1425751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1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1" y="-84150"/>
            <a:ext cx="109728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609601" y="805875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4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1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79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1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17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25576"/>
            <a:ext cx="5384800" cy="4700589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  <a:lvl2pPr>
              <a:defRPr sz="2399">
                <a:solidFill>
                  <a:schemeClr val="bg1"/>
                </a:solidFill>
              </a:defRPr>
            </a:lvl2pPr>
            <a:lvl3pPr>
              <a:defRPr sz="1999">
                <a:solidFill>
                  <a:schemeClr val="bg1"/>
                </a:solidFill>
              </a:defRPr>
            </a:lvl3pPr>
            <a:lvl4pPr>
              <a:defRPr sz="1799">
                <a:solidFill>
                  <a:schemeClr val="bg1"/>
                </a:solidFill>
              </a:defRPr>
            </a:lvl4pPr>
            <a:lvl5pPr>
              <a:defRPr sz="17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425576"/>
            <a:ext cx="5384800" cy="4700589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  <a:lvl2pPr>
              <a:defRPr sz="2399">
                <a:solidFill>
                  <a:schemeClr val="bg1"/>
                </a:solidFill>
              </a:defRPr>
            </a:lvl2pPr>
            <a:lvl3pPr>
              <a:defRPr sz="1999">
                <a:solidFill>
                  <a:schemeClr val="bg1"/>
                </a:solidFill>
              </a:defRPr>
            </a:lvl3pPr>
            <a:lvl4pPr>
              <a:defRPr sz="1799">
                <a:solidFill>
                  <a:schemeClr val="bg1"/>
                </a:solidFill>
              </a:defRPr>
            </a:lvl4pPr>
            <a:lvl5pPr>
              <a:defRPr sz="17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601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37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329" y="2130553"/>
            <a:ext cx="5390400" cy="3994963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  <a:lvl2pPr>
              <a:defRPr sz="2399">
                <a:solidFill>
                  <a:schemeClr val="bg1"/>
                </a:solidFill>
              </a:defRPr>
            </a:lvl2pPr>
            <a:lvl3pPr>
              <a:defRPr sz="1999">
                <a:solidFill>
                  <a:schemeClr val="bg1"/>
                </a:solidFill>
              </a:defRPr>
            </a:lvl3pPr>
            <a:lvl4pPr>
              <a:defRPr sz="1799">
                <a:solidFill>
                  <a:schemeClr val="bg1"/>
                </a:solidFill>
              </a:defRPr>
            </a:lvl4pPr>
            <a:lvl5pPr>
              <a:defRPr sz="17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405" y="2130553"/>
            <a:ext cx="5390400" cy="3994963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  <a:lvl2pPr>
              <a:defRPr sz="2399">
                <a:solidFill>
                  <a:schemeClr val="bg1"/>
                </a:solidFill>
              </a:defRPr>
            </a:lvl2pPr>
            <a:lvl3pPr>
              <a:defRPr sz="1999">
                <a:solidFill>
                  <a:schemeClr val="bg1"/>
                </a:solidFill>
              </a:defRPr>
            </a:lvl3pPr>
            <a:lvl4pPr>
              <a:defRPr sz="1799">
                <a:solidFill>
                  <a:schemeClr val="bg1"/>
                </a:solidFill>
              </a:defRPr>
            </a:lvl4pPr>
            <a:lvl5pPr>
              <a:defRPr sz="17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329" y="1425575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6405" y="1425575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601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99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5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486" y="1025527"/>
            <a:ext cx="109728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98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601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68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gray">
          <a:xfrm>
            <a:off x="598177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46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598177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67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484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90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3715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1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9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68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5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7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53D3A-7A09-4265-A9B6-D0D2CFB36A0C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67F3-44D3-45EA-A734-67DD2CAD8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1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/>
          </p:nvPr>
        </p:nvGraphicFramePr>
        <p:xfrm>
          <a:off x="1588" y="1589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01600"/>
            <a:ext cx="109728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25599"/>
            <a:ext cx="10972800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6519672"/>
            <a:ext cx="886506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099" dirty="0">
                <a:solidFill>
                  <a:srgbClr val="FFFFFF"/>
                </a:solidFill>
              </a:rPr>
              <a:t>Page </a:t>
            </a:r>
            <a:fld id="{9AE4D82F-B047-469B-AC52-A46321747EAF}" type="slidenum">
              <a:rPr lang="en-GB" sz="1099">
                <a:solidFill>
                  <a:srgbClr val="FFFFFF"/>
                </a:solidFill>
              </a:rPr>
              <a:pPr/>
              <a:t>‹#›</a:t>
            </a:fld>
            <a:endParaRPr lang="en-GB" sz="1099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430" y="6327648"/>
            <a:ext cx="402294" cy="41148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074290" y="6430776"/>
            <a:ext cx="2303743" cy="2061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IN" sz="1099" dirty="0">
                <a:solidFill>
                  <a:srgbClr val="FFFFFF"/>
                </a:solidFill>
              </a:rPr>
              <a:t>EDS </a:t>
            </a:r>
            <a:r>
              <a:rPr lang="en-IN" sz="1099" dirty="0" smtClean="0">
                <a:solidFill>
                  <a:srgbClr val="FFFFFF"/>
                </a:solidFill>
              </a:rPr>
              <a:t>– Opportunity Prediction</a:t>
            </a:r>
            <a:endParaRPr lang="en-GB" sz="10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5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3943" rtl="0" eaLnBrk="1" latinLnBrk="0" hangingPunct="1">
        <a:lnSpc>
          <a:spcPct val="100000"/>
        </a:lnSpc>
        <a:spcBef>
          <a:spcPct val="0"/>
        </a:spcBef>
        <a:buNone/>
        <a:defRPr sz="2399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438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399" kern="1200">
          <a:solidFill>
            <a:schemeClr val="bg1"/>
          </a:solidFill>
          <a:latin typeface="+mn-lt"/>
          <a:ea typeface="+mn-ea"/>
          <a:cs typeface="+mn-cs"/>
        </a:defRPr>
      </a:lvl1pPr>
      <a:lvl2pPr marL="712875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99" kern="1200">
          <a:solidFill>
            <a:schemeClr val="bg1"/>
          </a:solidFill>
          <a:latin typeface="+mn-lt"/>
          <a:ea typeface="+mn-ea"/>
          <a:cs typeface="+mn-cs"/>
        </a:defRPr>
      </a:lvl2pPr>
      <a:lvl3pPr marL="1069313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99" kern="1200">
          <a:solidFill>
            <a:schemeClr val="bg1"/>
          </a:solidFill>
          <a:latin typeface="+mn-lt"/>
          <a:ea typeface="+mn-ea"/>
          <a:cs typeface="+mn-cs"/>
        </a:defRPr>
      </a:lvl3pPr>
      <a:lvl4pPr marL="1425751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9" kern="1200">
          <a:solidFill>
            <a:schemeClr val="bg1"/>
          </a:solidFill>
          <a:latin typeface="+mn-lt"/>
          <a:ea typeface="+mn-ea"/>
          <a:cs typeface="+mn-cs"/>
        </a:defRPr>
      </a:lvl4pPr>
      <a:lvl5pPr marL="1782188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9" kern="1200">
          <a:solidFill>
            <a:schemeClr val="bg1"/>
          </a:solidFill>
          <a:latin typeface="+mn-lt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slide" Target="slide9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12.png"/><Relationship Id="rId10" Type="http://schemas.openxmlformats.org/officeDocument/2006/relationships/diagramData" Target="../diagrams/data2.xml"/><Relationship Id="rId4" Type="http://schemas.openxmlformats.org/officeDocument/2006/relationships/slide" Target="slide11.xml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7" b="25466"/>
          <a:stretch/>
        </p:blipFill>
        <p:spPr>
          <a:xfrm>
            <a:off x="0" y="-1"/>
            <a:ext cx="12198350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807689" y="1675692"/>
            <a:ext cx="5217283" cy="1477675"/>
            <a:chOff x="6682182" y="1415715"/>
            <a:chExt cx="5217283" cy="1477675"/>
          </a:xfrm>
        </p:grpSpPr>
        <p:sp>
          <p:nvSpPr>
            <p:cNvPr id="2" name="Rectangle 1"/>
            <p:cNvSpPr/>
            <p:nvPr/>
          </p:nvSpPr>
          <p:spPr>
            <a:xfrm>
              <a:off x="6682182" y="1415715"/>
              <a:ext cx="5217283" cy="593976"/>
            </a:xfrm>
            <a:prstGeom prst="rect">
              <a:avLst/>
            </a:prstGeom>
            <a:solidFill>
              <a:srgbClr val="FFE600"/>
            </a:solidFill>
            <a:ln w="9525" cap="flat" cmpd="sng" algn="ctr">
              <a:noFill/>
              <a:prstDash val="solid"/>
            </a:ln>
            <a:effectLst/>
          </p:spPr>
          <p:txBody>
            <a:bodyPr lIns="104390" tIns="52195" rIns="104390" bIns="52195" spcCol="0" rtlCol="0" anchor="ctr" anchorCtr="0"/>
            <a:lstStyle/>
            <a:p>
              <a:pPr algn="ctr" defTabSz="1027672"/>
              <a:r>
                <a:rPr lang="en-IN" sz="2399" b="1" kern="0" dirty="0">
                  <a:solidFill>
                    <a:srgbClr val="333333">
                      <a:lumMod val="50000"/>
                    </a:srgbClr>
                  </a:solidFill>
                  <a:latin typeface="Arial (Body)"/>
                </a:rPr>
                <a:t>Enablement Decision Sciences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83196" y="2172618"/>
              <a:ext cx="4416269" cy="720772"/>
            </a:xfrm>
            <a:prstGeom prst="rect">
              <a:avLst/>
            </a:prstGeom>
            <a:solidFill>
              <a:srgbClr val="FFE600"/>
            </a:solidFill>
            <a:ln w="9525" cap="flat" cmpd="sng" algn="ctr">
              <a:noFill/>
              <a:prstDash val="solid"/>
            </a:ln>
            <a:effectLst/>
          </p:spPr>
          <p:txBody>
            <a:bodyPr lIns="104390" tIns="52195" rIns="104390" bIns="52195" spcCol="0" rtlCol="0" anchor="ctr" anchorCtr="0"/>
            <a:lstStyle/>
            <a:p>
              <a:pPr algn="ctr" defTabSz="1027672"/>
              <a:r>
                <a:rPr lang="en-US" sz="1999" kern="0" dirty="0">
                  <a:solidFill>
                    <a:srgbClr val="333333">
                      <a:lumMod val="50000"/>
                    </a:srgbClr>
                  </a:solidFill>
                  <a:latin typeface="Arial (Body)"/>
                </a:rPr>
                <a:t> </a:t>
              </a:r>
              <a:r>
                <a:rPr lang="en-GB" sz="1999" dirty="0" smtClean="0">
                  <a:solidFill>
                    <a:srgbClr val="333333"/>
                  </a:solidFill>
                </a:rPr>
                <a:t>Attrition Prediction for </a:t>
              </a:r>
              <a:r>
                <a:rPr lang="en-GB" sz="1999" dirty="0" err="1" smtClean="0">
                  <a:solidFill>
                    <a:srgbClr val="333333"/>
                  </a:solidFill>
                </a:rPr>
                <a:t>Assumance</a:t>
              </a:r>
              <a:endParaRPr lang="en-US" sz="1999" kern="0" dirty="0">
                <a:solidFill>
                  <a:srgbClr val="333333"/>
                </a:solidFill>
                <a:latin typeface="Arial (Body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6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140">
            <a:hlinkClick r:id="" action="ppaction://noaction"/>
          </p:cNvPr>
          <p:cNvSpPr/>
          <p:nvPr/>
        </p:nvSpPr>
        <p:spPr>
          <a:xfrm>
            <a:off x="9552082" y="5024681"/>
            <a:ext cx="2319328" cy="498327"/>
          </a:xfrm>
          <a:prstGeom prst="roundRect">
            <a:avLst>
              <a:gd name="adj" fmla="val 8926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" action="ppaction://noaction"/>
          </p:cNvPr>
          <p:cNvSpPr/>
          <p:nvPr/>
        </p:nvSpPr>
        <p:spPr>
          <a:xfrm>
            <a:off x="6842927" y="2676522"/>
            <a:ext cx="2319328" cy="498327"/>
          </a:xfrm>
          <a:prstGeom prst="roundRect">
            <a:avLst>
              <a:gd name="adj" fmla="val 8926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" action="ppaction://noaction"/>
          </p:cNvPr>
          <p:cNvSpPr/>
          <p:nvPr/>
        </p:nvSpPr>
        <p:spPr>
          <a:xfrm>
            <a:off x="4131449" y="2676522"/>
            <a:ext cx="2319328" cy="498327"/>
          </a:xfrm>
          <a:prstGeom prst="roundRect">
            <a:avLst>
              <a:gd name="adj" fmla="val 8926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>
            <a:hlinkClick r:id="" action="ppaction://noaction"/>
          </p:cNvPr>
          <p:cNvSpPr/>
          <p:nvPr/>
        </p:nvSpPr>
        <p:spPr>
          <a:xfrm>
            <a:off x="1464106" y="2676522"/>
            <a:ext cx="2319328" cy="498327"/>
          </a:xfrm>
          <a:prstGeom prst="roundRect">
            <a:avLst>
              <a:gd name="adj" fmla="val 8926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Attrition Prediction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– Detailed</a:t>
            </a:r>
            <a:endParaRPr lang="en-US" sz="1999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94726" y="1346919"/>
            <a:ext cx="1744385" cy="297633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50" b="1" dirty="0" smtClean="0">
                <a:solidFill>
                  <a:schemeClr val="tx2"/>
                </a:solidFill>
              </a:rPr>
              <a:t>Modeling Stage</a:t>
            </a:r>
            <a:endParaRPr lang="en-IN" sz="1550" b="1" dirty="0">
              <a:solidFill>
                <a:schemeClr val="tx2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501766" y="1287694"/>
            <a:ext cx="2784099" cy="747758"/>
            <a:chOff x="-1478352" y="4588342"/>
            <a:chExt cx="2784099" cy="747758"/>
          </a:xfrm>
        </p:grpSpPr>
        <p:sp>
          <p:nvSpPr>
            <p:cNvPr id="46" name="TextBox 45"/>
            <p:cNvSpPr txBox="1"/>
            <p:nvPr/>
          </p:nvSpPr>
          <p:spPr>
            <a:xfrm>
              <a:off x="-1478352" y="4828079"/>
              <a:ext cx="1414527" cy="219913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1399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Training Data</a:t>
              </a:r>
              <a:endParaRPr lang="en-IN" sz="1399" dirty="0" err="1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-44762" y="4588342"/>
              <a:ext cx="1350509" cy="747758"/>
            </a:xfrm>
            <a:prstGeom prst="rect">
              <a:avLst/>
            </a:prstGeom>
            <a:solidFill>
              <a:schemeClr val="accent4">
                <a:lumMod val="2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599" b="1" u="sng" dirty="0" smtClean="0">
                  <a:solidFill>
                    <a:schemeClr val="bg1"/>
                  </a:solidFill>
                </a:rPr>
                <a:t>8079 </a:t>
              </a:r>
              <a:r>
                <a:rPr lang="en-US" sz="1400" b="1" u="sng" dirty="0" smtClean="0">
                  <a:solidFill>
                    <a:schemeClr val="bg1"/>
                  </a:solidFill>
                </a:rPr>
                <a:t>Opportunities</a:t>
              </a:r>
              <a:endParaRPr lang="en-US" sz="1400" b="1" u="sng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256731" y="2735087"/>
            <a:ext cx="1494077" cy="403187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bg1"/>
              </a:buClr>
              <a:buSzPct val="70000"/>
            </a:pPr>
            <a:r>
              <a:rPr lang="en-US" sz="1400" dirty="0">
                <a:solidFill>
                  <a:schemeClr val="bg1"/>
                </a:solidFill>
              </a:rPr>
              <a:t>Gradient Boosting Machine </a:t>
            </a:r>
            <a:r>
              <a:rPr lang="en-US" sz="1100" dirty="0">
                <a:solidFill>
                  <a:schemeClr val="bg1"/>
                </a:solidFill>
              </a:rPr>
              <a:t>(GBM)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01289" y="2799095"/>
            <a:ext cx="2051931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bg1"/>
              </a:buClr>
              <a:buSzPct val="70000"/>
            </a:pPr>
            <a:r>
              <a:rPr lang="en-US" sz="1400" dirty="0" smtClean="0">
                <a:solidFill>
                  <a:schemeClr val="bg1"/>
                </a:solidFill>
              </a:rPr>
              <a:t>     Random </a:t>
            </a:r>
            <a:r>
              <a:rPr lang="en-US" sz="1400" dirty="0">
                <a:solidFill>
                  <a:schemeClr val="bg1"/>
                </a:solidFill>
              </a:rPr>
              <a:t>Forests </a:t>
            </a:r>
            <a:r>
              <a:rPr lang="en-US" sz="1100" dirty="0">
                <a:solidFill>
                  <a:schemeClr val="bg1"/>
                </a:solidFill>
              </a:rPr>
              <a:t>(RF)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523738" y="2676522"/>
            <a:ext cx="2319328" cy="498327"/>
            <a:chOff x="1554481" y="3280262"/>
            <a:chExt cx="2319328" cy="498327"/>
          </a:xfrm>
        </p:grpSpPr>
        <p:sp>
          <p:nvSpPr>
            <p:cNvPr id="107" name="TextBox 106"/>
            <p:cNvSpPr txBox="1"/>
            <p:nvPr/>
          </p:nvSpPr>
          <p:spPr>
            <a:xfrm>
              <a:off x="1699806" y="3338827"/>
              <a:ext cx="2051931" cy="363946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</a:pPr>
              <a:r>
                <a:rPr lang="en-US" sz="1400" dirty="0">
                  <a:solidFill>
                    <a:schemeClr val="bg1"/>
                  </a:solidFill>
                </a:rPr>
                <a:t>Artificial Neural Networks </a:t>
              </a:r>
              <a:r>
                <a:rPr lang="en-US" sz="1100" dirty="0">
                  <a:solidFill>
                    <a:schemeClr val="bg1"/>
                  </a:solidFill>
                </a:rPr>
                <a:t>(ANN)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554481" y="3280262"/>
              <a:ext cx="2319328" cy="498327"/>
            </a:xfrm>
            <a:prstGeom prst="roundRect">
              <a:avLst>
                <a:gd name="adj" fmla="val 892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92450" y="3675996"/>
            <a:ext cx="10393136" cy="834696"/>
            <a:chOff x="1409379" y="3865320"/>
            <a:chExt cx="10393136" cy="834696"/>
          </a:xfrm>
        </p:grpSpPr>
        <p:grpSp>
          <p:nvGrpSpPr>
            <p:cNvPr id="112" name="Group 111"/>
            <p:cNvGrpSpPr/>
            <p:nvPr/>
          </p:nvGrpSpPr>
          <p:grpSpPr>
            <a:xfrm>
              <a:off x="4067441" y="3870765"/>
              <a:ext cx="2319328" cy="829251"/>
              <a:chOff x="1846313" y="3243686"/>
              <a:chExt cx="2319328" cy="829251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2016153" y="3293107"/>
                <a:ext cx="2051931" cy="740203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marL="342900" indent="-342900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Number of Nodes</a:t>
                </a:r>
              </a:p>
              <a:p>
                <a:pPr marL="342900" indent="-342900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Depth of Trees</a:t>
                </a:r>
              </a:p>
              <a:p>
                <a:pPr marL="342900" indent="-342900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Number of Trees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1846313" y="3243686"/>
                <a:ext cx="2319328" cy="829251"/>
              </a:xfrm>
              <a:prstGeom prst="roundRect">
                <a:avLst>
                  <a:gd name="adj" fmla="val 8926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1409379" y="3865322"/>
              <a:ext cx="2319328" cy="829251"/>
              <a:chOff x="1846313" y="3243686"/>
              <a:chExt cx="2319328" cy="829251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2016153" y="3421123"/>
                <a:ext cx="2051931" cy="480131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marL="342900" indent="-342900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Number of Nodes</a:t>
                </a:r>
              </a:p>
              <a:p>
                <a:pPr marL="342900" indent="-342900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Depth of Trees</a:t>
                </a: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1846313" y="3243686"/>
                <a:ext cx="2319328" cy="829251"/>
              </a:xfrm>
              <a:prstGeom prst="roundRect">
                <a:avLst>
                  <a:gd name="adj" fmla="val 8926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6775314" y="3865321"/>
              <a:ext cx="2319328" cy="829251"/>
              <a:chOff x="1846313" y="3243686"/>
              <a:chExt cx="2319328" cy="829251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2016153" y="3293107"/>
                <a:ext cx="2051931" cy="740203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marL="342900" indent="-342900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Number of nodes</a:t>
                </a:r>
              </a:p>
              <a:p>
                <a:pPr marL="342900" indent="-342900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Depth of Trees</a:t>
                </a:r>
              </a:p>
              <a:p>
                <a:pPr marL="342900" indent="-342900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Number of Trees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>
              <a:xfrm>
                <a:off x="1846313" y="3243686"/>
                <a:ext cx="2319328" cy="829251"/>
              </a:xfrm>
              <a:prstGeom prst="roundRect">
                <a:avLst>
                  <a:gd name="adj" fmla="val 8926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9483187" y="3865320"/>
              <a:ext cx="2319328" cy="829251"/>
              <a:chOff x="1846313" y="3243686"/>
              <a:chExt cx="2319328" cy="829251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2016153" y="3329683"/>
                <a:ext cx="2051931" cy="663258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marL="342900" indent="-342900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Number of Neurons</a:t>
                </a:r>
              </a:p>
              <a:p>
                <a:pPr marL="342900" indent="-342900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Number of Neuron Layers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1846313" y="3243686"/>
                <a:ext cx="2319328" cy="829251"/>
              </a:xfrm>
              <a:prstGeom prst="roundRect">
                <a:avLst>
                  <a:gd name="adj" fmla="val 8926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42206" y="2741835"/>
            <a:ext cx="1209202" cy="402912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399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Classification Algorithms</a:t>
            </a:r>
            <a:endParaRPr lang="en-IN" sz="1399" dirty="0" err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0584" y="3903467"/>
            <a:ext cx="1066724" cy="402912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399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 Tuning</a:t>
            </a:r>
            <a:endParaRPr lang="en-IN" sz="1399" dirty="0" err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3671" y="5134859"/>
            <a:ext cx="1066724" cy="610789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399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Accuracy</a:t>
            </a:r>
          </a:p>
          <a:p>
            <a:pPr algn="ctr"/>
            <a:r>
              <a:rPr lang="en-US" sz="1200" dirty="0" smtClean="0"/>
              <a:t>(Tested on Test Data)</a:t>
            </a:r>
            <a:endParaRPr lang="en-IN" sz="1200" dirty="0" err="1"/>
          </a:p>
        </p:txBody>
      </p:sp>
      <p:grpSp>
        <p:nvGrpSpPr>
          <p:cNvPr id="136" name="Group 135"/>
          <p:cNvGrpSpPr/>
          <p:nvPr/>
        </p:nvGrpSpPr>
        <p:grpSpPr>
          <a:xfrm>
            <a:off x="6871271" y="5024681"/>
            <a:ext cx="2319328" cy="498327"/>
            <a:chOff x="1758767" y="3280262"/>
            <a:chExt cx="2319328" cy="498327"/>
          </a:xfrm>
        </p:grpSpPr>
        <p:sp>
          <p:nvSpPr>
            <p:cNvPr id="146" name="TextBox 145"/>
            <p:cNvSpPr txBox="1"/>
            <p:nvPr/>
          </p:nvSpPr>
          <p:spPr>
            <a:xfrm>
              <a:off x="2556291" y="3421123"/>
              <a:ext cx="843459" cy="220060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</a:pPr>
              <a:r>
                <a:rPr lang="en-US" sz="1400" dirty="0" smtClean="0">
                  <a:solidFill>
                    <a:schemeClr val="bg1"/>
                  </a:solidFill>
                </a:rPr>
                <a:t>0.76  AUC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758767" y="3280262"/>
              <a:ext cx="2319328" cy="498327"/>
            </a:xfrm>
            <a:prstGeom prst="roundRect">
              <a:avLst>
                <a:gd name="adj" fmla="val 892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159793" y="5024681"/>
            <a:ext cx="2319328" cy="498327"/>
            <a:chOff x="1846313" y="3280262"/>
            <a:chExt cx="2319328" cy="498327"/>
          </a:xfrm>
        </p:grpSpPr>
        <p:sp>
          <p:nvSpPr>
            <p:cNvPr id="144" name="TextBox 143"/>
            <p:cNvSpPr txBox="1"/>
            <p:nvPr/>
          </p:nvSpPr>
          <p:spPr>
            <a:xfrm>
              <a:off x="2636066" y="3421246"/>
              <a:ext cx="1028034" cy="220060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</a:pPr>
              <a:r>
                <a:rPr lang="en-US" sz="1400" dirty="0" smtClean="0">
                  <a:solidFill>
                    <a:schemeClr val="bg1"/>
                  </a:solidFill>
                </a:rPr>
                <a:t>0.76  AUC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1846313" y="3280262"/>
              <a:ext cx="2319328" cy="498327"/>
            </a:xfrm>
            <a:prstGeom prst="roundRect">
              <a:avLst>
                <a:gd name="adj" fmla="val 892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492450" y="5024681"/>
            <a:ext cx="2319328" cy="498327"/>
            <a:chOff x="2021417" y="3280262"/>
            <a:chExt cx="2319328" cy="498327"/>
          </a:xfrm>
        </p:grpSpPr>
        <p:sp>
          <p:nvSpPr>
            <p:cNvPr id="142" name="TextBox 141"/>
            <p:cNvSpPr txBox="1"/>
            <p:nvPr/>
          </p:nvSpPr>
          <p:spPr>
            <a:xfrm>
              <a:off x="2713038" y="3421123"/>
              <a:ext cx="952322" cy="220060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</a:pPr>
              <a:r>
                <a:rPr lang="en-US" sz="1400" dirty="0" smtClean="0">
                  <a:solidFill>
                    <a:schemeClr val="bg1"/>
                  </a:solidFill>
                </a:rPr>
                <a:t>0.74  AUC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021417" y="3280262"/>
              <a:ext cx="2319328" cy="498327"/>
            </a:xfrm>
            <a:prstGeom prst="roundRect">
              <a:avLst>
                <a:gd name="adj" fmla="val 892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0623328" y="5165542"/>
            <a:ext cx="562151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bg1"/>
              </a:buClr>
              <a:buSzPct val="70000"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_____</a:t>
            </a: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780822" y="5880418"/>
            <a:ext cx="1275280" cy="297633"/>
          </a:xfrm>
          <a:prstGeom prst="roundRect">
            <a:avLst/>
          </a:prstGeom>
          <a:solidFill>
            <a:srgbClr val="6F6F6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5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Best Model</a:t>
            </a:r>
            <a:endParaRPr lang="en-IN" sz="155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307592" y="2688336"/>
            <a:ext cx="18288" cy="2844000"/>
          </a:xfrm>
          <a:prstGeom prst="line">
            <a:avLst/>
          </a:prstGeom>
          <a:ln w="9525"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515770" y="2310100"/>
            <a:ext cx="8426152" cy="381989"/>
            <a:chOff x="2515770" y="2310100"/>
            <a:chExt cx="8426152" cy="381989"/>
          </a:xfrm>
        </p:grpSpPr>
        <p:sp>
          <p:nvSpPr>
            <p:cNvPr id="151" name="Right Arrow 150"/>
            <p:cNvSpPr/>
            <p:nvPr/>
          </p:nvSpPr>
          <p:spPr>
            <a:xfrm rot="5400000">
              <a:off x="2443770" y="2383980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Right Arrow 151"/>
            <p:cNvSpPr/>
            <p:nvPr/>
          </p:nvSpPr>
          <p:spPr>
            <a:xfrm rot="5400000">
              <a:off x="5179056" y="2382100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Right Arrow 152"/>
            <p:cNvSpPr/>
            <p:nvPr/>
          </p:nvSpPr>
          <p:spPr>
            <a:xfrm rot="5400000">
              <a:off x="7944014" y="2388522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Right Arrow 153"/>
            <p:cNvSpPr/>
            <p:nvPr/>
          </p:nvSpPr>
          <p:spPr>
            <a:xfrm rot="5400000">
              <a:off x="10653922" y="2404089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579778" y="2301211"/>
            <a:ext cx="8316000" cy="0"/>
          </a:xfrm>
          <a:prstGeom prst="straightConnector1">
            <a:avLst/>
          </a:prstGeom>
          <a:ln w="53975"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6" name="Right Arrow 155"/>
          <p:cNvSpPr/>
          <p:nvPr/>
        </p:nvSpPr>
        <p:spPr>
          <a:xfrm rot="5400000">
            <a:off x="6553060" y="2053740"/>
            <a:ext cx="216000" cy="2160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524702" y="3241960"/>
            <a:ext cx="8426152" cy="381989"/>
            <a:chOff x="2515770" y="2310100"/>
            <a:chExt cx="8426152" cy="381989"/>
          </a:xfrm>
        </p:grpSpPr>
        <p:sp>
          <p:nvSpPr>
            <p:cNvPr id="158" name="Right Arrow 157"/>
            <p:cNvSpPr/>
            <p:nvPr/>
          </p:nvSpPr>
          <p:spPr>
            <a:xfrm rot="5400000">
              <a:off x="2443770" y="2383980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Right Arrow 158"/>
            <p:cNvSpPr/>
            <p:nvPr/>
          </p:nvSpPr>
          <p:spPr>
            <a:xfrm rot="5400000">
              <a:off x="5179056" y="2382100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Right Arrow 159"/>
            <p:cNvSpPr/>
            <p:nvPr/>
          </p:nvSpPr>
          <p:spPr>
            <a:xfrm rot="5400000">
              <a:off x="7944014" y="2388522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Right Arrow 160"/>
            <p:cNvSpPr/>
            <p:nvPr/>
          </p:nvSpPr>
          <p:spPr>
            <a:xfrm rot="5400000">
              <a:off x="10653922" y="2404089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555984" y="4610480"/>
            <a:ext cx="8426152" cy="381989"/>
            <a:chOff x="2515770" y="2310100"/>
            <a:chExt cx="8426152" cy="381989"/>
          </a:xfrm>
        </p:grpSpPr>
        <p:sp>
          <p:nvSpPr>
            <p:cNvPr id="163" name="Right Arrow 162"/>
            <p:cNvSpPr/>
            <p:nvPr/>
          </p:nvSpPr>
          <p:spPr>
            <a:xfrm rot="5400000">
              <a:off x="2443770" y="2383980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Right Arrow 163"/>
            <p:cNvSpPr/>
            <p:nvPr/>
          </p:nvSpPr>
          <p:spPr>
            <a:xfrm rot="5400000">
              <a:off x="5179056" y="2382100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Right Arrow 164"/>
            <p:cNvSpPr/>
            <p:nvPr/>
          </p:nvSpPr>
          <p:spPr>
            <a:xfrm rot="5400000">
              <a:off x="7944014" y="2388522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Right Arrow 165"/>
            <p:cNvSpPr/>
            <p:nvPr/>
          </p:nvSpPr>
          <p:spPr>
            <a:xfrm rot="5400000">
              <a:off x="10653922" y="2404089"/>
              <a:ext cx="360000" cy="216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8" name="Right Arrow 167"/>
          <p:cNvSpPr/>
          <p:nvPr/>
        </p:nvSpPr>
        <p:spPr>
          <a:xfrm rot="5400000">
            <a:off x="5272522" y="5627612"/>
            <a:ext cx="288000" cy="2160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43662" y="2799095"/>
            <a:ext cx="2051931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bg1"/>
              </a:buClr>
              <a:buSzPct val="70000"/>
            </a:pPr>
            <a:r>
              <a:rPr lang="en-US" sz="1400" dirty="0" smtClean="0">
                <a:solidFill>
                  <a:schemeClr val="bg1"/>
                </a:solidFill>
              </a:rPr>
              <a:t>     Decision </a:t>
            </a:r>
            <a:r>
              <a:rPr lang="en-US" sz="1400" dirty="0">
                <a:solidFill>
                  <a:schemeClr val="bg1"/>
                </a:solidFill>
              </a:rPr>
              <a:t>Trees </a:t>
            </a:r>
            <a:r>
              <a:rPr lang="en-US" sz="1100" dirty="0">
                <a:solidFill>
                  <a:schemeClr val="bg1"/>
                </a:solidFill>
              </a:rPr>
              <a:t>(DT)</a:t>
            </a:r>
          </a:p>
        </p:txBody>
      </p:sp>
      <p:sp>
        <p:nvSpPr>
          <p:cNvPr id="16" name="L-Shape 15"/>
          <p:cNvSpPr/>
          <p:nvPr/>
        </p:nvSpPr>
        <p:spPr>
          <a:xfrm rot="18610501">
            <a:off x="6319041" y="3102152"/>
            <a:ext cx="307775" cy="108000"/>
          </a:xfrm>
          <a:prstGeom prst="corner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3" name="L-Shape 172"/>
          <p:cNvSpPr/>
          <p:nvPr/>
        </p:nvSpPr>
        <p:spPr>
          <a:xfrm rot="18610501">
            <a:off x="9028653" y="3111463"/>
            <a:ext cx="307775" cy="91590"/>
          </a:xfrm>
          <a:prstGeom prst="corner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9" name="L-Shape 78"/>
          <p:cNvSpPr/>
          <p:nvPr/>
        </p:nvSpPr>
        <p:spPr>
          <a:xfrm rot="18610501">
            <a:off x="3690437" y="3099983"/>
            <a:ext cx="307775" cy="108000"/>
          </a:xfrm>
          <a:prstGeom prst="corner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215774" y="3204766"/>
            <a:ext cx="1161751" cy="174259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1050" dirty="0" smtClean="0"/>
              <a:t>And more…</a:t>
            </a:r>
            <a:endParaRPr lang="en-IN" sz="1050" dirty="0" err="1"/>
          </a:p>
        </p:txBody>
      </p:sp>
      <p:grpSp>
        <p:nvGrpSpPr>
          <p:cNvPr id="3" name="Group 2"/>
          <p:cNvGrpSpPr/>
          <p:nvPr/>
        </p:nvGrpSpPr>
        <p:grpSpPr>
          <a:xfrm>
            <a:off x="8040722" y="5857840"/>
            <a:ext cx="2721341" cy="307775"/>
            <a:chOff x="3729436" y="5843294"/>
            <a:chExt cx="2721341" cy="307775"/>
          </a:xfrm>
        </p:grpSpPr>
        <p:sp>
          <p:nvSpPr>
            <p:cNvPr id="81" name="L-Shape 80"/>
            <p:cNvSpPr/>
            <p:nvPr/>
          </p:nvSpPr>
          <p:spPr>
            <a:xfrm rot="18610501">
              <a:off x="3629548" y="5943182"/>
              <a:ext cx="307775" cy="108000"/>
            </a:xfrm>
            <a:prstGeom prst="corner">
              <a:avLst/>
            </a:prstGeom>
            <a:ln w="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82766" y="5927040"/>
              <a:ext cx="2468011" cy="222561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r>
                <a:rPr lang="en-US" sz="1399" dirty="0" smtClean="0"/>
                <a:t>=  Algorithms already used   </a:t>
              </a:r>
              <a:endParaRPr lang="en-IN" sz="1399" dirty="0" err="1"/>
            </a:p>
          </p:txBody>
        </p:sp>
      </p:grpSp>
      <p:sp>
        <p:nvSpPr>
          <p:cNvPr id="78" name="Pentagon 77"/>
          <p:cNvSpPr/>
          <p:nvPr/>
        </p:nvSpPr>
        <p:spPr>
          <a:xfrm>
            <a:off x="3188389" y="857988"/>
            <a:ext cx="1987454" cy="303802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399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</a:t>
            </a:r>
            <a:endParaRPr lang="en-US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Pentagon 82"/>
          <p:cNvSpPr/>
          <p:nvPr/>
        </p:nvSpPr>
        <p:spPr>
          <a:xfrm>
            <a:off x="7261427" y="866804"/>
            <a:ext cx="1882570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/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Solution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84" name="Pentagon 83"/>
          <p:cNvSpPr/>
          <p:nvPr/>
        </p:nvSpPr>
        <p:spPr>
          <a:xfrm>
            <a:off x="5176014" y="854018"/>
            <a:ext cx="2087424" cy="307305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US" sz="1399" dirty="0">
              <a:solidFill>
                <a:sysClr val="windowText" lastClr="000000"/>
              </a:solidFill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sz="1399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Modelling</a:t>
            </a:r>
            <a:endParaRPr lang="en-US" sz="1399" dirty="0">
              <a:solidFill>
                <a:sysClr val="windowText" lastClr="000000"/>
              </a:solidFill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IN" sz="1399" dirty="0">
              <a:solidFill>
                <a:sysClr val="windowText" lastClr="000000"/>
              </a:solidFill>
            </a:endParaRPr>
          </a:p>
        </p:txBody>
      </p:sp>
      <p:sp>
        <p:nvSpPr>
          <p:cNvPr id="85" name="Pentagon 84"/>
          <p:cNvSpPr/>
          <p:nvPr/>
        </p:nvSpPr>
        <p:spPr>
          <a:xfrm>
            <a:off x="1146746" y="853243"/>
            <a:ext cx="2045025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rgbClr val="FFFFFF">
                    <a:lumMod val="65000"/>
                  </a:srgbClr>
                </a:solidFill>
              </a:rPr>
              <a:t>Business Problem</a:t>
            </a:r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86" name="Pentagon 85"/>
          <p:cNvSpPr/>
          <p:nvPr/>
        </p:nvSpPr>
        <p:spPr>
          <a:xfrm>
            <a:off x="9152627" y="866803"/>
            <a:ext cx="1854675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/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Next Steps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71" grpId="0" animBg="1"/>
      <p:bldP spid="90" grpId="0" animBg="1"/>
      <p:bldP spid="105" grpId="0" animBg="1"/>
      <p:bldP spid="70" grpId="0"/>
      <p:bldP spid="73" grpId="0"/>
      <p:bldP spid="132" grpId="0"/>
      <p:bldP spid="133" grpId="0"/>
      <p:bldP spid="134" grpId="0"/>
      <p:bldP spid="140" grpId="0"/>
      <p:bldP spid="149" grpId="0" animBg="1"/>
      <p:bldP spid="156" grpId="0" animBg="1"/>
      <p:bldP spid="168" grpId="0" animBg="1"/>
      <p:bldP spid="92" grpId="0"/>
      <p:bldP spid="16" grpId="0" animBg="1"/>
      <p:bldP spid="173" grpId="0" animBg="1"/>
      <p:bldP spid="79" grpId="0" animBg="1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 WIN LOSS PREDICTION (UKI PAS)</a:t>
            </a:r>
            <a:endParaRPr lang="en-US" sz="1999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413" y="1303698"/>
            <a:ext cx="11852791" cy="4867102"/>
          </a:xfrm>
          <a:prstGeom prst="roundRect">
            <a:avLst>
              <a:gd name="adj" fmla="val 4602"/>
            </a:avLst>
          </a:prstGeom>
          <a:noFill/>
          <a:ln w="1587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42228"/>
              </p:ext>
            </p:extLst>
          </p:nvPr>
        </p:nvGraphicFramePr>
        <p:xfrm>
          <a:off x="2703514" y="2293610"/>
          <a:ext cx="3890451" cy="1715607"/>
        </p:xfrm>
        <a:graphic>
          <a:graphicData uri="http://schemas.openxmlformats.org/drawingml/2006/table">
            <a:tbl>
              <a:tblPr/>
              <a:tblGrid>
                <a:gridCol w="1296817"/>
                <a:gridCol w="1296817"/>
                <a:gridCol w="1296817"/>
              </a:tblGrid>
              <a:tr h="461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 - 3418</a:t>
                      </a:r>
                      <a:endParaRPr lang="en-IN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948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348</a:t>
                      </a:r>
                      <a:endParaRPr lang="en-IN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IN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5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  <a:endParaRPr lang="en-IN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  <a:endParaRPr lang="en-I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8297583" y="1651368"/>
            <a:ext cx="32657" cy="441348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13592" y="1539536"/>
            <a:ext cx="3154471" cy="272382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dirty="0" smtClean="0">
                <a:solidFill>
                  <a:schemeClr val="bg1"/>
                </a:solidFill>
              </a:rPr>
              <a:t>Test Data Prediction Accuracy</a:t>
            </a:r>
            <a:endParaRPr lang="en-IN" dirty="0" smtClean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279351" y="2451854"/>
            <a:ext cx="924669" cy="1464706"/>
            <a:chOff x="5299790" y="2806679"/>
            <a:chExt cx="924669" cy="122927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5718969" y="2806679"/>
              <a:ext cx="0" cy="324000"/>
            </a:xfrm>
            <a:prstGeom prst="straightConnector1">
              <a:avLst/>
            </a:prstGeom>
            <a:ln w="603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itle 1"/>
            <p:cNvSpPr txBox="1">
              <a:spLocks/>
            </p:cNvSpPr>
            <p:nvPr/>
          </p:nvSpPr>
          <p:spPr>
            <a:xfrm>
              <a:off x="5324256" y="3691730"/>
              <a:ext cx="900203" cy="344227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bg1"/>
                  </a:solidFill>
                  <a:latin typeface="+mn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(66%)</a:t>
              </a:r>
            </a:p>
          </p:txBody>
        </p:sp>
        <p:sp>
          <p:nvSpPr>
            <p:cNvPr id="84" name="Title 1"/>
            <p:cNvSpPr txBox="1">
              <a:spLocks/>
            </p:cNvSpPr>
            <p:nvPr/>
          </p:nvSpPr>
          <p:spPr>
            <a:xfrm>
              <a:off x="5299790" y="3162127"/>
              <a:ext cx="900203" cy="344828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bg1"/>
                  </a:solidFill>
                  <a:latin typeface="+mn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(85%)</a:t>
              </a:r>
            </a:p>
          </p:txBody>
        </p:sp>
      </p:grpSp>
      <p:sp>
        <p:nvSpPr>
          <p:cNvPr id="57" name="Pentagon 56"/>
          <p:cNvSpPr/>
          <p:nvPr/>
        </p:nvSpPr>
        <p:spPr>
          <a:xfrm>
            <a:off x="3188389" y="857988"/>
            <a:ext cx="1987454" cy="303802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How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8" name="Pentagon 57"/>
          <p:cNvSpPr/>
          <p:nvPr/>
        </p:nvSpPr>
        <p:spPr>
          <a:xfrm>
            <a:off x="7261427" y="866804"/>
            <a:ext cx="1882570" cy="308241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/>
              </a:solidFill>
            </a:endParaRPr>
          </a:p>
          <a:p>
            <a:pPr algn="ctr"/>
            <a:r>
              <a:rPr lang="en-US" sz="1399" dirty="0" smtClean="0">
                <a:solidFill>
                  <a:sysClr val="windowText" lastClr="000000"/>
                </a:solidFill>
              </a:rPr>
              <a:t>Solution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9" name="Pentagon 58"/>
          <p:cNvSpPr/>
          <p:nvPr/>
        </p:nvSpPr>
        <p:spPr>
          <a:xfrm>
            <a:off x="5176014" y="854018"/>
            <a:ext cx="2087424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US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sz="1399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Modelling</a:t>
            </a:r>
            <a:endParaRPr lang="en-US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IN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Pentagon 59"/>
          <p:cNvSpPr/>
          <p:nvPr/>
        </p:nvSpPr>
        <p:spPr>
          <a:xfrm>
            <a:off x="1146746" y="853243"/>
            <a:ext cx="2045025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rgbClr val="FFFFFF">
                    <a:lumMod val="65000"/>
                  </a:srgbClr>
                </a:solidFill>
              </a:rPr>
              <a:t>Business Problem</a:t>
            </a:r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1" name="Pentagon 60"/>
          <p:cNvSpPr/>
          <p:nvPr/>
        </p:nvSpPr>
        <p:spPr>
          <a:xfrm>
            <a:off x="9152627" y="866803"/>
            <a:ext cx="1854675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/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Next Steps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422101" y="3549788"/>
            <a:ext cx="601722" cy="325343"/>
          </a:xfrm>
          <a:prstGeom prst="ellipse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422101" y="2924563"/>
            <a:ext cx="601722" cy="32534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 rot="16200000">
            <a:off x="1940588" y="3027616"/>
            <a:ext cx="999866" cy="4284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500" b="0" dirty="0" smtClean="0">
                <a:solidFill>
                  <a:schemeClr val="tx1"/>
                </a:solidFill>
                <a:latin typeface="+mj-lt"/>
              </a:rPr>
              <a:t>Actual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4203694" y="4090270"/>
            <a:ext cx="1058707" cy="4081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300" dirty="0" smtClean="0">
                <a:solidFill>
                  <a:schemeClr val="tx1"/>
                </a:solidFill>
                <a:latin typeface="+mj-lt"/>
              </a:rPr>
              <a:t>2302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5400733" y="4060208"/>
            <a:ext cx="1191154" cy="4284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300" dirty="0" smtClean="0">
                <a:solidFill>
                  <a:schemeClr val="tx1"/>
                </a:solidFill>
                <a:latin typeface="+mj-lt"/>
              </a:rPr>
              <a:t>1116</a:t>
            </a:r>
          </a:p>
        </p:txBody>
      </p:sp>
      <p:sp>
        <p:nvSpPr>
          <p:cNvPr id="70" name="Oval 69"/>
          <p:cNvSpPr/>
          <p:nvPr/>
        </p:nvSpPr>
        <p:spPr>
          <a:xfrm>
            <a:off x="4393292" y="4491708"/>
            <a:ext cx="601722" cy="32534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5214" y="4501039"/>
            <a:ext cx="7480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(84%)</a:t>
            </a:r>
            <a:endParaRPr lang="en-US" sz="1200" b="1" dirty="0"/>
          </a:p>
        </p:txBody>
      </p:sp>
      <p:sp>
        <p:nvSpPr>
          <p:cNvPr id="80" name="Oval 79"/>
          <p:cNvSpPr/>
          <p:nvPr/>
        </p:nvSpPr>
        <p:spPr>
          <a:xfrm>
            <a:off x="5631928" y="4500687"/>
            <a:ext cx="601722" cy="32534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1796" y="4515403"/>
            <a:ext cx="593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(69%)</a:t>
            </a:r>
            <a:endParaRPr lang="en-IN" sz="1200" b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3209430" y="4953340"/>
            <a:ext cx="3110807" cy="737375"/>
            <a:chOff x="7451351" y="4433187"/>
            <a:chExt cx="3110807" cy="737375"/>
          </a:xfrm>
        </p:grpSpPr>
        <p:sp>
          <p:nvSpPr>
            <p:cNvPr id="91" name="TextBox 90"/>
            <p:cNvSpPr txBox="1"/>
            <p:nvPr/>
          </p:nvSpPr>
          <p:spPr>
            <a:xfrm>
              <a:off x="7451351" y="4509486"/>
              <a:ext cx="3110807" cy="584775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79%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US" dirty="0">
                  <a:solidFill>
                    <a:schemeClr val="bg1"/>
                  </a:solidFill>
                </a:rPr>
                <a:t>Correct Prediction %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7680892" y="4433187"/>
              <a:ext cx="2651724" cy="737375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138391" y="5757072"/>
            <a:ext cx="3336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# - Denotes the number of opportunities</a:t>
            </a:r>
          </a:p>
        </p:txBody>
      </p:sp>
      <p:sp>
        <p:nvSpPr>
          <p:cNvPr id="64" name="TextBox 63">
            <a:hlinkClick r:id="rId3" action="ppaction://hlinksldjump"/>
          </p:cNvPr>
          <p:cNvSpPr txBox="1"/>
          <p:nvPr/>
        </p:nvSpPr>
        <p:spPr>
          <a:xfrm>
            <a:off x="8805837" y="6275343"/>
            <a:ext cx="1089228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200" dirty="0" smtClean="0">
                <a:solidFill>
                  <a:schemeClr val="bg1"/>
                </a:solidFill>
              </a:rPr>
              <a:t>BACK: </a:t>
            </a:r>
            <a:r>
              <a:rPr lang="en-US" sz="1200" i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hlinkClick r:id="rId4" action="ppaction://hlinksldjump"/>
              </a:rPr>
              <a:t>Link</a:t>
            </a:r>
            <a:endParaRPr lang="en-IN" sz="1200" i="1" u="sng" dirty="0" err="1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4504936" y="1793816"/>
            <a:ext cx="1571782" cy="51047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500" b="0" dirty="0" smtClean="0">
                <a:solidFill>
                  <a:schemeClr val="tx1"/>
                </a:solidFill>
                <a:latin typeface="+mj-lt"/>
              </a:rPr>
              <a:t>Predicted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319591" y="2861308"/>
            <a:ext cx="1191154" cy="4284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300" dirty="0" smtClean="0">
                <a:solidFill>
                  <a:schemeClr val="tx1"/>
                </a:solidFill>
                <a:latin typeface="+mj-lt"/>
              </a:rPr>
              <a:t>2280</a:t>
            </a: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6333099" y="3474927"/>
            <a:ext cx="1191154" cy="4284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300" dirty="0" smtClean="0">
                <a:solidFill>
                  <a:schemeClr val="tx1"/>
                </a:solidFill>
                <a:latin typeface="+mj-lt"/>
              </a:rPr>
              <a:t>1158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85369" y="2108699"/>
            <a:ext cx="3514511" cy="3088538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285750" indent="-2857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Choose Optimal thresholds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Maximize desired classification accuracy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Select Win engagements for conflict prediction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Else use filter options to choose desired engagements for conflict prediction</a:t>
            </a:r>
            <a:endParaRPr lang="en-I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Conflict Prediction at Opportunity Level– Business Problem</a:t>
            </a:r>
            <a:endParaRPr lang="en-US" sz="1999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414" y="1294178"/>
            <a:ext cx="11639598" cy="4802411"/>
          </a:xfrm>
          <a:prstGeom prst="roundRect">
            <a:avLst>
              <a:gd name="adj" fmla="val 4602"/>
            </a:avLst>
          </a:prstGeom>
          <a:noFill/>
          <a:ln w="1587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chemeClr val="tx1"/>
              </a:solidFill>
            </a:endParaRPr>
          </a:p>
        </p:txBody>
      </p:sp>
      <p:sp>
        <p:nvSpPr>
          <p:cNvPr id="42" name="Pentagon 41"/>
          <p:cNvSpPr/>
          <p:nvPr/>
        </p:nvSpPr>
        <p:spPr>
          <a:xfrm>
            <a:off x="3473062" y="857988"/>
            <a:ext cx="2600101" cy="303802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Project Objective</a:t>
            </a:r>
          </a:p>
          <a:p>
            <a:pPr algn="ctr"/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>
            <a:off x="8512254" y="866804"/>
            <a:ext cx="2575541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Value creation</a:t>
            </a:r>
          </a:p>
          <a:p>
            <a:pPr algn="ctr"/>
            <a:endParaRPr lang="en-IN" sz="1399" dirty="0" err="1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>
            <a:off x="6073162" y="871270"/>
            <a:ext cx="2425407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Approach &amp; Solution</a:t>
            </a:r>
          </a:p>
          <a:p>
            <a:pPr algn="ctr"/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>
            <a:off x="1086363" y="853243"/>
            <a:ext cx="2368221" cy="307305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356438" indent="-356438">
              <a:spcBef>
                <a:spcPct val="20000"/>
              </a:spcBef>
              <a:buClr>
                <a:srgbClr val="FFE600"/>
              </a:buClr>
              <a:buSzPct val="70000"/>
              <a:buFont typeface="Arial" pitchFamily="34" charset="0"/>
              <a:buChar char="►"/>
            </a:pPr>
            <a:r>
              <a:rPr lang="en-US" sz="1399" dirty="0">
                <a:solidFill>
                  <a:schemeClr val="tx2"/>
                </a:solidFill>
              </a:rPr>
              <a:t>Business Problem</a:t>
            </a:r>
            <a:endParaRPr lang="en-IN" sz="1399" dirty="0">
              <a:solidFill>
                <a:schemeClr val="tx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73410" y="2046780"/>
            <a:ext cx="1879580" cy="9718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IN" sz="1999" b="1" dirty="0">
                <a:solidFill>
                  <a:schemeClr val="tx2"/>
                </a:solidFill>
              </a:rPr>
              <a:t>Premise</a:t>
            </a:r>
          </a:p>
          <a:p>
            <a:pPr algn="ctr"/>
            <a:endParaRPr lang="en-IN" sz="2799" b="1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73410" y="3430059"/>
            <a:ext cx="1879580" cy="186892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IN" sz="1999" b="1" dirty="0">
                <a:solidFill>
                  <a:schemeClr val="tx2"/>
                </a:solidFill>
              </a:rPr>
              <a:t>Problems at Hand</a:t>
            </a:r>
          </a:p>
          <a:p>
            <a:pPr algn="ctr"/>
            <a:endParaRPr lang="en-US" sz="2399" b="1" dirty="0">
              <a:solidFill>
                <a:schemeClr val="tx2"/>
              </a:solidFill>
            </a:endParaRPr>
          </a:p>
          <a:p>
            <a:pPr algn="ctr"/>
            <a:endParaRPr lang="en-IN" sz="2399" b="1" dirty="0">
              <a:solidFill>
                <a:schemeClr val="tx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49381" y="2046780"/>
            <a:ext cx="8322285" cy="97186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51869" rtlCol="0" anchor="ctr" anchorCtr="0"/>
          <a:lstStyle/>
          <a:p>
            <a:pPr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IN" sz="1599" b="1" dirty="0">
                <a:solidFill>
                  <a:schemeClr val="tx1">
                    <a:lumMod val="95000"/>
                  </a:schemeClr>
                </a:solidFill>
              </a:rPr>
              <a:t>Conflict Assessment of the </a:t>
            </a:r>
            <a:r>
              <a:rPr lang="en-IN" sz="1599" b="1" dirty="0" smtClean="0">
                <a:solidFill>
                  <a:schemeClr val="tx1">
                    <a:lumMod val="95000"/>
                  </a:schemeClr>
                </a:solidFill>
              </a:rPr>
              <a:t>Opportunity Data is not done</a:t>
            </a:r>
            <a:endParaRPr lang="en-IN" sz="1599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49381" y="3435577"/>
            <a:ext cx="8322285" cy="18620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51869" rtlCol="0" anchor="ctr" anchorCtr="0"/>
          <a:lstStyle/>
          <a:p>
            <a:pPr marL="399850" indent="-399850">
              <a:spcBef>
                <a:spcPct val="20000"/>
              </a:spcBef>
              <a:buClr>
                <a:srgbClr val="FFE600"/>
              </a:buClr>
              <a:buSzPct val="70000"/>
              <a:buFont typeface="+mj-lt"/>
              <a:buAutoNum type="romanUcPeriod"/>
            </a:pPr>
            <a:r>
              <a:rPr lang="en-US" sz="1599" b="1" dirty="0">
                <a:solidFill>
                  <a:schemeClr val="tx1">
                    <a:lumMod val="95000"/>
                  </a:schemeClr>
                </a:solidFill>
              </a:rPr>
              <a:t>Human Interference/Effort required to assess conflict </a:t>
            </a:r>
            <a:endParaRPr lang="en-IN" sz="1599" b="1" dirty="0">
              <a:solidFill>
                <a:schemeClr val="tx1">
                  <a:lumMod val="95000"/>
                </a:schemeClr>
              </a:solidFill>
            </a:endParaRPr>
          </a:p>
          <a:p>
            <a:pPr marL="399850" indent="-399850">
              <a:spcBef>
                <a:spcPct val="20000"/>
              </a:spcBef>
              <a:buClr>
                <a:srgbClr val="FFE600"/>
              </a:buClr>
              <a:buSzPct val="70000"/>
              <a:buFont typeface="+mj-lt"/>
              <a:buAutoNum type="romanUcPeriod"/>
            </a:pPr>
            <a:r>
              <a:rPr lang="en-IN" sz="1599" b="1" dirty="0">
                <a:solidFill>
                  <a:schemeClr val="tx1">
                    <a:lumMod val="95000"/>
                  </a:schemeClr>
                </a:solidFill>
              </a:rPr>
              <a:t>Time consuming as it is a manual process</a:t>
            </a:r>
          </a:p>
          <a:p>
            <a:pPr marL="399850" indent="-399850">
              <a:spcBef>
                <a:spcPct val="20000"/>
              </a:spcBef>
              <a:buClr>
                <a:srgbClr val="FFE600"/>
              </a:buClr>
              <a:buSzPct val="70000"/>
              <a:buFont typeface="+mj-lt"/>
              <a:buAutoNum type="romanUcPeriod"/>
            </a:pPr>
            <a:r>
              <a:rPr lang="en-IN" sz="1599" b="1" dirty="0">
                <a:solidFill>
                  <a:schemeClr val="tx1">
                    <a:lumMod val="95000"/>
                  </a:schemeClr>
                </a:solidFill>
              </a:rPr>
              <a:t>High expertise levels of individuals required</a:t>
            </a:r>
          </a:p>
          <a:p>
            <a:pPr marL="399850" indent="-399850">
              <a:spcBef>
                <a:spcPct val="20000"/>
              </a:spcBef>
              <a:buClr>
                <a:srgbClr val="FFE600"/>
              </a:buClr>
              <a:buSzPct val="70000"/>
              <a:buFont typeface="+mj-lt"/>
              <a:buAutoNum type="romanUcPeriod"/>
            </a:pPr>
            <a:r>
              <a:rPr lang="en-US" sz="1599" b="1" dirty="0">
                <a:solidFill>
                  <a:schemeClr val="tx1">
                    <a:lumMod val="95000"/>
                  </a:schemeClr>
                </a:solidFill>
              </a:rPr>
              <a:t>More number of people are required for every assessment</a:t>
            </a:r>
          </a:p>
          <a:p>
            <a:pPr marL="399850" indent="-399850">
              <a:spcBef>
                <a:spcPct val="20000"/>
              </a:spcBef>
              <a:buClr>
                <a:srgbClr val="FFE600"/>
              </a:buClr>
              <a:buSzPct val="70000"/>
              <a:buFont typeface="+mj-lt"/>
              <a:buAutoNum type="romanUcPeriod"/>
            </a:pPr>
            <a:r>
              <a:rPr lang="en-US" sz="1599" b="1" dirty="0">
                <a:solidFill>
                  <a:schemeClr val="tx1">
                    <a:lumMod val="95000"/>
                  </a:schemeClr>
                </a:solidFill>
              </a:rPr>
              <a:t>Have no insights before starting assessment</a:t>
            </a:r>
          </a:p>
          <a:p>
            <a:pPr marL="399850" indent="-399850">
              <a:spcBef>
                <a:spcPct val="20000"/>
              </a:spcBef>
              <a:buClr>
                <a:srgbClr val="FFE600"/>
              </a:buClr>
              <a:buSzPct val="70000"/>
              <a:buFont typeface="+mj-lt"/>
              <a:buAutoNum type="romanUcPeriod"/>
            </a:pPr>
            <a:r>
              <a:rPr lang="en-US" sz="1599" b="1" dirty="0">
                <a:solidFill>
                  <a:schemeClr val="tx1">
                    <a:lumMod val="95000"/>
                  </a:schemeClr>
                </a:solidFill>
              </a:rPr>
              <a:t>No Possibility of giving dynamic feedbacks to engagement teams</a:t>
            </a:r>
            <a:endParaRPr lang="en-IN" sz="1599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60" y="2537929"/>
            <a:ext cx="481763" cy="417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43" y="4500571"/>
            <a:ext cx="703712" cy="7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PACE Form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–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Objective</a:t>
            </a:r>
            <a:endParaRPr lang="en-US" sz="1999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414" y="1303698"/>
            <a:ext cx="11639598" cy="4802411"/>
          </a:xfrm>
          <a:prstGeom prst="roundRect">
            <a:avLst>
              <a:gd name="adj" fmla="val 4602"/>
            </a:avLst>
          </a:prstGeom>
          <a:noFill/>
          <a:ln w="1587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chemeClr val="tx1"/>
              </a:solidFill>
            </a:endParaRPr>
          </a:p>
        </p:txBody>
      </p:sp>
      <p:sp>
        <p:nvSpPr>
          <p:cNvPr id="42" name="Pentagon 41"/>
          <p:cNvSpPr/>
          <p:nvPr/>
        </p:nvSpPr>
        <p:spPr>
          <a:xfrm>
            <a:off x="3473062" y="857988"/>
            <a:ext cx="2600101" cy="303802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lang="en-US" sz="1399" dirty="0">
                <a:solidFill>
                  <a:schemeClr val="tx2"/>
                </a:solidFill>
              </a:rPr>
              <a:t>Project Objective</a:t>
            </a:r>
          </a:p>
          <a:p>
            <a:pPr algn="ctr"/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>
            <a:off x="8512254" y="866804"/>
            <a:ext cx="2575541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Value creation</a:t>
            </a:r>
          </a:p>
          <a:p>
            <a:pPr algn="ctr"/>
            <a:endParaRPr lang="en-IN" sz="1399" dirty="0" err="1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>
            <a:off x="6073162" y="871270"/>
            <a:ext cx="2425407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Approach &amp; Solution</a:t>
            </a:r>
          </a:p>
          <a:p>
            <a:pPr algn="ctr"/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>
            <a:off x="1086363" y="853243"/>
            <a:ext cx="2368221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Business Problem</a:t>
            </a:r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7684" y="1626949"/>
            <a:ext cx="10001432" cy="71871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en-IN" sz="1799" dirty="0">
                <a:solidFill>
                  <a:schemeClr val="tx2"/>
                </a:solidFill>
              </a:rPr>
              <a:t>Build a System to Predict Conflict(Conditional vs Pass) from PACE Information using </a:t>
            </a:r>
          </a:p>
          <a:p>
            <a:pPr lvl="0" algn="ctr"/>
            <a:r>
              <a:rPr lang="en-IN" sz="1799" dirty="0">
                <a:solidFill>
                  <a:schemeClr val="tx2"/>
                </a:solidFill>
              </a:rPr>
              <a:t>Text Analytics &amp; Prediction Modelling</a:t>
            </a:r>
          </a:p>
          <a:p>
            <a:pPr algn="ctr"/>
            <a:endParaRPr lang="en-IN" sz="1199" dirty="0">
              <a:solidFill>
                <a:schemeClr val="tx2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74662" y="2699197"/>
            <a:ext cx="6204322" cy="2245638"/>
            <a:chOff x="4010025" y="3653168"/>
            <a:chExt cx="5760323" cy="2139484"/>
          </a:xfrm>
        </p:grpSpPr>
        <p:grpSp>
          <p:nvGrpSpPr>
            <p:cNvPr id="19" name="Group 18"/>
            <p:cNvGrpSpPr/>
            <p:nvPr/>
          </p:nvGrpSpPr>
          <p:grpSpPr>
            <a:xfrm>
              <a:off x="5360383" y="4210049"/>
              <a:ext cx="1822786" cy="1496016"/>
              <a:chOff x="5360383" y="4210049"/>
              <a:chExt cx="1822786" cy="1496016"/>
            </a:xfrm>
          </p:grpSpPr>
          <p:pic>
            <p:nvPicPr>
              <p:cNvPr id="6146" name="Picture 2" descr="Related imag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0383" y="4210049"/>
                <a:ext cx="1713861" cy="1216025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379452" y="5521428"/>
                <a:ext cx="1803717" cy="184637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/>
              <a:p>
                <a:pPr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US" sz="1199" b="1" dirty="0" smtClean="0">
                    <a:solidFill>
                      <a:schemeClr val="bg1"/>
                    </a:solidFill>
                  </a:rPr>
                  <a:t>CONFLICT CLASSIFIER</a:t>
                </a:r>
                <a:endParaRPr lang="en-IN" sz="1199" b="1" dirty="0" err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1" name="Curved Connector 20"/>
            <p:cNvCxnSpPr/>
            <p:nvPr/>
          </p:nvCxnSpPr>
          <p:spPr>
            <a:xfrm flipV="1">
              <a:off x="7127735" y="3653168"/>
              <a:ext cx="1501915" cy="1082175"/>
            </a:xfrm>
            <a:prstGeom prst="curvedConnector3">
              <a:avLst/>
            </a:prstGeom>
            <a:ln w="349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>
              <a:off x="7127734" y="4769934"/>
              <a:ext cx="1501916" cy="86209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8709886" y="5486652"/>
              <a:ext cx="1060462" cy="306000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399" b="1" dirty="0">
                  <a:solidFill>
                    <a:schemeClr val="tx2"/>
                  </a:solidFill>
                </a:rPr>
                <a:t>Pass</a:t>
              </a:r>
              <a:endParaRPr lang="en-IN" sz="1399" b="1" dirty="0">
                <a:solidFill>
                  <a:schemeClr val="tx2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010025" y="4816254"/>
              <a:ext cx="1152525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963815" y="2603720"/>
            <a:ext cx="2061052" cy="219945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399" b="1" dirty="0" smtClean="0">
                <a:solidFill>
                  <a:schemeClr val="bg1"/>
                </a:solidFill>
              </a:rPr>
              <a:t>Opportunity Data</a:t>
            </a:r>
            <a:endParaRPr lang="en-IN" sz="1399" b="1" dirty="0" err="1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341488" y="2617970"/>
            <a:ext cx="1237495" cy="321183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99" b="1" dirty="0">
                <a:solidFill>
                  <a:schemeClr val="tx2"/>
                </a:solidFill>
              </a:rPr>
              <a:t>Conditional</a:t>
            </a:r>
            <a:endParaRPr lang="en-IN" sz="1399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132" y="2916212"/>
            <a:ext cx="2007449" cy="18766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9600" y="5366287"/>
            <a:ext cx="10783394" cy="427586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/>
          <a:p>
            <a:pPr marL="356438" indent="-356438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sz="1199" b="1" dirty="0">
                <a:solidFill>
                  <a:schemeClr val="bg1"/>
                </a:solidFill>
              </a:rPr>
              <a:t>Conditional</a:t>
            </a:r>
            <a:r>
              <a:rPr lang="en-US" sz="1199" dirty="0">
                <a:solidFill>
                  <a:schemeClr val="bg1"/>
                </a:solidFill>
              </a:rPr>
              <a:t> : Opportunity would have to adhere to certain conditions for it to become an engagement (for e.g. ring fencing, signed consent letters)</a:t>
            </a:r>
          </a:p>
          <a:p>
            <a:pPr marL="356438" indent="-356438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sz="1199" b="1" dirty="0">
                <a:solidFill>
                  <a:schemeClr val="bg1"/>
                </a:solidFill>
              </a:rPr>
              <a:t>Pass </a:t>
            </a:r>
            <a:r>
              <a:rPr lang="en-US" sz="1199" dirty="0">
                <a:solidFill>
                  <a:schemeClr val="bg1"/>
                </a:solidFill>
              </a:rPr>
              <a:t>: Opportunity can unconditionally turn into an engagement</a:t>
            </a:r>
            <a:endParaRPr lang="en-IN" sz="1199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PACE Form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–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  <a:endParaRPr lang="en-US" sz="1999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2" name="Pentagon 41"/>
          <p:cNvSpPr/>
          <p:nvPr/>
        </p:nvSpPr>
        <p:spPr>
          <a:xfrm>
            <a:off x="3473062" y="857988"/>
            <a:ext cx="2600101" cy="303802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Project Objective</a:t>
            </a:r>
          </a:p>
          <a:p>
            <a:pPr algn="ctr"/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>
            <a:off x="8512254" y="866804"/>
            <a:ext cx="2575541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Value creation</a:t>
            </a:r>
          </a:p>
          <a:p>
            <a:pPr algn="ctr"/>
            <a:endParaRPr lang="en-IN" sz="1399" dirty="0" err="1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>
            <a:off x="6073162" y="871270"/>
            <a:ext cx="2425407" cy="307305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2"/>
                </a:solidFill>
              </a:rPr>
              <a:t>Approach &amp; Solution</a:t>
            </a:r>
          </a:p>
          <a:p>
            <a:pPr algn="ctr"/>
            <a:endParaRPr lang="en-IN" sz="1399" dirty="0">
              <a:solidFill>
                <a:schemeClr val="tx2"/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>
            <a:off x="1086363" y="853243"/>
            <a:ext cx="2368221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Business Problem</a:t>
            </a:r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875999" y="1405841"/>
            <a:ext cx="2406678" cy="1083696"/>
            <a:chOff x="1554481" y="3067982"/>
            <a:chExt cx="2376203" cy="1492683"/>
          </a:xfrm>
        </p:grpSpPr>
        <p:sp>
          <p:nvSpPr>
            <p:cNvPr id="39" name="TextBox 38"/>
            <p:cNvSpPr txBox="1"/>
            <p:nvPr/>
          </p:nvSpPr>
          <p:spPr>
            <a:xfrm>
              <a:off x="1655755" y="3455597"/>
              <a:ext cx="2274929" cy="1055041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/>
            <a:p>
              <a:pPr marL="342729" indent="-342729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099" dirty="0">
                  <a:solidFill>
                    <a:schemeClr val="bg1"/>
                  </a:solidFill>
                </a:rPr>
                <a:t>Remove – </a:t>
              </a:r>
              <a:r>
                <a:rPr lang="en-US" sz="1099" dirty="0" err="1">
                  <a:solidFill>
                    <a:schemeClr val="bg1"/>
                  </a:solidFill>
                </a:rPr>
                <a:t>Stopwords</a:t>
              </a:r>
              <a:r>
                <a:rPr lang="en-US" sz="1099" dirty="0">
                  <a:solidFill>
                    <a:schemeClr val="bg1"/>
                  </a:solidFill>
                </a:rPr>
                <a:t>, spaces, punctuations, special chars</a:t>
              </a:r>
            </a:p>
            <a:p>
              <a:pPr marL="342729" indent="-342729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099" dirty="0">
                  <a:solidFill>
                    <a:schemeClr val="bg1"/>
                  </a:solidFill>
                </a:rPr>
                <a:t>Stemming</a:t>
              </a:r>
            </a:p>
            <a:p>
              <a:pPr marL="342729" indent="-342729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099" dirty="0">
                  <a:solidFill>
                    <a:schemeClr val="bg1"/>
                  </a:solidFill>
                </a:rPr>
                <a:t>Converted to Lower Case text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02415" y="3067982"/>
              <a:ext cx="1222382" cy="302777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US" sz="1398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Text Data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554481" y="3415146"/>
              <a:ext cx="2376203" cy="1145519"/>
            </a:xfrm>
            <a:prstGeom prst="roundRect">
              <a:avLst>
                <a:gd name="adj" fmla="val 892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5686" y="2132371"/>
            <a:ext cx="1349806" cy="1060708"/>
            <a:chOff x="418086" y="2453277"/>
            <a:chExt cx="1350509" cy="1061261"/>
          </a:xfrm>
        </p:grpSpPr>
        <p:sp>
          <p:nvSpPr>
            <p:cNvPr id="48" name="TextBox 47"/>
            <p:cNvSpPr txBox="1"/>
            <p:nvPr/>
          </p:nvSpPr>
          <p:spPr>
            <a:xfrm>
              <a:off x="513203" y="2453277"/>
              <a:ext cx="1209202" cy="219913"/>
            </a:xfrm>
            <a:prstGeom prst="rect">
              <a:avLst/>
            </a:prstGeom>
            <a:noFill/>
          </p:spPr>
          <p:txBody>
            <a:bodyPr wrap="square" lIns="0" tIns="36538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1398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Source Data</a:t>
              </a:r>
              <a:endParaRPr lang="en-IN" sz="1398" dirty="0" err="1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8086" y="2673190"/>
              <a:ext cx="1350509" cy="841348"/>
            </a:xfrm>
            <a:prstGeom prst="rect">
              <a:avLst/>
            </a:prstGeom>
            <a:solidFill>
              <a:schemeClr val="accent4">
                <a:lumMod val="2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199" b="1" u="sng" dirty="0" smtClean="0">
                  <a:solidFill>
                    <a:schemeClr val="bg1"/>
                  </a:solidFill>
                </a:rPr>
                <a:t>Opportunity Data</a:t>
              </a:r>
            </a:p>
            <a:p>
              <a:pPr algn="ctr"/>
              <a:r>
                <a:rPr lang="en-US" sz="1199" b="1" u="sng" dirty="0" smtClean="0">
                  <a:solidFill>
                    <a:schemeClr val="bg1"/>
                  </a:solidFill>
                </a:rPr>
                <a:t> 2152</a:t>
              </a:r>
              <a:r>
                <a:rPr lang="en-US" sz="1598" b="1" u="sng" dirty="0" smtClean="0">
                  <a:solidFill>
                    <a:schemeClr val="bg1"/>
                  </a:solidFill>
                </a:rPr>
                <a:t> </a:t>
              </a:r>
              <a:r>
                <a:rPr lang="en-US" sz="1099" b="1" u="sng" dirty="0">
                  <a:solidFill>
                    <a:schemeClr val="bg1"/>
                  </a:solidFill>
                </a:rPr>
                <a:t>Observations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64402" y="2003161"/>
            <a:ext cx="1068731" cy="1246890"/>
            <a:chOff x="1765321" y="2002418"/>
            <a:chExt cx="1069288" cy="1247539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2339574" y="2060784"/>
              <a:ext cx="0" cy="1086494"/>
            </a:xfrm>
            <a:prstGeom prst="line">
              <a:avLst/>
            </a:prstGeom>
            <a:ln w="53975"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254000" stA="45000" endPos="16000" dist="50800" dir="5400000" sy="-100000" algn="bl" rotWithShape="0"/>
            </a:effectLst>
            <a:scene3d>
              <a:camera prst="orthographicFront"/>
              <a:lightRig rig="threePt" dir="t"/>
            </a:scene3d>
            <a:sp3d prstMaterial="softEdge">
              <a:bevelT w="0"/>
            </a:sp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765321" y="2592788"/>
              <a:ext cx="575551" cy="0"/>
            </a:xfrm>
            <a:prstGeom prst="straightConnector1">
              <a:avLst/>
            </a:prstGeom>
            <a:ln w="53975"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Right Arrow 83"/>
            <p:cNvSpPr/>
            <p:nvPr/>
          </p:nvSpPr>
          <p:spPr>
            <a:xfrm>
              <a:off x="2307611" y="2002418"/>
              <a:ext cx="518448" cy="1836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  <p:sp>
          <p:nvSpPr>
            <p:cNvPr id="85" name="Right Arrow 84"/>
            <p:cNvSpPr/>
            <p:nvPr/>
          </p:nvSpPr>
          <p:spPr>
            <a:xfrm>
              <a:off x="2316161" y="3066357"/>
              <a:ext cx="518448" cy="1836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79733" y="2543611"/>
            <a:ext cx="2466728" cy="906392"/>
            <a:chOff x="1554480" y="2236329"/>
            <a:chExt cx="2384595" cy="1157155"/>
          </a:xfrm>
        </p:grpSpPr>
        <p:sp>
          <p:nvSpPr>
            <p:cNvPr id="87" name="TextBox 86"/>
            <p:cNvSpPr txBox="1"/>
            <p:nvPr/>
          </p:nvSpPr>
          <p:spPr>
            <a:xfrm>
              <a:off x="1712949" y="2635880"/>
              <a:ext cx="2226126" cy="696099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/>
            <a:p>
              <a:pPr marL="342729" indent="-342729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099" dirty="0">
                  <a:solidFill>
                    <a:schemeClr val="bg1"/>
                  </a:solidFill>
                </a:rPr>
                <a:t>Null and Missing Values removed / treated</a:t>
              </a:r>
            </a:p>
            <a:p>
              <a:pPr marL="342729" indent="-342729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099" dirty="0">
                  <a:solidFill>
                    <a:schemeClr val="bg1"/>
                  </a:solidFill>
                </a:rPr>
                <a:t>Outlier treatment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32333" y="2236329"/>
              <a:ext cx="1496667" cy="280632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US" sz="1398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Regular Features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554480" y="2525296"/>
              <a:ext cx="2326997" cy="868188"/>
            </a:xfrm>
            <a:prstGeom prst="roundRect">
              <a:avLst>
                <a:gd name="adj" fmla="val 892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83706" y="1415514"/>
            <a:ext cx="3121164" cy="913081"/>
            <a:chOff x="5386510" y="1414465"/>
            <a:chExt cx="3122790" cy="913557"/>
          </a:xfrm>
        </p:grpSpPr>
        <p:sp>
          <p:nvSpPr>
            <p:cNvPr id="90" name="Right Arrow 89"/>
            <p:cNvSpPr/>
            <p:nvPr/>
          </p:nvSpPr>
          <p:spPr>
            <a:xfrm>
              <a:off x="5386510" y="1911191"/>
              <a:ext cx="466344" cy="1836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6013552" y="1414465"/>
              <a:ext cx="2495748" cy="913557"/>
              <a:chOff x="1554480" y="2786356"/>
              <a:chExt cx="2495748" cy="230554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698252" y="3684364"/>
                <a:ext cx="2101748" cy="1013639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/>
              <a:p>
                <a:pPr marL="171364" indent="-171364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099" dirty="0">
                    <a:solidFill>
                      <a:schemeClr val="bg1"/>
                    </a:solidFill>
                  </a:rPr>
                  <a:t>Terms converted to Variables</a:t>
                </a:r>
              </a:p>
              <a:p>
                <a:pPr marL="171364" indent="-171364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099" dirty="0" err="1">
                    <a:solidFill>
                      <a:schemeClr val="bg1"/>
                    </a:solidFill>
                  </a:rPr>
                  <a:t>Tf</a:t>
                </a:r>
                <a:r>
                  <a:rPr lang="en-US" sz="1099" dirty="0">
                    <a:solidFill>
                      <a:schemeClr val="bg1"/>
                    </a:solidFill>
                  </a:rPr>
                  <a:t> * </a:t>
                </a:r>
                <a:r>
                  <a:rPr lang="en-US" sz="1099" dirty="0" err="1">
                    <a:solidFill>
                      <a:schemeClr val="bg1"/>
                    </a:solidFill>
                  </a:rPr>
                  <a:t>Idf</a:t>
                </a:r>
                <a:r>
                  <a:rPr lang="en-US" sz="1099" dirty="0">
                    <a:solidFill>
                      <a:schemeClr val="bg1"/>
                    </a:solidFill>
                  </a:rPr>
                  <a:t> algorithm used 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88028" y="2786356"/>
                <a:ext cx="1544108" cy="553788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/>
              <a:p>
                <a:pPr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US" sz="1398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Feature Creation</a:t>
                </a: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1554480" y="3374774"/>
                <a:ext cx="2495748" cy="1717126"/>
              </a:xfrm>
              <a:prstGeom prst="roundRect">
                <a:avLst>
                  <a:gd name="adj" fmla="val 8926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199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373106" y="4200813"/>
            <a:ext cx="3034087" cy="1470545"/>
            <a:chOff x="1373821" y="4201214"/>
            <a:chExt cx="3035667" cy="1471311"/>
          </a:xfrm>
        </p:grpSpPr>
        <p:grpSp>
          <p:nvGrpSpPr>
            <p:cNvPr id="43" name="Group 42"/>
            <p:cNvGrpSpPr/>
            <p:nvPr/>
          </p:nvGrpSpPr>
          <p:grpSpPr>
            <a:xfrm>
              <a:off x="2018556" y="4201214"/>
              <a:ext cx="2390932" cy="1471311"/>
              <a:chOff x="1554481" y="2932251"/>
              <a:chExt cx="2495748" cy="181706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637468" y="3423649"/>
                <a:ext cx="2412761" cy="1029129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/>
              <a:p>
                <a:pPr marL="171364" indent="-171364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099" dirty="0">
                    <a:solidFill>
                      <a:schemeClr val="bg1"/>
                    </a:solidFill>
                  </a:rPr>
                  <a:t>Important features selected from Regular variables by using domain knowledge.</a:t>
                </a:r>
              </a:p>
              <a:p>
                <a:pPr marL="171364" indent="-171364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099" dirty="0">
                    <a:solidFill>
                      <a:schemeClr val="bg1"/>
                    </a:solidFill>
                  </a:rPr>
                  <a:t>Features from text data are included based on the Sparsity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76438" y="2932251"/>
                <a:ext cx="1628098" cy="271615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/>
              <a:p>
                <a:pPr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US" sz="1398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Feature Selection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1554481" y="3243686"/>
                <a:ext cx="2495748" cy="1505629"/>
              </a:xfrm>
              <a:prstGeom prst="roundRect">
                <a:avLst>
                  <a:gd name="adj" fmla="val 8926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1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Right Arrow 100"/>
            <p:cNvSpPr/>
            <p:nvPr/>
          </p:nvSpPr>
          <p:spPr>
            <a:xfrm>
              <a:off x="1373821" y="5010878"/>
              <a:ext cx="539919" cy="1847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83707" y="1415516"/>
            <a:ext cx="6449809" cy="2034489"/>
            <a:chOff x="5386511" y="1414467"/>
            <a:chExt cx="6453168" cy="2035549"/>
          </a:xfrm>
        </p:grpSpPr>
        <p:sp>
          <p:nvSpPr>
            <p:cNvPr id="50" name="Right Arrow 49"/>
            <p:cNvSpPr/>
            <p:nvPr/>
          </p:nvSpPr>
          <p:spPr>
            <a:xfrm>
              <a:off x="11479679" y="2457477"/>
              <a:ext cx="360000" cy="192024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968473" y="1414467"/>
              <a:ext cx="2511206" cy="2035549"/>
              <a:chOff x="1554481" y="2932251"/>
              <a:chExt cx="2495749" cy="1817065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1613727" y="3660974"/>
                <a:ext cx="2436503" cy="405209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/>
              <a:p>
                <a:pPr marL="285607" indent="-285607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299" dirty="0" smtClean="0">
                    <a:solidFill>
                      <a:schemeClr val="bg1"/>
                    </a:solidFill>
                  </a:rPr>
                  <a:t>SORT </a:t>
                </a:r>
                <a:r>
                  <a:rPr lang="en-US" sz="1299" dirty="0">
                    <a:solidFill>
                      <a:schemeClr val="bg1"/>
                    </a:solidFill>
                  </a:rPr>
                  <a:t>Description</a:t>
                </a:r>
              </a:p>
              <a:p>
                <a:pPr marL="285607" indent="-285607">
                  <a:lnSpc>
                    <a:spcPct val="85000"/>
                  </a:lnSpc>
                  <a:spcAft>
                    <a:spcPts val="600"/>
                  </a:spcAft>
                  <a:buClr>
                    <a:schemeClr val="bg1"/>
                  </a:buCl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sz="1299" dirty="0">
                    <a:solidFill>
                      <a:schemeClr val="bg1"/>
                    </a:solidFill>
                  </a:rPr>
                  <a:t>Value Proposition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144972" y="2932251"/>
                <a:ext cx="1459563" cy="196212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/>
              <a:p>
                <a:pPr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US" sz="1398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Data Merging</a:t>
                </a: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554481" y="3148718"/>
                <a:ext cx="2495748" cy="1600598"/>
              </a:xfrm>
              <a:prstGeom prst="roundRect">
                <a:avLst>
                  <a:gd name="adj" fmla="val 8926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1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Right Arrow 94"/>
            <p:cNvSpPr/>
            <p:nvPr/>
          </p:nvSpPr>
          <p:spPr>
            <a:xfrm>
              <a:off x="5386511" y="3002461"/>
              <a:ext cx="3546000" cy="18000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  <p:sp>
          <p:nvSpPr>
            <p:cNvPr id="102" name="Right Arrow 101"/>
            <p:cNvSpPr/>
            <p:nvPr/>
          </p:nvSpPr>
          <p:spPr>
            <a:xfrm>
              <a:off x="8563263" y="1956133"/>
              <a:ext cx="360000" cy="192024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82880" y="3932278"/>
            <a:ext cx="2228015" cy="991338"/>
            <a:chOff x="7386725" y="3932540"/>
            <a:chExt cx="2229175" cy="991854"/>
          </a:xfrm>
        </p:grpSpPr>
        <p:sp>
          <p:nvSpPr>
            <p:cNvPr id="78" name="Right Arrow 77"/>
            <p:cNvSpPr/>
            <p:nvPr/>
          </p:nvSpPr>
          <p:spPr>
            <a:xfrm>
              <a:off x="7386725" y="4458752"/>
              <a:ext cx="720000" cy="192024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192634" y="4173878"/>
              <a:ext cx="1423266" cy="750516"/>
            </a:xfrm>
            <a:prstGeom prst="rect">
              <a:avLst/>
            </a:prstGeom>
            <a:solidFill>
              <a:schemeClr val="accent4">
                <a:lumMod val="2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199" b="1" dirty="0">
                  <a:solidFill>
                    <a:schemeClr val="bg1"/>
                  </a:solidFill>
                </a:rPr>
                <a:t>Hyper Parameter Tuning</a:t>
              </a:r>
              <a:endParaRPr lang="en-US" sz="1099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663931" y="3932540"/>
              <a:ext cx="465247" cy="219913"/>
            </a:xfrm>
            <a:prstGeom prst="rect">
              <a:avLst/>
            </a:prstGeom>
            <a:noFill/>
          </p:spPr>
          <p:txBody>
            <a:bodyPr wrap="square" lIns="0" tIns="36538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r>
                <a:rPr lang="en-US" sz="1398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SVM</a:t>
              </a:r>
              <a:endParaRPr lang="en-IN" sz="1398" dirty="0" err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2880" y="4946661"/>
            <a:ext cx="2546966" cy="1120934"/>
            <a:chOff x="7386725" y="4947451"/>
            <a:chExt cx="2548293" cy="1121518"/>
          </a:xfrm>
        </p:grpSpPr>
        <p:sp>
          <p:nvSpPr>
            <p:cNvPr id="79" name="Right Arrow 78"/>
            <p:cNvSpPr/>
            <p:nvPr/>
          </p:nvSpPr>
          <p:spPr>
            <a:xfrm>
              <a:off x="7386725" y="5666580"/>
              <a:ext cx="720000" cy="192024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177211" y="5456215"/>
              <a:ext cx="1438689" cy="612754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549" b="1" dirty="0">
                  <a:solidFill>
                    <a:schemeClr val="tx2"/>
                  </a:solidFill>
                </a:rPr>
                <a:t>Accuracy </a:t>
              </a:r>
              <a:r>
                <a:rPr lang="en-US" sz="1549" b="1" dirty="0" smtClean="0">
                  <a:solidFill>
                    <a:schemeClr val="tx2"/>
                  </a:solidFill>
                </a:rPr>
                <a:t>83.75%</a:t>
              </a:r>
              <a:endParaRPr lang="en-IN" sz="1549" b="1" dirty="0">
                <a:solidFill>
                  <a:schemeClr val="tx2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280320" y="5193453"/>
              <a:ext cx="1654698" cy="219913"/>
            </a:xfrm>
            <a:prstGeom prst="rect">
              <a:avLst/>
            </a:prstGeom>
            <a:noFill/>
          </p:spPr>
          <p:txBody>
            <a:bodyPr wrap="square" lIns="0" tIns="36538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r>
                <a:rPr lang="en-US" sz="1398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Model Testing</a:t>
              </a:r>
              <a:endParaRPr lang="en-IN" sz="1398" dirty="0" err="1"/>
            </a:p>
          </p:txBody>
        </p:sp>
        <p:sp>
          <p:nvSpPr>
            <p:cNvPr id="116" name="Right Arrow 115"/>
            <p:cNvSpPr/>
            <p:nvPr/>
          </p:nvSpPr>
          <p:spPr>
            <a:xfrm rot="5400000">
              <a:off x="8738094" y="4975580"/>
              <a:ext cx="258507" cy="202250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60084" y="3850711"/>
            <a:ext cx="5575334" cy="2300097"/>
            <a:chOff x="4462407" y="3850930"/>
            <a:chExt cx="5578238" cy="2301295"/>
          </a:xfrm>
        </p:grpSpPr>
        <p:sp>
          <p:nvSpPr>
            <p:cNvPr id="111" name="Right Arrow 110"/>
            <p:cNvSpPr/>
            <p:nvPr/>
          </p:nvSpPr>
          <p:spPr>
            <a:xfrm>
              <a:off x="5004697" y="4507200"/>
              <a:ext cx="518448" cy="183304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668121" y="4070572"/>
              <a:ext cx="1967762" cy="718495"/>
              <a:chOff x="6791755" y="2183811"/>
              <a:chExt cx="1708522" cy="943086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813741" y="2515210"/>
                <a:ext cx="1403601" cy="611687"/>
              </a:xfrm>
              <a:prstGeom prst="rect">
                <a:avLst/>
              </a:prstGeom>
              <a:solidFill>
                <a:schemeClr val="accent4">
                  <a:lumMod val="25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199" b="1" u="sng" dirty="0" smtClean="0">
                    <a:solidFill>
                      <a:schemeClr val="bg1"/>
                    </a:solidFill>
                  </a:rPr>
                  <a:t>1614</a:t>
                </a:r>
                <a:r>
                  <a:rPr lang="en-US" sz="1099" b="1" u="sng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099" b="1" u="sng" dirty="0">
                    <a:solidFill>
                      <a:schemeClr val="bg1"/>
                    </a:solidFill>
                  </a:rPr>
                  <a:t>Observations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791755" y="2183811"/>
                <a:ext cx="1708522" cy="288655"/>
              </a:xfrm>
              <a:prstGeom prst="rect">
                <a:avLst/>
              </a:prstGeom>
              <a:noFill/>
            </p:spPr>
            <p:txBody>
              <a:bodyPr wrap="square" lIns="0" tIns="36538" rIns="0" bIns="0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sz="1398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Training Data </a:t>
                </a:r>
                <a:r>
                  <a:rPr lang="en-US" sz="1398" dirty="0"/>
                  <a:t>(70%)</a:t>
                </a:r>
                <a:endParaRPr lang="en-IN" sz="1398" dirty="0" err="1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675188" y="5213879"/>
              <a:ext cx="1804163" cy="703893"/>
              <a:chOff x="6830789" y="3989866"/>
              <a:chExt cx="1566476" cy="92392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830789" y="4310377"/>
                <a:ext cx="1371029" cy="603409"/>
              </a:xfrm>
              <a:prstGeom prst="rect">
                <a:avLst/>
              </a:prstGeom>
              <a:solidFill>
                <a:schemeClr val="accent4">
                  <a:lumMod val="25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endParaRPr lang="en-US" sz="1598" b="1" u="sng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199" b="1" u="sng" dirty="0" smtClean="0">
                    <a:solidFill>
                      <a:schemeClr val="bg1"/>
                    </a:solidFill>
                  </a:rPr>
                  <a:t>538</a:t>
                </a:r>
                <a:endParaRPr lang="en-US" sz="1199" b="1" u="sng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099" b="1" u="sng" dirty="0">
                    <a:solidFill>
                      <a:schemeClr val="bg1"/>
                    </a:solidFill>
                  </a:rPr>
                  <a:t>Observations</a:t>
                </a:r>
              </a:p>
              <a:p>
                <a:pPr algn="ctr"/>
                <a:endParaRPr lang="en-US" sz="1598" b="1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60563" y="3989866"/>
                <a:ext cx="1436702" cy="288655"/>
              </a:xfrm>
              <a:prstGeom prst="rect">
                <a:avLst/>
              </a:prstGeom>
              <a:noFill/>
            </p:spPr>
            <p:txBody>
              <a:bodyPr wrap="square" lIns="0" tIns="36538" rIns="0" bIns="0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sz="1398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Test Data </a:t>
                </a:r>
                <a:r>
                  <a:rPr lang="en-US" sz="1398" dirty="0"/>
                  <a:t>(30%)</a:t>
                </a:r>
                <a:endParaRPr lang="en-IN" sz="1398" dirty="0" err="1"/>
              </a:p>
            </p:txBody>
          </p:sp>
        </p:grpSp>
        <p:cxnSp>
          <p:nvCxnSpPr>
            <p:cNvPr id="109" name="Straight Connector 108"/>
            <p:cNvCxnSpPr/>
            <p:nvPr/>
          </p:nvCxnSpPr>
          <p:spPr>
            <a:xfrm>
              <a:off x="5036660" y="4565472"/>
              <a:ext cx="0" cy="1084742"/>
            </a:xfrm>
            <a:prstGeom prst="line">
              <a:avLst/>
            </a:prstGeom>
            <a:ln w="53975"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254000" stA="45000" endPos="16000" dist="50800" dir="5400000" sy="-100000" algn="bl" rotWithShape="0"/>
            </a:effectLst>
            <a:scene3d>
              <a:camera prst="orthographicFront"/>
              <a:lightRig rig="threePt" dir="t"/>
            </a:scene3d>
            <a:sp3d prstMaterial="softEdge">
              <a:bevelT w="0"/>
            </a:sp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462407" y="5096618"/>
              <a:ext cx="575551" cy="0"/>
            </a:xfrm>
            <a:prstGeom prst="straightConnector1">
              <a:avLst/>
            </a:prstGeom>
            <a:ln w="53975"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Right Arrow 111"/>
            <p:cNvSpPr/>
            <p:nvPr/>
          </p:nvSpPr>
          <p:spPr>
            <a:xfrm>
              <a:off x="5013247" y="5569426"/>
              <a:ext cx="518448" cy="183304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89755" y="3850930"/>
              <a:ext cx="5450890" cy="230129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94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PACE Form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–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Accuracy</a:t>
            </a:r>
            <a:endParaRPr lang="en-US" sz="1999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414" y="1303698"/>
            <a:ext cx="11639598" cy="4802411"/>
          </a:xfrm>
          <a:prstGeom prst="roundRect">
            <a:avLst>
              <a:gd name="adj" fmla="val 4602"/>
            </a:avLst>
          </a:prstGeom>
          <a:noFill/>
          <a:ln w="1587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chemeClr val="tx1"/>
              </a:solidFill>
            </a:endParaRPr>
          </a:p>
        </p:txBody>
      </p:sp>
      <p:sp>
        <p:nvSpPr>
          <p:cNvPr id="42" name="Pentagon 41"/>
          <p:cNvSpPr/>
          <p:nvPr/>
        </p:nvSpPr>
        <p:spPr>
          <a:xfrm>
            <a:off x="3473062" y="857988"/>
            <a:ext cx="2600101" cy="303802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Project Objective</a:t>
            </a:r>
          </a:p>
          <a:p>
            <a:pPr algn="ctr"/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>
            <a:off x="8512254" y="866804"/>
            <a:ext cx="2575541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Value creation</a:t>
            </a:r>
          </a:p>
          <a:p>
            <a:pPr algn="ctr"/>
            <a:endParaRPr lang="en-IN" sz="1399" dirty="0" err="1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>
            <a:off x="6073162" y="871270"/>
            <a:ext cx="2425407" cy="307305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2"/>
                </a:solidFill>
              </a:rPr>
              <a:t>Approach &amp; Solution</a:t>
            </a:r>
          </a:p>
          <a:p>
            <a:pPr algn="ctr"/>
            <a:endParaRPr lang="en-IN" sz="1399" dirty="0">
              <a:solidFill>
                <a:schemeClr val="tx2"/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>
            <a:off x="1086363" y="853243"/>
            <a:ext cx="2368221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Business Problem</a:t>
            </a:r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5" y="1236159"/>
            <a:ext cx="1837200" cy="1377899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832218" y="5380905"/>
            <a:ext cx="5850122" cy="4281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599" dirty="0">
                <a:solidFill>
                  <a:schemeClr val="tx1"/>
                </a:solidFill>
              </a:rPr>
              <a:t>Model tested on </a:t>
            </a:r>
            <a:r>
              <a:rPr lang="en-US" sz="1599" dirty="0" smtClean="0">
                <a:solidFill>
                  <a:schemeClr val="tx1"/>
                </a:solidFill>
              </a:rPr>
              <a:t>(</a:t>
            </a:r>
            <a:r>
              <a:rPr lang="en-US" sz="1799" dirty="0" smtClean="0">
                <a:solidFill>
                  <a:schemeClr val="tx1"/>
                </a:solidFill>
              </a:rPr>
              <a:t>538</a:t>
            </a:r>
            <a:r>
              <a:rPr lang="en-US" sz="1599" dirty="0" smtClean="0">
                <a:solidFill>
                  <a:schemeClr val="tx1"/>
                </a:solidFill>
              </a:rPr>
              <a:t>) </a:t>
            </a:r>
            <a:r>
              <a:rPr lang="en-US" sz="1599" dirty="0">
                <a:solidFill>
                  <a:schemeClr val="tx1"/>
                </a:solidFill>
              </a:rPr>
              <a:t>out of </a:t>
            </a:r>
            <a:r>
              <a:rPr lang="en-US" sz="1599" dirty="0" smtClean="0">
                <a:solidFill>
                  <a:schemeClr val="tx1"/>
                </a:solidFill>
              </a:rPr>
              <a:t>(</a:t>
            </a:r>
            <a:r>
              <a:rPr lang="en-US" sz="1799" dirty="0" smtClean="0">
                <a:solidFill>
                  <a:schemeClr val="tx1"/>
                </a:solidFill>
              </a:rPr>
              <a:t>2152</a:t>
            </a:r>
            <a:r>
              <a:rPr lang="en-US" sz="1599" dirty="0" smtClean="0">
                <a:solidFill>
                  <a:schemeClr val="tx1"/>
                </a:solidFill>
              </a:rPr>
              <a:t>) </a:t>
            </a:r>
            <a:r>
              <a:rPr lang="en-US" sz="1599" dirty="0">
                <a:solidFill>
                  <a:schemeClr val="tx1"/>
                </a:solidFill>
              </a:rPr>
              <a:t>labelled tickets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927016" y="2713115"/>
            <a:ext cx="0" cy="42735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9249579" y="2293691"/>
            <a:ext cx="1570964" cy="4281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599" dirty="0">
                <a:solidFill>
                  <a:schemeClr val="tx1"/>
                </a:solidFill>
                <a:latin typeface="+mj-lt"/>
              </a:rPr>
              <a:t>Predictions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468035" y="3140464"/>
            <a:ext cx="899734" cy="4281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799" dirty="0" smtClean="0">
                <a:solidFill>
                  <a:schemeClr val="tx1"/>
                </a:solidFill>
                <a:latin typeface="+mj-lt"/>
              </a:rPr>
              <a:t>210</a:t>
            </a:r>
            <a:endParaRPr lang="en-US" sz="1799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468034" y="3776513"/>
            <a:ext cx="899734" cy="4281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799" dirty="0" smtClean="0">
                <a:solidFill>
                  <a:schemeClr val="tx1"/>
                </a:solidFill>
                <a:latin typeface="+mj-lt"/>
              </a:rPr>
              <a:t>328</a:t>
            </a:r>
            <a:endParaRPr lang="en-US" sz="1799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477150" y="4381345"/>
            <a:ext cx="899734" cy="4281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799" dirty="0" smtClean="0">
                <a:solidFill>
                  <a:schemeClr val="tx1"/>
                </a:solidFill>
                <a:latin typeface="+mj-lt"/>
              </a:rPr>
              <a:t>538</a:t>
            </a:r>
            <a:endParaRPr lang="en-US" sz="1799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585194" y="4332442"/>
            <a:ext cx="683644" cy="0"/>
          </a:xfrm>
          <a:prstGeom prst="line">
            <a:avLst/>
          </a:prstGeom>
          <a:ln w="9525">
            <a:solidFill>
              <a:schemeClr val="tx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85194" y="4858510"/>
            <a:ext cx="683644" cy="0"/>
          </a:xfrm>
          <a:prstGeom prst="line">
            <a:avLst/>
          </a:prstGeom>
          <a:ln w="9525">
            <a:solidFill>
              <a:schemeClr val="tx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58924"/>
              </p:ext>
            </p:extLst>
          </p:nvPr>
        </p:nvGraphicFramePr>
        <p:xfrm>
          <a:off x="3625169" y="2323696"/>
          <a:ext cx="4543002" cy="2008746"/>
        </p:xfrm>
        <a:graphic>
          <a:graphicData uri="http://schemas.openxmlformats.org/drawingml/2006/table">
            <a:tbl>
              <a:tblPr/>
              <a:tblGrid>
                <a:gridCol w="1514334"/>
                <a:gridCol w="1514334"/>
                <a:gridCol w="1514334"/>
              </a:tblGrid>
              <a:tr h="727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84.69% </a:t>
                      </a:r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Conditional</a:t>
                      </a:r>
                    </a:p>
                  </a:txBody>
                  <a:tcPr marL="7616" marR="7616" marT="761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Pass</a:t>
                      </a:r>
                    </a:p>
                  </a:txBody>
                  <a:tcPr marL="7616" marR="7616" marT="761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8585"/>
                    </a:solidFill>
                  </a:tcPr>
                </a:tc>
              </a:tr>
              <a:tr h="669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Conditional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191919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  <a:endParaRPr lang="en-IN" sz="1600" b="1" i="0" u="none" strike="noStrike" dirty="0">
                        <a:solidFill>
                          <a:srgbClr val="19191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lang="en-IN" sz="16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8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Pass    </a:t>
                      </a:r>
                    </a:p>
                  </a:txBody>
                  <a:tcPr marL="7616" marR="7616" marT="76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endParaRPr lang="en-IN" sz="16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191919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  <a:endParaRPr lang="en-IN" sz="1600" b="1" i="0" u="none" strike="noStrike" dirty="0">
                        <a:solidFill>
                          <a:srgbClr val="19191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6" marR="7616" marT="761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</a:tr>
            </a:tbl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8245553" y="3776513"/>
            <a:ext cx="899734" cy="4281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799" dirty="0" smtClean="0">
                <a:solidFill>
                  <a:schemeClr val="tx1"/>
                </a:solidFill>
                <a:latin typeface="+mj-lt"/>
              </a:rPr>
              <a:t>86.89%</a:t>
            </a:r>
            <a:endParaRPr lang="en-US" sz="1799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965241" y="4426641"/>
            <a:ext cx="899734" cy="4281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799" dirty="0" smtClean="0">
                <a:solidFill>
                  <a:schemeClr val="tx1"/>
                </a:solidFill>
                <a:latin typeface="+mj-lt"/>
              </a:rPr>
              <a:t>87.69%</a:t>
            </a:r>
            <a:endParaRPr lang="en-US" sz="1799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205769" y="3514671"/>
            <a:ext cx="990571" cy="4281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399" dirty="0">
                <a:solidFill>
                  <a:schemeClr val="tx1"/>
                </a:solidFill>
                <a:latin typeface="+mj-lt"/>
              </a:rPr>
              <a:t>Precision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919821" y="4689674"/>
            <a:ext cx="990571" cy="4281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399" dirty="0">
                <a:solidFill>
                  <a:schemeClr val="tx1"/>
                </a:solidFill>
                <a:latin typeface="+mj-lt"/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9635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609601" y="-53009"/>
            <a:ext cx="10972800" cy="8599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sz="23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PACE Form Classification – Value</a:t>
            </a:r>
            <a:endParaRPr lang="en-US" sz="1999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3473062" y="857988"/>
            <a:ext cx="2600101" cy="303802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Project Objective</a:t>
            </a:r>
          </a:p>
          <a:p>
            <a:pPr algn="ctr"/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8512254" y="866804"/>
            <a:ext cx="2575541" cy="308241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2"/>
                </a:solidFill>
              </a:rPr>
              <a:t>Value creation</a:t>
            </a:r>
          </a:p>
          <a:p>
            <a:pPr algn="ctr"/>
            <a:endParaRPr lang="en-IN" sz="1399" dirty="0" err="1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9" name="Pentagon 28"/>
          <p:cNvSpPr/>
          <p:nvPr/>
        </p:nvSpPr>
        <p:spPr>
          <a:xfrm>
            <a:off x="6073162" y="871270"/>
            <a:ext cx="2425407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Solution Approach</a:t>
            </a:r>
          </a:p>
          <a:p>
            <a:pPr algn="ctr"/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1086363" y="853243"/>
            <a:ext cx="2368221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Business Problem</a:t>
            </a:r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1414" y="1303698"/>
            <a:ext cx="11639598" cy="4802411"/>
          </a:xfrm>
          <a:prstGeom prst="roundRect">
            <a:avLst>
              <a:gd name="adj" fmla="val 4602"/>
            </a:avLst>
          </a:prstGeom>
          <a:noFill/>
          <a:ln w="1587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75905" y="1525210"/>
            <a:ext cx="6088203" cy="1257937"/>
            <a:chOff x="356799" y="1524218"/>
            <a:chExt cx="5019704" cy="1502238"/>
          </a:xfrm>
        </p:grpSpPr>
        <p:sp>
          <p:nvSpPr>
            <p:cNvPr id="47" name="Rechteck 15"/>
            <p:cNvSpPr/>
            <p:nvPr/>
          </p:nvSpPr>
          <p:spPr bwMode="gray">
            <a:xfrm rot="5400000">
              <a:off x="2452121" y="-160880"/>
              <a:ext cx="1239282" cy="460948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71963" tIns="71963" bIns="1079438" rtlCol="0" anchor="ctr" anchorCtr="0"/>
            <a:lstStyle/>
            <a:p>
              <a:pPr>
                <a:lnSpc>
                  <a:spcPct val="95000"/>
                </a:lnSpc>
                <a:spcAft>
                  <a:spcPts val="800"/>
                </a:spcAft>
                <a:defRPr/>
              </a:pPr>
              <a:endParaRPr lang="en-US" sz="1799" b="1" dirty="0">
                <a:solidFill>
                  <a:schemeClr val="tx2"/>
                </a:solidFill>
              </a:endParaRPr>
            </a:p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u="sng" dirty="0" smtClean="0">
                  <a:solidFill>
                    <a:schemeClr val="tx2"/>
                  </a:solidFill>
                </a:rPr>
                <a:t>Advanced knowledge of Conflicts</a:t>
              </a:r>
              <a:endParaRPr lang="en-US" sz="1799" b="1" u="sng" dirty="0">
                <a:solidFill>
                  <a:schemeClr val="tx2"/>
                </a:solidFill>
              </a:endParaRPr>
            </a:p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dirty="0">
                  <a:solidFill>
                    <a:schemeClr val="tx2"/>
                  </a:solidFill>
                </a:rPr>
                <a:t>- A step towards intelligent automation</a:t>
              </a:r>
              <a:endParaRPr lang="en-US" sz="1799" dirty="0">
                <a:solidFill>
                  <a:schemeClr val="tx2"/>
                </a:solidFill>
              </a:endParaRPr>
            </a:p>
          </p:txBody>
        </p:sp>
        <p:sp>
          <p:nvSpPr>
            <p:cNvPr id="48" name="Parallelogramm 16"/>
            <p:cNvSpPr/>
            <p:nvPr/>
          </p:nvSpPr>
          <p:spPr bwMode="gray">
            <a:xfrm rot="5400000" flipV="1">
              <a:off x="-138642" y="2120794"/>
              <a:ext cx="1502238" cy="309086"/>
            </a:xfrm>
            <a:prstGeom prst="parallelogram">
              <a:avLst>
                <a:gd name="adj" fmla="val 85613"/>
              </a:avLst>
            </a:prstGeom>
            <a:solidFill>
              <a:schemeClr val="accent6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49" name="Trapezoid 48"/>
            <p:cNvSpPr/>
            <p:nvPr/>
          </p:nvSpPr>
          <p:spPr bwMode="gray">
            <a:xfrm rot="11640000">
              <a:off x="356799" y="2464918"/>
              <a:ext cx="497226" cy="501002"/>
            </a:xfrm>
            <a:prstGeom prst="trapezoid">
              <a:avLst/>
            </a:prstGeom>
            <a:solidFill>
              <a:schemeClr val="bg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50" name="Textfeld 18"/>
            <p:cNvSpPr txBox="1"/>
            <p:nvPr/>
          </p:nvSpPr>
          <p:spPr bwMode="gray">
            <a:xfrm rot="867718">
              <a:off x="458894" y="2472802"/>
              <a:ext cx="509791" cy="5510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399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07559" y="3044436"/>
            <a:ext cx="5693996" cy="1257938"/>
            <a:chOff x="1327380" y="2902338"/>
            <a:chExt cx="5715563" cy="1502239"/>
          </a:xfrm>
        </p:grpSpPr>
        <p:sp>
          <p:nvSpPr>
            <p:cNvPr id="52" name="Rechteck 15"/>
            <p:cNvSpPr/>
            <p:nvPr/>
          </p:nvSpPr>
          <p:spPr bwMode="gray">
            <a:xfrm rot="5400000">
              <a:off x="3720063" y="818740"/>
              <a:ext cx="1239281" cy="5406478"/>
            </a:xfrm>
            <a:prstGeom prst="rect">
              <a:avLst/>
            </a:prstGeom>
            <a:solidFill>
              <a:schemeClr val="accent4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71963" tIns="71963" bIns="1079438" rtlCol="0" anchor="ctr" anchorCtr="0"/>
            <a:lstStyle/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endParaRPr lang="en-US" sz="1799" b="1" dirty="0">
                <a:solidFill>
                  <a:schemeClr val="tx2"/>
                </a:solidFill>
              </a:endParaRPr>
            </a:p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u="sng" dirty="0" smtClean="0">
                  <a:solidFill>
                    <a:schemeClr val="tx2"/>
                  </a:solidFill>
                </a:rPr>
                <a:t>Minimum skill requirement</a:t>
              </a:r>
              <a:endParaRPr lang="en-US" sz="1799" b="1" u="sng" dirty="0">
                <a:solidFill>
                  <a:schemeClr val="tx2"/>
                </a:solidFill>
              </a:endParaRPr>
            </a:p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dirty="0">
                  <a:solidFill>
                    <a:schemeClr val="tx2"/>
                  </a:solidFill>
                </a:rPr>
                <a:t>- Process can be people agnostic </a:t>
              </a:r>
            </a:p>
            <a:p>
              <a:pPr>
                <a:lnSpc>
                  <a:spcPct val="95000"/>
                </a:lnSpc>
                <a:spcAft>
                  <a:spcPts val="800"/>
                </a:spcAft>
                <a:defRPr/>
              </a:pPr>
              <a:endParaRPr lang="en-US" sz="1799" dirty="0">
                <a:solidFill>
                  <a:schemeClr val="tx2"/>
                </a:solidFill>
              </a:endParaRPr>
            </a:p>
          </p:txBody>
        </p:sp>
        <p:sp>
          <p:nvSpPr>
            <p:cNvPr id="53" name="Parallelogramm 16"/>
            <p:cNvSpPr/>
            <p:nvPr/>
          </p:nvSpPr>
          <p:spPr bwMode="gray">
            <a:xfrm rot="5400000" flipV="1">
              <a:off x="730804" y="3498915"/>
              <a:ext cx="1502238" cy="309086"/>
            </a:xfrm>
            <a:prstGeom prst="parallelogram">
              <a:avLst>
                <a:gd name="adj" fmla="val 85613"/>
              </a:avLst>
            </a:prstGeom>
            <a:solidFill>
              <a:schemeClr val="accent6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41927" y="4563660"/>
            <a:ext cx="5896996" cy="1257937"/>
            <a:chOff x="2151682" y="4564249"/>
            <a:chExt cx="4879738" cy="1502238"/>
          </a:xfrm>
        </p:grpSpPr>
        <p:sp>
          <p:nvSpPr>
            <p:cNvPr id="57" name="Rechteck 15"/>
            <p:cNvSpPr/>
            <p:nvPr/>
          </p:nvSpPr>
          <p:spPr bwMode="gray">
            <a:xfrm rot="5400000">
              <a:off x="4126453" y="2898565"/>
              <a:ext cx="1239282" cy="4570653"/>
            </a:xfrm>
            <a:prstGeom prst="rect">
              <a:avLst/>
            </a:prstGeom>
            <a:solidFill>
              <a:schemeClr val="accent4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71963" tIns="71963" bIns="1079438" rtlCol="0" anchor="ctr" anchorCtr="0"/>
            <a:lstStyle/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endParaRPr lang="en-US" sz="1799" b="1" dirty="0">
                <a:solidFill>
                  <a:schemeClr val="tx2"/>
                </a:solidFill>
              </a:endParaRPr>
            </a:p>
            <a:p>
              <a:pPr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u="sng" dirty="0">
                  <a:solidFill>
                    <a:schemeClr val="tx2"/>
                  </a:solidFill>
                </a:rPr>
                <a:t>Reduced time consumption</a:t>
              </a:r>
            </a:p>
            <a:p>
              <a:pPr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dirty="0">
                  <a:solidFill>
                    <a:schemeClr val="tx2"/>
                  </a:solidFill>
                </a:rPr>
                <a:t>- Model can classify thousands of forms in seconds</a:t>
              </a:r>
              <a:endParaRPr lang="en-US" sz="1799" dirty="0">
                <a:solidFill>
                  <a:schemeClr val="tx2"/>
                </a:solidFill>
              </a:endParaRPr>
            </a:p>
            <a:p>
              <a:pPr>
                <a:lnSpc>
                  <a:spcPct val="95000"/>
                </a:lnSpc>
                <a:spcAft>
                  <a:spcPts val="800"/>
                </a:spcAft>
                <a:defRPr/>
              </a:pPr>
              <a:endParaRPr lang="en-US" sz="1799" b="1" dirty="0">
                <a:solidFill>
                  <a:schemeClr val="tx2"/>
                </a:solidFill>
              </a:endParaRPr>
            </a:p>
          </p:txBody>
        </p:sp>
        <p:sp>
          <p:nvSpPr>
            <p:cNvPr id="58" name="Parallelogramm 16"/>
            <p:cNvSpPr/>
            <p:nvPr/>
          </p:nvSpPr>
          <p:spPr bwMode="gray">
            <a:xfrm rot="5400000" flipV="1">
              <a:off x="1555106" y="5160825"/>
              <a:ext cx="1502238" cy="309086"/>
            </a:xfrm>
            <a:prstGeom prst="parallelogram">
              <a:avLst>
                <a:gd name="adj" fmla="val 85613"/>
              </a:avLst>
            </a:prstGeom>
            <a:solidFill>
              <a:schemeClr val="accent6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50872" y="3840949"/>
            <a:ext cx="621293" cy="461425"/>
            <a:chOff x="793845" y="3668860"/>
            <a:chExt cx="621617" cy="461665"/>
          </a:xfrm>
        </p:grpSpPr>
        <p:sp>
          <p:nvSpPr>
            <p:cNvPr id="63" name="Trapezoid 62"/>
            <p:cNvSpPr/>
            <p:nvPr/>
          </p:nvSpPr>
          <p:spPr bwMode="gray">
            <a:xfrm rot="11640000">
              <a:off x="793845" y="3682452"/>
              <a:ext cx="621617" cy="419745"/>
            </a:xfrm>
            <a:prstGeom prst="trapezoid">
              <a:avLst/>
            </a:prstGeom>
            <a:solidFill>
              <a:schemeClr val="bg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64" name="Textfeld 18"/>
            <p:cNvSpPr txBox="1"/>
            <p:nvPr/>
          </p:nvSpPr>
          <p:spPr bwMode="gray">
            <a:xfrm rot="867718">
              <a:off x="903503" y="3668860"/>
              <a:ext cx="49919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399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84688" y="5345442"/>
            <a:ext cx="621293" cy="461425"/>
            <a:chOff x="793845" y="3668860"/>
            <a:chExt cx="621617" cy="461665"/>
          </a:xfrm>
        </p:grpSpPr>
        <p:sp>
          <p:nvSpPr>
            <p:cNvPr id="66" name="Trapezoid 65"/>
            <p:cNvSpPr/>
            <p:nvPr/>
          </p:nvSpPr>
          <p:spPr bwMode="gray">
            <a:xfrm rot="11640000">
              <a:off x="793845" y="3682452"/>
              <a:ext cx="621617" cy="419745"/>
            </a:xfrm>
            <a:prstGeom prst="trapezoid">
              <a:avLst/>
            </a:prstGeom>
            <a:solidFill>
              <a:schemeClr val="bg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67" name="Textfeld 18"/>
            <p:cNvSpPr txBox="1"/>
            <p:nvPr/>
          </p:nvSpPr>
          <p:spPr bwMode="gray">
            <a:xfrm rot="867718">
              <a:off x="903503" y="3668860"/>
              <a:ext cx="49919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399" b="1" dirty="0">
                  <a:solidFill>
                    <a:schemeClr val="tx2"/>
                  </a:solidFill>
                </a:rPr>
                <a:t>3</a:t>
              </a:r>
            </a:p>
          </p:txBody>
        </p:sp>
      </p:grpSp>
      <p:pic>
        <p:nvPicPr>
          <p:cNvPr id="5122" name="Picture 2" descr="Image result for business valu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352" y="1588497"/>
            <a:ext cx="1251048" cy="12510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7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26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609601" y="-53009"/>
            <a:ext cx="10972800" cy="8599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sz="23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PACE Form Classification – Value</a:t>
            </a:r>
            <a:endParaRPr lang="en-US" sz="1999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3473062" y="857988"/>
            <a:ext cx="2600101" cy="303802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Project Objective</a:t>
            </a:r>
          </a:p>
          <a:p>
            <a:pPr algn="ctr"/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8512254" y="866804"/>
            <a:ext cx="2575541" cy="308241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2"/>
                </a:solidFill>
              </a:rPr>
              <a:t>Value creation</a:t>
            </a:r>
          </a:p>
          <a:p>
            <a:pPr algn="ctr"/>
            <a:endParaRPr lang="en-IN" sz="1399" dirty="0" err="1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9" name="Pentagon 28"/>
          <p:cNvSpPr/>
          <p:nvPr/>
        </p:nvSpPr>
        <p:spPr>
          <a:xfrm>
            <a:off x="6073162" y="871270"/>
            <a:ext cx="2425407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  <a:p>
            <a:pPr algn="ctr"/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Solution Approach</a:t>
            </a:r>
          </a:p>
          <a:p>
            <a:pPr algn="ctr"/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1086363" y="853243"/>
            <a:ext cx="2368221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sz="1399" dirty="0">
                <a:solidFill>
                  <a:schemeClr val="tx1">
                    <a:lumMod val="65000"/>
                  </a:schemeClr>
                </a:solidFill>
              </a:rPr>
              <a:t>Business Problem</a:t>
            </a:r>
            <a:endParaRPr lang="en-IN" sz="1399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1414" y="1303698"/>
            <a:ext cx="11639598" cy="4802411"/>
          </a:xfrm>
          <a:prstGeom prst="roundRect">
            <a:avLst>
              <a:gd name="adj" fmla="val 4602"/>
            </a:avLst>
          </a:prstGeom>
          <a:noFill/>
          <a:ln w="1587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75905" y="1525210"/>
            <a:ext cx="6088203" cy="1257937"/>
            <a:chOff x="356799" y="1524218"/>
            <a:chExt cx="5019704" cy="1502238"/>
          </a:xfrm>
        </p:grpSpPr>
        <p:sp>
          <p:nvSpPr>
            <p:cNvPr id="47" name="Rechteck 15"/>
            <p:cNvSpPr/>
            <p:nvPr/>
          </p:nvSpPr>
          <p:spPr bwMode="gray">
            <a:xfrm rot="5400000">
              <a:off x="2452121" y="-160880"/>
              <a:ext cx="1239282" cy="460948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71963" tIns="71963" bIns="1079438" rtlCol="0" anchor="ctr" anchorCtr="0"/>
            <a:lstStyle/>
            <a:p>
              <a:pPr>
                <a:lnSpc>
                  <a:spcPct val="95000"/>
                </a:lnSpc>
                <a:spcAft>
                  <a:spcPts val="800"/>
                </a:spcAft>
                <a:defRPr/>
              </a:pPr>
              <a:endParaRPr lang="en-US" sz="1799" b="1" dirty="0">
                <a:solidFill>
                  <a:schemeClr val="tx2"/>
                </a:solidFill>
              </a:endParaRPr>
            </a:p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u="sng" dirty="0">
                  <a:solidFill>
                    <a:schemeClr val="tx2"/>
                  </a:solidFill>
                </a:rPr>
                <a:t>Feedback to engagement teams</a:t>
              </a:r>
            </a:p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dirty="0">
                  <a:solidFill>
                    <a:schemeClr val="tx2"/>
                  </a:solidFill>
                </a:rPr>
                <a:t>- Proactive decision making</a:t>
              </a:r>
              <a:endParaRPr lang="en-US" sz="1799" dirty="0">
                <a:solidFill>
                  <a:schemeClr val="tx2"/>
                </a:solidFill>
              </a:endParaRPr>
            </a:p>
          </p:txBody>
        </p:sp>
        <p:sp>
          <p:nvSpPr>
            <p:cNvPr id="48" name="Parallelogramm 16"/>
            <p:cNvSpPr/>
            <p:nvPr/>
          </p:nvSpPr>
          <p:spPr bwMode="gray">
            <a:xfrm rot="5400000" flipV="1">
              <a:off x="-138642" y="2120794"/>
              <a:ext cx="1502238" cy="309086"/>
            </a:xfrm>
            <a:prstGeom prst="parallelogram">
              <a:avLst>
                <a:gd name="adj" fmla="val 85613"/>
              </a:avLst>
            </a:prstGeom>
            <a:solidFill>
              <a:schemeClr val="accent6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49" name="Trapezoid 48"/>
            <p:cNvSpPr/>
            <p:nvPr/>
          </p:nvSpPr>
          <p:spPr bwMode="gray">
            <a:xfrm rot="11640000">
              <a:off x="356799" y="2464918"/>
              <a:ext cx="497226" cy="501002"/>
            </a:xfrm>
            <a:prstGeom prst="trapezoid">
              <a:avLst/>
            </a:prstGeom>
            <a:solidFill>
              <a:schemeClr val="bg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50" name="Textfeld 18"/>
            <p:cNvSpPr txBox="1"/>
            <p:nvPr/>
          </p:nvSpPr>
          <p:spPr bwMode="gray">
            <a:xfrm rot="867718">
              <a:off x="458894" y="2472802"/>
              <a:ext cx="509791" cy="5510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399" b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07559" y="3044436"/>
            <a:ext cx="5693996" cy="1257938"/>
            <a:chOff x="1327380" y="2902338"/>
            <a:chExt cx="5715563" cy="1502239"/>
          </a:xfrm>
        </p:grpSpPr>
        <p:sp>
          <p:nvSpPr>
            <p:cNvPr id="52" name="Rechteck 15"/>
            <p:cNvSpPr/>
            <p:nvPr/>
          </p:nvSpPr>
          <p:spPr bwMode="gray">
            <a:xfrm rot="5400000">
              <a:off x="3720063" y="818740"/>
              <a:ext cx="1239281" cy="5406478"/>
            </a:xfrm>
            <a:prstGeom prst="rect">
              <a:avLst/>
            </a:prstGeom>
            <a:solidFill>
              <a:schemeClr val="accent4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71963" tIns="71963" bIns="1079438" rtlCol="0" anchor="ctr" anchorCtr="0"/>
            <a:lstStyle/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endParaRPr lang="en-US" sz="1799" b="1" dirty="0">
                <a:solidFill>
                  <a:schemeClr val="tx2"/>
                </a:solidFill>
              </a:endParaRPr>
            </a:p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u="sng" dirty="0">
                  <a:solidFill>
                    <a:schemeClr val="tx2"/>
                  </a:solidFill>
                </a:rPr>
                <a:t>Increase transparency</a:t>
              </a:r>
            </a:p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dirty="0">
                  <a:solidFill>
                    <a:schemeClr val="tx2"/>
                  </a:solidFill>
                </a:rPr>
                <a:t>- Dynamic information sharing </a:t>
              </a:r>
            </a:p>
            <a:p>
              <a:pPr>
                <a:lnSpc>
                  <a:spcPct val="95000"/>
                </a:lnSpc>
                <a:spcAft>
                  <a:spcPts val="800"/>
                </a:spcAft>
                <a:defRPr/>
              </a:pPr>
              <a:endParaRPr lang="en-US" sz="1799" dirty="0">
                <a:solidFill>
                  <a:schemeClr val="tx2"/>
                </a:solidFill>
              </a:endParaRPr>
            </a:p>
          </p:txBody>
        </p:sp>
        <p:sp>
          <p:nvSpPr>
            <p:cNvPr id="53" name="Parallelogramm 16"/>
            <p:cNvSpPr/>
            <p:nvPr/>
          </p:nvSpPr>
          <p:spPr bwMode="gray">
            <a:xfrm rot="5400000" flipV="1">
              <a:off x="730804" y="3498915"/>
              <a:ext cx="1502238" cy="309086"/>
            </a:xfrm>
            <a:prstGeom prst="parallelogram">
              <a:avLst>
                <a:gd name="adj" fmla="val 85613"/>
              </a:avLst>
            </a:prstGeom>
            <a:solidFill>
              <a:schemeClr val="accent6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41927" y="4563660"/>
            <a:ext cx="5896996" cy="1257937"/>
            <a:chOff x="2151682" y="4564249"/>
            <a:chExt cx="4879738" cy="1502238"/>
          </a:xfrm>
        </p:grpSpPr>
        <p:sp>
          <p:nvSpPr>
            <p:cNvPr id="57" name="Rechteck 15"/>
            <p:cNvSpPr/>
            <p:nvPr/>
          </p:nvSpPr>
          <p:spPr bwMode="gray">
            <a:xfrm rot="5400000">
              <a:off x="4126453" y="2898565"/>
              <a:ext cx="1239282" cy="4570653"/>
            </a:xfrm>
            <a:prstGeom prst="rect">
              <a:avLst/>
            </a:prstGeom>
            <a:solidFill>
              <a:schemeClr val="accent4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71963" tIns="71963" bIns="1079438" rtlCol="0" anchor="ctr" anchorCtr="0"/>
            <a:lstStyle/>
            <a:p>
              <a:pPr marL="0" lvl="1">
                <a:lnSpc>
                  <a:spcPct val="95000"/>
                </a:lnSpc>
                <a:spcAft>
                  <a:spcPts val="800"/>
                </a:spcAft>
                <a:defRPr/>
              </a:pPr>
              <a:endParaRPr lang="en-US" sz="1799" b="1" dirty="0">
                <a:solidFill>
                  <a:schemeClr val="tx2"/>
                </a:solidFill>
              </a:endParaRPr>
            </a:p>
            <a:p>
              <a:pPr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u="sng" dirty="0">
                  <a:solidFill>
                    <a:schemeClr val="tx2"/>
                  </a:solidFill>
                </a:rPr>
                <a:t>Real time insight generation </a:t>
              </a:r>
            </a:p>
            <a:p>
              <a:pPr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799" b="1" dirty="0">
                  <a:solidFill>
                    <a:schemeClr val="tx2"/>
                  </a:solidFill>
                </a:rPr>
                <a:t>- RMS team would have insights about PACE forms right at the beginning</a:t>
              </a:r>
              <a:endParaRPr lang="en-US" sz="1799" dirty="0">
                <a:solidFill>
                  <a:schemeClr val="tx2"/>
                </a:solidFill>
              </a:endParaRPr>
            </a:p>
            <a:p>
              <a:pPr>
                <a:lnSpc>
                  <a:spcPct val="95000"/>
                </a:lnSpc>
                <a:spcAft>
                  <a:spcPts val="800"/>
                </a:spcAft>
                <a:defRPr/>
              </a:pPr>
              <a:endParaRPr lang="en-US" sz="1799" b="1" dirty="0">
                <a:solidFill>
                  <a:schemeClr val="tx2"/>
                </a:solidFill>
              </a:endParaRPr>
            </a:p>
          </p:txBody>
        </p:sp>
        <p:sp>
          <p:nvSpPr>
            <p:cNvPr id="58" name="Parallelogramm 16"/>
            <p:cNvSpPr/>
            <p:nvPr/>
          </p:nvSpPr>
          <p:spPr bwMode="gray">
            <a:xfrm rot="5400000" flipV="1">
              <a:off x="1555106" y="5160825"/>
              <a:ext cx="1502238" cy="309086"/>
            </a:xfrm>
            <a:prstGeom prst="parallelogram">
              <a:avLst>
                <a:gd name="adj" fmla="val 85613"/>
              </a:avLst>
            </a:prstGeom>
            <a:solidFill>
              <a:schemeClr val="accent6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50872" y="3840949"/>
            <a:ext cx="621293" cy="461425"/>
            <a:chOff x="793845" y="3668860"/>
            <a:chExt cx="621617" cy="461665"/>
          </a:xfrm>
        </p:grpSpPr>
        <p:sp>
          <p:nvSpPr>
            <p:cNvPr id="63" name="Trapezoid 62"/>
            <p:cNvSpPr/>
            <p:nvPr/>
          </p:nvSpPr>
          <p:spPr bwMode="gray">
            <a:xfrm rot="11640000">
              <a:off x="793845" y="3682452"/>
              <a:ext cx="621617" cy="419745"/>
            </a:xfrm>
            <a:prstGeom prst="trapezoid">
              <a:avLst/>
            </a:prstGeom>
            <a:solidFill>
              <a:schemeClr val="bg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64" name="Textfeld 18"/>
            <p:cNvSpPr txBox="1"/>
            <p:nvPr/>
          </p:nvSpPr>
          <p:spPr bwMode="gray">
            <a:xfrm rot="867718">
              <a:off x="903503" y="3668860"/>
              <a:ext cx="49919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399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84688" y="5345442"/>
            <a:ext cx="621293" cy="461425"/>
            <a:chOff x="793845" y="3668860"/>
            <a:chExt cx="621617" cy="461665"/>
          </a:xfrm>
        </p:grpSpPr>
        <p:sp>
          <p:nvSpPr>
            <p:cNvPr id="66" name="Trapezoid 65"/>
            <p:cNvSpPr/>
            <p:nvPr/>
          </p:nvSpPr>
          <p:spPr bwMode="gray">
            <a:xfrm rot="11640000">
              <a:off x="793845" y="3682452"/>
              <a:ext cx="621617" cy="419745"/>
            </a:xfrm>
            <a:prstGeom prst="trapezoid">
              <a:avLst/>
            </a:prstGeom>
            <a:solidFill>
              <a:schemeClr val="bg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67" name="Textfeld 18"/>
            <p:cNvSpPr txBox="1"/>
            <p:nvPr/>
          </p:nvSpPr>
          <p:spPr bwMode="gray">
            <a:xfrm rot="867718">
              <a:off x="903503" y="3668860"/>
              <a:ext cx="49919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399" b="1" dirty="0">
                  <a:solidFill>
                    <a:schemeClr val="tx2"/>
                  </a:solidFill>
                </a:rPr>
                <a:t>6</a:t>
              </a:r>
            </a:p>
          </p:txBody>
        </p:sp>
      </p:grpSp>
      <p:pic>
        <p:nvPicPr>
          <p:cNvPr id="5122" name="Picture 2" descr="Image result for business valu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352" y="1588497"/>
            <a:ext cx="1251048" cy="12510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7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605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Road Ahead</a:t>
            </a:r>
            <a:endParaRPr lang="en-US" sz="1999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413" y="1303698"/>
            <a:ext cx="11852791" cy="4867102"/>
          </a:xfrm>
          <a:prstGeom prst="roundRect">
            <a:avLst>
              <a:gd name="adj" fmla="val 4602"/>
            </a:avLst>
          </a:prstGeom>
          <a:noFill/>
          <a:ln w="1587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chemeClr val="tx1"/>
              </a:solidFill>
            </a:endParaRPr>
          </a:p>
        </p:txBody>
      </p:sp>
      <p:sp>
        <p:nvSpPr>
          <p:cNvPr id="57" name="Pentagon 56"/>
          <p:cNvSpPr/>
          <p:nvPr/>
        </p:nvSpPr>
        <p:spPr>
          <a:xfrm>
            <a:off x="3188389" y="857988"/>
            <a:ext cx="1987454" cy="303802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How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8" name="Pentagon 57"/>
          <p:cNvSpPr/>
          <p:nvPr/>
        </p:nvSpPr>
        <p:spPr>
          <a:xfrm>
            <a:off x="7261427" y="866804"/>
            <a:ext cx="1882570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399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  <a:endParaRPr lang="en-US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Pentagon 58"/>
          <p:cNvSpPr/>
          <p:nvPr/>
        </p:nvSpPr>
        <p:spPr>
          <a:xfrm>
            <a:off x="5176014" y="854018"/>
            <a:ext cx="2087424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US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sz="1399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Modelling</a:t>
            </a:r>
            <a:endParaRPr lang="en-US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IN" sz="1399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Pentagon 59"/>
          <p:cNvSpPr/>
          <p:nvPr/>
        </p:nvSpPr>
        <p:spPr>
          <a:xfrm>
            <a:off x="1146746" y="853243"/>
            <a:ext cx="2045025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rgbClr val="FFFFFF">
                    <a:lumMod val="65000"/>
                  </a:srgbClr>
                </a:solidFill>
              </a:rPr>
              <a:t>Business Problem</a:t>
            </a:r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1" name="Pentagon 60"/>
          <p:cNvSpPr/>
          <p:nvPr/>
        </p:nvSpPr>
        <p:spPr>
          <a:xfrm>
            <a:off x="9152627" y="866803"/>
            <a:ext cx="1854675" cy="308241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399" dirty="0" smtClean="0">
                <a:solidFill>
                  <a:sysClr val="windowText" lastClr="000000"/>
                </a:solidFill>
              </a:rPr>
              <a:t>Next Steps</a:t>
            </a:r>
            <a:endParaRPr lang="en-US" sz="1399" dirty="0">
              <a:solidFill>
                <a:sysClr val="windowText" lastClr="000000"/>
              </a:solidFill>
            </a:endParaRPr>
          </a:p>
          <a:p>
            <a:pPr algn="ctr"/>
            <a:endParaRPr lang="en-IN" sz="1399" dirty="0">
              <a:solidFill>
                <a:sysClr val="windowText" lastClr="000000"/>
              </a:solidFill>
            </a:endParaRPr>
          </a:p>
        </p:txBody>
      </p:sp>
      <p:sp>
        <p:nvSpPr>
          <p:cNvPr id="64" name="TextBox 63">
            <a:hlinkClick r:id="rId3" action="ppaction://hlinksldjump"/>
          </p:cNvPr>
          <p:cNvSpPr txBox="1"/>
          <p:nvPr/>
        </p:nvSpPr>
        <p:spPr>
          <a:xfrm>
            <a:off x="8805837" y="6275343"/>
            <a:ext cx="1089228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200" dirty="0" smtClean="0">
                <a:solidFill>
                  <a:schemeClr val="bg1"/>
                </a:solidFill>
              </a:rPr>
              <a:t>BACK: </a:t>
            </a:r>
            <a:r>
              <a:rPr lang="en-US" sz="1200" i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hlinkClick r:id="rId4" action="ppaction://hlinksldjump"/>
              </a:rPr>
              <a:t>Link</a:t>
            </a:r>
            <a:endParaRPr lang="en-IN" sz="1200" i="1" u="sng" dirty="0" err="1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730162589"/>
              </p:ext>
            </p:extLst>
          </p:nvPr>
        </p:nvGraphicFramePr>
        <p:xfrm>
          <a:off x="-919894" y="1303698"/>
          <a:ext cx="7947348" cy="4705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047305017"/>
              </p:ext>
            </p:extLst>
          </p:nvPr>
        </p:nvGraphicFramePr>
        <p:xfrm>
          <a:off x="6557256" y="2493899"/>
          <a:ext cx="4977707" cy="2324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3624" r="22001" b="5113"/>
          <a:stretch/>
        </p:blipFill>
        <p:spPr>
          <a:xfrm>
            <a:off x="9810507" y="1755271"/>
            <a:ext cx="1385058" cy="14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637281" y="2952064"/>
            <a:ext cx="2810019" cy="818724"/>
          </a:xfrm>
          <a:prstGeom prst="round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799" b="1" kern="0" dirty="0">
                <a:solidFill>
                  <a:schemeClr val="tx2">
                    <a:lumMod val="50000"/>
                  </a:schemeClr>
                </a:solidFill>
                <a:latin typeface="Arial (Body)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6222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400" dirty="0"/>
              <a:t>What do we want to do?</a:t>
            </a:r>
            <a:endParaRPr lang="en-IN" sz="2400" dirty="0" err="1"/>
          </a:p>
        </p:txBody>
      </p:sp>
      <p:sp>
        <p:nvSpPr>
          <p:cNvPr id="14" name="Rounded Rectangle 13"/>
          <p:cNvSpPr/>
          <p:nvPr/>
        </p:nvSpPr>
        <p:spPr>
          <a:xfrm>
            <a:off x="241414" y="1303698"/>
            <a:ext cx="11639598" cy="4802411"/>
          </a:xfrm>
          <a:prstGeom prst="roundRect">
            <a:avLst>
              <a:gd name="adj" fmla="val 4602"/>
            </a:avLst>
          </a:prstGeom>
          <a:noFill/>
          <a:ln w="1587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rgbClr val="FFFF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10453" y="1380802"/>
            <a:ext cx="1683709" cy="24622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600" b="1" u="sng" dirty="0" smtClean="0">
                <a:solidFill>
                  <a:schemeClr val="bg1"/>
                </a:solidFill>
              </a:rPr>
              <a:t>Help Business:</a:t>
            </a:r>
            <a:endParaRPr lang="en-IN" sz="1600" b="1" u="sng" dirty="0" err="1">
              <a:solidFill>
                <a:schemeClr val="bg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242244" y="4669401"/>
            <a:ext cx="7381642" cy="1277108"/>
            <a:chOff x="2229622" y="3912730"/>
            <a:chExt cx="7429107" cy="1347963"/>
          </a:xfrm>
        </p:grpSpPr>
        <p:grpSp>
          <p:nvGrpSpPr>
            <p:cNvPr id="96" name="Group 95"/>
            <p:cNvGrpSpPr/>
            <p:nvPr/>
          </p:nvGrpSpPr>
          <p:grpSpPr>
            <a:xfrm>
              <a:off x="5257234" y="3912730"/>
              <a:ext cx="2136780" cy="1305404"/>
              <a:chOff x="5087757" y="4036806"/>
              <a:chExt cx="2137889" cy="1306083"/>
            </a:xfrm>
          </p:grpSpPr>
          <p:pic>
            <p:nvPicPr>
              <p:cNvPr id="105" name="Picture 2" descr="Related imag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5217" y="4326214"/>
                <a:ext cx="1432898" cy="1016675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sp>
            <p:nvSpPr>
              <p:cNvPr id="106" name="TextBox 105"/>
              <p:cNvSpPr txBox="1"/>
              <p:nvPr/>
            </p:nvSpPr>
            <p:spPr>
              <a:xfrm>
                <a:off x="5087757" y="4036806"/>
                <a:ext cx="2137889" cy="218557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/>
              <a:p>
                <a:pPr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US" sz="1300" b="1" dirty="0" smtClean="0">
                    <a:solidFill>
                      <a:schemeClr val="bg1"/>
                    </a:solidFill>
                  </a:rPr>
                  <a:t>PREDICTION SYSTEM</a:t>
                </a:r>
                <a:endParaRPr lang="en-IN" sz="13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7" name="Curved Connector 96"/>
            <p:cNvCxnSpPr/>
            <p:nvPr/>
          </p:nvCxnSpPr>
          <p:spPr>
            <a:xfrm flipV="1">
              <a:off x="7173128" y="4360808"/>
              <a:ext cx="1501133" cy="350678"/>
            </a:xfrm>
            <a:prstGeom prst="curvedConnector3">
              <a:avLst/>
            </a:prstGeom>
            <a:ln w="349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/>
            <p:nvPr/>
          </p:nvCxnSpPr>
          <p:spPr>
            <a:xfrm>
              <a:off x="7173128" y="4746058"/>
              <a:ext cx="1501133" cy="34953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9" name="Rounded Rectangle 98"/>
            <p:cNvSpPr/>
            <p:nvPr/>
          </p:nvSpPr>
          <p:spPr>
            <a:xfrm>
              <a:off x="8761258" y="4147984"/>
              <a:ext cx="897471" cy="42564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300" b="1" dirty="0" smtClean="0">
                  <a:solidFill>
                    <a:schemeClr val="tx2"/>
                  </a:solidFill>
                </a:rPr>
                <a:t>Churn</a:t>
              </a:r>
              <a:endParaRPr lang="en-IN" sz="13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4152619" y="4710059"/>
              <a:ext cx="1151925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2229622" y="4299483"/>
              <a:ext cx="1847088" cy="653125"/>
              <a:chOff x="2156470" y="4299483"/>
              <a:chExt cx="1847088" cy="653125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156470" y="4299483"/>
                <a:ext cx="1847088" cy="653125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234941" y="4444618"/>
                <a:ext cx="1553610" cy="453148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US" sz="1500" b="1" dirty="0" smtClean="0">
                    <a:solidFill>
                      <a:schemeClr val="bg1"/>
                    </a:solidFill>
                  </a:rPr>
                  <a:t>Active Employee</a:t>
                </a:r>
                <a:endParaRPr lang="en-IN" sz="15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" name="Rounded Rectangle 101"/>
            <p:cNvSpPr/>
            <p:nvPr/>
          </p:nvSpPr>
          <p:spPr>
            <a:xfrm>
              <a:off x="8761258" y="4835044"/>
              <a:ext cx="897471" cy="42564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300" b="1" dirty="0" smtClean="0">
                  <a:solidFill>
                    <a:schemeClr val="tx2"/>
                  </a:solidFill>
                </a:rPr>
                <a:t>Not Churn</a:t>
              </a:r>
              <a:endParaRPr lang="en-IN" sz="13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1746311" y="4035089"/>
            <a:ext cx="8629804" cy="49797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Apply Machine Learning and Decision Sciences to operationalize this:</a:t>
            </a:r>
          </a:p>
        </p:txBody>
      </p:sp>
      <p:sp>
        <p:nvSpPr>
          <p:cNvPr id="108" name="Freeform 38"/>
          <p:cNvSpPr>
            <a:spLocks noEditPoints="1"/>
          </p:cNvSpPr>
          <p:nvPr/>
        </p:nvSpPr>
        <p:spPr bwMode="auto">
          <a:xfrm>
            <a:off x="2679112" y="2490407"/>
            <a:ext cx="725853" cy="576980"/>
          </a:xfrm>
          <a:custGeom>
            <a:avLst/>
            <a:gdLst>
              <a:gd name="T0" fmla="*/ 272 w 385"/>
              <a:gd name="T1" fmla="*/ 34 h 303"/>
              <a:gd name="T2" fmla="*/ 385 w 385"/>
              <a:gd name="T3" fmla="*/ 83 h 303"/>
              <a:gd name="T4" fmla="*/ 299 w 385"/>
              <a:gd name="T5" fmla="*/ 36 h 303"/>
              <a:gd name="T6" fmla="*/ 299 w 385"/>
              <a:gd name="T7" fmla="*/ 21 h 303"/>
              <a:gd name="T8" fmla="*/ 299 w 385"/>
              <a:gd name="T9" fmla="*/ 36 h 303"/>
              <a:gd name="T10" fmla="*/ 263 w 385"/>
              <a:gd name="T11" fmla="*/ 43 h 303"/>
              <a:gd name="T12" fmla="*/ 153 w 385"/>
              <a:gd name="T13" fmla="*/ 18 h 303"/>
              <a:gd name="T14" fmla="*/ 129 w 385"/>
              <a:gd name="T15" fmla="*/ 43 h 303"/>
              <a:gd name="T16" fmla="*/ 44 w 385"/>
              <a:gd name="T17" fmla="*/ 122 h 303"/>
              <a:gd name="T18" fmla="*/ 73 w 385"/>
              <a:gd name="T19" fmla="*/ 164 h 303"/>
              <a:gd name="T20" fmla="*/ 54 w 385"/>
              <a:gd name="T21" fmla="*/ 182 h 303"/>
              <a:gd name="T22" fmla="*/ 81 w 385"/>
              <a:gd name="T23" fmla="*/ 208 h 303"/>
              <a:gd name="T24" fmla="*/ 102 w 385"/>
              <a:gd name="T25" fmla="*/ 193 h 303"/>
              <a:gd name="T26" fmla="*/ 83 w 385"/>
              <a:gd name="T27" fmla="*/ 238 h 303"/>
              <a:gd name="T28" fmla="*/ 127 w 385"/>
              <a:gd name="T29" fmla="*/ 220 h 303"/>
              <a:gd name="T30" fmla="*/ 131 w 385"/>
              <a:gd name="T31" fmla="*/ 223 h 303"/>
              <a:gd name="T32" fmla="*/ 108 w 385"/>
              <a:gd name="T33" fmla="*/ 258 h 303"/>
              <a:gd name="T34" fmla="*/ 157 w 385"/>
              <a:gd name="T35" fmla="*/ 248 h 303"/>
              <a:gd name="T36" fmla="*/ 142 w 385"/>
              <a:gd name="T37" fmla="*/ 270 h 303"/>
              <a:gd name="T38" fmla="*/ 157 w 385"/>
              <a:gd name="T39" fmla="*/ 301 h 303"/>
              <a:gd name="T40" fmla="*/ 187 w 385"/>
              <a:gd name="T41" fmla="*/ 278 h 303"/>
              <a:gd name="T42" fmla="*/ 225 w 385"/>
              <a:gd name="T43" fmla="*/ 300 h 303"/>
              <a:gd name="T44" fmla="*/ 240 w 385"/>
              <a:gd name="T45" fmla="*/ 276 h 303"/>
              <a:gd name="T46" fmla="*/ 265 w 385"/>
              <a:gd name="T47" fmla="*/ 252 h 303"/>
              <a:gd name="T48" fmla="*/ 299 w 385"/>
              <a:gd name="T49" fmla="*/ 226 h 303"/>
              <a:gd name="T50" fmla="*/ 293 w 385"/>
              <a:gd name="T51" fmla="*/ 178 h 303"/>
              <a:gd name="T52" fmla="*/ 341 w 385"/>
              <a:gd name="T53" fmla="*/ 129 h 303"/>
              <a:gd name="T54" fmla="*/ 266 w 385"/>
              <a:gd name="T55" fmla="*/ 45 h 303"/>
              <a:gd name="T56" fmla="*/ 304 w 385"/>
              <a:gd name="T57" fmla="*/ 216 h 303"/>
              <a:gd name="T58" fmla="*/ 245 w 385"/>
              <a:gd name="T59" fmla="*/ 178 h 303"/>
              <a:gd name="T60" fmla="*/ 241 w 385"/>
              <a:gd name="T61" fmla="*/ 182 h 303"/>
              <a:gd name="T62" fmla="*/ 279 w 385"/>
              <a:gd name="T63" fmla="*/ 241 h 303"/>
              <a:gd name="T64" fmla="*/ 218 w 385"/>
              <a:gd name="T65" fmla="*/ 201 h 303"/>
              <a:gd name="T66" fmla="*/ 214 w 385"/>
              <a:gd name="T67" fmla="*/ 205 h 303"/>
              <a:gd name="T68" fmla="*/ 257 w 385"/>
              <a:gd name="T69" fmla="*/ 261 h 303"/>
              <a:gd name="T70" fmla="*/ 195 w 385"/>
              <a:gd name="T71" fmla="*/ 228 h 303"/>
              <a:gd name="T72" fmla="*/ 191 w 385"/>
              <a:gd name="T73" fmla="*/ 232 h 303"/>
              <a:gd name="T74" fmla="*/ 230 w 385"/>
              <a:gd name="T75" fmla="*/ 291 h 303"/>
              <a:gd name="T76" fmla="*/ 192 w 385"/>
              <a:gd name="T77" fmla="*/ 274 h 303"/>
              <a:gd name="T78" fmla="*/ 187 w 385"/>
              <a:gd name="T79" fmla="*/ 251 h 303"/>
              <a:gd name="T80" fmla="*/ 162 w 385"/>
              <a:gd name="T81" fmla="*/ 246 h 303"/>
              <a:gd name="T82" fmla="*/ 172 w 385"/>
              <a:gd name="T83" fmla="*/ 224 h 303"/>
              <a:gd name="T84" fmla="*/ 151 w 385"/>
              <a:gd name="T85" fmla="*/ 207 h 303"/>
              <a:gd name="T86" fmla="*/ 135 w 385"/>
              <a:gd name="T87" fmla="*/ 212 h 303"/>
              <a:gd name="T88" fmla="*/ 131 w 385"/>
              <a:gd name="T89" fmla="*/ 179 h 303"/>
              <a:gd name="T90" fmla="*/ 106 w 385"/>
              <a:gd name="T91" fmla="*/ 188 h 303"/>
              <a:gd name="T92" fmla="*/ 101 w 385"/>
              <a:gd name="T93" fmla="*/ 164 h 303"/>
              <a:gd name="T94" fmla="*/ 76 w 385"/>
              <a:gd name="T95" fmla="*/ 158 h 303"/>
              <a:gd name="T96" fmla="*/ 51 w 385"/>
              <a:gd name="T97" fmla="*/ 124 h 303"/>
              <a:gd name="T98" fmla="*/ 139 w 385"/>
              <a:gd name="T99" fmla="*/ 47 h 303"/>
              <a:gd name="T100" fmla="*/ 118 w 385"/>
              <a:gd name="T101" fmla="*/ 93 h 303"/>
              <a:gd name="T102" fmla="*/ 147 w 385"/>
              <a:gd name="T103" fmla="*/ 123 h 303"/>
              <a:gd name="T104" fmla="*/ 175 w 385"/>
              <a:gd name="T105" fmla="*/ 74 h 303"/>
              <a:gd name="T106" fmla="*/ 180 w 385"/>
              <a:gd name="T107" fmla="*/ 72 h 303"/>
              <a:gd name="T108" fmla="*/ 303 w 385"/>
              <a:gd name="T109" fmla="*/ 195 h 303"/>
              <a:gd name="T110" fmla="*/ 0 w 385"/>
              <a:gd name="T111" fmla="*/ 87 h 303"/>
              <a:gd name="T112" fmla="*/ 113 w 385"/>
              <a:gd name="T113" fmla="*/ 38 h 303"/>
              <a:gd name="T114" fmla="*/ 27 w 385"/>
              <a:gd name="T115" fmla="*/ 99 h 303"/>
              <a:gd name="T116" fmla="*/ 27 w 385"/>
              <a:gd name="T117" fmla="*/ 84 h 303"/>
              <a:gd name="T118" fmla="*/ 27 w 385"/>
              <a:gd name="T119" fmla="*/ 9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5" h="303">
                <a:moveTo>
                  <a:pt x="304" y="2"/>
                </a:moveTo>
                <a:cubicBezTo>
                  <a:pt x="272" y="34"/>
                  <a:pt x="272" y="34"/>
                  <a:pt x="272" y="34"/>
                </a:cubicBezTo>
                <a:cubicBezTo>
                  <a:pt x="353" y="116"/>
                  <a:pt x="353" y="116"/>
                  <a:pt x="353" y="116"/>
                </a:cubicBezTo>
                <a:cubicBezTo>
                  <a:pt x="385" y="83"/>
                  <a:pt x="385" y="83"/>
                  <a:pt x="385" y="83"/>
                </a:cubicBezTo>
                <a:lnTo>
                  <a:pt x="304" y="2"/>
                </a:lnTo>
                <a:close/>
                <a:moveTo>
                  <a:pt x="299" y="36"/>
                </a:moveTo>
                <a:cubicBezTo>
                  <a:pt x="295" y="36"/>
                  <a:pt x="292" y="33"/>
                  <a:pt x="292" y="29"/>
                </a:cubicBezTo>
                <a:cubicBezTo>
                  <a:pt x="292" y="25"/>
                  <a:pt x="295" y="21"/>
                  <a:pt x="299" y="21"/>
                </a:cubicBezTo>
                <a:cubicBezTo>
                  <a:pt x="303" y="21"/>
                  <a:pt x="307" y="25"/>
                  <a:pt x="307" y="29"/>
                </a:cubicBezTo>
                <a:cubicBezTo>
                  <a:pt x="307" y="33"/>
                  <a:pt x="303" y="36"/>
                  <a:pt x="299" y="36"/>
                </a:cubicBezTo>
                <a:close/>
                <a:moveTo>
                  <a:pt x="266" y="45"/>
                </a:moveTo>
                <a:cubicBezTo>
                  <a:pt x="265" y="44"/>
                  <a:pt x="264" y="43"/>
                  <a:pt x="263" y="43"/>
                </a:cubicBezTo>
                <a:cubicBezTo>
                  <a:pt x="237" y="30"/>
                  <a:pt x="212" y="18"/>
                  <a:pt x="187" y="6"/>
                </a:cubicBezTo>
                <a:cubicBezTo>
                  <a:pt x="174" y="0"/>
                  <a:pt x="159" y="5"/>
                  <a:pt x="153" y="18"/>
                </a:cubicBezTo>
                <a:cubicBezTo>
                  <a:pt x="151" y="21"/>
                  <a:pt x="149" y="24"/>
                  <a:pt x="149" y="27"/>
                </a:cubicBezTo>
                <a:cubicBezTo>
                  <a:pt x="146" y="37"/>
                  <a:pt x="139" y="42"/>
                  <a:pt x="129" y="43"/>
                </a:cubicBezTo>
                <a:cubicBezTo>
                  <a:pt x="124" y="43"/>
                  <a:pt x="120" y="46"/>
                  <a:pt x="117" y="49"/>
                </a:cubicBezTo>
                <a:cubicBezTo>
                  <a:pt x="93" y="74"/>
                  <a:pt x="69" y="98"/>
                  <a:pt x="44" y="122"/>
                </a:cubicBezTo>
                <a:cubicBezTo>
                  <a:pt x="39" y="128"/>
                  <a:pt x="39" y="130"/>
                  <a:pt x="44" y="135"/>
                </a:cubicBezTo>
                <a:cubicBezTo>
                  <a:pt x="54" y="145"/>
                  <a:pt x="63" y="154"/>
                  <a:pt x="73" y="164"/>
                </a:cubicBezTo>
                <a:cubicBezTo>
                  <a:pt x="68" y="169"/>
                  <a:pt x="64" y="173"/>
                  <a:pt x="60" y="177"/>
                </a:cubicBezTo>
                <a:cubicBezTo>
                  <a:pt x="58" y="179"/>
                  <a:pt x="56" y="180"/>
                  <a:pt x="54" y="182"/>
                </a:cubicBezTo>
                <a:cubicBezTo>
                  <a:pt x="47" y="190"/>
                  <a:pt x="47" y="201"/>
                  <a:pt x="54" y="209"/>
                </a:cubicBezTo>
                <a:cubicBezTo>
                  <a:pt x="62" y="216"/>
                  <a:pt x="73" y="216"/>
                  <a:pt x="81" y="208"/>
                </a:cubicBezTo>
                <a:cubicBezTo>
                  <a:pt x="87" y="202"/>
                  <a:pt x="92" y="196"/>
                  <a:pt x="99" y="189"/>
                </a:cubicBezTo>
                <a:cubicBezTo>
                  <a:pt x="100" y="191"/>
                  <a:pt x="101" y="192"/>
                  <a:pt x="102" y="193"/>
                </a:cubicBezTo>
                <a:cubicBezTo>
                  <a:pt x="96" y="199"/>
                  <a:pt x="90" y="205"/>
                  <a:pt x="84" y="210"/>
                </a:cubicBezTo>
                <a:cubicBezTo>
                  <a:pt x="76" y="219"/>
                  <a:pt x="76" y="230"/>
                  <a:pt x="83" y="238"/>
                </a:cubicBezTo>
                <a:cubicBezTo>
                  <a:pt x="91" y="245"/>
                  <a:pt x="102" y="245"/>
                  <a:pt x="111" y="237"/>
                </a:cubicBezTo>
                <a:cubicBezTo>
                  <a:pt x="116" y="231"/>
                  <a:pt x="122" y="226"/>
                  <a:pt x="127" y="220"/>
                </a:cubicBezTo>
                <a:cubicBezTo>
                  <a:pt x="127" y="220"/>
                  <a:pt x="128" y="220"/>
                  <a:pt x="128" y="219"/>
                </a:cubicBezTo>
                <a:cubicBezTo>
                  <a:pt x="129" y="220"/>
                  <a:pt x="130" y="221"/>
                  <a:pt x="131" y="223"/>
                </a:cubicBezTo>
                <a:cubicBezTo>
                  <a:pt x="125" y="229"/>
                  <a:pt x="118" y="235"/>
                  <a:pt x="112" y="241"/>
                </a:cubicBezTo>
                <a:cubicBezTo>
                  <a:pt x="108" y="246"/>
                  <a:pt x="106" y="251"/>
                  <a:pt x="108" y="258"/>
                </a:cubicBezTo>
                <a:cubicBezTo>
                  <a:pt x="111" y="272"/>
                  <a:pt x="128" y="277"/>
                  <a:pt x="139" y="267"/>
                </a:cubicBezTo>
                <a:cubicBezTo>
                  <a:pt x="145" y="261"/>
                  <a:pt x="151" y="254"/>
                  <a:pt x="157" y="248"/>
                </a:cubicBezTo>
                <a:cubicBezTo>
                  <a:pt x="160" y="250"/>
                  <a:pt x="160" y="252"/>
                  <a:pt x="158" y="254"/>
                </a:cubicBezTo>
                <a:cubicBezTo>
                  <a:pt x="152" y="259"/>
                  <a:pt x="147" y="264"/>
                  <a:pt x="142" y="270"/>
                </a:cubicBezTo>
                <a:cubicBezTo>
                  <a:pt x="136" y="276"/>
                  <a:pt x="135" y="284"/>
                  <a:pt x="138" y="291"/>
                </a:cubicBezTo>
                <a:cubicBezTo>
                  <a:pt x="142" y="298"/>
                  <a:pt x="149" y="303"/>
                  <a:pt x="157" y="301"/>
                </a:cubicBezTo>
                <a:cubicBezTo>
                  <a:pt x="161" y="300"/>
                  <a:pt x="166" y="298"/>
                  <a:pt x="169" y="295"/>
                </a:cubicBezTo>
                <a:cubicBezTo>
                  <a:pt x="175" y="290"/>
                  <a:pt x="181" y="284"/>
                  <a:pt x="187" y="278"/>
                </a:cubicBezTo>
                <a:cubicBezTo>
                  <a:pt x="193" y="284"/>
                  <a:pt x="199" y="290"/>
                  <a:pt x="205" y="296"/>
                </a:cubicBezTo>
                <a:cubicBezTo>
                  <a:pt x="211" y="301"/>
                  <a:pt x="218" y="303"/>
                  <a:pt x="225" y="300"/>
                </a:cubicBezTo>
                <a:cubicBezTo>
                  <a:pt x="233" y="298"/>
                  <a:pt x="238" y="292"/>
                  <a:pt x="239" y="285"/>
                </a:cubicBezTo>
                <a:cubicBezTo>
                  <a:pt x="240" y="282"/>
                  <a:pt x="240" y="279"/>
                  <a:pt x="240" y="276"/>
                </a:cubicBezTo>
                <a:cubicBezTo>
                  <a:pt x="247" y="277"/>
                  <a:pt x="253" y="276"/>
                  <a:pt x="259" y="270"/>
                </a:cubicBezTo>
                <a:cubicBezTo>
                  <a:pt x="264" y="265"/>
                  <a:pt x="265" y="259"/>
                  <a:pt x="265" y="252"/>
                </a:cubicBezTo>
                <a:cubicBezTo>
                  <a:pt x="282" y="251"/>
                  <a:pt x="288" y="246"/>
                  <a:pt x="290" y="227"/>
                </a:cubicBezTo>
                <a:cubicBezTo>
                  <a:pt x="293" y="227"/>
                  <a:pt x="296" y="227"/>
                  <a:pt x="299" y="226"/>
                </a:cubicBezTo>
                <a:cubicBezTo>
                  <a:pt x="314" y="222"/>
                  <a:pt x="319" y="203"/>
                  <a:pt x="308" y="192"/>
                </a:cubicBezTo>
                <a:cubicBezTo>
                  <a:pt x="304" y="187"/>
                  <a:pt x="298" y="183"/>
                  <a:pt x="293" y="178"/>
                </a:cubicBezTo>
                <a:cubicBezTo>
                  <a:pt x="295" y="176"/>
                  <a:pt x="296" y="174"/>
                  <a:pt x="297" y="173"/>
                </a:cubicBezTo>
                <a:cubicBezTo>
                  <a:pt x="312" y="159"/>
                  <a:pt x="327" y="144"/>
                  <a:pt x="341" y="129"/>
                </a:cubicBezTo>
                <a:cubicBezTo>
                  <a:pt x="346" y="125"/>
                  <a:pt x="346" y="125"/>
                  <a:pt x="341" y="120"/>
                </a:cubicBezTo>
                <a:cubicBezTo>
                  <a:pt x="316" y="95"/>
                  <a:pt x="291" y="70"/>
                  <a:pt x="266" y="45"/>
                </a:cubicBezTo>
                <a:close/>
                <a:moveTo>
                  <a:pt x="303" y="195"/>
                </a:moveTo>
                <a:cubicBezTo>
                  <a:pt x="309" y="202"/>
                  <a:pt x="310" y="211"/>
                  <a:pt x="304" y="216"/>
                </a:cubicBezTo>
                <a:cubicBezTo>
                  <a:pt x="298" y="223"/>
                  <a:pt x="289" y="222"/>
                  <a:pt x="283" y="216"/>
                </a:cubicBezTo>
                <a:cubicBezTo>
                  <a:pt x="270" y="203"/>
                  <a:pt x="258" y="191"/>
                  <a:pt x="245" y="178"/>
                </a:cubicBezTo>
                <a:cubicBezTo>
                  <a:pt x="243" y="176"/>
                  <a:pt x="241" y="172"/>
                  <a:pt x="238" y="175"/>
                </a:cubicBezTo>
                <a:cubicBezTo>
                  <a:pt x="235" y="178"/>
                  <a:pt x="239" y="180"/>
                  <a:pt x="241" y="182"/>
                </a:cubicBezTo>
                <a:cubicBezTo>
                  <a:pt x="254" y="195"/>
                  <a:pt x="266" y="208"/>
                  <a:pt x="279" y="221"/>
                </a:cubicBezTo>
                <a:cubicBezTo>
                  <a:pt x="285" y="227"/>
                  <a:pt x="285" y="236"/>
                  <a:pt x="279" y="241"/>
                </a:cubicBezTo>
                <a:cubicBezTo>
                  <a:pt x="273" y="247"/>
                  <a:pt x="264" y="247"/>
                  <a:pt x="258" y="241"/>
                </a:cubicBezTo>
                <a:cubicBezTo>
                  <a:pt x="245" y="228"/>
                  <a:pt x="231" y="214"/>
                  <a:pt x="218" y="201"/>
                </a:cubicBezTo>
                <a:cubicBezTo>
                  <a:pt x="217" y="200"/>
                  <a:pt x="214" y="199"/>
                  <a:pt x="213" y="200"/>
                </a:cubicBezTo>
                <a:cubicBezTo>
                  <a:pt x="211" y="202"/>
                  <a:pt x="212" y="204"/>
                  <a:pt x="214" y="205"/>
                </a:cubicBezTo>
                <a:cubicBezTo>
                  <a:pt x="227" y="219"/>
                  <a:pt x="240" y="232"/>
                  <a:pt x="254" y="245"/>
                </a:cubicBezTo>
                <a:cubicBezTo>
                  <a:pt x="258" y="250"/>
                  <a:pt x="260" y="255"/>
                  <a:pt x="257" y="261"/>
                </a:cubicBezTo>
                <a:cubicBezTo>
                  <a:pt x="253" y="271"/>
                  <a:pt x="241" y="274"/>
                  <a:pt x="233" y="266"/>
                </a:cubicBezTo>
                <a:cubicBezTo>
                  <a:pt x="221" y="253"/>
                  <a:pt x="208" y="241"/>
                  <a:pt x="195" y="228"/>
                </a:cubicBezTo>
                <a:cubicBezTo>
                  <a:pt x="193" y="226"/>
                  <a:pt x="192" y="222"/>
                  <a:pt x="188" y="225"/>
                </a:cubicBezTo>
                <a:cubicBezTo>
                  <a:pt x="185" y="228"/>
                  <a:pt x="189" y="230"/>
                  <a:pt x="191" y="232"/>
                </a:cubicBezTo>
                <a:cubicBezTo>
                  <a:pt x="203" y="245"/>
                  <a:pt x="216" y="257"/>
                  <a:pt x="228" y="270"/>
                </a:cubicBezTo>
                <a:cubicBezTo>
                  <a:pt x="235" y="276"/>
                  <a:pt x="235" y="284"/>
                  <a:pt x="230" y="291"/>
                </a:cubicBezTo>
                <a:cubicBezTo>
                  <a:pt x="225" y="296"/>
                  <a:pt x="216" y="297"/>
                  <a:pt x="210" y="292"/>
                </a:cubicBezTo>
                <a:cubicBezTo>
                  <a:pt x="204" y="286"/>
                  <a:pt x="198" y="280"/>
                  <a:pt x="192" y="274"/>
                </a:cubicBezTo>
                <a:cubicBezTo>
                  <a:pt x="191" y="273"/>
                  <a:pt x="191" y="271"/>
                  <a:pt x="192" y="270"/>
                </a:cubicBezTo>
                <a:cubicBezTo>
                  <a:pt x="194" y="263"/>
                  <a:pt x="193" y="256"/>
                  <a:pt x="187" y="251"/>
                </a:cubicBezTo>
                <a:cubicBezTo>
                  <a:pt x="182" y="245"/>
                  <a:pt x="175" y="244"/>
                  <a:pt x="167" y="246"/>
                </a:cubicBezTo>
                <a:cubicBezTo>
                  <a:pt x="166" y="247"/>
                  <a:pt x="164" y="246"/>
                  <a:pt x="162" y="246"/>
                </a:cubicBezTo>
                <a:cubicBezTo>
                  <a:pt x="162" y="245"/>
                  <a:pt x="162" y="244"/>
                  <a:pt x="162" y="244"/>
                </a:cubicBezTo>
                <a:cubicBezTo>
                  <a:pt x="168" y="238"/>
                  <a:pt x="174" y="233"/>
                  <a:pt x="172" y="224"/>
                </a:cubicBezTo>
                <a:cubicBezTo>
                  <a:pt x="172" y="220"/>
                  <a:pt x="170" y="216"/>
                  <a:pt x="167" y="212"/>
                </a:cubicBezTo>
                <a:cubicBezTo>
                  <a:pt x="163" y="207"/>
                  <a:pt x="157" y="205"/>
                  <a:pt x="151" y="207"/>
                </a:cubicBezTo>
                <a:cubicBezTo>
                  <a:pt x="145" y="209"/>
                  <a:pt x="140" y="213"/>
                  <a:pt x="134" y="217"/>
                </a:cubicBezTo>
                <a:cubicBezTo>
                  <a:pt x="132" y="216"/>
                  <a:pt x="133" y="214"/>
                  <a:pt x="135" y="212"/>
                </a:cubicBezTo>
                <a:cubicBezTo>
                  <a:pt x="141" y="207"/>
                  <a:pt x="145" y="201"/>
                  <a:pt x="143" y="193"/>
                </a:cubicBezTo>
                <a:cubicBezTo>
                  <a:pt x="142" y="185"/>
                  <a:pt x="138" y="181"/>
                  <a:pt x="131" y="179"/>
                </a:cubicBezTo>
                <a:cubicBezTo>
                  <a:pt x="125" y="177"/>
                  <a:pt x="119" y="177"/>
                  <a:pt x="113" y="182"/>
                </a:cubicBezTo>
                <a:cubicBezTo>
                  <a:pt x="111" y="184"/>
                  <a:pt x="109" y="186"/>
                  <a:pt x="106" y="188"/>
                </a:cubicBezTo>
                <a:cubicBezTo>
                  <a:pt x="105" y="187"/>
                  <a:pt x="104" y="186"/>
                  <a:pt x="103" y="185"/>
                </a:cubicBezTo>
                <a:cubicBezTo>
                  <a:pt x="107" y="178"/>
                  <a:pt x="106" y="170"/>
                  <a:pt x="101" y="164"/>
                </a:cubicBezTo>
                <a:cubicBezTo>
                  <a:pt x="95" y="158"/>
                  <a:pt x="88" y="156"/>
                  <a:pt x="80" y="159"/>
                </a:cubicBezTo>
                <a:cubicBezTo>
                  <a:pt x="79" y="159"/>
                  <a:pt x="77" y="159"/>
                  <a:pt x="76" y="158"/>
                </a:cubicBezTo>
                <a:cubicBezTo>
                  <a:pt x="66" y="148"/>
                  <a:pt x="57" y="139"/>
                  <a:pt x="47" y="129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74" y="101"/>
                  <a:pt x="97" y="78"/>
                  <a:pt x="120" y="55"/>
                </a:cubicBezTo>
                <a:cubicBezTo>
                  <a:pt x="125" y="49"/>
                  <a:pt x="131" y="48"/>
                  <a:pt x="139" y="47"/>
                </a:cubicBezTo>
                <a:cubicBezTo>
                  <a:pt x="138" y="49"/>
                  <a:pt x="138" y="50"/>
                  <a:pt x="137" y="51"/>
                </a:cubicBezTo>
                <a:cubicBezTo>
                  <a:pt x="131" y="65"/>
                  <a:pt x="124" y="79"/>
                  <a:pt x="118" y="93"/>
                </a:cubicBezTo>
                <a:cubicBezTo>
                  <a:pt x="115" y="98"/>
                  <a:pt x="114" y="105"/>
                  <a:pt x="116" y="111"/>
                </a:cubicBezTo>
                <a:cubicBezTo>
                  <a:pt x="119" y="125"/>
                  <a:pt x="135" y="131"/>
                  <a:pt x="147" y="123"/>
                </a:cubicBezTo>
                <a:cubicBezTo>
                  <a:pt x="151" y="121"/>
                  <a:pt x="155" y="116"/>
                  <a:pt x="158" y="111"/>
                </a:cubicBezTo>
                <a:cubicBezTo>
                  <a:pt x="164" y="99"/>
                  <a:pt x="169" y="86"/>
                  <a:pt x="175" y="74"/>
                </a:cubicBezTo>
                <a:cubicBezTo>
                  <a:pt x="176" y="72"/>
                  <a:pt x="177" y="71"/>
                  <a:pt x="177" y="70"/>
                </a:cubicBezTo>
                <a:cubicBezTo>
                  <a:pt x="178" y="71"/>
                  <a:pt x="179" y="71"/>
                  <a:pt x="180" y="72"/>
                </a:cubicBezTo>
                <a:cubicBezTo>
                  <a:pt x="217" y="109"/>
                  <a:pt x="253" y="145"/>
                  <a:pt x="290" y="182"/>
                </a:cubicBezTo>
                <a:cubicBezTo>
                  <a:pt x="294" y="186"/>
                  <a:pt x="299" y="191"/>
                  <a:pt x="303" y="195"/>
                </a:cubicBezTo>
                <a:close/>
                <a:moveTo>
                  <a:pt x="81" y="5"/>
                </a:moveTo>
                <a:cubicBezTo>
                  <a:pt x="0" y="87"/>
                  <a:pt x="0" y="87"/>
                  <a:pt x="0" y="87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113" y="38"/>
                  <a:pt x="113" y="38"/>
                  <a:pt x="113" y="38"/>
                </a:cubicBezTo>
                <a:lnTo>
                  <a:pt x="81" y="5"/>
                </a:lnTo>
                <a:close/>
                <a:moveTo>
                  <a:pt x="27" y="99"/>
                </a:moveTo>
                <a:cubicBezTo>
                  <a:pt x="23" y="99"/>
                  <a:pt x="19" y="96"/>
                  <a:pt x="19" y="91"/>
                </a:cubicBezTo>
                <a:cubicBezTo>
                  <a:pt x="19" y="87"/>
                  <a:pt x="23" y="84"/>
                  <a:pt x="27" y="84"/>
                </a:cubicBezTo>
                <a:cubicBezTo>
                  <a:pt x="31" y="84"/>
                  <a:pt x="34" y="87"/>
                  <a:pt x="34" y="91"/>
                </a:cubicBezTo>
                <a:cubicBezTo>
                  <a:pt x="34" y="96"/>
                  <a:pt x="31" y="99"/>
                  <a:pt x="27" y="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500"/>
          </a:p>
        </p:txBody>
      </p:sp>
      <p:sp>
        <p:nvSpPr>
          <p:cNvPr id="109" name="Oval 108"/>
          <p:cNvSpPr/>
          <p:nvPr/>
        </p:nvSpPr>
        <p:spPr>
          <a:xfrm>
            <a:off x="2531710" y="2295462"/>
            <a:ext cx="966867" cy="966867"/>
          </a:xfrm>
          <a:prstGeom prst="ellipse">
            <a:avLst/>
          </a:prstGeom>
          <a:noFill/>
          <a:ln w="952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500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679783" y="1728553"/>
            <a:ext cx="6400181" cy="2042812"/>
            <a:chOff x="825064" y="1990741"/>
            <a:chExt cx="5906329" cy="1714545"/>
          </a:xfrm>
        </p:grpSpPr>
        <p:grpSp>
          <p:nvGrpSpPr>
            <p:cNvPr id="60" name="Group 59"/>
            <p:cNvGrpSpPr/>
            <p:nvPr/>
          </p:nvGrpSpPr>
          <p:grpSpPr>
            <a:xfrm flipH="1">
              <a:off x="825064" y="1990741"/>
              <a:ext cx="524669" cy="1598385"/>
              <a:chOff x="8276166" y="1433890"/>
              <a:chExt cx="524942" cy="1599216"/>
            </a:xfrm>
          </p:grpSpPr>
          <p:grpSp>
            <p:nvGrpSpPr>
              <p:cNvPr id="69" name="Group 68"/>
              <p:cNvGrpSpPr/>
              <p:nvPr/>
            </p:nvGrpSpPr>
            <p:grpSpPr>
              <a:xfrm rot="5400000">
                <a:off x="8323978" y="1386078"/>
                <a:ext cx="429310" cy="524934"/>
                <a:chOff x="8516718" y="1584930"/>
                <a:chExt cx="984067" cy="1203252"/>
              </a:xfrm>
            </p:grpSpPr>
            <p:sp>
              <p:nvSpPr>
                <p:cNvPr id="128" name="Oval 162"/>
                <p:cNvSpPr>
                  <a:spLocks noChangeArrowheads="1"/>
                </p:cNvSpPr>
                <p:nvPr/>
              </p:nvSpPr>
              <p:spPr bwMode="auto">
                <a:xfrm>
                  <a:off x="8573208" y="1584930"/>
                  <a:ext cx="927577" cy="929836"/>
                </a:xfrm>
                <a:prstGeom prst="ellipse">
                  <a:avLst/>
                </a:prstGeom>
                <a:solidFill>
                  <a:srgbClr val="FFD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92" tIns="45696" rIns="91392" bIns="456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300"/>
                </a:p>
              </p:txBody>
            </p:sp>
            <p:sp>
              <p:nvSpPr>
                <p:cNvPr id="129" name="Freeform 163"/>
                <p:cNvSpPr>
                  <a:spLocks/>
                </p:cNvSpPr>
                <p:nvPr/>
              </p:nvSpPr>
              <p:spPr bwMode="auto">
                <a:xfrm>
                  <a:off x="8516718" y="2050413"/>
                  <a:ext cx="519714" cy="604450"/>
                </a:xfrm>
                <a:custGeom>
                  <a:avLst/>
                  <a:gdLst>
                    <a:gd name="T0" fmla="*/ 0 w 261"/>
                    <a:gd name="T1" fmla="*/ 0 h 303"/>
                    <a:gd name="T2" fmla="*/ 261 w 261"/>
                    <a:gd name="T3" fmla="*/ 261 h 303"/>
                    <a:gd name="T4" fmla="*/ 261 w 261"/>
                    <a:gd name="T5" fmla="*/ 303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1" h="303">
                      <a:moveTo>
                        <a:pt x="0" y="0"/>
                      </a:moveTo>
                      <a:cubicBezTo>
                        <a:pt x="0" y="144"/>
                        <a:pt x="117" y="261"/>
                        <a:pt x="261" y="261"/>
                      </a:cubicBezTo>
                      <a:cubicBezTo>
                        <a:pt x="261" y="303"/>
                        <a:pt x="261" y="303"/>
                        <a:pt x="261" y="303"/>
                      </a:cubicBezTo>
                    </a:path>
                  </a:pathLst>
                </a:custGeom>
                <a:noFill/>
                <a:ln w="12700" cap="rnd">
                  <a:solidFill>
                    <a:srgbClr val="FFF2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392" tIns="45696" rIns="91392" bIns="456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300"/>
                </a:p>
              </p:txBody>
            </p:sp>
            <p:sp>
              <p:nvSpPr>
                <p:cNvPr id="130" name="Oval 164"/>
                <p:cNvSpPr>
                  <a:spLocks noChangeArrowheads="1"/>
                </p:cNvSpPr>
                <p:nvPr/>
              </p:nvSpPr>
              <p:spPr bwMode="auto">
                <a:xfrm rot="16200000">
                  <a:off x="8587888" y="1600637"/>
                  <a:ext cx="897088" cy="898421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92" tIns="45696" rIns="91392" bIns="45696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IN" sz="1300" b="1" dirty="0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  <p:sp>
              <p:nvSpPr>
                <p:cNvPr id="131" name="Freeform 165"/>
                <p:cNvSpPr>
                  <a:spLocks noEditPoints="1"/>
                </p:cNvSpPr>
                <p:nvPr/>
              </p:nvSpPr>
              <p:spPr bwMode="auto">
                <a:xfrm>
                  <a:off x="8968644" y="2652605"/>
                  <a:ext cx="135577" cy="135577"/>
                </a:xfrm>
                <a:custGeom>
                  <a:avLst/>
                  <a:gdLst>
                    <a:gd name="T0" fmla="*/ 34 w 68"/>
                    <a:gd name="T1" fmla="*/ 0 h 68"/>
                    <a:gd name="T2" fmla="*/ 0 w 68"/>
                    <a:gd name="T3" fmla="*/ 34 h 68"/>
                    <a:gd name="T4" fmla="*/ 34 w 68"/>
                    <a:gd name="T5" fmla="*/ 68 h 68"/>
                    <a:gd name="T6" fmla="*/ 68 w 68"/>
                    <a:gd name="T7" fmla="*/ 34 h 68"/>
                    <a:gd name="T8" fmla="*/ 34 w 68"/>
                    <a:gd name="T9" fmla="*/ 0 h 68"/>
                    <a:gd name="T10" fmla="*/ 34 w 68"/>
                    <a:gd name="T11" fmla="*/ 49 h 68"/>
                    <a:gd name="T12" fmla="*/ 19 w 68"/>
                    <a:gd name="T13" fmla="*/ 34 h 68"/>
                    <a:gd name="T14" fmla="*/ 34 w 68"/>
                    <a:gd name="T15" fmla="*/ 19 h 68"/>
                    <a:gd name="T16" fmla="*/ 49 w 68"/>
                    <a:gd name="T17" fmla="*/ 34 h 68"/>
                    <a:gd name="T18" fmla="*/ 34 w 68"/>
                    <a:gd name="T19" fmla="*/ 4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8" h="68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3"/>
                        <a:pt x="15" y="68"/>
                        <a:pt x="34" y="68"/>
                      </a:cubicBezTo>
                      <a:cubicBezTo>
                        <a:pt x="53" y="68"/>
                        <a:pt x="68" y="53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lose/>
                      <a:moveTo>
                        <a:pt x="34" y="49"/>
                      </a:moveTo>
                      <a:cubicBezTo>
                        <a:pt x="26" y="49"/>
                        <a:pt x="19" y="42"/>
                        <a:pt x="19" y="34"/>
                      </a:cubicBezTo>
                      <a:cubicBezTo>
                        <a:pt x="19" y="26"/>
                        <a:pt x="26" y="19"/>
                        <a:pt x="34" y="19"/>
                      </a:cubicBezTo>
                      <a:cubicBezTo>
                        <a:pt x="42" y="19"/>
                        <a:pt x="49" y="26"/>
                        <a:pt x="49" y="34"/>
                      </a:cubicBezTo>
                      <a:cubicBezTo>
                        <a:pt x="49" y="42"/>
                        <a:pt x="42" y="49"/>
                        <a:pt x="34" y="49"/>
                      </a:cubicBezTo>
                      <a:close/>
                    </a:path>
                  </a:pathLst>
                </a:custGeom>
                <a:solidFill>
                  <a:srgbClr val="FFF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92" tIns="45696" rIns="91392" bIns="456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30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 rot="5400000">
                <a:off x="8316708" y="1978296"/>
                <a:ext cx="443851" cy="524934"/>
                <a:chOff x="8516718" y="1584930"/>
                <a:chExt cx="1017398" cy="1203252"/>
              </a:xfrm>
            </p:grpSpPr>
            <p:sp>
              <p:nvSpPr>
                <p:cNvPr id="124" name="Oval 162"/>
                <p:cNvSpPr>
                  <a:spLocks noChangeArrowheads="1"/>
                </p:cNvSpPr>
                <p:nvPr/>
              </p:nvSpPr>
              <p:spPr bwMode="auto">
                <a:xfrm>
                  <a:off x="8606539" y="1584930"/>
                  <a:ext cx="927577" cy="929835"/>
                </a:xfrm>
                <a:prstGeom prst="ellipse">
                  <a:avLst/>
                </a:prstGeom>
                <a:solidFill>
                  <a:srgbClr val="FFD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92" tIns="45696" rIns="91392" bIns="456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300"/>
                </a:p>
              </p:txBody>
            </p:sp>
            <p:sp>
              <p:nvSpPr>
                <p:cNvPr id="125" name="Freeform 163"/>
                <p:cNvSpPr>
                  <a:spLocks/>
                </p:cNvSpPr>
                <p:nvPr/>
              </p:nvSpPr>
              <p:spPr bwMode="auto">
                <a:xfrm>
                  <a:off x="8516718" y="2050413"/>
                  <a:ext cx="519714" cy="604450"/>
                </a:xfrm>
                <a:custGeom>
                  <a:avLst/>
                  <a:gdLst>
                    <a:gd name="T0" fmla="*/ 0 w 261"/>
                    <a:gd name="T1" fmla="*/ 0 h 303"/>
                    <a:gd name="T2" fmla="*/ 261 w 261"/>
                    <a:gd name="T3" fmla="*/ 261 h 303"/>
                    <a:gd name="T4" fmla="*/ 261 w 261"/>
                    <a:gd name="T5" fmla="*/ 303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1" h="303">
                      <a:moveTo>
                        <a:pt x="0" y="0"/>
                      </a:moveTo>
                      <a:cubicBezTo>
                        <a:pt x="0" y="144"/>
                        <a:pt x="117" y="261"/>
                        <a:pt x="261" y="261"/>
                      </a:cubicBezTo>
                      <a:cubicBezTo>
                        <a:pt x="261" y="303"/>
                        <a:pt x="261" y="303"/>
                        <a:pt x="261" y="303"/>
                      </a:cubicBezTo>
                    </a:path>
                  </a:pathLst>
                </a:custGeom>
                <a:noFill/>
                <a:ln w="12700" cap="rnd">
                  <a:solidFill>
                    <a:srgbClr val="FFF2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392" tIns="45696" rIns="91392" bIns="456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300"/>
                </a:p>
              </p:txBody>
            </p:sp>
            <p:sp>
              <p:nvSpPr>
                <p:cNvPr id="126" name="Oval 164"/>
                <p:cNvSpPr>
                  <a:spLocks noChangeArrowheads="1"/>
                </p:cNvSpPr>
                <p:nvPr/>
              </p:nvSpPr>
              <p:spPr bwMode="auto">
                <a:xfrm rot="16200000">
                  <a:off x="8587888" y="1600637"/>
                  <a:ext cx="897088" cy="898421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92" tIns="45696" rIns="91392" bIns="45696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IN" sz="1300" b="1" dirty="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127" name="Freeform 165"/>
                <p:cNvSpPr>
                  <a:spLocks noEditPoints="1"/>
                </p:cNvSpPr>
                <p:nvPr/>
              </p:nvSpPr>
              <p:spPr bwMode="auto">
                <a:xfrm>
                  <a:off x="8968644" y="2652605"/>
                  <a:ext cx="135577" cy="135577"/>
                </a:xfrm>
                <a:custGeom>
                  <a:avLst/>
                  <a:gdLst>
                    <a:gd name="T0" fmla="*/ 34 w 68"/>
                    <a:gd name="T1" fmla="*/ 0 h 68"/>
                    <a:gd name="T2" fmla="*/ 0 w 68"/>
                    <a:gd name="T3" fmla="*/ 34 h 68"/>
                    <a:gd name="T4" fmla="*/ 34 w 68"/>
                    <a:gd name="T5" fmla="*/ 68 h 68"/>
                    <a:gd name="T6" fmla="*/ 68 w 68"/>
                    <a:gd name="T7" fmla="*/ 34 h 68"/>
                    <a:gd name="T8" fmla="*/ 34 w 68"/>
                    <a:gd name="T9" fmla="*/ 0 h 68"/>
                    <a:gd name="T10" fmla="*/ 34 w 68"/>
                    <a:gd name="T11" fmla="*/ 49 h 68"/>
                    <a:gd name="T12" fmla="*/ 19 w 68"/>
                    <a:gd name="T13" fmla="*/ 34 h 68"/>
                    <a:gd name="T14" fmla="*/ 34 w 68"/>
                    <a:gd name="T15" fmla="*/ 19 h 68"/>
                    <a:gd name="T16" fmla="*/ 49 w 68"/>
                    <a:gd name="T17" fmla="*/ 34 h 68"/>
                    <a:gd name="T18" fmla="*/ 34 w 68"/>
                    <a:gd name="T19" fmla="*/ 4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8" h="68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3"/>
                        <a:pt x="15" y="68"/>
                        <a:pt x="34" y="68"/>
                      </a:cubicBezTo>
                      <a:cubicBezTo>
                        <a:pt x="53" y="68"/>
                        <a:pt x="68" y="53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lose/>
                      <a:moveTo>
                        <a:pt x="34" y="49"/>
                      </a:moveTo>
                      <a:cubicBezTo>
                        <a:pt x="26" y="49"/>
                        <a:pt x="19" y="42"/>
                        <a:pt x="19" y="34"/>
                      </a:cubicBezTo>
                      <a:cubicBezTo>
                        <a:pt x="19" y="26"/>
                        <a:pt x="26" y="19"/>
                        <a:pt x="34" y="19"/>
                      </a:cubicBezTo>
                      <a:cubicBezTo>
                        <a:pt x="42" y="19"/>
                        <a:pt x="49" y="26"/>
                        <a:pt x="49" y="34"/>
                      </a:cubicBezTo>
                      <a:cubicBezTo>
                        <a:pt x="49" y="42"/>
                        <a:pt x="42" y="49"/>
                        <a:pt x="34" y="49"/>
                      </a:cubicBezTo>
                      <a:close/>
                    </a:path>
                  </a:pathLst>
                </a:custGeom>
                <a:solidFill>
                  <a:srgbClr val="FFF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92" tIns="45696" rIns="91392" bIns="456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300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 rot="5400000">
                <a:off x="8323985" y="2555984"/>
                <a:ext cx="429311" cy="524934"/>
                <a:chOff x="8516718" y="1584930"/>
                <a:chExt cx="984067" cy="1203252"/>
              </a:xfrm>
            </p:grpSpPr>
            <p:sp>
              <p:nvSpPr>
                <p:cNvPr id="120" name="Oval 162"/>
                <p:cNvSpPr>
                  <a:spLocks noChangeArrowheads="1"/>
                </p:cNvSpPr>
                <p:nvPr/>
              </p:nvSpPr>
              <p:spPr bwMode="auto">
                <a:xfrm>
                  <a:off x="8573208" y="1584930"/>
                  <a:ext cx="927577" cy="929836"/>
                </a:xfrm>
                <a:prstGeom prst="ellipse">
                  <a:avLst/>
                </a:prstGeom>
                <a:solidFill>
                  <a:srgbClr val="FFD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92" tIns="45696" rIns="91392" bIns="456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300"/>
                </a:p>
              </p:txBody>
            </p:sp>
            <p:sp>
              <p:nvSpPr>
                <p:cNvPr id="121" name="Freeform 163"/>
                <p:cNvSpPr>
                  <a:spLocks/>
                </p:cNvSpPr>
                <p:nvPr/>
              </p:nvSpPr>
              <p:spPr bwMode="auto">
                <a:xfrm>
                  <a:off x="8516718" y="2050413"/>
                  <a:ext cx="519714" cy="604450"/>
                </a:xfrm>
                <a:custGeom>
                  <a:avLst/>
                  <a:gdLst>
                    <a:gd name="T0" fmla="*/ 0 w 261"/>
                    <a:gd name="T1" fmla="*/ 0 h 303"/>
                    <a:gd name="T2" fmla="*/ 261 w 261"/>
                    <a:gd name="T3" fmla="*/ 261 h 303"/>
                    <a:gd name="T4" fmla="*/ 261 w 261"/>
                    <a:gd name="T5" fmla="*/ 303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1" h="303">
                      <a:moveTo>
                        <a:pt x="0" y="0"/>
                      </a:moveTo>
                      <a:cubicBezTo>
                        <a:pt x="0" y="144"/>
                        <a:pt x="117" y="261"/>
                        <a:pt x="261" y="261"/>
                      </a:cubicBezTo>
                      <a:cubicBezTo>
                        <a:pt x="261" y="303"/>
                        <a:pt x="261" y="303"/>
                        <a:pt x="261" y="303"/>
                      </a:cubicBezTo>
                    </a:path>
                  </a:pathLst>
                </a:custGeom>
                <a:noFill/>
                <a:ln w="12700" cap="rnd">
                  <a:solidFill>
                    <a:srgbClr val="FFF2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392" tIns="45696" rIns="91392" bIns="456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300"/>
                </a:p>
              </p:txBody>
            </p:sp>
            <p:sp>
              <p:nvSpPr>
                <p:cNvPr id="122" name="Oval 164"/>
                <p:cNvSpPr>
                  <a:spLocks noChangeArrowheads="1"/>
                </p:cNvSpPr>
                <p:nvPr/>
              </p:nvSpPr>
              <p:spPr bwMode="auto">
                <a:xfrm rot="16200000">
                  <a:off x="8587894" y="1600633"/>
                  <a:ext cx="897088" cy="898418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92" tIns="45696" rIns="91392" bIns="45696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IN" sz="1300" b="1" dirty="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123" name="Freeform 165"/>
                <p:cNvSpPr>
                  <a:spLocks noEditPoints="1"/>
                </p:cNvSpPr>
                <p:nvPr/>
              </p:nvSpPr>
              <p:spPr bwMode="auto">
                <a:xfrm>
                  <a:off x="8968644" y="2652605"/>
                  <a:ext cx="135577" cy="135577"/>
                </a:xfrm>
                <a:custGeom>
                  <a:avLst/>
                  <a:gdLst>
                    <a:gd name="T0" fmla="*/ 34 w 68"/>
                    <a:gd name="T1" fmla="*/ 0 h 68"/>
                    <a:gd name="T2" fmla="*/ 0 w 68"/>
                    <a:gd name="T3" fmla="*/ 34 h 68"/>
                    <a:gd name="T4" fmla="*/ 34 w 68"/>
                    <a:gd name="T5" fmla="*/ 68 h 68"/>
                    <a:gd name="T6" fmla="*/ 68 w 68"/>
                    <a:gd name="T7" fmla="*/ 34 h 68"/>
                    <a:gd name="T8" fmla="*/ 34 w 68"/>
                    <a:gd name="T9" fmla="*/ 0 h 68"/>
                    <a:gd name="T10" fmla="*/ 34 w 68"/>
                    <a:gd name="T11" fmla="*/ 49 h 68"/>
                    <a:gd name="T12" fmla="*/ 19 w 68"/>
                    <a:gd name="T13" fmla="*/ 34 h 68"/>
                    <a:gd name="T14" fmla="*/ 34 w 68"/>
                    <a:gd name="T15" fmla="*/ 19 h 68"/>
                    <a:gd name="T16" fmla="*/ 49 w 68"/>
                    <a:gd name="T17" fmla="*/ 34 h 68"/>
                    <a:gd name="T18" fmla="*/ 34 w 68"/>
                    <a:gd name="T19" fmla="*/ 4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8" h="68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3"/>
                        <a:pt x="15" y="68"/>
                        <a:pt x="34" y="68"/>
                      </a:cubicBezTo>
                      <a:cubicBezTo>
                        <a:pt x="53" y="68"/>
                        <a:pt x="68" y="53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lose/>
                      <a:moveTo>
                        <a:pt x="34" y="49"/>
                      </a:moveTo>
                      <a:cubicBezTo>
                        <a:pt x="26" y="49"/>
                        <a:pt x="19" y="42"/>
                        <a:pt x="19" y="34"/>
                      </a:cubicBezTo>
                      <a:cubicBezTo>
                        <a:pt x="19" y="26"/>
                        <a:pt x="26" y="19"/>
                        <a:pt x="34" y="19"/>
                      </a:cubicBezTo>
                      <a:cubicBezTo>
                        <a:pt x="42" y="19"/>
                        <a:pt x="49" y="26"/>
                        <a:pt x="49" y="34"/>
                      </a:cubicBezTo>
                      <a:cubicBezTo>
                        <a:pt x="49" y="42"/>
                        <a:pt x="42" y="49"/>
                        <a:pt x="34" y="49"/>
                      </a:cubicBezTo>
                      <a:close/>
                    </a:path>
                  </a:pathLst>
                </a:custGeom>
                <a:solidFill>
                  <a:srgbClr val="FFF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92" tIns="45696" rIns="91392" bIns="456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300"/>
                </a:p>
              </p:txBody>
            </p:sp>
          </p:grpSp>
          <p:cxnSp>
            <p:nvCxnSpPr>
              <p:cNvPr id="113" name="Straight Connector 112"/>
              <p:cNvCxnSpPr>
                <a:stCxn id="131" idx="3"/>
                <a:endCxn id="127" idx="1"/>
              </p:cNvCxnSpPr>
              <p:nvPr/>
            </p:nvCxnSpPr>
            <p:spPr>
              <a:xfrm>
                <a:off x="8305739" y="1690195"/>
                <a:ext cx="0" cy="525801"/>
              </a:xfrm>
              <a:prstGeom prst="line">
                <a:avLst/>
              </a:prstGeom>
              <a:ln w="9525">
                <a:solidFill>
                  <a:srgbClr val="FFF27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27" idx="3"/>
                <a:endCxn id="123" idx="1"/>
              </p:cNvCxnSpPr>
              <p:nvPr/>
            </p:nvCxnSpPr>
            <p:spPr>
              <a:xfrm>
                <a:off x="8305739" y="2275143"/>
                <a:ext cx="0" cy="525801"/>
              </a:xfrm>
              <a:prstGeom prst="line">
                <a:avLst/>
              </a:prstGeom>
              <a:ln w="9525">
                <a:solidFill>
                  <a:srgbClr val="FFF27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>
              <a:spLocks/>
            </p:cNvSpPr>
            <p:nvPr/>
          </p:nvSpPr>
          <p:spPr>
            <a:xfrm>
              <a:off x="1494570" y="1998209"/>
              <a:ext cx="5236823" cy="326325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spcBef>
                  <a:spcPct val="20000"/>
                </a:spcBef>
                <a:buClr>
                  <a:srgbClr val="FFE600"/>
                </a:buClr>
                <a:buSzPct val="70000"/>
              </a:pPr>
              <a:r>
                <a:rPr lang="en-US" sz="1350" b="1" dirty="0" smtClean="0">
                  <a:solidFill>
                    <a:schemeClr val="bg1"/>
                  </a:solidFill>
                </a:rPr>
                <a:t>Predict which employee has high likelihood of churn</a:t>
              </a:r>
              <a:endParaRPr lang="en-US" sz="1350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Connector 61"/>
            <p:cNvCxnSpPr>
              <a:cxnSpLocks/>
            </p:cNvCxnSpPr>
            <p:nvPr/>
          </p:nvCxnSpPr>
          <p:spPr>
            <a:xfrm>
              <a:off x="1430429" y="2350996"/>
              <a:ext cx="52920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>
              <a:spLocks/>
            </p:cNvSpPr>
            <p:nvPr/>
          </p:nvSpPr>
          <p:spPr>
            <a:xfrm>
              <a:off x="1462499" y="2394134"/>
              <a:ext cx="5227859" cy="26645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spcBef>
                  <a:spcPct val="20000"/>
                </a:spcBef>
                <a:buClr>
                  <a:srgbClr val="FFE600"/>
                </a:buClr>
                <a:buSzPct val="70000"/>
              </a:pPr>
              <a:r>
                <a:rPr lang="en-US" sz="1350" b="1" dirty="0" smtClean="0">
                  <a:solidFill>
                    <a:schemeClr val="bg1"/>
                  </a:solidFill>
                </a:rPr>
                <a:t> </a:t>
              </a:r>
              <a:r>
                <a:rPr lang="en-US" sz="1350" b="1" dirty="0" smtClean="0">
                  <a:solidFill>
                    <a:schemeClr val="bg1"/>
                  </a:solidFill>
                </a:rPr>
                <a:t>Identification of factors causing employee churn </a:t>
              </a:r>
              <a:endParaRPr 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>
            <a:xfrm>
              <a:off x="1485311" y="2734081"/>
              <a:ext cx="5227859" cy="943243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spcBef>
                  <a:spcPct val="20000"/>
                </a:spcBef>
                <a:buClr>
                  <a:srgbClr val="FFE600"/>
                </a:buClr>
                <a:buSzPct val="70000"/>
              </a:pPr>
              <a:endParaRPr lang="en-US" sz="1350" b="1" dirty="0" smtClean="0">
                <a:solidFill>
                  <a:schemeClr val="bg1"/>
                </a:solidFill>
              </a:endParaRPr>
            </a:p>
            <a:p>
              <a:pPr>
                <a:spcBef>
                  <a:spcPct val="20000"/>
                </a:spcBef>
                <a:buClr>
                  <a:srgbClr val="FFE600"/>
                </a:buClr>
                <a:buSzPct val="70000"/>
              </a:pPr>
              <a:r>
                <a:rPr lang="en-US" sz="1350" b="1" dirty="0" smtClean="0">
                  <a:solidFill>
                    <a:schemeClr val="bg1"/>
                  </a:solidFill>
                </a:rPr>
                <a:t>Identification of factors causing  employee churn at various cuts</a:t>
              </a:r>
            </a:p>
            <a:p>
              <a:pPr marL="800100" lvl="1" indent="-342900">
                <a:spcBef>
                  <a:spcPct val="20000"/>
                </a:spcBef>
                <a:buClr>
                  <a:srgbClr val="FFE600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350" b="1" dirty="0" smtClean="0">
                  <a:solidFill>
                    <a:schemeClr val="bg1"/>
                  </a:solidFill>
                </a:rPr>
                <a:t>For high performing employee</a:t>
              </a:r>
            </a:p>
            <a:p>
              <a:pPr marL="800100" lvl="1" indent="-342900">
                <a:spcBef>
                  <a:spcPct val="20000"/>
                </a:spcBef>
                <a:buClr>
                  <a:srgbClr val="FFE600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350" b="1" dirty="0" smtClean="0">
                  <a:solidFill>
                    <a:schemeClr val="bg1"/>
                  </a:solidFill>
                </a:rPr>
                <a:t>For </a:t>
              </a:r>
              <a:r>
                <a:rPr lang="en-US" sz="1350" b="1" dirty="0">
                  <a:solidFill>
                    <a:schemeClr val="bg1"/>
                  </a:solidFill>
                </a:rPr>
                <a:t> </a:t>
              </a:r>
              <a:r>
                <a:rPr lang="en-US" sz="1350" b="1" dirty="0" smtClean="0">
                  <a:solidFill>
                    <a:schemeClr val="bg1"/>
                  </a:solidFill>
                </a:rPr>
                <a:t>various location</a:t>
              </a:r>
            </a:p>
            <a:p>
              <a:pPr marL="800100" lvl="1" indent="-342900">
                <a:spcBef>
                  <a:spcPct val="20000"/>
                </a:spcBef>
                <a:buClr>
                  <a:srgbClr val="FFE600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350" b="1" dirty="0" smtClean="0">
                  <a:solidFill>
                    <a:schemeClr val="bg1"/>
                  </a:solidFill>
                </a:rPr>
                <a:t>For various job level</a:t>
              </a:r>
            </a:p>
            <a:p>
              <a:pPr>
                <a:spcBef>
                  <a:spcPct val="20000"/>
                </a:spcBef>
                <a:buClr>
                  <a:srgbClr val="FFE600"/>
                </a:buClr>
                <a:buSzPct val="70000"/>
              </a:pPr>
              <a:endParaRPr lang="en-US" sz="1350" b="1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Connector 65"/>
            <p:cNvCxnSpPr>
              <a:cxnSpLocks/>
            </p:cNvCxnSpPr>
            <p:nvPr/>
          </p:nvCxnSpPr>
          <p:spPr>
            <a:xfrm>
              <a:off x="1439393" y="2710385"/>
              <a:ext cx="52920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cxnSpLocks/>
            </p:cNvCxnSpPr>
            <p:nvPr/>
          </p:nvCxnSpPr>
          <p:spPr>
            <a:xfrm>
              <a:off x="1430429" y="3705286"/>
              <a:ext cx="52920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Pentagon 48"/>
          <p:cNvSpPr/>
          <p:nvPr/>
        </p:nvSpPr>
        <p:spPr>
          <a:xfrm>
            <a:off x="3188389" y="857988"/>
            <a:ext cx="1987454" cy="303802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How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0" name="Pentagon 49"/>
          <p:cNvSpPr/>
          <p:nvPr/>
        </p:nvSpPr>
        <p:spPr>
          <a:xfrm>
            <a:off x="7261427" y="866804"/>
            <a:ext cx="1882570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/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Solution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1" name="Pentagon 50"/>
          <p:cNvSpPr/>
          <p:nvPr/>
        </p:nvSpPr>
        <p:spPr>
          <a:xfrm>
            <a:off x="5176014" y="854018"/>
            <a:ext cx="2087424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US" sz="1399" dirty="0">
              <a:solidFill>
                <a:srgbClr val="333333"/>
              </a:solidFill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sz="1399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Modelling</a:t>
            </a:r>
            <a:endParaRPr lang="en-US" sz="1399" dirty="0">
              <a:solidFill>
                <a:srgbClr val="333333"/>
              </a:solidFill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IN" sz="1399" dirty="0">
              <a:solidFill>
                <a:srgbClr val="333333"/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>
            <a:off x="1146746" y="853243"/>
            <a:ext cx="2045025" cy="307305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chemeClr val="tx2"/>
                </a:solidFill>
              </a:rPr>
              <a:t>Business Problem</a:t>
            </a:r>
            <a:endParaRPr lang="en-IN" sz="1399" dirty="0">
              <a:solidFill>
                <a:schemeClr val="tx2"/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>
            <a:off x="9152627" y="866803"/>
            <a:ext cx="1854675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/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Next Steps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77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Important Factors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51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Factors at Various Cuts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01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Road Ahead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challenge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0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Attrition Prediction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– High Level Process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(For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assurance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6202" y="1268917"/>
            <a:ext cx="11639598" cy="4802411"/>
          </a:xfrm>
          <a:prstGeom prst="roundRect">
            <a:avLst>
              <a:gd name="adj" fmla="val 4602"/>
            </a:avLst>
          </a:prstGeom>
          <a:noFill/>
          <a:ln w="1587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chemeClr val="tx1"/>
              </a:solidFill>
            </a:endParaRPr>
          </a:p>
        </p:txBody>
      </p:sp>
      <p:pic>
        <p:nvPicPr>
          <p:cNvPr id="3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891" y="2440210"/>
            <a:ext cx="1435675" cy="10186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cxnSp>
        <p:nvCxnSpPr>
          <p:cNvPr id="59" name="Straight Arrow Connector 58"/>
          <p:cNvCxnSpPr/>
          <p:nvPr/>
        </p:nvCxnSpPr>
        <p:spPr>
          <a:xfrm>
            <a:off x="8299069" y="2964544"/>
            <a:ext cx="1152000" cy="0"/>
          </a:xfrm>
          <a:prstGeom prst="straightConnector1">
            <a:avLst/>
          </a:prstGeom>
          <a:ln w="603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54162" y="2686204"/>
            <a:ext cx="728451" cy="213501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350" dirty="0" smtClean="0"/>
              <a:t>Training</a:t>
            </a:r>
            <a:endParaRPr lang="en-IN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6880343" y="2347292"/>
            <a:ext cx="1350509" cy="991132"/>
            <a:chOff x="6880343" y="2347292"/>
            <a:chExt cx="1350509" cy="991132"/>
          </a:xfrm>
        </p:grpSpPr>
        <p:sp>
          <p:nvSpPr>
            <p:cNvPr id="35" name="Rectangle 34"/>
            <p:cNvSpPr/>
            <p:nvPr/>
          </p:nvSpPr>
          <p:spPr>
            <a:xfrm>
              <a:off x="6880343" y="2590666"/>
              <a:ext cx="1350509" cy="747758"/>
            </a:xfrm>
            <a:prstGeom prst="rect">
              <a:avLst/>
            </a:prstGeom>
            <a:solidFill>
              <a:schemeClr val="accent4">
                <a:lumMod val="2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599" b="1" u="sng" dirty="0" smtClean="0">
                  <a:solidFill>
                    <a:schemeClr val="bg1"/>
                  </a:solidFill>
                </a:rPr>
                <a:t>8079 </a:t>
              </a:r>
              <a:r>
                <a:rPr lang="en-US" sz="1400" b="1" u="sng" dirty="0" smtClean="0">
                  <a:solidFill>
                    <a:schemeClr val="bg1"/>
                  </a:solidFill>
                </a:rPr>
                <a:t>Opportunities</a:t>
              </a:r>
              <a:endParaRPr lang="en-US" sz="14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92972" y="2347292"/>
              <a:ext cx="445310" cy="219945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r>
                <a:rPr lang="en-US" sz="1399" dirty="0" smtClean="0"/>
                <a:t>70%</a:t>
              </a:r>
              <a:endParaRPr lang="en-IN" sz="1399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13242" y="3718270"/>
            <a:ext cx="1350509" cy="982854"/>
            <a:chOff x="6913242" y="3718270"/>
            <a:chExt cx="1350509" cy="982854"/>
          </a:xfrm>
        </p:grpSpPr>
        <p:sp>
          <p:nvSpPr>
            <p:cNvPr id="37" name="Rectangle 36"/>
            <p:cNvSpPr/>
            <p:nvPr/>
          </p:nvSpPr>
          <p:spPr>
            <a:xfrm>
              <a:off x="6913242" y="3953366"/>
              <a:ext cx="1350509" cy="747758"/>
            </a:xfrm>
            <a:prstGeom prst="rect">
              <a:avLst/>
            </a:prstGeom>
            <a:solidFill>
              <a:schemeClr val="accent4">
                <a:lumMod val="2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sz="1599" b="1" u="sng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599" b="1" u="sng" dirty="0" smtClean="0">
                  <a:solidFill>
                    <a:schemeClr val="bg1"/>
                  </a:solidFill>
                </a:rPr>
                <a:t>3418</a:t>
              </a:r>
            </a:p>
            <a:p>
              <a:pPr algn="ctr"/>
              <a:r>
                <a:rPr lang="en-US" sz="1400" b="1" u="sng" dirty="0" smtClean="0">
                  <a:solidFill>
                    <a:schemeClr val="bg1"/>
                  </a:solidFill>
                </a:rPr>
                <a:t>Opportunities</a:t>
              </a:r>
            </a:p>
            <a:p>
              <a:pPr algn="ctr"/>
              <a:endParaRPr lang="en-US" sz="1599" b="1" u="sng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53845" y="3718270"/>
              <a:ext cx="445310" cy="219945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r>
                <a:rPr lang="en-US" sz="1399" dirty="0" smtClean="0"/>
                <a:t>30%</a:t>
              </a:r>
              <a:endParaRPr lang="en-IN" sz="1399" dirty="0"/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8318990" y="4327246"/>
            <a:ext cx="1944000" cy="16930"/>
          </a:xfrm>
          <a:prstGeom prst="line">
            <a:avLst/>
          </a:prstGeom>
          <a:ln w="60325">
            <a:solidFill>
              <a:schemeClr val="bg1">
                <a:lumMod val="9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0254728" y="3541013"/>
            <a:ext cx="0" cy="828000"/>
          </a:xfrm>
          <a:prstGeom prst="straightConnector1">
            <a:avLst/>
          </a:prstGeom>
          <a:ln w="603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69216" y="4064824"/>
            <a:ext cx="743765" cy="219945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399" dirty="0"/>
              <a:t>Testing</a:t>
            </a:r>
            <a:endParaRPr lang="en-IN" sz="1399" dirty="0"/>
          </a:p>
        </p:txBody>
      </p:sp>
      <p:sp>
        <p:nvSpPr>
          <p:cNvPr id="68" name="Rectangle 67"/>
          <p:cNvSpPr/>
          <p:nvPr/>
        </p:nvSpPr>
        <p:spPr>
          <a:xfrm>
            <a:off x="9731421" y="1903049"/>
            <a:ext cx="1144421" cy="438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85720">
                <a:srgbClr val="FFF492"/>
              </a:gs>
              <a:gs pos="35000">
                <a:schemeClr val="accent2">
                  <a:lumMod val="45000"/>
                  <a:lumOff val="55000"/>
                </a:schemeClr>
              </a:gs>
              <a:gs pos="7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399" b="1" dirty="0">
                <a:solidFill>
                  <a:schemeClr val="tx2"/>
                </a:solidFill>
              </a:rPr>
              <a:t>Accuracy</a:t>
            </a:r>
          </a:p>
          <a:p>
            <a:pPr algn="ctr"/>
            <a:r>
              <a:rPr lang="en-US" sz="1399" b="1" dirty="0" smtClean="0">
                <a:solidFill>
                  <a:schemeClr val="tx2"/>
                </a:solidFill>
              </a:rPr>
              <a:t>79%</a:t>
            </a:r>
            <a:endParaRPr lang="en-US" sz="1399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9479" y="1578351"/>
            <a:ext cx="5244525" cy="3514857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81831" y="5217126"/>
            <a:ext cx="1774769" cy="219913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399" dirty="0" smtClean="0"/>
              <a:t>Prediction </a:t>
            </a:r>
            <a:r>
              <a:rPr lang="en-US" sz="1399" dirty="0"/>
              <a:t>Modeling</a:t>
            </a:r>
            <a:endParaRPr lang="en-IN" sz="1399" dirty="0"/>
          </a:p>
        </p:txBody>
      </p:sp>
      <p:sp>
        <p:nvSpPr>
          <p:cNvPr id="21" name="Rectangle 20"/>
          <p:cNvSpPr/>
          <p:nvPr/>
        </p:nvSpPr>
        <p:spPr>
          <a:xfrm>
            <a:off x="466262" y="3053297"/>
            <a:ext cx="1680651" cy="108862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99" b="1" u="sng" dirty="0" smtClean="0">
                <a:solidFill>
                  <a:schemeClr val="tx2"/>
                </a:solidFill>
              </a:rPr>
              <a:t>11497</a:t>
            </a:r>
          </a:p>
          <a:p>
            <a:pPr algn="ctr"/>
            <a:r>
              <a:rPr lang="en-US" sz="1400" b="1" u="sng" dirty="0" smtClean="0">
                <a:solidFill>
                  <a:schemeClr val="tx2"/>
                </a:solidFill>
              </a:rPr>
              <a:t>Opportunities</a:t>
            </a:r>
          </a:p>
          <a:p>
            <a:pPr algn="ctr"/>
            <a:endParaRPr lang="en-US" sz="1199" dirty="0">
              <a:solidFill>
                <a:schemeClr val="tx2"/>
              </a:solidFill>
            </a:endParaRPr>
          </a:p>
          <a:p>
            <a:pPr algn="ctr"/>
            <a:r>
              <a:rPr lang="en-US" sz="1199" dirty="0" smtClean="0">
                <a:solidFill>
                  <a:schemeClr val="tx2"/>
                </a:solidFill>
              </a:rPr>
              <a:t>Past Open</a:t>
            </a:r>
          </a:p>
          <a:p>
            <a:pPr algn="ctr"/>
            <a:r>
              <a:rPr lang="en-US" sz="1199" dirty="0" smtClean="0">
                <a:solidFill>
                  <a:schemeClr val="tx2"/>
                </a:solidFill>
              </a:rPr>
              <a:t>Current Closed</a:t>
            </a:r>
            <a:endParaRPr lang="en-US" sz="1199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07396" y="3617046"/>
            <a:ext cx="2978771" cy="0"/>
          </a:xfrm>
          <a:prstGeom prst="straightConnector1">
            <a:avLst/>
          </a:prstGeom>
          <a:ln w="603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186167" y="2950791"/>
            <a:ext cx="1683561" cy="1386000"/>
            <a:chOff x="5186167" y="2950791"/>
            <a:chExt cx="1683561" cy="1386000"/>
          </a:xfrm>
        </p:grpSpPr>
        <p:grpSp>
          <p:nvGrpSpPr>
            <p:cNvPr id="53" name="Group 52"/>
            <p:cNvGrpSpPr/>
            <p:nvPr/>
          </p:nvGrpSpPr>
          <p:grpSpPr>
            <a:xfrm>
              <a:off x="5934456" y="2950791"/>
              <a:ext cx="935272" cy="1386000"/>
              <a:chOff x="2630964" y="2558305"/>
              <a:chExt cx="1654502" cy="1386722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2630964" y="2572065"/>
                <a:ext cx="1654502" cy="0"/>
              </a:xfrm>
              <a:prstGeom prst="straightConnector1">
                <a:avLst/>
              </a:prstGeom>
              <a:ln w="60325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77429" y="3927663"/>
                <a:ext cx="1596743" cy="7813"/>
              </a:xfrm>
              <a:prstGeom prst="straightConnector1">
                <a:avLst/>
              </a:prstGeom>
              <a:ln w="60325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677429" y="2558305"/>
                <a:ext cx="0" cy="1386722"/>
              </a:xfrm>
              <a:prstGeom prst="line">
                <a:avLst/>
              </a:prstGeom>
              <a:ln w="60325">
                <a:solidFill>
                  <a:schemeClr val="bg1">
                    <a:lumMod val="9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/>
            <p:cNvCxnSpPr/>
            <p:nvPr/>
          </p:nvCxnSpPr>
          <p:spPr>
            <a:xfrm>
              <a:off x="5186167" y="3617046"/>
              <a:ext cx="792000" cy="0"/>
            </a:xfrm>
            <a:prstGeom prst="straightConnector1">
              <a:avLst/>
            </a:prstGeom>
            <a:ln w="60325">
              <a:solidFill>
                <a:schemeClr val="bg1">
                  <a:lumMod val="9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4368" y="5877429"/>
            <a:ext cx="3145912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200" b="0" i="1" dirty="0" smtClean="0"/>
              <a:t>Note: The model is in developmental stage</a:t>
            </a:r>
            <a:endParaRPr lang="en-IN" sz="1200" b="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23722" y="5877429"/>
            <a:ext cx="6282797" cy="18081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100" b="0" i="1" dirty="0" smtClean="0"/>
              <a:t>Above opportunities are for July 2016-May 2017’; Open Opportunities which closed by June end</a:t>
            </a:r>
            <a:endParaRPr lang="en-IN" sz="1100" b="0" i="1" dirty="0"/>
          </a:p>
        </p:txBody>
      </p:sp>
      <p:sp>
        <p:nvSpPr>
          <p:cNvPr id="33" name="Pentagon 32"/>
          <p:cNvSpPr/>
          <p:nvPr/>
        </p:nvSpPr>
        <p:spPr>
          <a:xfrm>
            <a:off x="3188389" y="857988"/>
            <a:ext cx="1987454" cy="303802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2"/>
              </a:solidFill>
            </a:endParaRPr>
          </a:p>
          <a:p>
            <a:pPr algn="ctr"/>
            <a:r>
              <a:rPr lang="en-US" sz="1399" dirty="0" smtClean="0">
                <a:solidFill>
                  <a:schemeClr val="tx2"/>
                </a:solidFill>
              </a:rPr>
              <a:t>How</a:t>
            </a:r>
            <a:endParaRPr lang="en-US" sz="1399" dirty="0">
              <a:solidFill>
                <a:schemeClr val="tx2"/>
              </a:solidFill>
            </a:endParaRPr>
          </a:p>
          <a:p>
            <a:pPr algn="ctr"/>
            <a:endParaRPr lang="en-IN" sz="1399" dirty="0">
              <a:solidFill>
                <a:schemeClr val="tx2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7261427" y="866804"/>
            <a:ext cx="1882570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/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Solution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9" name="Pentagon 38"/>
          <p:cNvSpPr/>
          <p:nvPr/>
        </p:nvSpPr>
        <p:spPr>
          <a:xfrm>
            <a:off x="5176014" y="854018"/>
            <a:ext cx="2087424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US" sz="1399" dirty="0">
              <a:solidFill>
                <a:srgbClr val="333333"/>
              </a:solidFill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sz="1399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Modelling</a:t>
            </a:r>
            <a:endParaRPr lang="en-US" sz="1399" dirty="0">
              <a:solidFill>
                <a:srgbClr val="333333"/>
              </a:solidFill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IN" sz="1399" dirty="0">
              <a:solidFill>
                <a:srgbClr val="333333"/>
              </a:solidFill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1146746" y="853243"/>
            <a:ext cx="2045025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rgbClr val="FFFFFF">
                    <a:lumMod val="65000"/>
                  </a:srgbClr>
                </a:solidFill>
              </a:rPr>
              <a:t>Business Problem</a:t>
            </a:r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1" name="Pentagon 40"/>
          <p:cNvSpPr/>
          <p:nvPr/>
        </p:nvSpPr>
        <p:spPr>
          <a:xfrm>
            <a:off x="9152627" y="866803"/>
            <a:ext cx="1854675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/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Next Steps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5" grpId="0"/>
      <p:bldP spid="68" grpId="0" animBg="1"/>
      <p:bldP spid="19" grpId="0" animBg="1"/>
      <p:bldP spid="69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Prediction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How?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</a:t>
            </a:r>
            <a:endParaRPr lang="en-US" sz="1999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82832" y="1337035"/>
            <a:ext cx="2057448" cy="297633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50" b="1" dirty="0" smtClean="0">
                <a:solidFill>
                  <a:schemeClr val="tx2"/>
                </a:solidFill>
              </a:rPr>
              <a:t>Pre-Modeling Stage</a:t>
            </a:r>
            <a:endParaRPr lang="en-IN" sz="1550" b="1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29079" y="1801922"/>
            <a:ext cx="2319328" cy="1734832"/>
            <a:chOff x="1554481" y="3014483"/>
            <a:chExt cx="2319328" cy="1734832"/>
          </a:xfrm>
        </p:grpSpPr>
        <p:sp>
          <p:nvSpPr>
            <p:cNvPr id="67" name="TextBox 66"/>
            <p:cNvSpPr txBox="1"/>
            <p:nvPr/>
          </p:nvSpPr>
          <p:spPr>
            <a:xfrm>
              <a:off x="1655755" y="3400011"/>
              <a:ext cx="2218054" cy="1211101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marL="342900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300" dirty="0" smtClean="0">
                  <a:solidFill>
                    <a:schemeClr val="bg1"/>
                  </a:solidFill>
                </a:rPr>
                <a:t>Null and Missing Values removed / treated</a:t>
              </a:r>
            </a:p>
            <a:p>
              <a:pPr marL="342900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300" dirty="0" smtClean="0">
                  <a:solidFill>
                    <a:schemeClr val="bg1"/>
                  </a:solidFill>
                </a:rPr>
                <a:t>Outliers detected and removed / treated</a:t>
              </a:r>
            </a:p>
            <a:p>
              <a:pPr marL="342900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300" dirty="0" smtClean="0">
                  <a:solidFill>
                    <a:schemeClr val="bg1"/>
                  </a:solidFill>
                </a:rPr>
                <a:t>Data converted to proper shape for modeling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51754" y="3014483"/>
              <a:ext cx="1222382" cy="220060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US" sz="1399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Data Cleaning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54481" y="3243687"/>
              <a:ext cx="2319328" cy="1505628"/>
            </a:xfrm>
            <a:prstGeom prst="roundRect">
              <a:avLst>
                <a:gd name="adj" fmla="val 892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8358" y="2242965"/>
            <a:ext cx="1350509" cy="967671"/>
            <a:chOff x="418086" y="2453277"/>
            <a:chExt cx="1350509" cy="967671"/>
          </a:xfrm>
        </p:grpSpPr>
        <p:sp>
          <p:nvSpPr>
            <p:cNvPr id="49" name="TextBox 48"/>
            <p:cNvSpPr txBox="1"/>
            <p:nvPr/>
          </p:nvSpPr>
          <p:spPr>
            <a:xfrm>
              <a:off x="513203" y="2453277"/>
              <a:ext cx="1209202" cy="219913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1399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Merged Data</a:t>
              </a:r>
              <a:endParaRPr lang="en-IN" sz="1399" dirty="0" err="1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8086" y="2673190"/>
              <a:ext cx="1350509" cy="747758"/>
            </a:xfrm>
            <a:prstGeom prst="rect">
              <a:avLst/>
            </a:prstGeom>
            <a:solidFill>
              <a:schemeClr val="accent4">
                <a:lumMod val="2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599" b="1" u="sng" dirty="0" smtClean="0">
                  <a:solidFill>
                    <a:schemeClr val="bg1"/>
                  </a:solidFill>
                </a:rPr>
                <a:t>11,497 </a:t>
              </a:r>
              <a:r>
                <a:rPr lang="en-US" sz="1400" b="1" u="sng" dirty="0" smtClean="0">
                  <a:solidFill>
                    <a:schemeClr val="bg1"/>
                  </a:solidFill>
                </a:rPr>
                <a:t>Opportunities</a:t>
              </a:r>
              <a:endParaRPr lang="en-US" sz="1400" b="1" u="sng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1825300" y="2740745"/>
            <a:ext cx="466344" cy="192024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4914840" y="2696988"/>
            <a:ext cx="466344" cy="192024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8380078" y="2740745"/>
            <a:ext cx="466344" cy="192024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7" name="Right Arrow 86"/>
          <p:cNvSpPr/>
          <p:nvPr/>
        </p:nvSpPr>
        <p:spPr>
          <a:xfrm>
            <a:off x="11738539" y="2750185"/>
            <a:ext cx="360000" cy="192024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27369" y="3936948"/>
            <a:ext cx="2166948" cy="2048465"/>
            <a:chOff x="4246800" y="3998445"/>
            <a:chExt cx="2166948" cy="2048465"/>
          </a:xfrm>
        </p:grpSpPr>
        <p:grpSp>
          <p:nvGrpSpPr>
            <p:cNvPr id="44" name="Group 43"/>
            <p:cNvGrpSpPr/>
            <p:nvPr/>
          </p:nvGrpSpPr>
          <p:grpSpPr>
            <a:xfrm>
              <a:off x="5063238" y="3998445"/>
              <a:ext cx="1350509" cy="991132"/>
              <a:chOff x="6880343" y="2347292"/>
              <a:chExt cx="1350509" cy="99113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880343" y="2590666"/>
                <a:ext cx="1350509" cy="747758"/>
              </a:xfrm>
              <a:prstGeom prst="rect">
                <a:avLst/>
              </a:prstGeom>
              <a:solidFill>
                <a:schemeClr val="accent4">
                  <a:lumMod val="25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599" b="1" u="sng" dirty="0" smtClean="0">
                    <a:solidFill>
                      <a:schemeClr val="bg1"/>
                    </a:solidFill>
                  </a:rPr>
                  <a:t>8079 </a:t>
                </a:r>
                <a:r>
                  <a:rPr lang="en-US" sz="1400" b="1" u="sng" dirty="0" smtClean="0">
                    <a:solidFill>
                      <a:schemeClr val="bg1"/>
                    </a:solidFill>
                  </a:rPr>
                  <a:t>Opportunities</a:t>
                </a:r>
                <a:endParaRPr lang="en-US" sz="1400" b="1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392972" y="2347292"/>
                <a:ext cx="445310" cy="219945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sz="1399" dirty="0" smtClean="0"/>
                  <a:t>70%</a:t>
                </a:r>
                <a:endParaRPr lang="en-IN" sz="1399" dirty="0" err="1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063239" y="5064056"/>
              <a:ext cx="1350509" cy="982854"/>
              <a:chOff x="6913242" y="3718270"/>
              <a:chExt cx="1350509" cy="9828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913242" y="3953366"/>
                <a:ext cx="1350509" cy="747758"/>
              </a:xfrm>
              <a:prstGeom prst="rect">
                <a:avLst/>
              </a:prstGeom>
              <a:solidFill>
                <a:schemeClr val="accent4">
                  <a:lumMod val="25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endParaRPr lang="en-US" sz="1599" b="1" u="sng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599" b="1" u="sng" dirty="0" smtClean="0">
                    <a:solidFill>
                      <a:schemeClr val="bg1"/>
                    </a:solidFill>
                  </a:rPr>
                  <a:t>3418</a:t>
                </a:r>
              </a:p>
              <a:p>
                <a:pPr algn="ctr"/>
                <a:r>
                  <a:rPr lang="en-US" sz="1400" b="1" u="sng" dirty="0" smtClean="0">
                    <a:solidFill>
                      <a:schemeClr val="bg1"/>
                    </a:solidFill>
                  </a:rPr>
                  <a:t>Opportunities</a:t>
                </a:r>
              </a:p>
              <a:p>
                <a:pPr algn="ctr"/>
                <a:endParaRPr lang="en-US" sz="1599" b="1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3845" y="3718270"/>
                <a:ext cx="445310" cy="219945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sz="1399" dirty="0" smtClean="0"/>
                  <a:t>30%</a:t>
                </a:r>
                <a:endParaRPr lang="en-IN" sz="1399" dirty="0" err="1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246800" y="4486276"/>
              <a:ext cx="760082" cy="402931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US" sz="1399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Training Data</a:t>
              </a:r>
              <a:endParaRPr lang="en-US" sz="1399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86906" y="5463756"/>
              <a:ext cx="760082" cy="402931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US" sz="1399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Test Data</a:t>
              </a:r>
              <a:endParaRPr lang="en-US" sz="1399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57540" y="4593319"/>
            <a:ext cx="1349945" cy="1074378"/>
            <a:chOff x="2104639" y="4642870"/>
            <a:chExt cx="1349945" cy="1074378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751178" y="4694698"/>
              <a:ext cx="0" cy="964800"/>
            </a:xfrm>
            <a:prstGeom prst="line">
              <a:avLst/>
            </a:prstGeom>
            <a:ln w="53975"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254000" stA="45000" endPos="16000" dist="50800" dir="5400000" sy="-100000" algn="bl" rotWithShape="0"/>
            </a:effectLst>
            <a:scene3d>
              <a:camera prst="orthographicFront"/>
              <a:lightRig rig="threePt" dir="t"/>
            </a:scene3d>
            <a:sp3d prstMaterial="softEdge">
              <a:bevelT w="0"/>
            </a:sp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104639" y="5167114"/>
              <a:ext cx="648000" cy="0"/>
            </a:xfrm>
            <a:prstGeom prst="straightConnector1">
              <a:avLst/>
            </a:prstGeom>
            <a:ln w="53975"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Right Arrow 61"/>
            <p:cNvSpPr/>
            <p:nvPr/>
          </p:nvSpPr>
          <p:spPr>
            <a:xfrm>
              <a:off x="2734584" y="4642870"/>
              <a:ext cx="720000" cy="192024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2734584" y="5525224"/>
              <a:ext cx="720000" cy="192024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58472" y="4149103"/>
            <a:ext cx="2358607" cy="1737429"/>
            <a:chOff x="1554481" y="3014483"/>
            <a:chExt cx="2358607" cy="1737429"/>
          </a:xfrm>
        </p:grpSpPr>
        <p:sp>
          <p:nvSpPr>
            <p:cNvPr id="65" name="TextBox 64"/>
            <p:cNvSpPr txBox="1"/>
            <p:nvPr/>
          </p:nvSpPr>
          <p:spPr>
            <a:xfrm>
              <a:off x="1695034" y="3386923"/>
              <a:ext cx="2218054" cy="1364989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marL="342900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300" dirty="0" smtClean="0">
                  <a:solidFill>
                    <a:schemeClr val="bg1"/>
                  </a:solidFill>
                </a:rPr>
                <a:t>65% Loss</a:t>
              </a:r>
            </a:p>
            <a:p>
              <a:pPr marL="342900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300" dirty="0" smtClean="0">
                  <a:solidFill>
                    <a:schemeClr val="bg1"/>
                  </a:solidFill>
                </a:rPr>
                <a:t>35% Win</a:t>
              </a:r>
            </a:p>
            <a:p>
              <a:pPr marL="342900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endParaRPr lang="en-US" sz="1300" dirty="0">
                <a:solidFill>
                  <a:schemeClr val="bg1"/>
                </a:solidFill>
              </a:endParaRPr>
            </a:p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</a:pPr>
              <a:r>
                <a:rPr lang="en-US" sz="1300" dirty="0" smtClean="0">
                  <a:solidFill>
                    <a:schemeClr val="bg1"/>
                  </a:solidFill>
                </a:rPr>
                <a:t>Note: Merging declined with lost class</a:t>
              </a:r>
              <a:endParaRPr lang="en-US" sz="1300" dirty="0">
                <a:solidFill>
                  <a:schemeClr val="bg1"/>
                </a:solidFill>
              </a:endParaRPr>
            </a:p>
            <a:p>
              <a:pPr marL="342900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endParaRPr lang="en-US" sz="13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26362" y="3014483"/>
              <a:ext cx="1567230" cy="219932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US" sz="1399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Class Distribution</a:t>
              </a:r>
              <a:endParaRPr lang="en-US" sz="1399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554481" y="3243687"/>
              <a:ext cx="2319328" cy="1505628"/>
            </a:xfrm>
            <a:prstGeom prst="roundRect">
              <a:avLst>
                <a:gd name="adj" fmla="val 892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1482559" y="5016519"/>
            <a:ext cx="466344" cy="192024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508892" y="4617855"/>
            <a:ext cx="720000" cy="907848"/>
            <a:chOff x="9048388" y="4590423"/>
            <a:chExt cx="720000" cy="907848"/>
          </a:xfrm>
        </p:grpSpPr>
        <p:sp>
          <p:nvSpPr>
            <p:cNvPr id="70" name="Right Arrow 69"/>
            <p:cNvSpPr/>
            <p:nvPr/>
          </p:nvSpPr>
          <p:spPr>
            <a:xfrm>
              <a:off x="9048388" y="4590423"/>
              <a:ext cx="720000" cy="192024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Right Arrow 70"/>
            <p:cNvSpPr/>
            <p:nvPr/>
          </p:nvSpPr>
          <p:spPr>
            <a:xfrm>
              <a:off x="9048388" y="5306247"/>
              <a:ext cx="720000" cy="192024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9518858" y="4563315"/>
            <a:ext cx="1271064" cy="98727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50" b="1" dirty="0" smtClean="0">
                <a:solidFill>
                  <a:schemeClr val="tx2"/>
                </a:solidFill>
              </a:rPr>
              <a:t>Modeling</a:t>
            </a:r>
          </a:p>
          <a:p>
            <a:pPr algn="ctr"/>
            <a:r>
              <a:rPr lang="en-US" sz="1550" b="1" dirty="0" smtClean="0">
                <a:solidFill>
                  <a:schemeClr val="tx2"/>
                </a:solidFill>
              </a:rPr>
              <a:t>Stage</a:t>
            </a:r>
            <a:endParaRPr lang="en-IN" sz="1550" b="1" dirty="0">
              <a:solidFill>
                <a:schemeClr val="tx2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409141" y="1785292"/>
            <a:ext cx="2834332" cy="1734832"/>
            <a:chOff x="1554481" y="3014483"/>
            <a:chExt cx="2834332" cy="1734832"/>
          </a:xfrm>
        </p:grpSpPr>
        <p:sp>
          <p:nvSpPr>
            <p:cNvPr id="57" name="TextBox 56"/>
            <p:cNvSpPr txBox="1"/>
            <p:nvPr/>
          </p:nvSpPr>
          <p:spPr>
            <a:xfrm>
              <a:off x="1628323" y="3299427"/>
              <a:ext cx="2760490" cy="1147237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marL="342900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400" dirty="0" smtClean="0">
                  <a:solidFill>
                    <a:schemeClr val="bg1"/>
                  </a:solidFill>
                </a:rPr>
                <a:t>Important variables selected:</a:t>
              </a:r>
            </a:p>
            <a:p>
              <a:pPr marL="800100" lvl="1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300" dirty="0" smtClean="0">
                  <a:solidFill>
                    <a:schemeClr val="bg1"/>
                  </a:solidFill>
                </a:rPr>
                <a:t>Algorithm to select important features based on % variance of target variable explained was deployed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70625" y="3014483"/>
              <a:ext cx="1615012" cy="219932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US" sz="1399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Feature Selection</a:t>
              </a:r>
              <a:endParaRPr lang="en-US" sz="1399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554481" y="3243686"/>
              <a:ext cx="2834332" cy="1505629"/>
            </a:xfrm>
            <a:prstGeom prst="roundRect">
              <a:avLst>
                <a:gd name="adj" fmla="val 892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135427" y="1943938"/>
            <a:ext cx="2319328" cy="1734832"/>
            <a:chOff x="1554481" y="3014483"/>
            <a:chExt cx="2319328" cy="1734832"/>
          </a:xfrm>
        </p:grpSpPr>
        <p:sp>
          <p:nvSpPr>
            <p:cNvPr id="89" name="TextBox 88"/>
            <p:cNvSpPr txBox="1"/>
            <p:nvPr/>
          </p:nvSpPr>
          <p:spPr>
            <a:xfrm>
              <a:off x="1610426" y="3361702"/>
              <a:ext cx="2218054" cy="1211101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marL="342900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300" dirty="0" smtClean="0">
                  <a:solidFill>
                    <a:schemeClr val="bg1"/>
                  </a:solidFill>
                </a:rPr>
                <a:t>Random Sampling - For Balanced Class in Target Variable (Outcome)</a:t>
              </a:r>
            </a:p>
            <a:p>
              <a:pPr marL="342900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r>
                <a:rPr lang="en-US" sz="1300" dirty="0" smtClean="0">
                  <a:solidFill>
                    <a:schemeClr val="bg1"/>
                  </a:solidFill>
                </a:rPr>
                <a:t>Ensuring test vs train independence</a:t>
              </a:r>
              <a:endParaRPr lang="en-US" sz="1300" dirty="0">
                <a:solidFill>
                  <a:schemeClr val="bg1"/>
                </a:solidFill>
              </a:endParaRPr>
            </a:p>
            <a:p>
              <a:pPr marL="342900" indent="-342900">
                <a:lnSpc>
                  <a:spcPct val="85000"/>
                </a:lnSpc>
                <a:spcAft>
                  <a:spcPts val="60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buChar char="Ø"/>
              </a:pPr>
              <a:endParaRPr lang="en-US" sz="13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71210" y="3014483"/>
              <a:ext cx="1222382" cy="220060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US" sz="1399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Sampling</a:t>
              </a:r>
              <a:endParaRPr lang="en-US" sz="1399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1554481" y="3243687"/>
              <a:ext cx="2319328" cy="1505628"/>
            </a:xfrm>
            <a:prstGeom prst="roundRect">
              <a:avLst>
                <a:gd name="adj" fmla="val 892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Pentagon 73"/>
          <p:cNvSpPr/>
          <p:nvPr/>
        </p:nvSpPr>
        <p:spPr>
          <a:xfrm>
            <a:off x="3188389" y="857988"/>
            <a:ext cx="1987454" cy="303802"/>
          </a:xfrm>
          <a:prstGeom prst="homePlate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chemeClr val="tx2"/>
              </a:solidFill>
            </a:endParaRPr>
          </a:p>
          <a:p>
            <a:pPr algn="ctr"/>
            <a:r>
              <a:rPr lang="en-US" sz="1399" dirty="0" smtClean="0">
                <a:solidFill>
                  <a:schemeClr val="tx2"/>
                </a:solidFill>
              </a:rPr>
              <a:t>How</a:t>
            </a:r>
            <a:endParaRPr lang="en-US" sz="1399" dirty="0">
              <a:solidFill>
                <a:schemeClr val="tx2"/>
              </a:solidFill>
            </a:endParaRPr>
          </a:p>
          <a:p>
            <a:pPr algn="ctr"/>
            <a:endParaRPr lang="en-IN" sz="1399" dirty="0">
              <a:solidFill>
                <a:schemeClr val="tx2"/>
              </a:solidFill>
            </a:endParaRPr>
          </a:p>
        </p:txBody>
      </p:sp>
      <p:sp>
        <p:nvSpPr>
          <p:cNvPr id="75" name="Pentagon 74"/>
          <p:cNvSpPr/>
          <p:nvPr/>
        </p:nvSpPr>
        <p:spPr>
          <a:xfrm>
            <a:off x="7261427" y="866804"/>
            <a:ext cx="1882570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/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Solution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6" name="Pentagon 75"/>
          <p:cNvSpPr/>
          <p:nvPr/>
        </p:nvSpPr>
        <p:spPr>
          <a:xfrm>
            <a:off x="5176014" y="854018"/>
            <a:ext cx="2087424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US" sz="1399" dirty="0">
              <a:solidFill>
                <a:srgbClr val="333333"/>
              </a:solidFill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sz="1399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Modelling</a:t>
            </a:r>
            <a:endParaRPr lang="en-US" sz="1399" dirty="0">
              <a:solidFill>
                <a:srgbClr val="333333"/>
              </a:solidFill>
            </a:endParaRPr>
          </a:p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endParaRPr lang="en-IN" sz="1399" dirty="0">
              <a:solidFill>
                <a:srgbClr val="333333"/>
              </a:solidFill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1146746" y="853243"/>
            <a:ext cx="2045025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rgbClr val="FFFFFF">
                    <a:lumMod val="65000"/>
                  </a:srgbClr>
                </a:solidFill>
              </a:rPr>
              <a:t>Business Problem</a:t>
            </a:r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8" name="Pentagon 77"/>
          <p:cNvSpPr/>
          <p:nvPr/>
        </p:nvSpPr>
        <p:spPr>
          <a:xfrm>
            <a:off x="9152627" y="866803"/>
            <a:ext cx="1854675" cy="308241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399" dirty="0">
              <a:solidFill>
                <a:srgbClr val="FFFFFF"/>
              </a:solidFill>
            </a:endParaRPr>
          </a:p>
          <a:p>
            <a:pPr algn="ctr"/>
            <a:r>
              <a:rPr lang="en-US" sz="1399" dirty="0" smtClean="0">
                <a:solidFill>
                  <a:srgbClr val="FFFFFF">
                    <a:lumMod val="65000"/>
                  </a:srgbClr>
                </a:solidFill>
              </a:rPr>
              <a:t>Next Steps</a:t>
            </a:r>
            <a:endParaRPr lang="en-US" sz="1399" dirty="0">
              <a:solidFill>
                <a:srgbClr val="FFFFFF">
                  <a:lumMod val="65000"/>
                </a:srgbClr>
              </a:solidFill>
            </a:endParaRPr>
          </a:p>
          <a:p>
            <a:pPr algn="ctr"/>
            <a:endParaRPr lang="en-IN" sz="1399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5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3" grpId="0" animBg="1"/>
      <p:bldP spid="84" grpId="0" animBg="1"/>
      <p:bldP spid="87" grpId="0" animBg="1"/>
      <p:bldP spid="69" grpId="0" animBg="1"/>
      <p:bldP spid="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Y dark print">
  <a:themeElements>
    <a:clrScheme name="Custom 2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1610093</vt:lpwstr>
  </property>
  <property fmtid="{D5CDD505-2E9C-101B-9397-08002B2CF9AE}" pid="4" name="OptimizationTime">
    <vt:lpwstr>20180205_1404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20113</TotalTime>
  <Words>944</Words>
  <Application>Microsoft Office PowerPoint</Application>
  <PresentationFormat>Widescreen</PresentationFormat>
  <Paragraphs>352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(Body)</vt:lpstr>
      <vt:lpstr>Calibri</vt:lpstr>
      <vt:lpstr>Calibri Light</vt:lpstr>
      <vt:lpstr>Wingdings</vt:lpstr>
      <vt:lpstr>Office Theme</vt:lpstr>
      <vt:lpstr>EY dark print</vt:lpstr>
      <vt:lpstr>think-cell Slide</vt:lpstr>
      <vt:lpstr>PowerPoint Presentation</vt:lpstr>
      <vt:lpstr>What do we want to do?</vt:lpstr>
      <vt:lpstr>Results</vt:lpstr>
      <vt:lpstr>Overall Important Factors</vt:lpstr>
      <vt:lpstr>Important Factors at Various Cuts</vt:lpstr>
      <vt:lpstr>Road Ahead</vt:lpstr>
      <vt:lpstr>Data challenge</vt:lpstr>
      <vt:lpstr>Attrition Prediction How? – High Level Process (For assurance)</vt:lpstr>
      <vt:lpstr>Attrtion Prediction How? – Detailed</vt:lpstr>
      <vt:lpstr>Attrition Prediction Modeling – Detailed</vt:lpstr>
      <vt:lpstr>Model Accuracy –  WIN LOSS PREDICTION (UKI PAS)</vt:lpstr>
      <vt:lpstr>Conflict Prediction at Opportunity Level– Business Problem</vt:lpstr>
      <vt:lpstr>PACE Form Classification – Project Objective</vt:lpstr>
      <vt:lpstr>PACE Form Classification – Approach</vt:lpstr>
      <vt:lpstr>PACE Form Classification – Solution Accuracy</vt:lpstr>
      <vt:lpstr>PowerPoint Presentation</vt:lpstr>
      <vt:lpstr>PowerPoint Presentation</vt:lpstr>
      <vt:lpstr>Road Ahead</vt:lpstr>
      <vt:lpstr>PowerPoint Presentation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Trivedi</dc:creator>
  <cp:lastModifiedBy>Sajjan K Mishra</cp:lastModifiedBy>
  <cp:revision>1289</cp:revision>
  <dcterms:created xsi:type="dcterms:W3CDTF">2017-06-09T05:40:15Z</dcterms:created>
  <dcterms:modified xsi:type="dcterms:W3CDTF">2018-02-04T12:32:31Z</dcterms:modified>
</cp:coreProperties>
</file>