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7E1C7-686D-461E-9028-A537FA36F7D4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78FC3-87A3-4667-AA41-4BF1EF297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87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78FC3-87A3-4667-AA41-4BF1EF29787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09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78FC3-87A3-4667-AA41-4BF1EF29787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08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78FC3-87A3-4667-AA41-4BF1EF29787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84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C8C0-0917-4F6A-AE14-596D00A0811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14A-EF30-4C63-AB06-9C60BD40F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5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C8C0-0917-4F6A-AE14-596D00A0811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14A-EF30-4C63-AB06-9C60BD40F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11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C8C0-0917-4F6A-AE14-596D00A0811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14A-EF30-4C63-AB06-9C60BD40F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9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C8C0-0917-4F6A-AE14-596D00A0811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14A-EF30-4C63-AB06-9C60BD40F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29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C8C0-0917-4F6A-AE14-596D00A0811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14A-EF30-4C63-AB06-9C60BD40F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7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C8C0-0917-4F6A-AE14-596D00A0811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14A-EF30-4C63-AB06-9C60BD40F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74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C8C0-0917-4F6A-AE14-596D00A0811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14A-EF30-4C63-AB06-9C60BD40F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97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C8C0-0917-4F6A-AE14-596D00A0811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14A-EF30-4C63-AB06-9C60BD40F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5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C8C0-0917-4F6A-AE14-596D00A0811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14A-EF30-4C63-AB06-9C60BD40F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64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C8C0-0917-4F6A-AE14-596D00A0811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14A-EF30-4C63-AB06-9C60BD40F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94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C8C0-0917-4F6A-AE14-596D00A0811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14A-EF30-4C63-AB06-9C60BD40F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40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C8C0-0917-4F6A-AE14-596D00A08119}" type="datetimeFigureOut">
              <a:rPr lang="en-IN" smtClean="0"/>
              <a:t>04-09-2018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914A-EF30-4C63-AB06-9C60BD40F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7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133231" y="4481281"/>
            <a:ext cx="4644788" cy="732163"/>
          </a:xfrm>
          <a:prstGeom prst="rect">
            <a:avLst/>
          </a:prstGeom>
          <a:solidFill>
            <a:srgbClr val="FDF709"/>
          </a:solidFill>
          <a:ln w="9525" cap="flat" cmpd="sng" algn="ctr">
            <a:noFill/>
            <a:prstDash val="solid"/>
          </a:ln>
          <a:effectLst/>
        </p:spPr>
        <p:txBody>
          <a:bodyPr lIns="104390" tIns="52195" rIns="104390" bIns="52195" spcCol="0" rtlCol="0" anchor="ctr" anchorCtr="0"/>
          <a:lstStyle/>
          <a:p>
            <a:pPr algn="ctr" defTabSz="1027672"/>
            <a:r>
              <a:rPr lang="en-US" sz="2400" b="1" kern="0" dirty="0" smtClean="0">
                <a:solidFill>
                  <a:schemeClr val="bg2">
                    <a:lumMod val="25000"/>
                  </a:schemeClr>
                </a:solidFill>
                <a:latin typeface="Arial (Body)"/>
              </a:rPr>
              <a:t>KRIYA – Phase I</a:t>
            </a:r>
          </a:p>
          <a:p>
            <a:pPr algn="ctr" defTabSz="1027672"/>
            <a:r>
              <a:rPr lang="en-US" sz="1600" kern="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 Symbols </a:t>
            </a:r>
            <a:r>
              <a:rPr lang="en-US" sz="1600" kern="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600" kern="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etection on Shipper </a:t>
            </a:r>
            <a:r>
              <a:rPr lang="en-US" sz="1600" kern="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1600" kern="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abels</a:t>
            </a:r>
            <a:endParaRPr lang="en-IN" sz="1600" kern="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5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611944" y="829988"/>
            <a:ext cx="10722576" cy="7"/>
          </a:xfrm>
          <a:prstGeom prst="line">
            <a:avLst/>
          </a:prstGeom>
          <a:ln>
            <a:solidFill>
              <a:srgbClr val="FDF709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92368" y="1252025"/>
            <a:ext cx="11127546" cy="5219114"/>
          </a:xfrm>
          <a:prstGeom prst="roundRect">
            <a:avLst>
              <a:gd name="adj" fmla="val 3729"/>
            </a:avLst>
          </a:prstGeom>
          <a:noFill/>
          <a:ln>
            <a:solidFill>
              <a:srgbClr val="FDF7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998740" y="6492875"/>
            <a:ext cx="4114800" cy="365125"/>
          </a:xfrm>
          <a:ln>
            <a:noFill/>
          </a:ln>
        </p:spPr>
        <p:txBody>
          <a:bodyPr/>
          <a:lstStyle/>
          <a:p>
            <a:r>
              <a:rPr lang="en-IN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Kriya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611944" y="887357"/>
            <a:ext cx="2045025" cy="307305"/>
          </a:xfrm>
          <a:prstGeom prst="homePlate">
            <a:avLst/>
          </a:prstGeom>
          <a:solidFill>
            <a:srgbClr val="FDF709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399" dirty="0">
                <a:solidFill>
                  <a:schemeClr val="tx2"/>
                </a:solidFill>
              </a:rPr>
              <a:t>Business Problem</a:t>
            </a:r>
            <a:endParaRPr lang="en-IN" sz="1399" dirty="0">
              <a:solidFill>
                <a:schemeClr val="tx2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2781331" y="887354"/>
            <a:ext cx="2045025" cy="307305"/>
          </a:xfrm>
          <a:prstGeom prst="homePlate">
            <a:avLst/>
          </a:prstGeom>
          <a:noFill/>
          <a:ln w="9525">
            <a:solidFill>
              <a:srgbClr val="FDF7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399" dirty="0" smtClean="0">
                <a:solidFill>
                  <a:schemeClr val="bg1"/>
                </a:solidFill>
              </a:rPr>
              <a:t>How</a:t>
            </a:r>
            <a:endParaRPr lang="en-IN" sz="1399" dirty="0">
              <a:solidFill>
                <a:schemeClr val="bg1"/>
              </a:solidFill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4950719" y="887354"/>
            <a:ext cx="2045025" cy="307305"/>
          </a:xfrm>
          <a:prstGeom prst="homePlate">
            <a:avLst/>
          </a:prstGeom>
          <a:noFill/>
          <a:ln w="9525">
            <a:solidFill>
              <a:srgbClr val="FDF7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Business Problem</a:t>
            </a:r>
            <a:endParaRPr lang="en-IN" sz="1399" dirty="0">
              <a:solidFill>
                <a:schemeClr val="bg1"/>
              </a:solidFill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7120107" y="887354"/>
            <a:ext cx="2045025" cy="307305"/>
          </a:xfrm>
          <a:prstGeom prst="homePlate">
            <a:avLst/>
          </a:prstGeom>
          <a:noFill/>
          <a:ln w="9525">
            <a:solidFill>
              <a:srgbClr val="FDF7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Business Problem</a:t>
            </a:r>
            <a:endParaRPr lang="en-IN" sz="1399" dirty="0">
              <a:solidFill>
                <a:schemeClr val="bg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9289495" y="887354"/>
            <a:ext cx="2045025" cy="307305"/>
          </a:xfrm>
          <a:prstGeom prst="homePlate">
            <a:avLst/>
          </a:prstGeom>
          <a:noFill/>
          <a:ln w="9525">
            <a:solidFill>
              <a:srgbClr val="FDF7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Business Problem</a:t>
            </a:r>
            <a:endParaRPr lang="en-IN" sz="1399" dirty="0">
              <a:solidFill>
                <a:schemeClr val="bg1"/>
              </a:solidFill>
            </a:endParaRPr>
          </a:p>
        </p:txBody>
      </p:sp>
      <p:sp>
        <p:nvSpPr>
          <p:cNvPr id="10" name="Freeform 38"/>
          <p:cNvSpPr>
            <a:spLocks noEditPoints="1"/>
          </p:cNvSpPr>
          <p:nvPr/>
        </p:nvSpPr>
        <p:spPr bwMode="auto">
          <a:xfrm>
            <a:off x="2679112" y="2490407"/>
            <a:ext cx="725853" cy="576980"/>
          </a:xfrm>
          <a:custGeom>
            <a:avLst/>
            <a:gdLst>
              <a:gd name="T0" fmla="*/ 272 w 385"/>
              <a:gd name="T1" fmla="*/ 34 h 303"/>
              <a:gd name="T2" fmla="*/ 385 w 385"/>
              <a:gd name="T3" fmla="*/ 83 h 303"/>
              <a:gd name="T4" fmla="*/ 299 w 385"/>
              <a:gd name="T5" fmla="*/ 36 h 303"/>
              <a:gd name="T6" fmla="*/ 299 w 385"/>
              <a:gd name="T7" fmla="*/ 21 h 303"/>
              <a:gd name="T8" fmla="*/ 299 w 385"/>
              <a:gd name="T9" fmla="*/ 36 h 303"/>
              <a:gd name="T10" fmla="*/ 263 w 385"/>
              <a:gd name="T11" fmla="*/ 43 h 303"/>
              <a:gd name="T12" fmla="*/ 153 w 385"/>
              <a:gd name="T13" fmla="*/ 18 h 303"/>
              <a:gd name="T14" fmla="*/ 129 w 385"/>
              <a:gd name="T15" fmla="*/ 43 h 303"/>
              <a:gd name="T16" fmla="*/ 44 w 385"/>
              <a:gd name="T17" fmla="*/ 122 h 303"/>
              <a:gd name="T18" fmla="*/ 73 w 385"/>
              <a:gd name="T19" fmla="*/ 164 h 303"/>
              <a:gd name="T20" fmla="*/ 54 w 385"/>
              <a:gd name="T21" fmla="*/ 182 h 303"/>
              <a:gd name="T22" fmla="*/ 81 w 385"/>
              <a:gd name="T23" fmla="*/ 208 h 303"/>
              <a:gd name="T24" fmla="*/ 102 w 385"/>
              <a:gd name="T25" fmla="*/ 193 h 303"/>
              <a:gd name="T26" fmla="*/ 83 w 385"/>
              <a:gd name="T27" fmla="*/ 238 h 303"/>
              <a:gd name="T28" fmla="*/ 127 w 385"/>
              <a:gd name="T29" fmla="*/ 220 h 303"/>
              <a:gd name="T30" fmla="*/ 131 w 385"/>
              <a:gd name="T31" fmla="*/ 223 h 303"/>
              <a:gd name="T32" fmla="*/ 108 w 385"/>
              <a:gd name="T33" fmla="*/ 258 h 303"/>
              <a:gd name="T34" fmla="*/ 157 w 385"/>
              <a:gd name="T35" fmla="*/ 248 h 303"/>
              <a:gd name="T36" fmla="*/ 142 w 385"/>
              <a:gd name="T37" fmla="*/ 270 h 303"/>
              <a:gd name="T38" fmla="*/ 157 w 385"/>
              <a:gd name="T39" fmla="*/ 301 h 303"/>
              <a:gd name="T40" fmla="*/ 187 w 385"/>
              <a:gd name="T41" fmla="*/ 278 h 303"/>
              <a:gd name="T42" fmla="*/ 225 w 385"/>
              <a:gd name="T43" fmla="*/ 300 h 303"/>
              <a:gd name="T44" fmla="*/ 240 w 385"/>
              <a:gd name="T45" fmla="*/ 276 h 303"/>
              <a:gd name="T46" fmla="*/ 265 w 385"/>
              <a:gd name="T47" fmla="*/ 252 h 303"/>
              <a:gd name="T48" fmla="*/ 299 w 385"/>
              <a:gd name="T49" fmla="*/ 226 h 303"/>
              <a:gd name="T50" fmla="*/ 293 w 385"/>
              <a:gd name="T51" fmla="*/ 178 h 303"/>
              <a:gd name="T52" fmla="*/ 341 w 385"/>
              <a:gd name="T53" fmla="*/ 129 h 303"/>
              <a:gd name="T54" fmla="*/ 266 w 385"/>
              <a:gd name="T55" fmla="*/ 45 h 303"/>
              <a:gd name="T56" fmla="*/ 304 w 385"/>
              <a:gd name="T57" fmla="*/ 216 h 303"/>
              <a:gd name="T58" fmla="*/ 245 w 385"/>
              <a:gd name="T59" fmla="*/ 178 h 303"/>
              <a:gd name="T60" fmla="*/ 241 w 385"/>
              <a:gd name="T61" fmla="*/ 182 h 303"/>
              <a:gd name="T62" fmla="*/ 279 w 385"/>
              <a:gd name="T63" fmla="*/ 241 h 303"/>
              <a:gd name="T64" fmla="*/ 218 w 385"/>
              <a:gd name="T65" fmla="*/ 201 h 303"/>
              <a:gd name="T66" fmla="*/ 214 w 385"/>
              <a:gd name="T67" fmla="*/ 205 h 303"/>
              <a:gd name="T68" fmla="*/ 257 w 385"/>
              <a:gd name="T69" fmla="*/ 261 h 303"/>
              <a:gd name="T70" fmla="*/ 195 w 385"/>
              <a:gd name="T71" fmla="*/ 228 h 303"/>
              <a:gd name="T72" fmla="*/ 191 w 385"/>
              <a:gd name="T73" fmla="*/ 232 h 303"/>
              <a:gd name="T74" fmla="*/ 230 w 385"/>
              <a:gd name="T75" fmla="*/ 291 h 303"/>
              <a:gd name="T76" fmla="*/ 192 w 385"/>
              <a:gd name="T77" fmla="*/ 274 h 303"/>
              <a:gd name="T78" fmla="*/ 187 w 385"/>
              <a:gd name="T79" fmla="*/ 251 h 303"/>
              <a:gd name="T80" fmla="*/ 162 w 385"/>
              <a:gd name="T81" fmla="*/ 246 h 303"/>
              <a:gd name="T82" fmla="*/ 172 w 385"/>
              <a:gd name="T83" fmla="*/ 224 h 303"/>
              <a:gd name="T84" fmla="*/ 151 w 385"/>
              <a:gd name="T85" fmla="*/ 207 h 303"/>
              <a:gd name="T86" fmla="*/ 135 w 385"/>
              <a:gd name="T87" fmla="*/ 212 h 303"/>
              <a:gd name="T88" fmla="*/ 131 w 385"/>
              <a:gd name="T89" fmla="*/ 179 h 303"/>
              <a:gd name="T90" fmla="*/ 106 w 385"/>
              <a:gd name="T91" fmla="*/ 188 h 303"/>
              <a:gd name="T92" fmla="*/ 101 w 385"/>
              <a:gd name="T93" fmla="*/ 164 h 303"/>
              <a:gd name="T94" fmla="*/ 76 w 385"/>
              <a:gd name="T95" fmla="*/ 158 h 303"/>
              <a:gd name="T96" fmla="*/ 51 w 385"/>
              <a:gd name="T97" fmla="*/ 124 h 303"/>
              <a:gd name="T98" fmla="*/ 139 w 385"/>
              <a:gd name="T99" fmla="*/ 47 h 303"/>
              <a:gd name="T100" fmla="*/ 118 w 385"/>
              <a:gd name="T101" fmla="*/ 93 h 303"/>
              <a:gd name="T102" fmla="*/ 147 w 385"/>
              <a:gd name="T103" fmla="*/ 123 h 303"/>
              <a:gd name="T104" fmla="*/ 175 w 385"/>
              <a:gd name="T105" fmla="*/ 74 h 303"/>
              <a:gd name="T106" fmla="*/ 180 w 385"/>
              <a:gd name="T107" fmla="*/ 72 h 303"/>
              <a:gd name="T108" fmla="*/ 303 w 385"/>
              <a:gd name="T109" fmla="*/ 195 h 303"/>
              <a:gd name="T110" fmla="*/ 0 w 385"/>
              <a:gd name="T111" fmla="*/ 87 h 303"/>
              <a:gd name="T112" fmla="*/ 113 w 385"/>
              <a:gd name="T113" fmla="*/ 38 h 303"/>
              <a:gd name="T114" fmla="*/ 27 w 385"/>
              <a:gd name="T115" fmla="*/ 99 h 303"/>
              <a:gd name="T116" fmla="*/ 27 w 385"/>
              <a:gd name="T117" fmla="*/ 84 h 303"/>
              <a:gd name="T118" fmla="*/ 27 w 385"/>
              <a:gd name="T119" fmla="*/ 99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5" h="303">
                <a:moveTo>
                  <a:pt x="304" y="2"/>
                </a:moveTo>
                <a:cubicBezTo>
                  <a:pt x="272" y="34"/>
                  <a:pt x="272" y="34"/>
                  <a:pt x="272" y="34"/>
                </a:cubicBezTo>
                <a:cubicBezTo>
                  <a:pt x="353" y="116"/>
                  <a:pt x="353" y="116"/>
                  <a:pt x="353" y="116"/>
                </a:cubicBezTo>
                <a:cubicBezTo>
                  <a:pt x="385" y="83"/>
                  <a:pt x="385" y="83"/>
                  <a:pt x="385" y="83"/>
                </a:cubicBezTo>
                <a:lnTo>
                  <a:pt x="304" y="2"/>
                </a:lnTo>
                <a:close/>
                <a:moveTo>
                  <a:pt x="299" y="36"/>
                </a:moveTo>
                <a:cubicBezTo>
                  <a:pt x="295" y="36"/>
                  <a:pt x="292" y="33"/>
                  <a:pt x="292" y="29"/>
                </a:cubicBezTo>
                <a:cubicBezTo>
                  <a:pt x="292" y="25"/>
                  <a:pt x="295" y="21"/>
                  <a:pt x="299" y="21"/>
                </a:cubicBezTo>
                <a:cubicBezTo>
                  <a:pt x="303" y="21"/>
                  <a:pt x="307" y="25"/>
                  <a:pt x="307" y="29"/>
                </a:cubicBezTo>
                <a:cubicBezTo>
                  <a:pt x="307" y="33"/>
                  <a:pt x="303" y="36"/>
                  <a:pt x="299" y="36"/>
                </a:cubicBezTo>
                <a:close/>
                <a:moveTo>
                  <a:pt x="266" y="45"/>
                </a:moveTo>
                <a:cubicBezTo>
                  <a:pt x="265" y="44"/>
                  <a:pt x="264" y="43"/>
                  <a:pt x="263" y="43"/>
                </a:cubicBezTo>
                <a:cubicBezTo>
                  <a:pt x="237" y="30"/>
                  <a:pt x="212" y="18"/>
                  <a:pt x="187" y="6"/>
                </a:cubicBezTo>
                <a:cubicBezTo>
                  <a:pt x="174" y="0"/>
                  <a:pt x="159" y="5"/>
                  <a:pt x="153" y="18"/>
                </a:cubicBezTo>
                <a:cubicBezTo>
                  <a:pt x="151" y="21"/>
                  <a:pt x="149" y="24"/>
                  <a:pt x="149" y="27"/>
                </a:cubicBezTo>
                <a:cubicBezTo>
                  <a:pt x="146" y="37"/>
                  <a:pt x="139" y="42"/>
                  <a:pt x="129" y="43"/>
                </a:cubicBezTo>
                <a:cubicBezTo>
                  <a:pt x="124" y="43"/>
                  <a:pt x="120" y="46"/>
                  <a:pt x="117" y="49"/>
                </a:cubicBezTo>
                <a:cubicBezTo>
                  <a:pt x="93" y="74"/>
                  <a:pt x="69" y="98"/>
                  <a:pt x="44" y="122"/>
                </a:cubicBezTo>
                <a:cubicBezTo>
                  <a:pt x="39" y="128"/>
                  <a:pt x="39" y="130"/>
                  <a:pt x="44" y="135"/>
                </a:cubicBezTo>
                <a:cubicBezTo>
                  <a:pt x="54" y="145"/>
                  <a:pt x="63" y="154"/>
                  <a:pt x="73" y="164"/>
                </a:cubicBezTo>
                <a:cubicBezTo>
                  <a:pt x="68" y="169"/>
                  <a:pt x="64" y="173"/>
                  <a:pt x="60" y="177"/>
                </a:cubicBezTo>
                <a:cubicBezTo>
                  <a:pt x="58" y="179"/>
                  <a:pt x="56" y="180"/>
                  <a:pt x="54" y="182"/>
                </a:cubicBezTo>
                <a:cubicBezTo>
                  <a:pt x="47" y="190"/>
                  <a:pt x="47" y="201"/>
                  <a:pt x="54" y="209"/>
                </a:cubicBezTo>
                <a:cubicBezTo>
                  <a:pt x="62" y="216"/>
                  <a:pt x="73" y="216"/>
                  <a:pt x="81" y="208"/>
                </a:cubicBezTo>
                <a:cubicBezTo>
                  <a:pt x="87" y="202"/>
                  <a:pt x="92" y="196"/>
                  <a:pt x="99" y="189"/>
                </a:cubicBezTo>
                <a:cubicBezTo>
                  <a:pt x="100" y="191"/>
                  <a:pt x="101" y="192"/>
                  <a:pt x="102" y="193"/>
                </a:cubicBezTo>
                <a:cubicBezTo>
                  <a:pt x="96" y="199"/>
                  <a:pt x="90" y="205"/>
                  <a:pt x="84" y="210"/>
                </a:cubicBezTo>
                <a:cubicBezTo>
                  <a:pt x="76" y="219"/>
                  <a:pt x="76" y="230"/>
                  <a:pt x="83" y="238"/>
                </a:cubicBezTo>
                <a:cubicBezTo>
                  <a:pt x="91" y="245"/>
                  <a:pt x="102" y="245"/>
                  <a:pt x="111" y="237"/>
                </a:cubicBezTo>
                <a:cubicBezTo>
                  <a:pt x="116" y="231"/>
                  <a:pt x="122" y="226"/>
                  <a:pt x="127" y="220"/>
                </a:cubicBezTo>
                <a:cubicBezTo>
                  <a:pt x="127" y="220"/>
                  <a:pt x="128" y="220"/>
                  <a:pt x="128" y="219"/>
                </a:cubicBezTo>
                <a:cubicBezTo>
                  <a:pt x="129" y="220"/>
                  <a:pt x="130" y="221"/>
                  <a:pt x="131" y="223"/>
                </a:cubicBezTo>
                <a:cubicBezTo>
                  <a:pt x="125" y="229"/>
                  <a:pt x="118" y="235"/>
                  <a:pt x="112" y="241"/>
                </a:cubicBezTo>
                <a:cubicBezTo>
                  <a:pt x="108" y="246"/>
                  <a:pt x="106" y="251"/>
                  <a:pt x="108" y="258"/>
                </a:cubicBezTo>
                <a:cubicBezTo>
                  <a:pt x="111" y="272"/>
                  <a:pt x="128" y="277"/>
                  <a:pt x="139" y="267"/>
                </a:cubicBezTo>
                <a:cubicBezTo>
                  <a:pt x="145" y="261"/>
                  <a:pt x="151" y="254"/>
                  <a:pt x="157" y="248"/>
                </a:cubicBezTo>
                <a:cubicBezTo>
                  <a:pt x="160" y="250"/>
                  <a:pt x="160" y="252"/>
                  <a:pt x="158" y="254"/>
                </a:cubicBezTo>
                <a:cubicBezTo>
                  <a:pt x="152" y="259"/>
                  <a:pt x="147" y="264"/>
                  <a:pt x="142" y="270"/>
                </a:cubicBezTo>
                <a:cubicBezTo>
                  <a:pt x="136" y="276"/>
                  <a:pt x="135" y="284"/>
                  <a:pt x="138" y="291"/>
                </a:cubicBezTo>
                <a:cubicBezTo>
                  <a:pt x="142" y="298"/>
                  <a:pt x="149" y="303"/>
                  <a:pt x="157" y="301"/>
                </a:cubicBezTo>
                <a:cubicBezTo>
                  <a:pt x="161" y="300"/>
                  <a:pt x="166" y="298"/>
                  <a:pt x="169" y="295"/>
                </a:cubicBezTo>
                <a:cubicBezTo>
                  <a:pt x="175" y="290"/>
                  <a:pt x="181" y="284"/>
                  <a:pt x="187" y="278"/>
                </a:cubicBezTo>
                <a:cubicBezTo>
                  <a:pt x="193" y="284"/>
                  <a:pt x="199" y="290"/>
                  <a:pt x="205" y="296"/>
                </a:cubicBezTo>
                <a:cubicBezTo>
                  <a:pt x="211" y="301"/>
                  <a:pt x="218" y="303"/>
                  <a:pt x="225" y="300"/>
                </a:cubicBezTo>
                <a:cubicBezTo>
                  <a:pt x="233" y="298"/>
                  <a:pt x="238" y="292"/>
                  <a:pt x="239" y="285"/>
                </a:cubicBezTo>
                <a:cubicBezTo>
                  <a:pt x="240" y="282"/>
                  <a:pt x="240" y="279"/>
                  <a:pt x="240" y="276"/>
                </a:cubicBezTo>
                <a:cubicBezTo>
                  <a:pt x="247" y="277"/>
                  <a:pt x="253" y="276"/>
                  <a:pt x="259" y="270"/>
                </a:cubicBezTo>
                <a:cubicBezTo>
                  <a:pt x="264" y="265"/>
                  <a:pt x="265" y="259"/>
                  <a:pt x="265" y="252"/>
                </a:cubicBezTo>
                <a:cubicBezTo>
                  <a:pt x="282" y="251"/>
                  <a:pt x="288" y="246"/>
                  <a:pt x="290" y="227"/>
                </a:cubicBezTo>
                <a:cubicBezTo>
                  <a:pt x="293" y="227"/>
                  <a:pt x="296" y="227"/>
                  <a:pt x="299" y="226"/>
                </a:cubicBezTo>
                <a:cubicBezTo>
                  <a:pt x="314" y="222"/>
                  <a:pt x="319" y="203"/>
                  <a:pt x="308" y="192"/>
                </a:cubicBezTo>
                <a:cubicBezTo>
                  <a:pt x="304" y="187"/>
                  <a:pt x="298" y="183"/>
                  <a:pt x="293" y="178"/>
                </a:cubicBezTo>
                <a:cubicBezTo>
                  <a:pt x="295" y="176"/>
                  <a:pt x="296" y="174"/>
                  <a:pt x="297" y="173"/>
                </a:cubicBezTo>
                <a:cubicBezTo>
                  <a:pt x="312" y="159"/>
                  <a:pt x="327" y="144"/>
                  <a:pt x="341" y="129"/>
                </a:cubicBezTo>
                <a:cubicBezTo>
                  <a:pt x="346" y="125"/>
                  <a:pt x="346" y="125"/>
                  <a:pt x="341" y="120"/>
                </a:cubicBezTo>
                <a:cubicBezTo>
                  <a:pt x="316" y="95"/>
                  <a:pt x="291" y="70"/>
                  <a:pt x="266" y="45"/>
                </a:cubicBezTo>
                <a:close/>
                <a:moveTo>
                  <a:pt x="303" y="195"/>
                </a:moveTo>
                <a:cubicBezTo>
                  <a:pt x="309" y="202"/>
                  <a:pt x="310" y="211"/>
                  <a:pt x="304" y="216"/>
                </a:cubicBezTo>
                <a:cubicBezTo>
                  <a:pt x="298" y="223"/>
                  <a:pt x="289" y="222"/>
                  <a:pt x="283" y="216"/>
                </a:cubicBezTo>
                <a:cubicBezTo>
                  <a:pt x="270" y="203"/>
                  <a:pt x="258" y="191"/>
                  <a:pt x="245" y="178"/>
                </a:cubicBezTo>
                <a:cubicBezTo>
                  <a:pt x="243" y="176"/>
                  <a:pt x="241" y="172"/>
                  <a:pt x="238" y="175"/>
                </a:cubicBezTo>
                <a:cubicBezTo>
                  <a:pt x="235" y="178"/>
                  <a:pt x="239" y="180"/>
                  <a:pt x="241" y="182"/>
                </a:cubicBezTo>
                <a:cubicBezTo>
                  <a:pt x="254" y="195"/>
                  <a:pt x="266" y="208"/>
                  <a:pt x="279" y="221"/>
                </a:cubicBezTo>
                <a:cubicBezTo>
                  <a:pt x="285" y="227"/>
                  <a:pt x="285" y="236"/>
                  <a:pt x="279" y="241"/>
                </a:cubicBezTo>
                <a:cubicBezTo>
                  <a:pt x="273" y="247"/>
                  <a:pt x="264" y="247"/>
                  <a:pt x="258" y="241"/>
                </a:cubicBezTo>
                <a:cubicBezTo>
                  <a:pt x="245" y="228"/>
                  <a:pt x="231" y="214"/>
                  <a:pt x="218" y="201"/>
                </a:cubicBezTo>
                <a:cubicBezTo>
                  <a:pt x="217" y="200"/>
                  <a:pt x="214" y="199"/>
                  <a:pt x="213" y="200"/>
                </a:cubicBezTo>
                <a:cubicBezTo>
                  <a:pt x="211" y="202"/>
                  <a:pt x="212" y="204"/>
                  <a:pt x="214" y="205"/>
                </a:cubicBezTo>
                <a:cubicBezTo>
                  <a:pt x="227" y="219"/>
                  <a:pt x="240" y="232"/>
                  <a:pt x="254" y="245"/>
                </a:cubicBezTo>
                <a:cubicBezTo>
                  <a:pt x="258" y="250"/>
                  <a:pt x="260" y="255"/>
                  <a:pt x="257" y="261"/>
                </a:cubicBezTo>
                <a:cubicBezTo>
                  <a:pt x="253" y="271"/>
                  <a:pt x="241" y="274"/>
                  <a:pt x="233" y="266"/>
                </a:cubicBezTo>
                <a:cubicBezTo>
                  <a:pt x="221" y="253"/>
                  <a:pt x="208" y="241"/>
                  <a:pt x="195" y="228"/>
                </a:cubicBezTo>
                <a:cubicBezTo>
                  <a:pt x="193" y="226"/>
                  <a:pt x="192" y="222"/>
                  <a:pt x="188" y="225"/>
                </a:cubicBezTo>
                <a:cubicBezTo>
                  <a:pt x="185" y="228"/>
                  <a:pt x="189" y="230"/>
                  <a:pt x="191" y="232"/>
                </a:cubicBezTo>
                <a:cubicBezTo>
                  <a:pt x="203" y="245"/>
                  <a:pt x="216" y="257"/>
                  <a:pt x="228" y="270"/>
                </a:cubicBezTo>
                <a:cubicBezTo>
                  <a:pt x="235" y="276"/>
                  <a:pt x="235" y="284"/>
                  <a:pt x="230" y="291"/>
                </a:cubicBezTo>
                <a:cubicBezTo>
                  <a:pt x="225" y="296"/>
                  <a:pt x="216" y="297"/>
                  <a:pt x="210" y="292"/>
                </a:cubicBezTo>
                <a:cubicBezTo>
                  <a:pt x="204" y="286"/>
                  <a:pt x="198" y="280"/>
                  <a:pt x="192" y="274"/>
                </a:cubicBezTo>
                <a:cubicBezTo>
                  <a:pt x="191" y="273"/>
                  <a:pt x="191" y="271"/>
                  <a:pt x="192" y="270"/>
                </a:cubicBezTo>
                <a:cubicBezTo>
                  <a:pt x="194" y="263"/>
                  <a:pt x="193" y="256"/>
                  <a:pt x="187" y="251"/>
                </a:cubicBezTo>
                <a:cubicBezTo>
                  <a:pt x="182" y="245"/>
                  <a:pt x="175" y="244"/>
                  <a:pt x="167" y="246"/>
                </a:cubicBezTo>
                <a:cubicBezTo>
                  <a:pt x="166" y="247"/>
                  <a:pt x="164" y="246"/>
                  <a:pt x="162" y="246"/>
                </a:cubicBezTo>
                <a:cubicBezTo>
                  <a:pt x="162" y="245"/>
                  <a:pt x="162" y="244"/>
                  <a:pt x="162" y="244"/>
                </a:cubicBezTo>
                <a:cubicBezTo>
                  <a:pt x="168" y="238"/>
                  <a:pt x="174" y="233"/>
                  <a:pt x="172" y="224"/>
                </a:cubicBezTo>
                <a:cubicBezTo>
                  <a:pt x="172" y="220"/>
                  <a:pt x="170" y="216"/>
                  <a:pt x="167" y="212"/>
                </a:cubicBezTo>
                <a:cubicBezTo>
                  <a:pt x="163" y="207"/>
                  <a:pt x="157" y="205"/>
                  <a:pt x="151" y="207"/>
                </a:cubicBezTo>
                <a:cubicBezTo>
                  <a:pt x="145" y="209"/>
                  <a:pt x="140" y="213"/>
                  <a:pt x="134" y="217"/>
                </a:cubicBezTo>
                <a:cubicBezTo>
                  <a:pt x="132" y="216"/>
                  <a:pt x="133" y="214"/>
                  <a:pt x="135" y="212"/>
                </a:cubicBezTo>
                <a:cubicBezTo>
                  <a:pt x="141" y="207"/>
                  <a:pt x="145" y="201"/>
                  <a:pt x="143" y="193"/>
                </a:cubicBezTo>
                <a:cubicBezTo>
                  <a:pt x="142" y="185"/>
                  <a:pt x="138" y="181"/>
                  <a:pt x="131" y="179"/>
                </a:cubicBezTo>
                <a:cubicBezTo>
                  <a:pt x="125" y="177"/>
                  <a:pt x="119" y="177"/>
                  <a:pt x="113" y="182"/>
                </a:cubicBezTo>
                <a:cubicBezTo>
                  <a:pt x="111" y="184"/>
                  <a:pt x="109" y="186"/>
                  <a:pt x="106" y="188"/>
                </a:cubicBezTo>
                <a:cubicBezTo>
                  <a:pt x="105" y="187"/>
                  <a:pt x="104" y="186"/>
                  <a:pt x="103" y="185"/>
                </a:cubicBezTo>
                <a:cubicBezTo>
                  <a:pt x="107" y="178"/>
                  <a:pt x="106" y="170"/>
                  <a:pt x="101" y="164"/>
                </a:cubicBezTo>
                <a:cubicBezTo>
                  <a:pt x="95" y="158"/>
                  <a:pt x="88" y="156"/>
                  <a:pt x="80" y="159"/>
                </a:cubicBezTo>
                <a:cubicBezTo>
                  <a:pt x="79" y="159"/>
                  <a:pt x="77" y="159"/>
                  <a:pt x="76" y="158"/>
                </a:cubicBezTo>
                <a:cubicBezTo>
                  <a:pt x="66" y="148"/>
                  <a:pt x="57" y="139"/>
                  <a:pt x="47" y="129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74" y="101"/>
                  <a:pt x="97" y="78"/>
                  <a:pt x="120" y="55"/>
                </a:cubicBezTo>
                <a:cubicBezTo>
                  <a:pt x="125" y="49"/>
                  <a:pt x="131" y="48"/>
                  <a:pt x="139" y="47"/>
                </a:cubicBezTo>
                <a:cubicBezTo>
                  <a:pt x="138" y="49"/>
                  <a:pt x="138" y="50"/>
                  <a:pt x="137" y="51"/>
                </a:cubicBezTo>
                <a:cubicBezTo>
                  <a:pt x="131" y="65"/>
                  <a:pt x="124" y="79"/>
                  <a:pt x="118" y="93"/>
                </a:cubicBezTo>
                <a:cubicBezTo>
                  <a:pt x="115" y="98"/>
                  <a:pt x="114" y="105"/>
                  <a:pt x="116" y="111"/>
                </a:cubicBezTo>
                <a:cubicBezTo>
                  <a:pt x="119" y="125"/>
                  <a:pt x="135" y="131"/>
                  <a:pt x="147" y="123"/>
                </a:cubicBezTo>
                <a:cubicBezTo>
                  <a:pt x="151" y="121"/>
                  <a:pt x="155" y="116"/>
                  <a:pt x="158" y="111"/>
                </a:cubicBezTo>
                <a:cubicBezTo>
                  <a:pt x="164" y="99"/>
                  <a:pt x="169" y="86"/>
                  <a:pt x="175" y="74"/>
                </a:cubicBezTo>
                <a:cubicBezTo>
                  <a:pt x="176" y="72"/>
                  <a:pt x="177" y="71"/>
                  <a:pt x="177" y="70"/>
                </a:cubicBezTo>
                <a:cubicBezTo>
                  <a:pt x="178" y="71"/>
                  <a:pt x="179" y="71"/>
                  <a:pt x="180" y="72"/>
                </a:cubicBezTo>
                <a:cubicBezTo>
                  <a:pt x="217" y="109"/>
                  <a:pt x="253" y="145"/>
                  <a:pt x="290" y="182"/>
                </a:cubicBezTo>
                <a:cubicBezTo>
                  <a:pt x="294" y="186"/>
                  <a:pt x="299" y="191"/>
                  <a:pt x="303" y="195"/>
                </a:cubicBezTo>
                <a:close/>
                <a:moveTo>
                  <a:pt x="81" y="5"/>
                </a:moveTo>
                <a:cubicBezTo>
                  <a:pt x="0" y="87"/>
                  <a:pt x="0" y="87"/>
                  <a:pt x="0" y="87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113" y="38"/>
                  <a:pt x="113" y="38"/>
                  <a:pt x="113" y="38"/>
                </a:cubicBezTo>
                <a:lnTo>
                  <a:pt x="81" y="5"/>
                </a:lnTo>
                <a:close/>
                <a:moveTo>
                  <a:pt x="27" y="99"/>
                </a:moveTo>
                <a:cubicBezTo>
                  <a:pt x="23" y="99"/>
                  <a:pt x="19" y="96"/>
                  <a:pt x="19" y="91"/>
                </a:cubicBezTo>
                <a:cubicBezTo>
                  <a:pt x="19" y="87"/>
                  <a:pt x="23" y="84"/>
                  <a:pt x="27" y="84"/>
                </a:cubicBezTo>
                <a:cubicBezTo>
                  <a:pt x="31" y="84"/>
                  <a:pt x="34" y="87"/>
                  <a:pt x="34" y="91"/>
                </a:cubicBezTo>
                <a:cubicBezTo>
                  <a:pt x="34" y="96"/>
                  <a:pt x="31" y="99"/>
                  <a:pt x="27" y="99"/>
                </a:cubicBezTo>
                <a:close/>
              </a:path>
            </a:pathLst>
          </a:custGeom>
          <a:solidFill>
            <a:srgbClr val="FDF709"/>
          </a:solidFill>
          <a:ln>
            <a:solidFill>
              <a:srgbClr val="FDF709"/>
            </a:solidFill>
          </a:ln>
          <a:extLst/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500"/>
          </a:p>
        </p:txBody>
      </p:sp>
      <p:sp>
        <p:nvSpPr>
          <p:cNvPr id="13" name="Oval 12"/>
          <p:cNvSpPr/>
          <p:nvPr/>
        </p:nvSpPr>
        <p:spPr>
          <a:xfrm>
            <a:off x="2531710" y="2295462"/>
            <a:ext cx="966867" cy="966867"/>
          </a:xfrm>
          <a:prstGeom prst="ellipse">
            <a:avLst/>
          </a:prstGeom>
          <a:noFill/>
          <a:ln w="952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500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645979" y="2490407"/>
            <a:ext cx="6400171" cy="798093"/>
            <a:chOff x="825073" y="1990741"/>
            <a:chExt cx="5906320" cy="669845"/>
          </a:xfrm>
        </p:grpSpPr>
        <p:grpSp>
          <p:nvGrpSpPr>
            <p:cNvPr id="26" name="Group 25"/>
            <p:cNvGrpSpPr/>
            <p:nvPr/>
          </p:nvGrpSpPr>
          <p:grpSpPr>
            <a:xfrm rot="16200000" flipH="1">
              <a:off x="872860" y="1942954"/>
              <a:ext cx="429087" cy="524661"/>
              <a:chOff x="8516718" y="1584930"/>
              <a:chExt cx="984067" cy="1203252"/>
            </a:xfrm>
          </p:grpSpPr>
          <p:sp>
            <p:nvSpPr>
              <p:cNvPr id="39" name="Oval 162"/>
              <p:cNvSpPr>
                <a:spLocks noChangeArrowheads="1"/>
              </p:cNvSpPr>
              <p:nvPr/>
            </p:nvSpPr>
            <p:spPr bwMode="auto">
              <a:xfrm>
                <a:off x="8573208" y="1584930"/>
                <a:ext cx="927577" cy="929836"/>
              </a:xfrm>
              <a:prstGeom prst="ellipse">
                <a:avLst/>
              </a:prstGeom>
              <a:solidFill>
                <a:srgbClr val="FFD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00"/>
              </a:p>
            </p:txBody>
          </p:sp>
          <p:sp>
            <p:nvSpPr>
              <p:cNvPr id="40" name="Freeform 163"/>
              <p:cNvSpPr>
                <a:spLocks/>
              </p:cNvSpPr>
              <p:nvPr/>
            </p:nvSpPr>
            <p:spPr bwMode="auto">
              <a:xfrm>
                <a:off x="8516718" y="2050413"/>
                <a:ext cx="519714" cy="604450"/>
              </a:xfrm>
              <a:custGeom>
                <a:avLst/>
                <a:gdLst>
                  <a:gd name="T0" fmla="*/ 0 w 261"/>
                  <a:gd name="T1" fmla="*/ 0 h 303"/>
                  <a:gd name="T2" fmla="*/ 261 w 261"/>
                  <a:gd name="T3" fmla="*/ 261 h 303"/>
                  <a:gd name="T4" fmla="*/ 261 w 261"/>
                  <a:gd name="T5" fmla="*/ 303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1" h="303">
                    <a:moveTo>
                      <a:pt x="0" y="0"/>
                    </a:moveTo>
                    <a:cubicBezTo>
                      <a:pt x="0" y="144"/>
                      <a:pt x="117" y="261"/>
                      <a:pt x="261" y="261"/>
                    </a:cubicBezTo>
                    <a:cubicBezTo>
                      <a:pt x="261" y="303"/>
                      <a:pt x="261" y="303"/>
                      <a:pt x="261" y="303"/>
                    </a:cubicBezTo>
                  </a:path>
                </a:pathLst>
              </a:custGeom>
              <a:noFill/>
              <a:ln w="12700" cap="rnd">
                <a:solidFill>
                  <a:srgbClr val="FFF27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00"/>
              </a:p>
            </p:txBody>
          </p:sp>
          <p:sp>
            <p:nvSpPr>
              <p:cNvPr id="41" name="Oval 164"/>
              <p:cNvSpPr>
                <a:spLocks noChangeArrowheads="1"/>
              </p:cNvSpPr>
              <p:nvPr/>
            </p:nvSpPr>
            <p:spPr bwMode="auto">
              <a:xfrm rot="16200000">
                <a:off x="8587889" y="1600641"/>
                <a:ext cx="897088" cy="89842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300" b="1" dirty="0">
                    <a:solidFill>
                      <a:srgbClr val="FDF709"/>
                    </a:solidFill>
                  </a:rPr>
                  <a:t>1</a:t>
                </a:r>
                <a:endParaRPr lang="en-IN" sz="1300" b="1" dirty="0">
                  <a:solidFill>
                    <a:srgbClr val="FDF709"/>
                  </a:solidFill>
                </a:endParaRPr>
              </a:p>
            </p:txBody>
          </p:sp>
          <p:sp>
            <p:nvSpPr>
              <p:cNvPr id="42" name="Freeform 165"/>
              <p:cNvSpPr>
                <a:spLocks noEditPoints="1"/>
              </p:cNvSpPr>
              <p:nvPr/>
            </p:nvSpPr>
            <p:spPr bwMode="auto">
              <a:xfrm>
                <a:off x="8968644" y="2652605"/>
                <a:ext cx="135577" cy="135577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49 h 68"/>
                  <a:gd name="T12" fmla="*/ 19 w 68"/>
                  <a:gd name="T13" fmla="*/ 34 h 68"/>
                  <a:gd name="T14" fmla="*/ 34 w 68"/>
                  <a:gd name="T15" fmla="*/ 19 h 68"/>
                  <a:gd name="T16" fmla="*/ 49 w 68"/>
                  <a:gd name="T17" fmla="*/ 34 h 68"/>
                  <a:gd name="T18" fmla="*/ 34 w 68"/>
                  <a:gd name="T19" fmla="*/ 4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5" y="68"/>
                      <a:pt x="34" y="68"/>
                    </a:cubicBezTo>
                    <a:cubicBezTo>
                      <a:pt x="53" y="68"/>
                      <a:pt x="68" y="53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49"/>
                    </a:moveTo>
                    <a:cubicBezTo>
                      <a:pt x="26" y="49"/>
                      <a:pt x="19" y="42"/>
                      <a:pt x="19" y="34"/>
                    </a:cubicBezTo>
                    <a:cubicBezTo>
                      <a:pt x="19" y="26"/>
                      <a:pt x="26" y="19"/>
                      <a:pt x="34" y="19"/>
                    </a:cubicBezTo>
                    <a:cubicBezTo>
                      <a:pt x="42" y="19"/>
                      <a:pt x="49" y="26"/>
                      <a:pt x="49" y="34"/>
                    </a:cubicBezTo>
                    <a:cubicBezTo>
                      <a:pt x="49" y="42"/>
                      <a:pt x="42" y="49"/>
                      <a:pt x="34" y="49"/>
                    </a:cubicBezTo>
                    <a:close/>
                  </a:path>
                </a:pathLst>
              </a:custGeom>
              <a:solidFill>
                <a:srgbClr val="FFF2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00"/>
              </a:p>
            </p:txBody>
          </p:sp>
        </p:grpSp>
        <p:sp>
          <p:nvSpPr>
            <p:cNvPr id="20" name="Rectangle 19"/>
            <p:cNvSpPr>
              <a:spLocks/>
            </p:cNvSpPr>
            <p:nvPr/>
          </p:nvSpPr>
          <p:spPr>
            <a:xfrm>
              <a:off x="1494570" y="1998209"/>
              <a:ext cx="5236823" cy="326325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spcBef>
                  <a:spcPct val="20000"/>
                </a:spcBef>
                <a:buClr>
                  <a:srgbClr val="FFE600"/>
                </a:buClr>
                <a:buSzPct val="70000"/>
              </a:pPr>
              <a:r>
                <a:rPr lang="en-US" b="1" dirty="0" smtClean="0">
                  <a:solidFill>
                    <a:schemeClr val="bg1"/>
                  </a:solidFill>
                </a:rPr>
                <a:t>Detecting and Recognizing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</a:rPr>
                <a:t>ISO</a:t>
              </a:r>
              <a:r>
                <a:rPr lang="en-US" b="1" dirty="0" smtClean="0">
                  <a:solidFill>
                    <a:schemeClr val="bg1"/>
                  </a:solidFill>
                </a:rPr>
                <a:t> symbols on shipper labels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1430429" y="2350996"/>
              <a:ext cx="5292000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>
              <a:spLocks/>
            </p:cNvSpPr>
            <p:nvPr/>
          </p:nvSpPr>
          <p:spPr>
            <a:xfrm>
              <a:off x="1462499" y="2394134"/>
              <a:ext cx="5227859" cy="26645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spcBef>
                  <a:spcPct val="20000"/>
                </a:spcBef>
                <a:buClr>
                  <a:srgbClr val="FFE600"/>
                </a:buClr>
                <a:buSzPct val="70000"/>
              </a:pPr>
              <a:endParaRPr lang="en-US" sz="13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873000" y="3612252"/>
            <a:ext cx="8629804" cy="497970"/>
          </a:xfrm>
          <a:prstGeom prst="roundRect">
            <a:avLst/>
          </a:prstGeom>
          <a:solidFill>
            <a:srgbClr val="FDF709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spcBef>
                <a:spcPct val="20000"/>
              </a:spcBef>
              <a:buClr>
                <a:srgbClr val="FFE600"/>
              </a:buClr>
              <a:buSzPct val="70000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Apply Object Detection Model to solve this: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242244" y="4500965"/>
            <a:ext cx="8133871" cy="1445543"/>
            <a:chOff x="2229622" y="3734950"/>
            <a:chExt cx="8186173" cy="1525743"/>
          </a:xfrm>
        </p:grpSpPr>
        <p:grpSp>
          <p:nvGrpSpPr>
            <p:cNvPr id="45" name="Group 44"/>
            <p:cNvGrpSpPr/>
            <p:nvPr/>
          </p:nvGrpSpPr>
          <p:grpSpPr>
            <a:xfrm>
              <a:off x="5238669" y="3734950"/>
              <a:ext cx="1989447" cy="1483189"/>
              <a:chOff x="5069184" y="3858930"/>
              <a:chExt cx="1990480" cy="1483959"/>
            </a:xfrm>
          </p:grpSpPr>
          <p:pic>
            <p:nvPicPr>
              <p:cNvPr id="54" name="Picture 2" descr="Related imag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5217" y="4326214"/>
                <a:ext cx="1432898" cy="1016675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  <a:extLst/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069184" y="3858930"/>
                <a:ext cx="1990480" cy="218557"/>
              </a:xfrm>
              <a:prstGeom prst="rect">
                <a:avLst/>
              </a:prstGeom>
              <a:noFill/>
            </p:spPr>
            <p:txBody>
              <a:bodyPr wrap="square" lIns="0" tIns="36557" rIns="0" bIns="0" rtlCol="0">
                <a:spAutoFit/>
              </a:bodyPr>
              <a:lstStyle/>
              <a:p>
                <a:pPr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US" sz="1300" b="1" dirty="0" smtClean="0">
                    <a:solidFill>
                      <a:schemeClr val="bg1"/>
                    </a:solidFill>
                  </a:rPr>
                  <a:t>OBJECT DETECTION MODEL</a:t>
                </a:r>
                <a:endParaRPr lang="en-IN" sz="13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6" name="Curved Connector 45"/>
            <p:cNvCxnSpPr/>
            <p:nvPr/>
          </p:nvCxnSpPr>
          <p:spPr>
            <a:xfrm flipV="1">
              <a:off x="7173128" y="4360808"/>
              <a:ext cx="1501133" cy="350678"/>
            </a:xfrm>
            <a:prstGeom prst="curvedConnector3">
              <a:avLst/>
            </a:prstGeom>
            <a:ln w="349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>
              <a:off x="7173128" y="4746058"/>
              <a:ext cx="1501133" cy="34953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8761258" y="4147984"/>
              <a:ext cx="1654537" cy="425649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</a:rPr>
                <a:t>Shipper Label with detected symbols</a:t>
              </a:r>
              <a:endParaRPr lang="en-IN" sz="13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4152619" y="4710059"/>
              <a:ext cx="1151925" cy="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2229622" y="4299483"/>
              <a:ext cx="1847088" cy="653125"/>
              <a:chOff x="2156470" y="4299483"/>
              <a:chExt cx="1847088" cy="65312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156470" y="4299483"/>
                <a:ext cx="1847088" cy="653125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I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248382" y="4502104"/>
                <a:ext cx="1553610" cy="247883"/>
              </a:xfrm>
              <a:prstGeom prst="rect">
                <a:avLst/>
              </a:prstGeom>
              <a:noFill/>
            </p:spPr>
            <p:txBody>
              <a:bodyPr wrap="square" lIns="0" tIns="36557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US" sz="1500" b="1" dirty="0" smtClean="0">
                    <a:solidFill>
                      <a:schemeClr val="bg1"/>
                    </a:solidFill>
                  </a:rPr>
                  <a:t>Shipper Label</a:t>
                </a:r>
                <a:endParaRPr lang="en-IN" sz="15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Rounded Rectangle 50"/>
            <p:cNvSpPr/>
            <p:nvPr/>
          </p:nvSpPr>
          <p:spPr>
            <a:xfrm>
              <a:off x="8761258" y="4835044"/>
              <a:ext cx="1654537" cy="425649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</a:rPr>
                <a:t>Annotation CSV</a:t>
              </a:r>
              <a:endParaRPr lang="en-IN" sz="13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5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611944" y="829988"/>
            <a:ext cx="10722576" cy="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92368" y="1252025"/>
            <a:ext cx="11127546" cy="5219114"/>
          </a:xfrm>
          <a:prstGeom prst="roundRect">
            <a:avLst>
              <a:gd name="adj" fmla="val 3729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998740" y="6492875"/>
            <a:ext cx="4114800" cy="365125"/>
          </a:xfrm>
          <a:ln>
            <a:noFill/>
          </a:ln>
        </p:spPr>
        <p:txBody>
          <a:bodyPr/>
          <a:lstStyle/>
          <a:p>
            <a:r>
              <a:rPr lang="en-IN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Kriya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611944" y="887357"/>
            <a:ext cx="2045025" cy="307305"/>
          </a:xfrm>
          <a:prstGeom prst="homePlate">
            <a:avLst/>
          </a:prstGeom>
          <a:noFill/>
          <a:ln w="9525">
            <a:solidFill>
              <a:srgbClr val="FDF7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Business Problem</a:t>
            </a:r>
            <a:endParaRPr lang="en-IN" sz="1399" dirty="0">
              <a:solidFill>
                <a:schemeClr val="bg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2781331" y="887354"/>
            <a:ext cx="2045025" cy="307305"/>
          </a:xfrm>
          <a:prstGeom prst="homePlate">
            <a:avLst/>
          </a:prstGeom>
          <a:solidFill>
            <a:srgbClr val="FDF709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399" dirty="0" smtClean="0">
                <a:solidFill>
                  <a:schemeClr val="tx2"/>
                </a:solidFill>
              </a:rPr>
              <a:t>How</a:t>
            </a:r>
            <a:endParaRPr lang="en-IN" sz="1399" dirty="0">
              <a:solidFill>
                <a:schemeClr val="tx2"/>
              </a:solidFill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4950719" y="887354"/>
            <a:ext cx="2045025" cy="307305"/>
          </a:xfrm>
          <a:prstGeom prst="homePlate">
            <a:avLst/>
          </a:prstGeom>
          <a:noFill/>
          <a:ln w="9525">
            <a:solidFill>
              <a:srgbClr val="FDF7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Business Problem</a:t>
            </a:r>
            <a:endParaRPr lang="en-IN" sz="1399" dirty="0">
              <a:solidFill>
                <a:schemeClr val="bg1"/>
              </a:solidFill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7120107" y="887354"/>
            <a:ext cx="2045025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Business Problem</a:t>
            </a:r>
            <a:endParaRPr lang="en-IN" sz="1399" dirty="0">
              <a:solidFill>
                <a:schemeClr val="bg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9289495" y="887354"/>
            <a:ext cx="2045025" cy="307305"/>
          </a:xfrm>
          <a:prstGeom prst="homePlat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399" dirty="0">
                <a:solidFill>
                  <a:schemeClr val="bg1"/>
                </a:solidFill>
              </a:rPr>
              <a:t>Business Problem</a:t>
            </a:r>
            <a:endParaRPr lang="en-IN" sz="1399" dirty="0">
              <a:solidFill>
                <a:schemeClr val="bg1"/>
              </a:solidFill>
            </a:endParaRPr>
          </a:p>
        </p:txBody>
      </p:sp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923" y="2740460"/>
            <a:ext cx="1435675" cy="10186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cxnSp>
        <p:nvCxnSpPr>
          <p:cNvPr id="13" name="Straight Arrow Connector 12"/>
          <p:cNvCxnSpPr/>
          <p:nvPr/>
        </p:nvCxnSpPr>
        <p:spPr>
          <a:xfrm>
            <a:off x="7794101" y="3264794"/>
            <a:ext cx="1152000" cy="0"/>
          </a:xfrm>
          <a:prstGeom prst="straightConnector1">
            <a:avLst/>
          </a:prstGeom>
          <a:ln w="603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49194" y="2986454"/>
            <a:ext cx="728451" cy="213501"/>
          </a:xfrm>
          <a:prstGeom prst="rect">
            <a:avLst/>
          </a:prstGeom>
          <a:noFill/>
        </p:spPr>
        <p:txBody>
          <a:bodyPr wrap="square" lIns="0" tIns="36557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z="1350" dirty="0" smtClean="0"/>
              <a:t>Training</a:t>
            </a:r>
            <a:endParaRPr lang="en-IN" sz="135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75375" y="2647542"/>
            <a:ext cx="1350509" cy="991132"/>
            <a:chOff x="6880343" y="2347292"/>
            <a:chExt cx="1350509" cy="991132"/>
          </a:xfrm>
        </p:grpSpPr>
        <p:sp>
          <p:nvSpPr>
            <p:cNvPr id="20" name="Rectangle 19"/>
            <p:cNvSpPr/>
            <p:nvPr/>
          </p:nvSpPr>
          <p:spPr>
            <a:xfrm>
              <a:off x="6880343" y="2590666"/>
              <a:ext cx="1350509" cy="747758"/>
            </a:xfrm>
            <a:prstGeom prst="rect">
              <a:avLst/>
            </a:prstGeom>
            <a:solidFill>
              <a:schemeClr val="accent4">
                <a:lumMod val="2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599" b="1" u="sng" dirty="0" smtClean="0">
                  <a:solidFill>
                    <a:schemeClr val="bg1"/>
                  </a:solidFill>
                </a:rPr>
                <a:t>8079 </a:t>
              </a:r>
              <a:r>
                <a:rPr lang="en-US" sz="1400" b="1" u="sng" dirty="0" smtClean="0">
                  <a:solidFill>
                    <a:schemeClr val="bg1"/>
                  </a:solidFill>
                </a:rPr>
                <a:t>Opportunities</a:t>
              </a:r>
              <a:endParaRPr lang="en-US" sz="1400" b="1" u="sng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92972" y="2347292"/>
              <a:ext cx="445310" cy="219945"/>
            </a:xfrm>
            <a:prstGeom prst="rect">
              <a:avLst/>
            </a:prstGeom>
            <a:noFill/>
          </p:spPr>
          <p:txBody>
            <a:bodyPr wrap="square" lIns="0" tIns="36557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defRPr sz="1400" b="1">
                  <a:solidFill>
                    <a:schemeClr val="bg1"/>
                  </a:solidFill>
                </a:defRPr>
              </a:lvl1pPr>
            </a:lstStyle>
            <a:p>
              <a:r>
                <a:rPr lang="en-US" sz="1399" dirty="0" smtClean="0"/>
                <a:t>70%</a:t>
              </a:r>
              <a:endParaRPr lang="en-IN" sz="1399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08274" y="4018520"/>
            <a:ext cx="1350509" cy="982854"/>
            <a:chOff x="6913242" y="3718270"/>
            <a:chExt cx="1350509" cy="982854"/>
          </a:xfrm>
        </p:grpSpPr>
        <p:sp>
          <p:nvSpPr>
            <p:cNvPr id="23" name="Rectangle 22"/>
            <p:cNvSpPr/>
            <p:nvPr/>
          </p:nvSpPr>
          <p:spPr>
            <a:xfrm>
              <a:off x="6913242" y="3953366"/>
              <a:ext cx="1350509" cy="747758"/>
            </a:xfrm>
            <a:prstGeom prst="rect">
              <a:avLst/>
            </a:prstGeom>
            <a:solidFill>
              <a:schemeClr val="accent4">
                <a:lumMod val="25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sz="1599" b="1" u="sng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599" b="1" u="sng" dirty="0" smtClean="0">
                  <a:solidFill>
                    <a:schemeClr val="bg1"/>
                  </a:solidFill>
                </a:rPr>
                <a:t>3418</a:t>
              </a:r>
            </a:p>
            <a:p>
              <a:pPr algn="ctr"/>
              <a:r>
                <a:rPr lang="en-US" sz="1400" b="1" u="sng" dirty="0" smtClean="0">
                  <a:solidFill>
                    <a:schemeClr val="bg1"/>
                  </a:solidFill>
                </a:rPr>
                <a:t>Opportunities</a:t>
              </a:r>
            </a:p>
            <a:p>
              <a:pPr algn="ctr"/>
              <a:endParaRPr lang="en-US" sz="1599" b="1" u="sng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3845" y="3718270"/>
              <a:ext cx="445310" cy="219945"/>
            </a:xfrm>
            <a:prstGeom prst="rect">
              <a:avLst/>
            </a:prstGeom>
            <a:noFill/>
          </p:spPr>
          <p:txBody>
            <a:bodyPr wrap="square" lIns="0" tIns="36557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defRPr sz="1400" b="1">
                  <a:solidFill>
                    <a:schemeClr val="bg1"/>
                  </a:solidFill>
                </a:defRPr>
              </a:lvl1pPr>
            </a:lstStyle>
            <a:p>
              <a:r>
                <a:rPr lang="en-US" sz="1399" dirty="0" smtClean="0"/>
                <a:t>30%</a:t>
              </a:r>
              <a:endParaRPr lang="en-IN" sz="1399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14022" y="4627496"/>
            <a:ext cx="1944000" cy="16930"/>
          </a:xfrm>
          <a:prstGeom prst="line">
            <a:avLst/>
          </a:prstGeom>
          <a:ln w="60325">
            <a:solidFill>
              <a:schemeClr val="bg1">
                <a:lumMod val="9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749760" y="3841263"/>
            <a:ext cx="0" cy="828000"/>
          </a:xfrm>
          <a:prstGeom prst="straightConnector1">
            <a:avLst/>
          </a:prstGeom>
          <a:ln w="603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64248" y="4365074"/>
            <a:ext cx="743765" cy="219945"/>
          </a:xfrm>
          <a:prstGeom prst="rect">
            <a:avLst/>
          </a:prstGeom>
          <a:noFill/>
        </p:spPr>
        <p:txBody>
          <a:bodyPr wrap="square" lIns="0" tIns="36557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z="1399" dirty="0"/>
              <a:t>Testing</a:t>
            </a:r>
            <a:endParaRPr lang="en-IN" sz="1399" dirty="0"/>
          </a:p>
        </p:txBody>
      </p:sp>
      <p:sp>
        <p:nvSpPr>
          <p:cNvPr id="28" name="Rectangle 27"/>
          <p:cNvSpPr/>
          <p:nvPr/>
        </p:nvSpPr>
        <p:spPr>
          <a:xfrm>
            <a:off x="9226453" y="2203299"/>
            <a:ext cx="1144421" cy="4384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85720">
                <a:srgbClr val="FFF492"/>
              </a:gs>
              <a:gs pos="35000">
                <a:schemeClr val="accent2">
                  <a:lumMod val="45000"/>
                  <a:lumOff val="55000"/>
                </a:schemeClr>
              </a:gs>
              <a:gs pos="7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399" b="1" dirty="0">
                <a:solidFill>
                  <a:schemeClr val="tx2"/>
                </a:solidFill>
              </a:rPr>
              <a:t>Accuracy</a:t>
            </a:r>
          </a:p>
          <a:p>
            <a:pPr algn="ctr"/>
            <a:r>
              <a:rPr lang="en-US" sz="1399" b="1" dirty="0" smtClean="0">
                <a:solidFill>
                  <a:schemeClr val="tx2"/>
                </a:solidFill>
              </a:rPr>
              <a:t>79%</a:t>
            </a:r>
            <a:endParaRPr lang="en-US" sz="1399" b="1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4511" y="1878601"/>
            <a:ext cx="5244525" cy="3514857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76863" y="5517376"/>
            <a:ext cx="1774769" cy="219913"/>
          </a:xfrm>
          <a:prstGeom prst="rect">
            <a:avLst/>
          </a:prstGeom>
          <a:noFill/>
        </p:spPr>
        <p:txBody>
          <a:bodyPr wrap="square" lIns="0" tIns="36557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z="1399" dirty="0" smtClean="0"/>
              <a:t>Prediction </a:t>
            </a:r>
            <a:r>
              <a:rPr lang="en-US" sz="1399" dirty="0"/>
              <a:t>Modeling</a:t>
            </a:r>
            <a:endParaRPr lang="en-IN" sz="1399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324490" y="3997441"/>
            <a:ext cx="485958" cy="1"/>
          </a:xfrm>
          <a:prstGeom prst="straightConnector1">
            <a:avLst/>
          </a:prstGeom>
          <a:ln w="603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3712" y="3168259"/>
            <a:ext cx="672257" cy="219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557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z="1399" dirty="0" smtClean="0"/>
              <a:t>70x70</a:t>
            </a:r>
            <a:endParaRPr lang="en-IN" sz="1399" dirty="0"/>
          </a:p>
        </p:txBody>
      </p:sp>
      <p:grpSp>
        <p:nvGrpSpPr>
          <p:cNvPr id="63" name="Group 62"/>
          <p:cNvGrpSpPr/>
          <p:nvPr/>
        </p:nvGrpSpPr>
        <p:grpSpPr>
          <a:xfrm>
            <a:off x="3859970" y="3254773"/>
            <a:ext cx="1353509" cy="1527493"/>
            <a:chOff x="6880343" y="2590666"/>
            <a:chExt cx="1350509" cy="916001"/>
          </a:xfrm>
        </p:grpSpPr>
        <p:sp>
          <p:nvSpPr>
            <p:cNvPr id="64" name="Rectangle 63"/>
            <p:cNvSpPr/>
            <p:nvPr/>
          </p:nvSpPr>
          <p:spPr>
            <a:xfrm>
              <a:off x="6880343" y="2590666"/>
              <a:ext cx="1350509" cy="755702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21980" y="3374790"/>
              <a:ext cx="845020" cy="131877"/>
            </a:xfrm>
            <a:prstGeom prst="rect">
              <a:avLst/>
            </a:prstGeom>
            <a:noFill/>
          </p:spPr>
          <p:txBody>
            <a:bodyPr wrap="square" lIns="0" tIns="36557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defRPr sz="1400" b="1">
                  <a:solidFill>
                    <a:schemeClr val="bg1"/>
                  </a:solidFill>
                </a:defRPr>
              </a:lvl1pPr>
            </a:lstStyle>
            <a:p>
              <a:r>
                <a:rPr lang="en-US" sz="1399" dirty="0" smtClean="0"/>
                <a:t>1000x600</a:t>
              </a:r>
              <a:endParaRPr lang="en-IN" sz="1399" dirty="0"/>
            </a:p>
          </p:txBody>
        </p:sp>
      </p:grpSp>
      <p:sp>
        <p:nvSpPr>
          <p:cNvPr id="4" name="Minus 3"/>
          <p:cNvSpPr/>
          <p:nvPr/>
        </p:nvSpPr>
        <p:spPr>
          <a:xfrm>
            <a:off x="1879902" y="2607149"/>
            <a:ext cx="1531699" cy="283767"/>
          </a:xfrm>
          <a:prstGeom prst="mathMinus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6" name="Group 65"/>
          <p:cNvGrpSpPr/>
          <p:nvPr/>
        </p:nvGrpSpPr>
        <p:grpSpPr>
          <a:xfrm>
            <a:off x="580575" y="4365074"/>
            <a:ext cx="1353509" cy="1527493"/>
            <a:chOff x="6880343" y="2590666"/>
            <a:chExt cx="1350509" cy="916001"/>
          </a:xfrm>
        </p:grpSpPr>
        <p:sp>
          <p:nvSpPr>
            <p:cNvPr id="67" name="Rectangle 66"/>
            <p:cNvSpPr/>
            <p:nvPr/>
          </p:nvSpPr>
          <p:spPr>
            <a:xfrm>
              <a:off x="6880343" y="2590666"/>
              <a:ext cx="1350509" cy="755702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599" b="1" dirty="0" smtClean="0">
                  <a:solidFill>
                    <a:schemeClr val="bg1"/>
                  </a:solidFill>
                </a:rPr>
                <a:t>Random Background Images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221980" y="3374790"/>
              <a:ext cx="845020" cy="131877"/>
            </a:xfrm>
            <a:prstGeom prst="rect">
              <a:avLst/>
            </a:prstGeom>
            <a:noFill/>
          </p:spPr>
          <p:txBody>
            <a:bodyPr wrap="square" lIns="0" tIns="36557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defRPr sz="1400" b="1">
                  <a:solidFill>
                    <a:schemeClr val="bg1"/>
                  </a:solidFill>
                </a:defRPr>
              </a:lvl1pPr>
            </a:lstStyle>
            <a:p>
              <a:r>
                <a:rPr lang="en-US" sz="1399" dirty="0" smtClean="0"/>
                <a:t>1000x600</a:t>
              </a:r>
              <a:endParaRPr lang="en-IN" sz="1399" dirty="0"/>
            </a:p>
          </p:txBody>
        </p:sp>
      </p:grpSp>
      <p:sp>
        <p:nvSpPr>
          <p:cNvPr id="69" name="Minus 68"/>
          <p:cNvSpPr/>
          <p:nvPr/>
        </p:nvSpPr>
        <p:spPr>
          <a:xfrm>
            <a:off x="2174691" y="4859827"/>
            <a:ext cx="1260112" cy="305069"/>
          </a:xfrm>
          <a:prstGeom prst="mathMinus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Minus 70"/>
          <p:cNvSpPr/>
          <p:nvPr/>
        </p:nvSpPr>
        <p:spPr>
          <a:xfrm rot="5400000">
            <a:off x="2327229" y="3236448"/>
            <a:ext cx="1823562" cy="308571"/>
          </a:xfrm>
          <a:prstGeom prst="mathMinus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Minus 71"/>
          <p:cNvSpPr/>
          <p:nvPr/>
        </p:nvSpPr>
        <p:spPr>
          <a:xfrm rot="5400000">
            <a:off x="2461410" y="4320526"/>
            <a:ext cx="1555669" cy="309039"/>
          </a:xfrm>
          <a:prstGeom prst="mathMinus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554220" y="2111785"/>
            <a:ext cx="1011113" cy="75570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99" b="1" dirty="0" smtClean="0">
                <a:solidFill>
                  <a:schemeClr val="bg1"/>
                </a:solidFill>
              </a:rPr>
              <a:t>ISO Symbols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55118" y="2237850"/>
            <a:ext cx="1011113" cy="75570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99" b="1" dirty="0" smtClean="0">
                <a:solidFill>
                  <a:schemeClr val="bg1"/>
                </a:solidFill>
              </a:rPr>
              <a:t>ISO Symbols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82967" y="2348089"/>
            <a:ext cx="1011113" cy="75570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99" b="1" dirty="0" smtClean="0">
                <a:solidFill>
                  <a:schemeClr val="bg1"/>
                </a:solidFill>
              </a:rPr>
              <a:t>ISO Symbol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32975" y="4517474"/>
            <a:ext cx="1353509" cy="126018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99" b="1" dirty="0" smtClean="0">
                <a:solidFill>
                  <a:schemeClr val="bg1"/>
                </a:solidFill>
              </a:rPr>
              <a:t>Random Background Images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85375" y="4669874"/>
            <a:ext cx="1353509" cy="126018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99" b="1" dirty="0" smtClean="0">
                <a:solidFill>
                  <a:schemeClr val="bg1"/>
                </a:solidFill>
              </a:rPr>
              <a:t>Random Background Image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38680" y="6047288"/>
            <a:ext cx="846897" cy="219914"/>
          </a:xfrm>
          <a:prstGeom prst="rect">
            <a:avLst/>
          </a:prstGeom>
          <a:noFill/>
        </p:spPr>
        <p:txBody>
          <a:bodyPr wrap="square" lIns="0" tIns="36557" rIns="0" bIns="0" rtlCol="0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z="1399" dirty="0" smtClean="0"/>
              <a:t>1000x600</a:t>
            </a:r>
            <a:endParaRPr lang="en-IN" sz="1399" dirty="0"/>
          </a:p>
        </p:txBody>
      </p:sp>
      <p:sp>
        <p:nvSpPr>
          <p:cNvPr id="80" name="Rectangle 79"/>
          <p:cNvSpPr/>
          <p:nvPr/>
        </p:nvSpPr>
        <p:spPr>
          <a:xfrm>
            <a:off x="3957204" y="3364033"/>
            <a:ext cx="833907" cy="47722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599" b="1" dirty="0" smtClean="0">
                <a:solidFill>
                  <a:schemeClr val="bg1"/>
                </a:solidFill>
              </a:rPr>
              <a:t>ISO Symbol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98</Words>
  <Application>Microsoft Office PowerPoint</Application>
  <PresentationFormat>Widescreen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(Body)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2018-09-03T18:37:32Z</dcterms:created>
  <dcterms:modified xsi:type="dcterms:W3CDTF">2018-09-03T20:15:36Z</dcterms:modified>
</cp:coreProperties>
</file>