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56" r:id="rId2"/>
    <p:sldId id="283" r:id="rId3"/>
    <p:sldId id="271" r:id="rId4"/>
    <p:sldId id="284" r:id="rId5"/>
    <p:sldId id="285" r:id="rId6"/>
    <p:sldId id="286" r:id="rId7"/>
    <p:sldId id="287" r:id="rId8"/>
    <p:sldId id="288" r:id="rId9"/>
    <p:sldId id="292" r:id="rId10"/>
    <p:sldId id="289" r:id="rId11"/>
    <p:sldId id="290" r:id="rId12"/>
    <p:sldId id="291"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Lst>
        </p14:section>
        <p14:section name="Design, Morph, Annotate, Work Together, Tell Me" id="{B9B51309-D148-4332-87C2-07BE32FBCA3B}">
          <p14:sldIdLst>
            <p14:sldId id="271"/>
            <p14:sldId id="284"/>
            <p14:sldId id="285"/>
            <p14:sldId id="286"/>
            <p14:sldId id="287"/>
            <p14:sldId id="288"/>
            <p14:sldId id="292"/>
            <p14:sldId id="289"/>
            <p14:sldId id="290"/>
            <p14:sldId id="291"/>
            <p14:sldId id="293"/>
            <p14:sldId id="294"/>
            <p14:sldId id="295"/>
            <p14:sldId id="296"/>
            <p14:sldId id="297"/>
            <p14:sldId id="298"/>
            <p14:sldId id="299"/>
            <p14:sldId id="300"/>
            <p14:sldId id="301"/>
            <p14:sldId id="302"/>
            <p14:sldId id="303"/>
            <p14:sldId id="304"/>
            <p14:sldId id="305"/>
            <p14:sldId id="30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404040"/>
    <a:srgbClr val="FF9B45"/>
    <a:srgbClr val="DD462F"/>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7231" autoAdjust="0"/>
  </p:normalViewPr>
  <p:slideViewPr>
    <p:cSldViewPr snapToGrid="0">
      <p:cViewPr varScale="1">
        <p:scale>
          <a:sx n="74" d="100"/>
          <a:sy n="74" d="100"/>
        </p:scale>
        <p:origin x="105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69014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2/24/2022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2/24/2022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hyperlink" Target="http://go.microsoft.com/fwlink/?LinkId=62332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9048" y="4509247"/>
            <a:ext cx="9582736" cy="1347058"/>
          </a:xfrm>
        </p:spPr>
        <p:txBody>
          <a:bodyPr anchor="ctr" anchorCtr="0">
            <a:normAutofit/>
          </a:bodyPr>
          <a:lstStyle/>
          <a:p>
            <a:r>
              <a:rPr lang="en-US" sz="2400" dirty="0">
                <a:solidFill>
                  <a:schemeClr val="bg1"/>
                </a:solidFill>
              </a:rPr>
              <a:t>                                      Presented By:</a:t>
            </a:r>
            <a:br>
              <a:rPr lang="en-US" sz="2400" dirty="0">
                <a:solidFill>
                  <a:schemeClr val="bg1"/>
                </a:solidFill>
              </a:rPr>
            </a:br>
            <a:r>
              <a:rPr lang="en-US" sz="2400" dirty="0">
                <a:solidFill>
                  <a:schemeClr val="bg1"/>
                </a:solidFill>
              </a:rPr>
              <a:t>                                 </a:t>
            </a:r>
            <a:r>
              <a:rPr lang="en-US" sz="2400" dirty="0" err="1">
                <a:solidFill>
                  <a:schemeClr val="bg1"/>
                </a:solidFill>
              </a:rPr>
              <a:t>Shivanchal</a:t>
            </a:r>
            <a:r>
              <a:rPr lang="en-US" sz="2400" dirty="0">
                <a:solidFill>
                  <a:schemeClr val="bg1"/>
                </a:solidFill>
              </a:rPr>
              <a:t> Asthana</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4800" dirty="0">
                <a:solidFill>
                  <a:schemeClr val="bg1"/>
                </a:solidFill>
                <a:latin typeface="+mj-lt"/>
              </a:rPr>
              <a:t>              </a:t>
            </a:r>
            <a:r>
              <a:rPr lang="en-US" sz="4800" b="1" dirty="0">
                <a:solidFill>
                  <a:srgbClr val="F8CFB6"/>
                </a:solidFill>
                <a:latin typeface="+mj-lt"/>
              </a:rPr>
              <a:t> Car Price Prediction</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pic>
        <p:nvPicPr>
          <p:cNvPr id="5" name="Picture 4">
            <a:extLst>
              <a:ext uri="{FF2B5EF4-FFF2-40B4-BE49-F238E27FC236}">
                <a16:creationId xmlns:a16="http://schemas.microsoft.com/office/drawing/2014/main" id="{D4FA1974-6C88-46F7-8B59-BE54D79F1F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89007" y="1147698"/>
            <a:ext cx="2929890" cy="2133600"/>
          </a:xfrm>
          <a:prstGeom prst="rect">
            <a:avLst/>
          </a:prstGeom>
          <a:noFill/>
          <a:ln>
            <a:noFill/>
          </a:ln>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6899-0BB5-4D50-ADAE-0FF80B5BA41B}"/>
              </a:ext>
            </a:extLst>
          </p:cNvPr>
          <p:cNvSpPr>
            <a:spLocks noGrp="1"/>
          </p:cNvSpPr>
          <p:nvPr>
            <p:ph type="title"/>
          </p:nvPr>
        </p:nvSpPr>
        <p:spPr/>
        <p:txBody>
          <a:bodyPr>
            <a:normAutofit/>
          </a:bodyPr>
          <a:lstStyle/>
          <a:p>
            <a:r>
              <a:rPr lang="en-IN" sz="3600" b="1" dirty="0"/>
              <a:t>Observations</a:t>
            </a:r>
          </a:p>
        </p:txBody>
      </p:sp>
      <p:pic>
        <p:nvPicPr>
          <p:cNvPr id="5" name="Picture 4">
            <a:extLst>
              <a:ext uri="{FF2B5EF4-FFF2-40B4-BE49-F238E27FC236}">
                <a16:creationId xmlns:a16="http://schemas.microsoft.com/office/drawing/2014/main" id="{FB1BEAE7-9017-44C6-9CCC-62E5909E1BA2}"/>
              </a:ext>
            </a:extLst>
          </p:cNvPr>
          <p:cNvPicPr>
            <a:picLocks noChangeAspect="1"/>
          </p:cNvPicPr>
          <p:nvPr/>
        </p:nvPicPr>
        <p:blipFill>
          <a:blip r:embed="rId2"/>
          <a:stretch>
            <a:fillRect/>
          </a:stretch>
        </p:blipFill>
        <p:spPr>
          <a:xfrm>
            <a:off x="521207" y="1287220"/>
            <a:ext cx="3898393" cy="2352452"/>
          </a:xfrm>
          <a:prstGeom prst="rect">
            <a:avLst/>
          </a:prstGeom>
        </p:spPr>
      </p:pic>
      <p:pic>
        <p:nvPicPr>
          <p:cNvPr id="7" name="Picture 6">
            <a:extLst>
              <a:ext uri="{FF2B5EF4-FFF2-40B4-BE49-F238E27FC236}">
                <a16:creationId xmlns:a16="http://schemas.microsoft.com/office/drawing/2014/main" id="{177F2274-D81F-41E8-8A23-35EFA7DBAA47}"/>
              </a:ext>
            </a:extLst>
          </p:cNvPr>
          <p:cNvPicPr>
            <a:picLocks noChangeAspect="1"/>
          </p:cNvPicPr>
          <p:nvPr/>
        </p:nvPicPr>
        <p:blipFill>
          <a:blip r:embed="rId3"/>
          <a:stretch>
            <a:fillRect/>
          </a:stretch>
        </p:blipFill>
        <p:spPr>
          <a:xfrm>
            <a:off x="6096000" y="1287219"/>
            <a:ext cx="4186518" cy="2074545"/>
          </a:xfrm>
          <a:prstGeom prst="rect">
            <a:avLst/>
          </a:prstGeom>
        </p:spPr>
      </p:pic>
      <p:pic>
        <p:nvPicPr>
          <p:cNvPr id="9" name="Picture 8">
            <a:extLst>
              <a:ext uri="{FF2B5EF4-FFF2-40B4-BE49-F238E27FC236}">
                <a16:creationId xmlns:a16="http://schemas.microsoft.com/office/drawing/2014/main" id="{AB2D132F-44A7-4C8E-8090-FA270286061C}"/>
              </a:ext>
            </a:extLst>
          </p:cNvPr>
          <p:cNvPicPr>
            <a:picLocks noChangeAspect="1"/>
          </p:cNvPicPr>
          <p:nvPr/>
        </p:nvPicPr>
        <p:blipFill>
          <a:blip r:embed="rId4"/>
          <a:stretch>
            <a:fillRect/>
          </a:stretch>
        </p:blipFill>
        <p:spPr>
          <a:xfrm>
            <a:off x="521207" y="3982192"/>
            <a:ext cx="3898393" cy="2149668"/>
          </a:xfrm>
          <a:prstGeom prst="rect">
            <a:avLst/>
          </a:prstGeom>
        </p:spPr>
      </p:pic>
      <p:sp>
        <p:nvSpPr>
          <p:cNvPr id="10" name="TextBox 9">
            <a:extLst>
              <a:ext uri="{FF2B5EF4-FFF2-40B4-BE49-F238E27FC236}">
                <a16:creationId xmlns:a16="http://schemas.microsoft.com/office/drawing/2014/main" id="{0D948DE9-3A99-45CD-83B1-AE7E76F53681}"/>
              </a:ext>
            </a:extLst>
          </p:cNvPr>
          <p:cNvSpPr txBox="1"/>
          <p:nvPr/>
        </p:nvSpPr>
        <p:spPr>
          <a:xfrm>
            <a:off x="5585012" y="3823536"/>
            <a:ext cx="5934635" cy="2554545"/>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Pune and Mumbai has more cars in this dataset for prediction.</a:t>
            </a:r>
          </a:p>
          <a:p>
            <a:pPr marL="342900" indent="-342900" algn="just">
              <a:buAutoNum type="arabicPeriod"/>
            </a:pPr>
            <a:r>
              <a:rPr lang="en-IN" sz="2000" dirty="0">
                <a:latin typeface="Arial" panose="020B0604020202020204" pitchFamily="34" charset="0"/>
                <a:cs typeface="Arial" panose="020B0604020202020204" pitchFamily="34" charset="0"/>
              </a:rPr>
              <a:t>Hyderabad has least numbers of cars</a:t>
            </a:r>
          </a:p>
          <a:p>
            <a:pPr marL="342900" indent="-342900" algn="just">
              <a:buAutoNum type="arabicPeriod"/>
            </a:pPr>
            <a:r>
              <a:rPr lang="en-IN" sz="2000" dirty="0">
                <a:latin typeface="Arial" panose="020B0604020202020204" pitchFamily="34" charset="0"/>
                <a:cs typeface="Arial" panose="020B0604020202020204" pitchFamily="34" charset="0"/>
              </a:rPr>
              <a:t>Volvo is from New Delhi only</a:t>
            </a:r>
          </a:p>
          <a:p>
            <a:pPr marL="342900" indent="-342900" algn="just">
              <a:buAutoNum type="arabicPeriod"/>
            </a:pPr>
            <a:r>
              <a:rPr lang="en-IN" sz="2000" dirty="0">
                <a:latin typeface="Arial" panose="020B0604020202020204" pitchFamily="34" charset="0"/>
                <a:cs typeface="Arial" panose="020B0604020202020204" pitchFamily="34" charset="0"/>
              </a:rPr>
              <a:t>By analysing histogram, we can conclude that Maruti is high in numbers and it is mainly from New Delhi, Pune and Mumbai.</a:t>
            </a:r>
          </a:p>
          <a:p>
            <a:pPr marL="342900" indent="-342900" algn="just">
              <a:buAutoNum type="arabicPeriod"/>
            </a:pPr>
            <a:r>
              <a:rPr lang="en-IN" sz="2000" dirty="0">
                <a:latin typeface="Arial" panose="020B0604020202020204" pitchFamily="34" charset="0"/>
                <a:cs typeface="Arial" panose="020B0604020202020204" pitchFamily="34" charset="0"/>
              </a:rPr>
              <a:t> BMW and Mercedes is from Pune and Mumbai.</a:t>
            </a:r>
          </a:p>
        </p:txBody>
      </p:sp>
    </p:spTree>
    <p:extLst>
      <p:ext uri="{BB962C8B-B14F-4D97-AF65-F5344CB8AC3E}">
        <p14:creationId xmlns:p14="http://schemas.microsoft.com/office/powerpoint/2010/main" val="370247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363C-2276-4B75-A300-0E803CA24E9C}"/>
              </a:ext>
            </a:extLst>
          </p:cNvPr>
          <p:cNvSpPr>
            <a:spLocks noGrp="1"/>
          </p:cNvSpPr>
          <p:nvPr>
            <p:ph type="title"/>
          </p:nvPr>
        </p:nvSpPr>
        <p:spPr/>
        <p:txBody>
          <a:bodyPr>
            <a:normAutofit/>
          </a:bodyPr>
          <a:lstStyle/>
          <a:p>
            <a:r>
              <a:rPr lang="en-IN" sz="3600" b="1" dirty="0"/>
              <a:t>Observations</a:t>
            </a:r>
          </a:p>
        </p:txBody>
      </p:sp>
      <p:pic>
        <p:nvPicPr>
          <p:cNvPr id="5" name="Picture 4">
            <a:extLst>
              <a:ext uri="{FF2B5EF4-FFF2-40B4-BE49-F238E27FC236}">
                <a16:creationId xmlns:a16="http://schemas.microsoft.com/office/drawing/2014/main" id="{93A9C9FB-B26F-4920-BDED-D769FBC8EA5F}"/>
              </a:ext>
            </a:extLst>
          </p:cNvPr>
          <p:cNvPicPr>
            <a:picLocks noChangeAspect="1"/>
          </p:cNvPicPr>
          <p:nvPr/>
        </p:nvPicPr>
        <p:blipFill>
          <a:blip r:embed="rId2"/>
          <a:stretch>
            <a:fillRect/>
          </a:stretch>
        </p:blipFill>
        <p:spPr>
          <a:xfrm>
            <a:off x="5535707" y="1390614"/>
            <a:ext cx="4872315" cy="3288962"/>
          </a:xfrm>
          <a:prstGeom prst="rect">
            <a:avLst/>
          </a:prstGeom>
        </p:spPr>
      </p:pic>
      <p:pic>
        <p:nvPicPr>
          <p:cNvPr id="7" name="Picture 6">
            <a:extLst>
              <a:ext uri="{FF2B5EF4-FFF2-40B4-BE49-F238E27FC236}">
                <a16:creationId xmlns:a16="http://schemas.microsoft.com/office/drawing/2014/main" id="{4DB94733-04C6-4BD4-B93F-0FE482C55579}"/>
              </a:ext>
            </a:extLst>
          </p:cNvPr>
          <p:cNvPicPr>
            <a:picLocks noChangeAspect="1"/>
          </p:cNvPicPr>
          <p:nvPr/>
        </p:nvPicPr>
        <p:blipFill>
          <a:blip r:embed="rId3"/>
          <a:stretch>
            <a:fillRect/>
          </a:stretch>
        </p:blipFill>
        <p:spPr>
          <a:xfrm>
            <a:off x="521207" y="1390614"/>
            <a:ext cx="3612780" cy="4947432"/>
          </a:xfrm>
          <a:prstGeom prst="rect">
            <a:avLst/>
          </a:prstGeom>
        </p:spPr>
      </p:pic>
      <p:sp>
        <p:nvSpPr>
          <p:cNvPr id="8" name="TextBox 7">
            <a:extLst>
              <a:ext uri="{FF2B5EF4-FFF2-40B4-BE49-F238E27FC236}">
                <a16:creationId xmlns:a16="http://schemas.microsoft.com/office/drawing/2014/main" id="{386FD621-61DA-4B71-B090-4FB6C7119556}"/>
              </a:ext>
            </a:extLst>
          </p:cNvPr>
          <p:cNvSpPr txBox="1"/>
          <p:nvPr/>
        </p:nvSpPr>
        <p:spPr>
          <a:xfrm>
            <a:off x="4133987" y="5098054"/>
            <a:ext cx="7726319" cy="1323439"/>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We can see here, Petrol cars are more in each and every city.</a:t>
            </a:r>
          </a:p>
          <a:p>
            <a:pPr marL="342900" indent="-342900" algn="just">
              <a:buAutoNum type="arabicPeriod"/>
            </a:pPr>
            <a:r>
              <a:rPr lang="en-IN" sz="2000" dirty="0">
                <a:latin typeface="Arial" panose="020B0604020202020204" pitchFamily="34" charset="0"/>
                <a:cs typeface="Arial" panose="020B0604020202020204" pitchFamily="34" charset="0"/>
              </a:rPr>
              <a:t>Only one Petrol + LPG car which belongs to Chennai city.</a:t>
            </a:r>
          </a:p>
          <a:p>
            <a:pPr marL="342900" indent="-342900" algn="just">
              <a:buAutoNum type="arabicPeriod"/>
            </a:pPr>
            <a:r>
              <a:rPr lang="en-IN" sz="2000" dirty="0">
                <a:latin typeface="Arial" panose="020B0604020202020204" pitchFamily="34" charset="0"/>
                <a:cs typeface="Arial" panose="020B0604020202020204" pitchFamily="34" charset="0"/>
              </a:rPr>
              <a:t>We can see here, Manual cars are more than Automatic.</a:t>
            </a:r>
          </a:p>
          <a:p>
            <a:pPr marL="342900" indent="-342900" algn="just">
              <a:buAutoNum type="arabicPeriod"/>
            </a:pPr>
            <a:r>
              <a:rPr lang="en-IN" sz="2000" dirty="0">
                <a:latin typeface="Arial" panose="020B0604020202020204" pitchFamily="34" charset="0"/>
                <a:cs typeface="Arial" panose="020B0604020202020204" pitchFamily="34" charset="0"/>
              </a:rPr>
              <a:t>Bengaluru city has more Automatic cars than Manual</a:t>
            </a:r>
          </a:p>
        </p:txBody>
      </p:sp>
    </p:spTree>
    <p:extLst>
      <p:ext uri="{BB962C8B-B14F-4D97-AF65-F5344CB8AC3E}">
        <p14:creationId xmlns:p14="http://schemas.microsoft.com/office/powerpoint/2010/main" val="223208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748B-D883-4286-B80F-55F2C6C2ECCA}"/>
              </a:ext>
            </a:extLst>
          </p:cNvPr>
          <p:cNvSpPr>
            <a:spLocks noGrp="1"/>
          </p:cNvSpPr>
          <p:nvPr>
            <p:ph type="title"/>
          </p:nvPr>
        </p:nvSpPr>
        <p:spPr/>
        <p:txBody>
          <a:bodyPr>
            <a:normAutofit/>
          </a:bodyPr>
          <a:lstStyle/>
          <a:p>
            <a:r>
              <a:rPr lang="en-IN" sz="3600" b="1" dirty="0"/>
              <a:t>Observations</a:t>
            </a:r>
          </a:p>
        </p:txBody>
      </p:sp>
      <p:pic>
        <p:nvPicPr>
          <p:cNvPr id="5" name="Picture 4">
            <a:extLst>
              <a:ext uri="{FF2B5EF4-FFF2-40B4-BE49-F238E27FC236}">
                <a16:creationId xmlns:a16="http://schemas.microsoft.com/office/drawing/2014/main" id="{0B05B75F-BB57-4E2D-8700-70954A8924F2}"/>
              </a:ext>
            </a:extLst>
          </p:cNvPr>
          <p:cNvPicPr>
            <a:picLocks noChangeAspect="1"/>
          </p:cNvPicPr>
          <p:nvPr/>
        </p:nvPicPr>
        <p:blipFill>
          <a:blip r:embed="rId2"/>
          <a:stretch>
            <a:fillRect/>
          </a:stretch>
        </p:blipFill>
        <p:spPr>
          <a:xfrm>
            <a:off x="673606" y="1544156"/>
            <a:ext cx="4785899" cy="2203089"/>
          </a:xfrm>
          <a:prstGeom prst="rect">
            <a:avLst/>
          </a:prstGeom>
        </p:spPr>
      </p:pic>
      <p:pic>
        <p:nvPicPr>
          <p:cNvPr id="7" name="Picture 6">
            <a:extLst>
              <a:ext uri="{FF2B5EF4-FFF2-40B4-BE49-F238E27FC236}">
                <a16:creationId xmlns:a16="http://schemas.microsoft.com/office/drawing/2014/main" id="{1E0C7B7F-AA83-487F-8CD2-C853CC46B4FC}"/>
              </a:ext>
            </a:extLst>
          </p:cNvPr>
          <p:cNvPicPr>
            <a:picLocks noChangeAspect="1"/>
          </p:cNvPicPr>
          <p:nvPr/>
        </p:nvPicPr>
        <p:blipFill>
          <a:blip r:embed="rId3"/>
          <a:stretch>
            <a:fillRect/>
          </a:stretch>
        </p:blipFill>
        <p:spPr>
          <a:xfrm>
            <a:off x="6598023" y="1544158"/>
            <a:ext cx="4652683" cy="2203088"/>
          </a:xfrm>
          <a:prstGeom prst="rect">
            <a:avLst/>
          </a:prstGeom>
        </p:spPr>
      </p:pic>
      <p:pic>
        <p:nvPicPr>
          <p:cNvPr id="9" name="Picture 8">
            <a:extLst>
              <a:ext uri="{FF2B5EF4-FFF2-40B4-BE49-F238E27FC236}">
                <a16:creationId xmlns:a16="http://schemas.microsoft.com/office/drawing/2014/main" id="{47089C06-3B34-43AD-AFFB-5B4BD52F6035}"/>
              </a:ext>
            </a:extLst>
          </p:cNvPr>
          <p:cNvPicPr>
            <a:picLocks noChangeAspect="1"/>
          </p:cNvPicPr>
          <p:nvPr/>
        </p:nvPicPr>
        <p:blipFill>
          <a:blip r:embed="rId4"/>
          <a:stretch>
            <a:fillRect/>
          </a:stretch>
        </p:blipFill>
        <p:spPr>
          <a:xfrm>
            <a:off x="673606" y="4099679"/>
            <a:ext cx="4785899" cy="2428329"/>
          </a:xfrm>
          <a:prstGeom prst="rect">
            <a:avLst/>
          </a:prstGeom>
        </p:spPr>
      </p:pic>
      <p:sp>
        <p:nvSpPr>
          <p:cNvPr id="10" name="TextBox 9">
            <a:extLst>
              <a:ext uri="{FF2B5EF4-FFF2-40B4-BE49-F238E27FC236}">
                <a16:creationId xmlns:a16="http://schemas.microsoft.com/office/drawing/2014/main" id="{B575A38A-EDA0-41F1-B26C-41FAB29D8FB5}"/>
              </a:ext>
            </a:extLst>
          </p:cNvPr>
          <p:cNvSpPr txBox="1"/>
          <p:nvPr/>
        </p:nvSpPr>
        <p:spPr>
          <a:xfrm>
            <a:off x="5791200" y="4203268"/>
            <a:ext cx="6266328" cy="2246769"/>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New Delhi has cars who travels more kilo meters.</a:t>
            </a:r>
          </a:p>
          <a:p>
            <a:pPr marL="342900" indent="-342900" algn="just">
              <a:buAutoNum type="arabicPeriod"/>
            </a:pPr>
            <a:r>
              <a:rPr lang="en-IN" sz="2000" dirty="0">
                <a:latin typeface="Arial" panose="020B0604020202020204" pitchFamily="34" charset="0"/>
                <a:cs typeface="Arial" panose="020B0604020202020204" pitchFamily="34" charset="0"/>
              </a:rPr>
              <a:t>Bengaluru has cars who travels less kilo meters.</a:t>
            </a:r>
          </a:p>
          <a:p>
            <a:pPr marL="342900" indent="-342900" algn="just">
              <a:buAutoNum type="arabicPeriod"/>
            </a:pPr>
            <a:r>
              <a:rPr lang="en-IN" sz="2000" dirty="0">
                <a:latin typeface="Arial" panose="020B0604020202020204" pitchFamily="34" charset="0"/>
                <a:cs typeface="Arial" panose="020B0604020202020204" pitchFamily="34" charset="0"/>
              </a:rPr>
              <a:t>We can see, In Pune and Mumbai, people have to pay more Emi than other cities.</a:t>
            </a:r>
          </a:p>
          <a:p>
            <a:pPr marL="342900" indent="-342900" algn="just">
              <a:buAutoNum type="arabicPeriod"/>
            </a:pPr>
            <a:r>
              <a:rPr lang="en-IN" sz="2000" dirty="0">
                <a:latin typeface="Arial" panose="020B0604020202020204" pitchFamily="34" charset="0"/>
                <a:cs typeface="Arial" panose="020B0604020202020204" pitchFamily="34" charset="0"/>
              </a:rPr>
              <a:t>In Kolkata, people have to pay low Emi than others </a:t>
            </a:r>
          </a:p>
          <a:p>
            <a:pPr marL="342900" indent="-342900" algn="just">
              <a:buAutoNum type="arabicPeriod"/>
            </a:pPr>
            <a:r>
              <a:rPr lang="en-IN" sz="2000" dirty="0">
                <a:latin typeface="Arial" panose="020B0604020202020204" pitchFamily="34" charset="0"/>
                <a:cs typeface="Arial" panose="020B0604020202020204" pitchFamily="34" charset="0"/>
              </a:rPr>
              <a:t>Used cars price in Kolkata is less while it is higher in Pune and Mumbai.</a:t>
            </a:r>
          </a:p>
        </p:txBody>
      </p:sp>
    </p:spTree>
    <p:extLst>
      <p:ext uri="{BB962C8B-B14F-4D97-AF65-F5344CB8AC3E}">
        <p14:creationId xmlns:p14="http://schemas.microsoft.com/office/powerpoint/2010/main" val="3426874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EE3A-C346-4B0C-A65F-577A93940AB7}"/>
              </a:ext>
            </a:extLst>
          </p:cNvPr>
          <p:cNvSpPr>
            <a:spLocks noGrp="1"/>
          </p:cNvSpPr>
          <p:nvPr>
            <p:ph type="title"/>
          </p:nvPr>
        </p:nvSpPr>
        <p:spPr/>
        <p:txBody>
          <a:bodyPr>
            <a:normAutofit/>
          </a:bodyPr>
          <a:lstStyle/>
          <a:p>
            <a:r>
              <a:rPr lang="en-IN" sz="3600" b="1" dirty="0"/>
              <a:t>Observations</a:t>
            </a:r>
          </a:p>
        </p:txBody>
      </p:sp>
      <p:pic>
        <p:nvPicPr>
          <p:cNvPr id="5" name="Picture 4">
            <a:extLst>
              <a:ext uri="{FF2B5EF4-FFF2-40B4-BE49-F238E27FC236}">
                <a16:creationId xmlns:a16="http://schemas.microsoft.com/office/drawing/2014/main" id="{123439DA-6D3E-4EC9-9945-19B8D806BBA7}"/>
              </a:ext>
            </a:extLst>
          </p:cNvPr>
          <p:cNvPicPr>
            <a:picLocks noChangeAspect="1"/>
          </p:cNvPicPr>
          <p:nvPr/>
        </p:nvPicPr>
        <p:blipFill>
          <a:blip r:embed="rId2"/>
          <a:stretch>
            <a:fillRect/>
          </a:stretch>
        </p:blipFill>
        <p:spPr>
          <a:xfrm>
            <a:off x="3959766" y="1444801"/>
            <a:ext cx="2490934" cy="2356236"/>
          </a:xfrm>
          <a:prstGeom prst="rect">
            <a:avLst/>
          </a:prstGeom>
        </p:spPr>
      </p:pic>
      <p:pic>
        <p:nvPicPr>
          <p:cNvPr id="7" name="Picture 6">
            <a:extLst>
              <a:ext uri="{FF2B5EF4-FFF2-40B4-BE49-F238E27FC236}">
                <a16:creationId xmlns:a16="http://schemas.microsoft.com/office/drawing/2014/main" id="{2A445466-53BB-4F4D-958D-EEAD368AB7C9}"/>
              </a:ext>
            </a:extLst>
          </p:cNvPr>
          <p:cNvPicPr>
            <a:picLocks noChangeAspect="1"/>
          </p:cNvPicPr>
          <p:nvPr/>
        </p:nvPicPr>
        <p:blipFill>
          <a:blip r:embed="rId3"/>
          <a:stretch>
            <a:fillRect/>
          </a:stretch>
        </p:blipFill>
        <p:spPr>
          <a:xfrm>
            <a:off x="521207" y="4612684"/>
            <a:ext cx="2490934" cy="1797260"/>
          </a:xfrm>
          <a:prstGeom prst="rect">
            <a:avLst/>
          </a:prstGeom>
        </p:spPr>
      </p:pic>
      <p:pic>
        <p:nvPicPr>
          <p:cNvPr id="9" name="Picture 8">
            <a:extLst>
              <a:ext uri="{FF2B5EF4-FFF2-40B4-BE49-F238E27FC236}">
                <a16:creationId xmlns:a16="http://schemas.microsoft.com/office/drawing/2014/main" id="{26E2AE23-5DC3-4083-A5DC-21045D74171B}"/>
              </a:ext>
            </a:extLst>
          </p:cNvPr>
          <p:cNvPicPr>
            <a:picLocks noChangeAspect="1"/>
          </p:cNvPicPr>
          <p:nvPr/>
        </p:nvPicPr>
        <p:blipFill>
          <a:blip r:embed="rId4"/>
          <a:stretch>
            <a:fillRect/>
          </a:stretch>
        </p:blipFill>
        <p:spPr>
          <a:xfrm>
            <a:off x="3871547" y="4612987"/>
            <a:ext cx="2667372" cy="1796957"/>
          </a:xfrm>
          <a:prstGeom prst="rect">
            <a:avLst/>
          </a:prstGeom>
        </p:spPr>
      </p:pic>
      <p:pic>
        <p:nvPicPr>
          <p:cNvPr id="11" name="Picture 10">
            <a:extLst>
              <a:ext uri="{FF2B5EF4-FFF2-40B4-BE49-F238E27FC236}">
                <a16:creationId xmlns:a16="http://schemas.microsoft.com/office/drawing/2014/main" id="{55B58D59-1E44-405B-AF7F-B1D9690D93F0}"/>
              </a:ext>
            </a:extLst>
          </p:cNvPr>
          <p:cNvPicPr>
            <a:picLocks noChangeAspect="1"/>
          </p:cNvPicPr>
          <p:nvPr/>
        </p:nvPicPr>
        <p:blipFill>
          <a:blip r:embed="rId5"/>
          <a:stretch>
            <a:fillRect/>
          </a:stretch>
        </p:blipFill>
        <p:spPr>
          <a:xfrm>
            <a:off x="521207" y="1444801"/>
            <a:ext cx="2743137" cy="2920062"/>
          </a:xfrm>
          <a:prstGeom prst="rect">
            <a:avLst/>
          </a:prstGeom>
        </p:spPr>
      </p:pic>
      <p:sp>
        <p:nvSpPr>
          <p:cNvPr id="12" name="TextBox 11">
            <a:extLst>
              <a:ext uri="{FF2B5EF4-FFF2-40B4-BE49-F238E27FC236}">
                <a16:creationId xmlns:a16="http://schemas.microsoft.com/office/drawing/2014/main" id="{68D977E8-2504-4ABE-BDA0-D9903A886E39}"/>
              </a:ext>
            </a:extLst>
          </p:cNvPr>
          <p:cNvSpPr txBox="1"/>
          <p:nvPr/>
        </p:nvSpPr>
        <p:spPr>
          <a:xfrm>
            <a:off x="6714565" y="1512989"/>
            <a:ext cx="5038163" cy="3170099"/>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Around 4 lacs to 5 lacs price of used cars are more in count.</a:t>
            </a:r>
          </a:p>
          <a:p>
            <a:pPr marL="342900" indent="-342900" algn="just">
              <a:buAutoNum type="arabicPeriod"/>
            </a:pPr>
            <a:r>
              <a:rPr lang="en-IN" sz="2000" dirty="0">
                <a:latin typeface="Arial" panose="020B0604020202020204" pitchFamily="34" charset="0"/>
                <a:cs typeface="Arial" panose="020B0604020202020204" pitchFamily="34" charset="0"/>
              </a:rPr>
              <a:t>As the price range is increases, Number of used cars are decreasing.</a:t>
            </a:r>
          </a:p>
          <a:p>
            <a:pPr marL="342900" indent="-342900" algn="just">
              <a:buAutoNum type="arabicPeriod"/>
            </a:pPr>
            <a:r>
              <a:rPr lang="en-IN" sz="2000" dirty="0">
                <a:latin typeface="Arial" panose="020B0604020202020204" pitchFamily="34" charset="0"/>
                <a:cs typeface="Arial" panose="020B0604020202020204" pitchFamily="34" charset="0"/>
              </a:rPr>
              <a:t>Petrol cars are more than others.</a:t>
            </a:r>
          </a:p>
          <a:p>
            <a:pPr marL="342900" indent="-342900" algn="just">
              <a:buAutoNum type="arabicPeriod"/>
            </a:pPr>
            <a:r>
              <a:rPr lang="en-IN" sz="2000" dirty="0">
                <a:latin typeface="Arial" panose="020B0604020202020204" pitchFamily="34" charset="0"/>
                <a:cs typeface="Arial" panose="020B0604020202020204" pitchFamily="34" charset="0"/>
              </a:rPr>
              <a:t>Only one Petrol + LPG used car in this dataset.</a:t>
            </a:r>
          </a:p>
          <a:p>
            <a:pPr marL="342900" indent="-342900" algn="just">
              <a:buAutoNum type="arabicPeriod"/>
            </a:pPr>
            <a:r>
              <a:rPr lang="en-IN" sz="2000" dirty="0">
                <a:latin typeface="Arial" panose="020B0604020202020204" pitchFamily="34" charset="0"/>
                <a:cs typeface="Arial" panose="020B0604020202020204" pitchFamily="34" charset="0"/>
              </a:rPr>
              <a:t>Manual used cars are more than Automatic.</a:t>
            </a:r>
          </a:p>
          <a:p>
            <a:pPr marL="342900" indent="-342900" algn="just">
              <a:buAutoNum type="arabicPeriod"/>
            </a:pPr>
            <a:r>
              <a:rPr lang="en-IN" sz="2000" dirty="0">
                <a:latin typeface="Arial" panose="020B0604020202020204" pitchFamily="34" charset="0"/>
                <a:cs typeface="Arial" panose="020B0604020202020204" pitchFamily="34" charset="0"/>
              </a:rPr>
              <a:t>1st Owner cars are more than others. </a:t>
            </a:r>
          </a:p>
        </p:txBody>
      </p:sp>
    </p:spTree>
    <p:extLst>
      <p:ext uri="{BB962C8B-B14F-4D97-AF65-F5344CB8AC3E}">
        <p14:creationId xmlns:p14="http://schemas.microsoft.com/office/powerpoint/2010/main" val="167401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4AB1-3313-4805-ACF9-A9E68A938698}"/>
              </a:ext>
            </a:extLst>
          </p:cNvPr>
          <p:cNvSpPr>
            <a:spLocks noGrp="1"/>
          </p:cNvSpPr>
          <p:nvPr>
            <p:ph type="title"/>
          </p:nvPr>
        </p:nvSpPr>
        <p:spPr/>
        <p:txBody>
          <a:bodyPr>
            <a:normAutofit/>
          </a:bodyPr>
          <a:lstStyle/>
          <a:p>
            <a:r>
              <a:rPr lang="en-IN" sz="3600" b="1" dirty="0"/>
              <a:t>Observations</a:t>
            </a:r>
          </a:p>
        </p:txBody>
      </p:sp>
      <p:pic>
        <p:nvPicPr>
          <p:cNvPr id="5" name="Picture 4">
            <a:extLst>
              <a:ext uri="{FF2B5EF4-FFF2-40B4-BE49-F238E27FC236}">
                <a16:creationId xmlns:a16="http://schemas.microsoft.com/office/drawing/2014/main" id="{19B68DC2-64A4-42E2-940E-560C54667CEC}"/>
              </a:ext>
            </a:extLst>
          </p:cNvPr>
          <p:cNvPicPr>
            <a:picLocks noChangeAspect="1"/>
          </p:cNvPicPr>
          <p:nvPr/>
        </p:nvPicPr>
        <p:blipFill>
          <a:blip r:embed="rId2"/>
          <a:stretch>
            <a:fillRect/>
          </a:stretch>
        </p:blipFill>
        <p:spPr>
          <a:xfrm>
            <a:off x="521207" y="1434669"/>
            <a:ext cx="4615569" cy="2285641"/>
          </a:xfrm>
          <a:prstGeom prst="rect">
            <a:avLst/>
          </a:prstGeom>
        </p:spPr>
      </p:pic>
      <p:pic>
        <p:nvPicPr>
          <p:cNvPr id="7" name="Picture 6">
            <a:extLst>
              <a:ext uri="{FF2B5EF4-FFF2-40B4-BE49-F238E27FC236}">
                <a16:creationId xmlns:a16="http://schemas.microsoft.com/office/drawing/2014/main" id="{25A848BB-A7B1-490E-A402-C4E1C8BA6595}"/>
              </a:ext>
            </a:extLst>
          </p:cNvPr>
          <p:cNvPicPr>
            <a:picLocks noChangeAspect="1"/>
          </p:cNvPicPr>
          <p:nvPr/>
        </p:nvPicPr>
        <p:blipFill>
          <a:blip r:embed="rId3"/>
          <a:stretch>
            <a:fillRect/>
          </a:stretch>
        </p:blipFill>
        <p:spPr>
          <a:xfrm>
            <a:off x="521207" y="4066843"/>
            <a:ext cx="4615569" cy="2231904"/>
          </a:xfrm>
          <a:prstGeom prst="rect">
            <a:avLst/>
          </a:prstGeom>
        </p:spPr>
      </p:pic>
      <p:pic>
        <p:nvPicPr>
          <p:cNvPr id="9" name="Picture 8">
            <a:extLst>
              <a:ext uri="{FF2B5EF4-FFF2-40B4-BE49-F238E27FC236}">
                <a16:creationId xmlns:a16="http://schemas.microsoft.com/office/drawing/2014/main" id="{79FC2953-816A-4F57-9569-738755259E6D}"/>
              </a:ext>
            </a:extLst>
          </p:cNvPr>
          <p:cNvPicPr>
            <a:picLocks noChangeAspect="1"/>
          </p:cNvPicPr>
          <p:nvPr/>
        </p:nvPicPr>
        <p:blipFill>
          <a:blip r:embed="rId4"/>
          <a:stretch>
            <a:fillRect/>
          </a:stretch>
        </p:blipFill>
        <p:spPr>
          <a:xfrm>
            <a:off x="6096000" y="1434669"/>
            <a:ext cx="5011270" cy="2285641"/>
          </a:xfrm>
          <a:prstGeom prst="rect">
            <a:avLst/>
          </a:prstGeom>
        </p:spPr>
      </p:pic>
      <p:sp>
        <p:nvSpPr>
          <p:cNvPr id="10" name="TextBox 9">
            <a:extLst>
              <a:ext uri="{FF2B5EF4-FFF2-40B4-BE49-F238E27FC236}">
                <a16:creationId xmlns:a16="http://schemas.microsoft.com/office/drawing/2014/main" id="{66220491-B578-4581-857A-03B413E5EB75}"/>
              </a:ext>
            </a:extLst>
          </p:cNvPr>
          <p:cNvSpPr txBox="1"/>
          <p:nvPr/>
        </p:nvSpPr>
        <p:spPr>
          <a:xfrm>
            <a:off x="5338889" y="4066843"/>
            <a:ext cx="6525491" cy="1938992"/>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Price of Automatic used cars are more than Manual used cars.</a:t>
            </a:r>
          </a:p>
          <a:p>
            <a:pPr marL="342900" indent="-342900" algn="just">
              <a:buAutoNum type="arabicPeriod"/>
            </a:pPr>
            <a:r>
              <a:rPr lang="en-IN" sz="2000" dirty="0">
                <a:latin typeface="Arial" panose="020B0604020202020204" pitchFamily="34" charset="0"/>
                <a:cs typeface="Arial" panose="020B0604020202020204" pitchFamily="34" charset="0"/>
              </a:rPr>
              <a:t>Price of Petrol used cars are around 4 to 5 lacs</a:t>
            </a:r>
          </a:p>
          <a:p>
            <a:pPr marL="342900" indent="-342900" algn="just">
              <a:buAutoNum type="arabicPeriod"/>
            </a:pPr>
            <a:r>
              <a:rPr lang="en-IN" sz="2000" dirty="0">
                <a:latin typeface="Arial" panose="020B0604020202020204" pitchFamily="34" charset="0"/>
                <a:cs typeface="Arial" panose="020B0604020202020204" pitchFamily="34" charset="0"/>
              </a:rPr>
              <a:t>Price of Petrol + LPG used car is around 3 lacs.</a:t>
            </a:r>
          </a:p>
          <a:p>
            <a:pPr marL="342900" indent="-342900" algn="just">
              <a:buAutoNum type="arabicPeriod"/>
            </a:pPr>
            <a:r>
              <a:rPr lang="en-IN" sz="2000" dirty="0">
                <a:latin typeface="Arial" panose="020B0604020202020204" pitchFamily="34" charset="0"/>
                <a:cs typeface="Arial" panose="020B0604020202020204" pitchFamily="34" charset="0"/>
              </a:rPr>
              <a:t>As the Ownership increases, Kilo meter driven increases.</a:t>
            </a:r>
            <a:endParaRPr lang="en-IN" dirty="0"/>
          </a:p>
        </p:txBody>
      </p:sp>
    </p:spTree>
    <p:extLst>
      <p:ext uri="{BB962C8B-B14F-4D97-AF65-F5344CB8AC3E}">
        <p14:creationId xmlns:p14="http://schemas.microsoft.com/office/powerpoint/2010/main" val="377304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95BC-3D8C-40EC-A33F-A8BD746121C0}"/>
              </a:ext>
            </a:extLst>
          </p:cNvPr>
          <p:cNvSpPr>
            <a:spLocks noGrp="1"/>
          </p:cNvSpPr>
          <p:nvPr>
            <p:ph type="title"/>
          </p:nvPr>
        </p:nvSpPr>
        <p:spPr/>
        <p:txBody>
          <a:bodyPr>
            <a:normAutofit/>
          </a:bodyPr>
          <a:lstStyle/>
          <a:p>
            <a:r>
              <a:rPr lang="en-IN" sz="3600" b="1" dirty="0"/>
              <a:t>Observations</a:t>
            </a:r>
          </a:p>
        </p:txBody>
      </p:sp>
      <p:pic>
        <p:nvPicPr>
          <p:cNvPr id="5" name="Picture 4">
            <a:extLst>
              <a:ext uri="{FF2B5EF4-FFF2-40B4-BE49-F238E27FC236}">
                <a16:creationId xmlns:a16="http://schemas.microsoft.com/office/drawing/2014/main" id="{2F30A058-3633-4F2E-871C-CEBB024A345B}"/>
              </a:ext>
            </a:extLst>
          </p:cNvPr>
          <p:cNvPicPr>
            <a:picLocks noChangeAspect="1"/>
          </p:cNvPicPr>
          <p:nvPr/>
        </p:nvPicPr>
        <p:blipFill>
          <a:blip r:embed="rId2"/>
          <a:stretch>
            <a:fillRect/>
          </a:stretch>
        </p:blipFill>
        <p:spPr>
          <a:xfrm>
            <a:off x="521207" y="1437144"/>
            <a:ext cx="4363833" cy="2265279"/>
          </a:xfrm>
          <a:prstGeom prst="rect">
            <a:avLst/>
          </a:prstGeom>
        </p:spPr>
      </p:pic>
      <p:pic>
        <p:nvPicPr>
          <p:cNvPr id="7" name="Picture 6">
            <a:extLst>
              <a:ext uri="{FF2B5EF4-FFF2-40B4-BE49-F238E27FC236}">
                <a16:creationId xmlns:a16="http://schemas.microsoft.com/office/drawing/2014/main" id="{4EE38D1D-9D90-47B2-B711-FD5DD227E7FA}"/>
              </a:ext>
            </a:extLst>
          </p:cNvPr>
          <p:cNvPicPr>
            <a:picLocks noChangeAspect="1"/>
          </p:cNvPicPr>
          <p:nvPr/>
        </p:nvPicPr>
        <p:blipFill>
          <a:blip r:embed="rId3"/>
          <a:stretch>
            <a:fillRect/>
          </a:stretch>
        </p:blipFill>
        <p:spPr>
          <a:xfrm>
            <a:off x="6221505" y="1437144"/>
            <a:ext cx="4840942" cy="2265279"/>
          </a:xfrm>
          <a:prstGeom prst="rect">
            <a:avLst/>
          </a:prstGeom>
        </p:spPr>
      </p:pic>
      <p:pic>
        <p:nvPicPr>
          <p:cNvPr id="9" name="Picture 8">
            <a:extLst>
              <a:ext uri="{FF2B5EF4-FFF2-40B4-BE49-F238E27FC236}">
                <a16:creationId xmlns:a16="http://schemas.microsoft.com/office/drawing/2014/main" id="{1BEE4E09-0856-4E86-AC86-162D880594DF}"/>
              </a:ext>
            </a:extLst>
          </p:cNvPr>
          <p:cNvPicPr>
            <a:picLocks noChangeAspect="1"/>
          </p:cNvPicPr>
          <p:nvPr/>
        </p:nvPicPr>
        <p:blipFill>
          <a:blip r:embed="rId4"/>
          <a:stretch>
            <a:fillRect/>
          </a:stretch>
        </p:blipFill>
        <p:spPr>
          <a:xfrm>
            <a:off x="521207" y="3993387"/>
            <a:ext cx="4363833" cy="2416557"/>
          </a:xfrm>
          <a:prstGeom prst="rect">
            <a:avLst/>
          </a:prstGeom>
        </p:spPr>
      </p:pic>
      <p:sp>
        <p:nvSpPr>
          <p:cNvPr id="10" name="TextBox 9">
            <a:extLst>
              <a:ext uri="{FF2B5EF4-FFF2-40B4-BE49-F238E27FC236}">
                <a16:creationId xmlns:a16="http://schemas.microsoft.com/office/drawing/2014/main" id="{2BEB5468-A9DE-43BA-B317-8B21C584FA10}"/>
              </a:ext>
            </a:extLst>
          </p:cNvPr>
          <p:cNvSpPr txBox="1"/>
          <p:nvPr/>
        </p:nvSpPr>
        <p:spPr>
          <a:xfrm>
            <a:off x="4966856" y="4347882"/>
            <a:ext cx="6703938" cy="1938992"/>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We can see here, Years of purchase is inversely proportional to each other. </a:t>
            </a:r>
          </a:p>
          <a:p>
            <a:pPr marL="342900" indent="-342900" algn="just">
              <a:buAutoNum type="arabicPeriod"/>
            </a:pPr>
            <a:r>
              <a:rPr lang="en-IN" sz="2000" dirty="0">
                <a:latin typeface="Arial" panose="020B0604020202020204" pitchFamily="34" charset="0"/>
                <a:cs typeface="Arial" panose="020B0604020202020204" pitchFamily="34" charset="0"/>
              </a:rPr>
              <a:t>As the car is older, km driven is large.</a:t>
            </a:r>
          </a:p>
          <a:p>
            <a:pPr marL="342900" indent="-342900" algn="just">
              <a:buAutoNum type="arabicPeriod"/>
            </a:pPr>
            <a:r>
              <a:rPr lang="en-IN" sz="2000" dirty="0">
                <a:latin typeface="Arial" panose="020B0604020202020204" pitchFamily="34" charset="0"/>
                <a:cs typeface="Arial" panose="020B0604020202020204" pitchFamily="34" charset="0"/>
              </a:rPr>
              <a:t>Mercedes used cars has high EMI than others.</a:t>
            </a:r>
          </a:p>
          <a:p>
            <a:pPr marL="342900" indent="-342900" algn="just">
              <a:buAutoNum type="arabicPeriod"/>
            </a:pPr>
            <a:r>
              <a:rPr lang="en-IN" sz="2000" dirty="0">
                <a:latin typeface="Arial" panose="020B0604020202020204" pitchFamily="34" charset="0"/>
                <a:cs typeface="Arial" panose="020B0604020202020204" pitchFamily="34" charset="0"/>
              </a:rPr>
              <a:t>Datsun have low Emi  than others.</a:t>
            </a:r>
          </a:p>
          <a:p>
            <a:pPr marL="342900" indent="-342900" algn="just">
              <a:buAutoNum type="arabicPeriod"/>
            </a:pPr>
            <a:r>
              <a:rPr lang="en-IN" sz="2000" dirty="0">
                <a:latin typeface="Arial" panose="020B0604020202020204" pitchFamily="34" charset="0"/>
                <a:cs typeface="Arial" panose="020B0604020202020204" pitchFamily="34" charset="0"/>
              </a:rPr>
              <a:t>New cars has high Emi than older one. </a:t>
            </a:r>
          </a:p>
        </p:txBody>
      </p:sp>
    </p:spTree>
    <p:extLst>
      <p:ext uri="{BB962C8B-B14F-4D97-AF65-F5344CB8AC3E}">
        <p14:creationId xmlns:p14="http://schemas.microsoft.com/office/powerpoint/2010/main" val="60054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93D9-5752-4391-AF29-BE213DDB3138}"/>
              </a:ext>
            </a:extLst>
          </p:cNvPr>
          <p:cNvSpPr>
            <a:spLocks noGrp="1"/>
          </p:cNvSpPr>
          <p:nvPr>
            <p:ph type="title"/>
          </p:nvPr>
        </p:nvSpPr>
        <p:spPr/>
        <p:txBody>
          <a:bodyPr>
            <a:normAutofit/>
          </a:bodyPr>
          <a:lstStyle/>
          <a:p>
            <a:r>
              <a:rPr lang="en-IN" sz="3600" b="1" dirty="0"/>
              <a:t>Observations</a:t>
            </a:r>
          </a:p>
        </p:txBody>
      </p:sp>
      <p:pic>
        <p:nvPicPr>
          <p:cNvPr id="6" name="Picture 5">
            <a:extLst>
              <a:ext uri="{FF2B5EF4-FFF2-40B4-BE49-F238E27FC236}">
                <a16:creationId xmlns:a16="http://schemas.microsoft.com/office/drawing/2014/main" id="{8D882159-DF04-4682-9F95-AE7330B82C71}"/>
              </a:ext>
            </a:extLst>
          </p:cNvPr>
          <p:cNvPicPr>
            <a:picLocks noChangeAspect="1"/>
          </p:cNvPicPr>
          <p:nvPr/>
        </p:nvPicPr>
        <p:blipFill>
          <a:blip r:embed="rId2"/>
          <a:stretch>
            <a:fillRect/>
          </a:stretch>
        </p:blipFill>
        <p:spPr>
          <a:xfrm>
            <a:off x="521207" y="1425387"/>
            <a:ext cx="3115110" cy="4751295"/>
          </a:xfrm>
          <a:prstGeom prst="rect">
            <a:avLst/>
          </a:prstGeom>
        </p:spPr>
      </p:pic>
      <p:pic>
        <p:nvPicPr>
          <p:cNvPr id="8" name="Picture 7">
            <a:extLst>
              <a:ext uri="{FF2B5EF4-FFF2-40B4-BE49-F238E27FC236}">
                <a16:creationId xmlns:a16="http://schemas.microsoft.com/office/drawing/2014/main" id="{90B1C0FE-6144-495B-88ED-83801491FBAD}"/>
              </a:ext>
            </a:extLst>
          </p:cNvPr>
          <p:cNvPicPr>
            <a:picLocks noChangeAspect="1"/>
          </p:cNvPicPr>
          <p:nvPr/>
        </p:nvPicPr>
        <p:blipFill>
          <a:blip r:embed="rId3"/>
          <a:stretch>
            <a:fillRect/>
          </a:stretch>
        </p:blipFill>
        <p:spPr>
          <a:xfrm>
            <a:off x="3825295" y="1425387"/>
            <a:ext cx="3014776" cy="2556622"/>
          </a:xfrm>
          <a:prstGeom prst="rect">
            <a:avLst/>
          </a:prstGeom>
        </p:spPr>
      </p:pic>
      <p:pic>
        <p:nvPicPr>
          <p:cNvPr id="10" name="Picture 9">
            <a:extLst>
              <a:ext uri="{FF2B5EF4-FFF2-40B4-BE49-F238E27FC236}">
                <a16:creationId xmlns:a16="http://schemas.microsoft.com/office/drawing/2014/main" id="{E6F107D8-18F2-472E-9266-1251B294B9F8}"/>
              </a:ext>
            </a:extLst>
          </p:cNvPr>
          <p:cNvPicPr>
            <a:picLocks noChangeAspect="1"/>
          </p:cNvPicPr>
          <p:nvPr/>
        </p:nvPicPr>
        <p:blipFill>
          <a:blip r:embed="rId4"/>
          <a:stretch>
            <a:fillRect/>
          </a:stretch>
        </p:blipFill>
        <p:spPr>
          <a:xfrm>
            <a:off x="7398325" y="1425387"/>
            <a:ext cx="3735839" cy="2556622"/>
          </a:xfrm>
          <a:prstGeom prst="rect">
            <a:avLst/>
          </a:prstGeom>
        </p:spPr>
      </p:pic>
      <p:sp>
        <p:nvSpPr>
          <p:cNvPr id="11" name="TextBox 10">
            <a:extLst>
              <a:ext uri="{FF2B5EF4-FFF2-40B4-BE49-F238E27FC236}">
                <a16:creationId xmlns:a16="http://schemas.microsoft.com/office/drawing/2014/main" id="{7C8883EA-E230-4DE4-BBA9-3AC3FD1E4B46}"/>
              </a:ext>
            </a:extLst>
          </p:cNvPr>
          <p:cNvSpPr txBox="1"/>
          <p:nvPr/>
        </p:nvSpPr>
        <p:spPr>
          <a:xfrm>
            <a:off x="3743358" y="4319260"/>
            <a:ext cx="8448641" cy="1938992"/>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Maruti used cars are more, both for Manual and Automatic Gear Type.</a:t>
            </a:r>
          </a:p>
          <a:p>
            <a:pPr marL="342900" indent="-342900" algn="just">
              <a:buAutoNum type="arabicPeriod"/>
            </a:pPr>
            <a:r>
              <a:rPr lang="en-IN" sz="2000" dirty="0">
                <a:latin typeface="Arial" panose="020B0604020202020204" pitchFamily="34" charset="0"/>
                <a:cs typeface="Arial" panose="020B0604020202020204" pitchFamily="34" charset="0"/>
              </a:rPr>
              <a:t>Volvo is Automatic Type.</a:t>
            </a:r>
          </a:p>
          <a:p>
            <a:pPr marL="342900" indent="-342900" algn="just">
              <a:buAutoNum type="arabicPeriod"/>
            </a:pPr>
            <a:r>
              <a:rPr lang="en-IN" sz="2000" dirty="0">
                <a:latin typeface="Arial" panose="020B0604020202020204" pitchFamily="34" charset="0"/>
                <a:cs typeface="Arial" panose="020B0604020202020204" pitchFamily="34" charset="0"/>
              </a:rPr>
              <a:t>2017 is highest for years of purchase of these cars.</a:t>
            </a:r>
          </a:p>
          <a:p>
            <a:pPr marL="342900" indent="-342900" algn="just">
              <a:buAutoNum type="arabicPeriod"/>
            </a:pPr>
            <a:r>
              <a:rPr lang="en-IN" sz="2000" dirty="0">
                <a:latin typeface="Arial" panose="020B0604020202020204" pitchFamily="34" charset="0"/>
                <a:cs typeface="Arial" panose="020B0604020202020204" pitchFamily="34" charset="0"/>
              </a:rPr>
              <a:t>Mercedes, BMW and Volvo are least and all are automatic.</a:t>
            </a:r>
          </a:p>
          <a:p>
            <a:pPr marL="342900" indent="-342900" algn="just">
              <a:buAutoNum type="arabicPeriod"/>
            </a:pPr>
            <a:r>
              <a:rPr lang="en-IN" sz="2000" dirty="0">
                <a:latin typeface="Arial" panose="020B0604020202020204" pitchFamily="34" charset="0"/>
                <a:cs typeface="Arial" panose="020B0604020202020204" pitchFamily="34" charset="0"/>
              </a:rPr>
              <a:t>Purchased cars are lower in 2007.</a:t>
            </a:r>
          </a:p>
          <a:p>
            <a:pPr marL="342900" indent="-342900" algn="just">
              <a:buAutoNum type="arabicPeriod"/>
            </a:pPr>
            <a:r>
              <a:rPr lang="en-IN" sz="2000" dirty="0">
                <a:latin typeface="Arial" panose="020B0604020202020204" pitchFamily="34" charset="0"/>
                <a:cs typeface="Arial" panose="020B0604020202020204" pitchFamily="34" charset="0"/>
              </a:rPr>
              <a:t>Nissan and Skoda are manual cars.</a:t>
            </a:r>
          </a:p>
        </p:txBody>
      </p:sp>
    </p:spTree>
    <p:extLst>
      <p:ext uri="{BB962C8B-B14F-4D97-AF65-F5344CB8AC3E}">
        <p14:creationId xmlns:p14="http://schemas.microsoft.com/office/powerpoint/2010/main" val="418292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8016-3E18-44D4-A3A7-7137C9115FEB}"/>
              </a:ext>
            </a:extLst>
          </p:cNvPr>
          <p:cNvSpPr>
            <a:spLocks noGrp="1"/>
          </p:cNvSpPr>
          <p:nvPr>
            <p:ph type="title"/>
          </p:nvPr>
        </p:nvSpPr>
        <p:spPr>
          <a:xfrm>
            <a:off x="521207" y="448056"/>
            <a:ext cx="9329375" cy="640080"/>
          </a:xfrm>
        </p:spPr>
        <p:txBody>
          <a:bodyPr>
            <a:noAutofit/>
          </a:bodyPr>
          <a:lstStyle/>
          <a:p>
            <a:r>
              <a:rPr lang="en-IN" sz="3600" b="1" dirty="0"/>
              <a:t>Conversion by using Label Encoder</a:t>
            </a:r>
          </a:p>
        </p:txBody>
      </p:sp>
      <p:pic>
        <p:nvPicPr>
          <p:cNvPr id="5" name="Picture 4">
            <a:extLst>
              <a:ext uri="{FF2B5EF4-FFF2-40B4-BE49-F238E27FC236}">
                <a16:creationId xmlns:a16="http://schemas.microsoft.com/office/drawing/2014/main" id="{CB37D3E7-DE6D-48A5-A40F-AAFEE374D6BE}"/>
              </a:ext>
            </a:extLst>
          </p:cNvPr>
          <p:cNvPicPr>
            <a:picLocks noChangeAspect="1"/>
          </p:cNvPicPr>
          <p:nvPr/>
        </p:nvPicPr>
        <p:blipFill>
          <a:blip r:embed="rId2"/>
          <a:stretch>
            <a:fillRect/>
          </a:stretch>
        </p:blipFill>
        <p:spPr>
          <a:xfrm>
            <a:off x="521207" y="1291129"/>
            <a:ext cx="3046745" cy="2429224"/>
          </a:xfrm>
          <a:prstGeom prst="rect">
            <a:avLst/>
          </a:prstGeom>
        </p:spPr>
      </p:pic>
      <p:pic>
        <p:nvPicPr>
          <p:cNvPr id="7" name="Picture 6">
            <a:extLst>
              <a:ext uri="{FF2B5EF4-FFF2-40B4-BE49-F238E27FC236}">
                <a16:creationId xmlns:a16="http://schemas.microsoft.com/office/drawing/2014/main" id="{7977B7D1-FBD9-425B-8E0F-B6A50D30840D}"/>
              </a:ext>
            </a:extLst>
          </p:cNvPr>
          <p:cNvPicPr>
            <a:picLocks noChangeAspect="1"/>
          </p:cNvPicPr>
          <p:nvPr/>
        </p:nvPicPr>
        <p:blipFill>
          <a:blip r:embed="rId3"/>
          <a:stretch>
            <a:fillRect/>
          </a:stretch>
        </p:blipFill>
        <p:spPr>
          <a:xfrm>
            <a:off x="3959766" y="1518601"/>
            <a:ext cx="3200847" cy="1095528"/>
          </a:xfrm>
          <a:prstGeom prst="rect">
            <a:avLst/>
          </a:prstGeom>
        </p:spPr>
      </p:pic>
      <p:pic>
        <p:nvPicPr>
          <p:cNvPr id="9" name="Picture 8">
            <a:extLst>
              <a:ext uri="{FF2B5EF4-FFF2-40B4-BE49-F238E27FC236}">
                <a16:creationId xmlns:a16="http://schemas.microsoft.com/office/drawing/2014/main" id="{99C943DA-CD93-49A3-A0D5-4BDB80D07D88}"/>
              </a:ext>
            </a:extLst>
          </p:cNvPr>
          <p:cNvPicPr>
            <a:picLocks noChangeAspect="1"/>
          </p:cNvPicPr>
          <p:nvPr/>
        </p:nvPicPr>
        <p:blipFill>
          <a:blip r:embed="rId4"/>
          <a:stretch>
            <a:fillRect/>
          </a:stretch>
        </p:blipFill>
        <p:spPr>
          <a:xfrm>
            <a:off x="521207" y="4033728"/>
            <a:ext cx="2476846" cy="1016254"/>
          </a:xfrm>
          <a:prstGeom prst="rect">
            <a:avLst/>
          </a:prstGeom>
        </p:spPr>
      </p:pic>
      <p:pic>
        <p:nvPicPr>
          <p:cNvPr id="11" name="Picture 10">
            <a:extLst>
              <a:ext uri="{FF2B5EF4-FFF2-40B4-BE49-F238E27FC236}">
                <a16:creationId xmlns:a16="http://schemas.microsoft.com/office/drawing/2014/main" id="{08585D12-B3B7-4243-AFD5-C61FB51E2147}"/>
              </a:ext>
            </a:extLst>
          </p:cNvPr>
          <p:cNvPicPr>
            <a:picLocks noChangeAspect="1"/>
          </p:cNvPicPr>
          <p:nvPr/>
        </p:nvPicPr>
        <p:blipFill>
          <a:blip r:embed="rId5"/>
          <a:stretch>
            <a:fillRect/>
          </a:stretch>
        </p:blipFill>
        <p:spPr>
          <a:xfrm>
            <a:off x="521207" y="5217458"/>
            <a:ext cx="2476846" cy="876422"/>
          </a:xfrm>
          <a:prstGeom prst="rect">
            <a:avLst/>
          </a:prstGeom>
        </p:spPr>
      </p:pic>
      <p:pic>
        <p:nvPicPr>
          <p:cNvPr id="13" name="Picture 12">
            <a:extLst>
              <a:ext uri="{FF2B5EF4-FFF2-40B4-BE49-F238E27FC236}">
                <a16:creationId xmlns:a16="http://schemas.microsoft.com/office/drawing/2014/main" id="{C330BFE3-AE33-49D5-B685-D1388E8AC0A7}"/>
              </a:ext>
            </a:extLst>
          </p:cNvPr>
          <p:cNvPicPr>
            <a:picLocks noChangeAspect="1"/>
          </p:cNvPicPr>
          <p:nvPr/>
        </p:nvPicPr>
        <p:blipFill>
          <a:blip r:embed="rId6"/>
          <a:stretch>
            <a:fillRect/>
          </a:stretch>
        </p:blipFill>
        <p:spPr>
          <a:xfrm>
            <a:off x="7552427" y="1472966"/>
            <a:ext cx="3021463" cy="1095528"/>
          </a:xfrm>
          <a:prstGeom prst="rect">
            <a:avLst/>
          </a:prstGeom>
        </p:spPr>
      </p:pic>
      <p:sp>
        <p:nvSpPr>
          <p:cNvPr id="14" name="TextBox 13">
            <a:extLst>
              <a:ext uri="{FF2B5EF4-FFF2-40B4-BE49-F238E27FC236}">
                <a16:creationId xmlns:a16="http://schemas.microsoft.com/office/drawing/2014/main" id="{4A0A8D8A-5809-4CDB-AF85-FF1C88DA4EE8}"/>
              </a:ext>
            </a:extLst>
          </p:cNvPr>
          <p:cNvSpPr txBox="1"/>
          <p:nvPr/>
        </p:nvSpPr>
        <p:spPr>
          <a:xfrm>
            <a:off x="3730337" y="3452140"/>
            <a:ext cx="8188036" cy="2862322"/>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use Label Encoder to convert object columns into integer.</a:t>
            </a:r>
          </a:p>
          <a:p>
            <a:pPr marL="342900" indent="-342900">
              <a:buAutoNum type="arabicPeriod"/>
            </a:pPr>
            <a:r>
              <a:rPr lang="en-IN" sz="2000" dirty="0">
                <a:latin typeface="Arial" panose="020B0604020202020204" pitchFamily="34" charset="0"/>
                <a:cs typeface="Arial" panose="020B0604020202020204" pitchFamily="34" charset="0"/>
              </a:rPr>
              <a:t>Gear Type has Manual and Automatic so, It convert 1 for manual and 0 for Automatic.</a:t>
            </a:r>
          </a:p>
          <a:p>
            <a:pPr marL="342900" indent="-342900">
              <a:buAutoNum type="arabicPeriod"/>
            </a:pPr>
            <a:r>
              <a:rPr lang="en-IN" sz="2000" dirty="0">
                <a:latin typeface="Arial" panose="020B0604020202020204" pitchFamily="34" charset="0"/>
                <a:cs typeface="Arial" panose="020B0604020202020204" pitchFamily="34" charset="0"/>
              </a:rPr>
              <a:t>Fuel has Petrol, Diesel, Petrol + CNG and Petrol + LPG, so, it converts 1 for petrol, 0 for Diesel, 2 for Petrol + CNG and 3 for Petrol + LPG.</a:t>
            </a:r>
          </a:p>
          <a:p>
            <a:pPr marL="342900" indent="-342900">
              <a:buAutoNum type="arabicPeriod"/>
            </a:pPr>
            <a:r>
              <a:rPr lang="en-IN" sz="2000" dirty="0">
                <a:latin typeface="Arial" panose="020B0604020202020204" pitchFamily="34" charset="0"/>
                <a:cs typeface="Arial" panose="020B0604020202020204" pitchFamily="34" charset="0"/>
              </a:rPr>
              <a:t>Owner has 1</a:t>
            </a:r>
            <a:r>
              <a:rPr lang="en-IN" sz="2000" baseline="30000" dirty="0">
                <a:latin typeface="Arial" panose="020B0604020202020204" pitchFamily="34" charset="0"/>
                <a:cs typeface="Arial" panose="020B0604020202020204" pitchFamily="34" charset="0"/>
              </a:rPr>
              <a:t>st</a:t>
            </a:r>
            <a:r>
              <a:rPr lang="en-IN" sz="2000" dirty="0">
                <a:latin typeface="Arial" panose="020B0604020202020204" pitchFamily="34" charset="0"/>
                <a:cs typeface="Arial" panose="020B0604020202020204" pitchFamily="34" charset="0"/>
              </a:rPr>
              <a:t>,2</a:t>
            </a:r>
            <a:r>
              <a:rPr lang="en-IN" sz="2000" baseline="30000" dirty="0">
                <a:latin typeface="Arial" panose="020B0604020202020204" pitchFamily="34" charset="0"/>
                <a:cs typeface="Arial" panose="020B0604020202020204" pitchFamily="34" charset="0"/>
              </a:rPr>
              <a:t>nd</a:t>
            </a:r>
            <a:r>
              <a:rPr lang="en-IN" sz="2000" dirty="0">
                <a:latin typeface="Arial" panose="020B0604020202020204" pitchFamily="34" charset="0"/>
                <a:cs typeface="Arial" panose="020B0604020202020204" pitchFamily="34" charset="0"/>
              </a:rPr>
              <a:t>,3</a:t>
            </a:r>
            <a:r>
              <a:rPr lang="en-IN" sz="2000" baseline="30000" dirty="0">
                <a:latin typeface="Arial" panose="020B0604020202020204" pitchFamily="34" charset="0"/>
                <a:cs typeface="Arial" panose="020B0604020202020204" pitchFamily="34" charset="0"/>
              </a:rPr>
              <a:t>rd</a:t>
            </a:r>
            <a:r>
              <a:rPr lang="en-IN" sz="2000" dirty="0">
                <a:latin typeface="Arial" panose="020B0604020202020204" pitchFamily="34" charset="0"/>
                <a:cs typeface="Arial" panose="020B0604020202020204" pitchFamily="34" charset="0"/>
              </a:rPr>
              <a:t> and 4</a:t>
            </a:r>
            <a:r>
              <a:rPr lang="en-IN" sz="2000" baseline="30000" dirty="0">
                <a:latin typeface="Arial" panose="020B0604020202020204" pitchFamily="34" charset="0"/>
                <a:cs typeface="Arial" panose="020B0604020202020204" pitchFamily="34" charset="0"/>
              </a:rPr>
              <a:t>th</a:t>
            </a:r>
            <a:r>
              <a:rPr lang="en-IN" sz="2000" dirty="0">
                <a:latin typeface="Arial" panose="020B0604020202020204" pitchFamily="34" charset="0"/>
                <a:cs typeface="Arial" panose="020B0604020202020204" pitchFamily="34" charset="0"/>
              </a:rPr>
              <a:t> owner. And it converts 0,1,2,3</a:t>
            </a:r>
          </a:p>
          <a:p>
            <a:pPr marL="342900" indent="-342900">
              <a:buAutoNum type="arabicPeriod"/>
            </a:pPr>
            <a:r>
              <a:rPr lang="en-IN" sz="2000" dirty="0">
                <a:latin typeface="Arial" panose="020B0604020202020204" pitchFamily="34" charset="0"/>
                <a:cs typeface="Arial" panose="020B0604020202020204" pitchFamily="34" charset="0"/>
              </a:rPr>
              <a:t>Locations has major 8 cities of the country and it converts 6 for New Delhi, 1 for Bengaluru, 5 for Mumbai and so on. </a:t>
            </a:r>
          </a:p>
        </p:txBody>
      </p:sp>
      <p:sp>
        <p:nvSpPr>
          <p:cNvPr id="15" name="TextBox 14">
            <a:extLst>
              <a:ext uri="{FF2B5EF4-FFF2-40B4-BE49-F238E27FC236}">
                <a16:creationId xmlns:a16="http://schemas.microsoft.com/office/drawing/2014/main" id="{8C8944DC-F978-4AC8-995B-BD1048026DE1}"/>
              </a:ext>
            </a:extLst>
          </p:cNvPr>
          <p:cNvSpPr txBox="1"/>
          <p:nvPr/>
        </p:nvSpPr>
        <p:spPr>
          <a:xfrm>
            <a:off x="3824907" y="2717930"/>
            <a:ext cx="3470564" cy="584775"/>
          </a:xfrm>
          <a:prstGeom prst="rect">
            <a:avLst/>
          </a:prstGeom>
          <a:noFill/>
        </p:spPr>
        <p:txBody>
          <a:bodyPr wrap="square" rtlCol="0">
            <a:spAutoFit/>
          </a:bodyPr>
          <a:lstStyle/>
          <a:p>
            <a:r>
              <a:rPr lang="en-IN" sz="3200" dirty="0"/>
              <a:t>Observations:</a:t>
            </a:r>
          </a:p>
        </p:txBody>
      </p:sp>
    </p:spTree>
    <p:extLst>
      <p:ext uri="{BB962C8B-B14F-4D97-AF65-F5344CB8AC3E}">
        <p14:creationId xmlns:p14="http://schemas.microsoft.com/office/powerpoint/2010/main" val="136374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FB94-C5DC-4205-B23D-3344CE40D8CC}"/>
              </a:ext>
            </a:extLst>
          </p:cNvPr>
          <p:cNvSpPr>
            <a:spLocks noGrp="1"/>
          </p:cNvSpPr>
          <p:nvPr>
            <p:ph type="title"/>
          </p:nvPr>
        </p:nvSpPr>
        <p:spPr>
          <a:xfrm>
            <a:off x="521207" y="448056"/>
            <a:ext cx="9142746" cy="640080"/>
          </a:xfrm>
        </p:spPr>
        <p:txBody>
          <a:bodyPr>
            <a:normAutofit/>
          </a:bodyPr>
          <a:lstStyle/>
          <a:p>
            <a:r>
              <a:rPr lang="en-IN" sz="3600" b="1" dirty="0"/>
              <a:t>Cleaned dataset saving and Multicollinearity</a:t>
            </a:r>
          </a:p>
        </p:txBody>
      </p:sp>
      <p:pic>
        <p:nvPicPr>
          <p:cNvPr id="5" name="Picture 4">
            <a:extLst>
              <a:ext uri="{FF2B5EF4-FFF2-40B4-BE49-F238E27FC236}">
                <a16:creationId xmlns:a16="http://schemas.microsoft.com/office/drawing/2014/main" id="{149DAE4B-36CF-4327-B029-37C712E53F91}"/>
              </a:ext>
            </a:extLst>
          </p:cNvPr>
          <p:cNvPicPr>
            <a:picLocks noChangeAspect="1"/>
          </p:cNvPicPr>
          <p:nvPr/>
        </p:nvPicPr>
        <p:blipFill>
          <a:blip r:embed="rId2"/>
          <a:stretch>
            <a:fillRect/>
          </a:stretch>
        </p:blipFill>
        <p:spPr>
          <a:xfrm>
            <a:off x="521207" y="1341137"/>
            <a:ext cx="4077269" cy="876422"/>
          </a:xfrm>
          <a:prstGeom prst="rect">
            <a:avLst/>
          </a:prstGeom>
        </p:spPr>
      </p:pic>
      <p:pic>
        <p:nvPicPr>
          <p:cNvPr id="7" name="Picture 6">
            <a:extLst>
              <a:ext uri="{FF2B5EF4-FFF2-40B4-BE49-F238E27FC236}">
                <a16:creationId xmlns:a16="http://schemas.microsoft.com/office/drawing/2014/main" id="{E447EB02-3EE0-4814-8731-688555BF5AB8}"/>
              </a:ext>
            </a:extLst>
          </p:cNvPr>
          <p:cNvPicPr>
            <a:picLocks noChangeAspect="1"/>
          </p:cNvPicPr>
          <p:nvPr/>
        </p:nvPicPr>
        <p:blipFill>
          <a:blip r:embed="rId3"/>
          <a:stretch>
            <a:fillRect/>
          </a:stretch>
        </p:blipFill>
        <p:spPr>
          <a:xfrm>
            <a:off x="521207" y="2248935"/>
            <a:ext cx="5278958" cy="3917577"/>
          </a:xfrm>
          <a:prstGeom prst="rect">
            <a:avLst/>
          </a:prstGeom>
        </p:spPr>
      </p:pic>
      <p:pic>
        <p:nvPicPr>
          <p:cNvPr id="11" name="Picture 10">
            <a:extLst>
              <a:ext uri="{FF2B5EF4-FFF2-40B4-BE49-F238E27FC236}">
                <a16:creationId xmlns:a16="http://schemas.microsoft.com/office/drawing/2014/main" id="{21ABA1CF-EC00-4D20-8E5B-B2439A966520}"/>
              </a:ext>
            </a:extLst>
          </p:cNvPr>
          <p:cNvPicPr>
            <a:picLocks noChangeAspect="1"/>
          </p:cNvPicPr>
          <p:nvPr/>
        </p:nvPicPr>
        <p:blipFill>
          <a:blip r:embed="rId4"/>
          <a:stretch>
            <a:fillRect/>
          </a:stretch>
        </p:blipFill>
        <p:spPr>
          <a:xfrm>
            <a:off x="6733260" y="1331451"/>
            <a:ext cx="2815985" cy="2216171"/>
          </a:xfrm>
          <a:prstGeom prst="rect">
            <a:avLst/>
          </a:prstGeom>
        </p:spPr>
      </p:pic>
      <p:sp>
        <p:nvSpPr>
          <p:cNvPr id="12" name="TextBox 11">
            <a:extLst>
              <a:ext uri="{FF2B5EF4-FFF2-40B4-BE49-F238E27FC236}">
                <a16:creationId xmlns:a16="http://schemas.microsoft.com/office/drawing/2014/main" id="{8B9003C1-ACF5-458E-843D-E3154323DFBD}"/>
              </a:ext>
            </a:extLst>
          </p:cNvPr>
          <p:cNvSpPr txBox="1"/>
          <p:nvPr/>
        </p:nvSpPr>
        <p:spPr>
          <a:xfrm>
            <a:off x="5877790" y="3547622"/>
            <a:ext cx="6186055" cy="2862322"/>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First we saved our cleaned dataset.</a:t>
            </a:r>
          </a:p>
          <a:p>
            <a:pPr marL="342900" indent="-342900">
              <a:buAutoNum type="arabicPeriod"/>
            </a:pPr>
            <a:r>
              <a:rPr lang="en-IN" sz="2000" dirty="0">
                <a:latin typeface="Arial" panose="020B0604020202020204" pitchFamily="34" charset="0"/>
                <a:cs typeface="Arial" panose="020B0604020202020204" pitchFamily="34" charset="0"/>
              </a:rPr>
              <a:t>By observing histogram, there is no multicollinearity between independent variables.</a:t>
            </a:r>
          </a:p>
          <a:p>
            <a:pPr marL="342900" indent="-342900">
              <a:buAutoNum type="arabicPeriod"/>
            </a:pPr>
            <a:r>
              <a:rPr lang="en-IN" sz="2000" dirty="0">
                <a:latin typeface="Arial" panose="020B0604020202020204" pitchFamily="34" charset="0"/>
                <a:cs typeface="Arial" panose="020B0604020202020204" pitchFamily="34" charset="0"/>
              </a:rPr>
              <a:t>There is high multicollinearity between Independent variable (Emi ) and dependent variable (price), which is good for our model accuracy.</a:t>
            </a:r>
          </a:p>
          <a:p>
            <a:pPr marL="342900" indent="-342900">
              <a:buAutoNum type="arabicPeriod"/>
            </a:pPr>
            <a:r>
              <a:rPr lang="en-IN" sz="2000" dirty="0">
                <a:latin typeface="Arial" panose="020B0604020202020204" pitchFamily="34" charset="0"/>
                <a:cs typeface="Arial" panose="020B0604020202020204" pitchFamily="34" charset="0"/>
              </a:rPr>
              <a:t>By using variance inflation factor, there is no high multicollinearity between independent variables.</a:t>
            </a:r>
          </a:p>
        </p:txBody>
      </p:sp>
    </p:spTree>
    <p:extLst>
      <p:ext uri="{BB962C8B-B14F-4D97-AF65-F5344CB8AC3E}">
        <p14:creationId xmlns:p14="http://schemas.microsoft.com/office/powerpoint/2010/main" val="4245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3489-FFBC-4086-A6C2-DFDD6AB5163A}"/>
              </a:ext>
            </a:extLst>
          </p:cNvPr>
          <p:cNvSpPr>
            <a:spLocks noGrp="1"/>
          </p:cNvSpPr>
          <p:nvPr>
            <p:ph type="title"/>
          </p:nvPr>
        </p:nvSpPr>
        <p:spPr/>
        <p:txBody>
          <a:bodyPr>
            <a:normAutofit/>
          </a:bodyPr>
          <a:lstStyle/>
          <a:p>
            <a:r>
              <a:rPr lang="en-IN" sz="3600" b="1" dirty="0"/>
              <a:t>Model Building</a:t>
            </a:r>
          </a:p>
        </p:txBody>
      </p:sp>
      <p:pic>
        <p:nvPicPr>
          <p:cNvPr id="4" name="Picture 3">
            <a:extLst>
              <a:ext uri="{FF2B5EF4-FFF2-40B4-BE49-F238E27FC236}">
                <a16:creationId xmlns:a16="http://schemas.microsoft.com/office/drawing/2014/main" id="{7A992C1A-A370-44A4-9589-7A4FF608A835}"/>
              </a:ext>
            </a:extLst>
          </p:cNvPr>
          <p:cNvPicPr>
            <a:picLocks noChangeAspect="1"/>
          </p:cNvPicPr>
          <p:nvPr/>
        </p:nvPicPr>
        <p:blipFill>
          <a:blip r:embed="rId2"/>
          <a:stretch>
            <a:fillRect/>
          </a:stretch>
        </p:blipFill>
        <p:spPr>
          <a:xfrm>
            <a:off x="521206" y="1454080"/>
            <a:ext cx="3970111" cy="2248343"/>
          </a:xfrm>
          <a:prstGeom prst="rect">
            <a:avLst/>
          </a:prstGeom>
        </p:spPr>
      </p:pic>
      <p:pic>
        <p:nvPicPr>
          <p:cNvPr id="6" name="Picture 5">
            <a:extLst>
              <a:ext uri="{FF2B5EF4-FFF2-40B4-BE49-F238E27FC236}">
                <a16:creationId xmlns:a16="http://schemas.microsoft.com/office/drawing/2014/main" id="{D07BE3F5-FA35-4563-99D8-D42954E00388}"/>
              </a:ext>
            </a:extLst>
          </p:cNvPr>
          <p:cNvPicPr>
            <a:picLocks noChangeAspect="1"/>
          </p:cNvPicPr>
          <p:nvPr/>
        </p:nvPicPr>
        <p:blipFill>
          <a:blip r:embed="rId3"/>
          <a:stretch>
            <a:fillRect/>
          </a:stretch>
        </p:blipFill>
        <p:spPr>
          <a:xfrm>
            <a:off x="521206" y="4149052"/>
            <a:ext cx="3970111" cy="1974920"/>
          </a:xfrm>
          <a:prstGeom prst="rect">
            <a:avLst/>
          </a:prstGeom>
        </p:spPr>
      </p:pic>
      <p:pic>
        <p:nvPicPr>
          <p:cNvPr id="8" name="Picture 7">
            <a:extLst>
              <a:ext uri="{FF2B5EF4-FFF2-40B4-BE49-F238E27FC236}">
                <a16:creationId xmlns:a16="http://schemas.microsoft.com/office/drawing/2014/main" id="{D7A9B223-0F3C-41F2-AAA8-C9596AAB482B}"/>
              </a:ext>
            </a:extLst>
          </p:cNvPr>
          <p:cNvPicPr>
            <a:picLocks noChangeAspect="1"/>
          </p:cNvPicPr>
          <p:nvPr/>
        </p:nvPicPr>
        <p:blipFill>
          <a:blip r:embed="rId4"/>
          <a:stretch>
            <a:fillRect/>
          </a:stretch>
        </p:blipFill>
        <p:spPr>
          <a:xfrm>
            <a:off x="4988444" y="1454081"/>
            <a:ext cx="5944430" cy="1549095"/>
          </a:xfrm>
          <a:prstGeom prst="rect">
            <a:avLst/>
          </a:prstGeom>
        </p:spPr>
      </p:pic>
      <p:sp>
        <p:nvSpPr>
          <p:cNvPr id="9" name="TextBox 8">
            <a:extLst>
              <a:ext uri="{FF2B5EF4-FFF2-40B4-BE49-F238E27FC236}">
                <a16:creationId xmlns:a16="http://schemas.microsoft.com/office/drawing/2014/main" id="{3FFB5127-5A6A-46C7-832A-68479DEBA8C7}"/>
              </a:ext>
            </a:extLst>
          </p:cNvPr>
          <p:cNvSpPr txBox="1"/>
          <p:nvPr/>
        </p:nvSpPr>
        <p:spPr>
          <a:xfrm>
            <a:off x="4888579" y="4346480"/>
            <a:ext cx="7081748" cy="1908215"/>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use standard scaler to scale the data.</a:t>
            </a:r>
          </a:p>
          <a:p>
            <a:pPr marL="342900" indent="-342900">
              <a:buAutoNum type="arabicPeriod"/>
            </a:pPr>
            <a:r>
              <a:rPr lang="en-IN" sz="2000" dirty="0">
                <a:latin typeface="Arial" panose="020B0604020202020204" pitchFamily="34" charset="0"/>
                <a:cs typeface="Arial" panose="020B0604020202020204" pitchFamily="34" charset="0"/>
              </a:rPr>
              <a:t>We use, 6 models here to check the accuracy.</a:t>
            </a:r>
          </a:p>
          <a:p>
            <a:pPr marL="342900" indent="-342900">
              <a:buAutoNum type="arabicPeriod"/>
            </a:pPr>
            <a:r>
              <a:rPr lang="en-IN" sz="2000" dirty="0">
                <a:latin typeface="Arial" panose="020B0604020202020204" pitchFamily="34" charset="0"/>
                <a:cs typeface="Arial" panose="020B0604020202020204" pitchFamily="34" charset="0"/>
              </a:rPr>
              <a:t>We see here, support vector machine is giving us worst accuracy, but Linear regression is giving us best accuracy here. </a:t>
            </a:r>
          </a:p>
          <a:p>
            <a:pPr marL="342900" indent="-342900">
              <a:buAutoNum type="arabicPeriod"/>
            </a:pPr>
            <a:endParaRPr lang="en-IN" dirty="0"/>
          </a:p>
        </p:txBody>
      </p:sp>
      <p:sp>
        <p:nvSpPr>
          <p:cNvPr id="10" name="TextBox 9">
            <a:extLst>
              <a:ext uri="{FF2B5EF4-FFF2-40B4-BE49-F238E27FC236}">
                <a16:creationId xmlns:a16="http://schemas.microsoft.com/office/drawing/2014/main" id="{5820ED68-3AE7-4DDD-9F9B-97668464F15F}"/>
              </a:ext>
            </a:extLst>
          </p:cNvPr>
          <p:cNvSpPr txBox="1"/>
          <p:nvPr/>
        </p:nvSpPr>
        <p:spPr>
          <a:xfrm>
            <a:off x="4888579" y="3670159"/>
            <a:ext cx="4810183" cy="523220"/>
          </a:xfrm>
          <a:prstGeom prst="rect">
            <a:avLst/>
          </a:prstGeom>
          <a:noFill/>
        </p:spPr>
        <p:txBody>
          <a:bodyPr wrap="square" rtlCol="0">
            <a:spAutoFit/>
          </a:bodyPr>
          <a:lstStyle/>
          <a:p>
            <a:r>
              <a:rPr lang="en-IN" sz="2800" dirty="0"/>
              <a:t>Observations:</a:t>
            </a:r>
          </a:p>
        </p:txBody>
      </p:sp>
    </p:spTree>
    <p:extLst>
      <p:ext uri="{BB962C8B-B14F-4D97-AF65-F5344CB8AC3E}">
        <p14:creationId xmlns:p14="http://schemas.microsoft.com/office/powerpoint/2010/main" val="326868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E7EB-DC57-4E55-9C67-E797DD860F0D}"/>
              </a:ext>
            </a:extLst>
          </p:cNvPr>
          <p:cNvSpPr>
            <a:spLocks noGrp="1"/>
          </p:cNvSpPr>
          <p:nvPr>
            <p:ph type="title"/>
          </p:nvPr>
        </p:nvSpPr>
        <p:spPr/>
        <p:txBody>
          <a:bodyPr>
            <a:noAutofit/>
          </a:bodyPr>
          <a:lstStyle/>
          <a:p>
            <a:r>
              <a:rPr lang="en-IN" sz="3600" b="1" dirty="0"/>
              <a:t>Table of Content</a:t>
            </a:r>
          </a:p>
        </p:txBody>
      </p:sp>
      <p:sp>
        <p:nvSpPr>
          <p:cNvPr id="4" name="TextBox 3">
            <a:extLst>
              <a:ext uri="{FF2B5EF4-FFF2-40B4-BE49-F238E27FC236}">
                <a16:creationId xmlns:a16="http://schemas.microsoft.com/office/drawing/2014/main" id="{9AB4E8CE-0FD3-4463-A58E-AD501450536B}"/>
              </a:ext>
            </a:extLst>
          </p:cNvPr>
          <p:cNvSpPr txBox="1"/>
          <p:nvPr/>
        </p:nvSpPr>
        <p:spPr>
          <a:xfrm>
            <a:off x="521206" y="1440180"/>
            <a:ext cx="5727194" cy="5078313"/>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Problem Statement</a:t>
            </a:r>
          </a:p>
          <a:p>
            <a:pPr marL="285750" indent="-285750">
              <a:buFont typeface="Arial" panose="020B0604020202020204" pitchFamily="34" charset="0"/>
              <a:buChar char="•"/>
            </a:pPr>
            <a:r>
              <a:rPr lang="en-IN" dirty="0"/>
              <a:t>Objectives</a:t>
            </a:r>
          </a:p>
          <a:p>
            <a:pPr marL="285750" indent="-285750">
              <a:buFont typeface="Arial" panose="020B0604020202020204" pitchFamily="34" charset="0"/>
              <a:buChar char="•"/>
            </a:pPr>
            <a:r>
              <a:rPr lang="en-IN" dirty="0"/>
              <a:t>Research Methodology</a:t>
            </a:r>
          </a:p>
          <a:p>
            <a:pPr marL="285750" indent="-285750">
              <a:buFont typeface="Arial" panose="020B0604020202020204" pitchFamily="34" charset="0"/>
              <a:buChar char="•"/>
            </a:pPr>
            <a:r>
              <a:rPr lang="en-IN" dirty="0"/>
              <a:t>Data Analysis/ Visualizations</a:t>
            </a:r>
          </a:p>
          <a:p>
            <a:pPr marL="285750" indent="-285750">
              <a:buFont typeface="Arial" panose="020B0604020202020204" pitchFamily="34" charset="0"/>
              <a:buChar char="•"/>
            </a:pPr>
            <a:r>
              <a:rPr lang="en-IN" dirty="0"/>
              <a:t>Observations</a:t>
            </a:r>
          </a:p>
          <a:p>
            <a:pPr marL="285750" indent="-285750">
              <a:buFont typeface="Arial" panose="020B0604020202020204" pitchFamily="34" charset="0"/>
              <a:buChar char="•"/>
            </a:pPr>
            <a:r>
              <a:rPr lang="en-IN" dirty="0"/>
              <a:t>Conversion by using Label Encoder</a:t>
            </a:r>
          </a:p>
          <a:p>
            <a:pPr marL="285750" indent="-285750">
              <a:buFont typeface="Arial" panose="020B0604020202020204" pitchFamily="34" charset="0"/>
              <a:buChar char="•"/>
            </a:pPr>
            <a:r>
              <a:rPr lang="en-IN" dirty="0"/>
              <a:t>Multicollinearity</a:t>
            </a:r>
          </a:p>
          <a:p>
            <a:pPr marL="285750" indent="-285750">
              <a:buFont typeface="Arial" panose="020B0604020202020204" pitchFamily="34" charset="0"/>
              <a:buChar char="•"/>
            </a:pPr>
            <a:r>
              <a:rPr lang="en-IN" dirty="0"/>
              <a:t>Model Building</a:t>
            </a:r>
          </a:p>
          <a:p>
            <a:pPr marL="285750" indent="-285750">
              <a:buFont typeface="Arial" panose="020B0604020202020204" pitchFamily="34" charset="0"/>
              <a:buChar char="•"/>
            </a:pPr>
            <a:r>
              <a:rPr lang="en-IN" dirty="0"/>
              <a:t>CV Score</a:t>
            </a:r>
          </a:p>
          <a:p>
            <a:pPr marL="285750" indent="-285750">
              <a:buFont typeface="Arial" panose="020B0604020202020204" pitchFamily="34" charset="0"/>
              <a:buChar char="•"/>
            </a:pPr>
            <a:r>
              <a:rPr lang="en-IN" dirty="0"/>
              <a:t>Plot the Actual and Predicted values</a:t>
            </a:r>
          </a:p>
          <a:p>
            <a:pPr marL="285750" indent="-285750">
              <a:buFont typeface="Arial" panose="020B0604020202020204" pitchFamily="34" charset="0"/>
              <a:buChar char="•"/>
            </a:pPr>
            <a:r>
              <a:rPr lang="en-IN" dirty="0"/>
              <a:t>MAE,MSE and RSME</a:t>
            </a:r>
          </a:p>
          <a:p>
            <a:pPr marL="285750" indent="-285750">
              <a:buFont typeface="Arial" panose="020B0604020202020204" pitchFamily="34" charset="0"/>
              <a:buChar char="•"/>
            </a:pPr>
            <a:r>
              <a:rPr lang="en-IN" dirty="0"/>
              <a:t>LASSO, RIDGE and </a:t>
            </a:r>
            <a:r>
              <a:rPr lang="en-IN" dirty="0" err="1"/>
              <a:t>XGBoost</a:t>
            </a:r>
            <a:r>
              <a:rPr lang="en-IN" dirty="0"/>
              <a:t> Regressor.</a:t>
            </a:r>
          </a:p>
          <a:p>
            <a:pPr marL="285750" indent="-285750">
              <a:buFont typeface="Arial" panose="020B0604020202020204" pitchFamily="34" charset="0"/>
              <a:buChar char="•"/>
            </a:pPr>
            <a:r>
              <a:rPr lang="en-IN" dirty="0"/>
              <a:t>Gradient Boost Regressor</a:t>
            </a:r>
          </a:p>
          <a:p>
            <a:pPr marL="285750" indent="-285750">
              <a:buFont typeface="Arial" panose="020B0604020202020204" pitchFamily="34" charset="0"/>
              <a:buChar char="•"/>
            </a:pPr>
            <a:r>
              <a:rPr lang="en-IN" dirty="0" err="1"/>
              <a:t>GridSearchCV</a:t>
            </a:r>
            <a:r>
              <a:rPr lang="en-IN" dirty="0"/>
              <a:t> By using Gradient Boost Regressor </a:t>
            </a:r>
          </a:p>
          <a:p>
            <a:pPr marL="285750" indent="-285750">
              <a:buFont typeface="Arial" panose="020B0604020202020204" pitchFamily="34" charset="0"/>
              <a:buChar char="•"/>
            </a:pPr>
            <a:r>
              <a:rPr lang="en-IN" dirty="0"/>
              <a:t>Saving the model</a:t>
            </a:r>
          </a:p>
          <a:p>
            <a:pPr marL="285750" indent="-285750">
              <a:buFont typeface="Arial" panose="020B0604020202020204" pitchFamily="34" charset="0"/>
              <a:buChar char="•"/>
            </a:pPr>
            <a:r>
              <a:rPr lang="en-IN" dirty="0"/>
              <a:t>Predict some values.</a:t>
            </a:r>
          </a:p>
          <a:p>
            <a:pPr marL="285750" indent="-285750">
              <a:buFont typeface="Arial" panose="020B0604020202020204" pitchFamily="34" charset="0"/>
              <a:buChar char="•"/>
            </a:pPr>
            <a:r>
              <a:rPr lang="en-IN" dirty="0"/>
              <a:t>Conclusion</a:t>
            </a:r>
          </a:p>
        </p:txBody>
      </p:sp>
      <p:pic>
        <p:nvPicPr>
          <p:cNvPr id="6" name="Picture 5">
            <a:extLst>
              <a:ext uri="{FF2B5EF4-FFF2-40B4-BE49-F238E27FC236}">
                <a16:creationId xmlns:a16="http://schemas.microsoft.com/office/drawing/2014/main" id="{833E9826-D43B-4E42-BB88-2D13DF396A5D}"/>
              </a:ext>
            </a:extLst>
          </p:cNvPr>
          <p:cNvPicPr>
            <a:picLocks noChangeAspect="1"/>
          </p:cNvPicPr>
          <p:nvPr/>
        </p:nvPicPr>
        <p:blipFill>
          <a:blip r:embed="rId3"/>
          <a:stretch>
            <a:fillRect/>
          </a:stretch>
        </p:blipFill>
        <p:spPr>
          <a:xfrm>
            <a:off x="5905932" y="2064760"/>
            <a:ext cx="5578526" cy="2728480"/>
          </a:xfrm>
          <a:prstGeom prst="rect">
            <a:avLst/>
          </a:prstGeom>
        </p:spPr>
      </p:pic>
    </p:spTree>
    <p:extLst>
      <p:ext uri="{BB962C8B-B14F-4D97-AF65-F5344CB8AC3E}">
        <p14:creationId xmlns:p14="http://schemas.microsoft.com/office/powerpoint/2010/main" val="295246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3325-F05A-4159-85D8-0C67F9EDFDAA}"/>
              </a:ext>
            </a:extLst>
          </p:cNvPr>
          <p:cNvSpPr>
            <a:spLocks noGrp="1"/>
          </p:cNvSpPr>
          <p:nvPr>
            <p:ph type="title"/>
          </p:nvPr>
        </p:nvSpPr>
        <p:spPr/>
        <p:txBody>
          <a:bodyPr>
            <a:normAutofit/>
          </a:bodyPr>
          <a:lstStyle/>
          <a:p>
            <a:r>
              <a:rPr lang="en-IN" sz="3600" b="1" dirty="0"/>
              <a:t>CV Score</a:t>
            </a:r>
          </a:p>
        </p:txBody>
      </p:sp>
      <p:pic>
        <p:nvPicPr>
          <p:cNvPr id="5" name="Picture 4">
            <a:extLst>
              <a:ext uri="{FF2B5EF4-FFF2-40B4-BE49-F238E27FC236}">
                <a16:creationId xmlns:a16="http://schemas.microsoft.com/office/drawing/2014/main" id="{1BA1E9BC-D40D-4F91-8354-435CF4CA3960}"/>
              </a:ext>
            </a:extLst>
          </p:cNvPr>
          <p:cNvPicPr>
            <a:picLocks noChangeAspect="1"/>
          </p:cNvPicPr>
          <p:nvPr/>
        </p:nvPicPr>
        <p:blipFill>
          <a:blip r:embed="rId2"/>
          <a:stretch>
            <a:fillRect/>
          </a:stretch>
        </p:blipFill>
        <p:spPr>
          <a:xfrm>
            <a:off x="907208" y="1530859"/>
            <a:ext cx="3444515" cy="2692180"/>
          </a:xfrm>
          <a:prstGeom prst="rect">
            <a:avLst/>
          </a:prstGeom>
        </p:spPr>
      </p:pic>
      <p:pic>
        <p:nvPicPr>
          <p:cNvPr id="7" name="Picture 6">
            <a:extLst>
              <a:ext uri="{FF2B5EF4-FFF2-40B4-BE49-F238E27FC236}">
                <a16:creationId xmlns:a16="http://schemas.microsoft.com/office/drawing/2014/main" id="{E2880AC0-1FFA-4A6D-B450-D4866434296F}"/>
              </a:ext>
            </a:extLst>
          </p:cNvPr>
          <p:cNvPicPr>
            <a:picLocks noChangeAspect="1"/>
          </p:cNvPicPr>
          <p:nvPr/>
        </p:nvPicPr>
        <p:blipFill>
          <a:blip r:embed="rId3"/>
          <a:stretch>
            <a:fillRect/>
          </a:stretch>
        </p:blipFill>
        <p:spPr>
          <a:xfrm>
            <a:off x="7038549" y="2135279"/>
            <a:ext cx="3240510" cy="3361765"/>
          </a:xfrm>
          <a:prstGeom prst="rect">
            <a:avLst/>
          </a:prstGeom>
        </p:spPr>
      </p:pic>
      <p:sp>
        <p:nvSpPr>
          <p:cNvPr id="8" name="TextBox 7">
            <a:extLst>
              <a:ext uri="{FF2B5EF4-FFF2-40B4-BE49-F238E27FC236}">
                <a16:creationId xmlns:a16="http://schemas.microsoft.com/office/drawing/2014/main" id="{C161B3EA-FEC5-4F6F-A66C-7D2E85648BD7}"/>
              </a:ext>
            </a:extLst>
          </p:cNvPr>
          <p:cNvSpPr txBox="1"/>
          <p:nvPr/>
        </p:nvSpPr>
        <p:spPr>
          <a:xfrm>
            <a:off x="283846" y="5327141"/>
            <a:ext cx="10980511" cy="1015663"/>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use </a:t>
            </a:r>
            <a:r>
              <a:rPr lang="en-IN" sz="2000" dirty="0" err="1">
                <a:latin typeface="Arial" panose="020B0604020202020204" pitchFamily="34" charset="0"/>
                <a:cs typeface="Arial" panose="020B0604020202020204" pitchFamily="34" charset="0"/>
              </a:rPr>
              <a:t>Cross_val_score</a:t>
            </a:r>
            <a:r>
              <a:rPr lang="en-IN" sz="2000" dirty="0">
                <a:latin typeface="Arial" panose="020B0604020202020204" pitchFamily="34" charset="0"/>
                <a:cs typeface="Arial" panose="020B0604020202020204" pitchFamily="34" charset="0"/>
              </a:rPr>
              <a:t> and </a:t>
            </a:r>
            <a:r>
              <a:rPr lang="en-IN" sz="2000" dirty="0" err="1">
                <a:latin typeface="Arial" panose="020B0604020202020204" pitchFamily="34" charset="0"/>
                <a:cs typeface="Arial" panose="020B0604020202020204" pitchFamily="34" charset="0"/>
              </a:rPr>
              <a:t>kfold</a:t>
            </a:r>
            <a:r>
              <a:rPr lang="en-IN" sz="2000" dirty="0">
                <a:latin typeface="Arial" panose="020B0604020202020204" pitchFamily="34" charset="0"/>
                <a:cs typeface="Arial" panose="020B0604020202020204" pitchFamily="34" charset="0"/>
              </a:rPr>
              <a:t> cv score.</a:t>
            </a:r>
          </a:p>
          <a:p>
            <a:pPr marL="342900" indent="-342900">
              <a:buAutoNum type="arabicPeriod"/>
            </a:pPr>
            <a:r>
              <a:rPr lang="en-IN" sz="2000" dirty="0">
                <a:latin typeface="Arial" panose="020B0604020202020204" pitchFamily="34" charset="0"/>
                <a:cs typeface="Arial" panose="020B0604020202020204" pitchFamily="34" charset="0"/>
              </a:rPr>
              <a:t>In </a:t>
            </a:r>
            <a:r>
              <a:rPr lang="en-IN" sz="2000" dirty="0" err="1">
                <a:latin typeface="Arial" panose="020B0604020202020204" pitchFamily="34" charset="0"/>
                <a:cs typeface="Arial" panose="020B0604020202020204" pitchFamily="34" charset="0"/>
              </a:rPr>
              <a:t>kfold</a:t>
            </a:r>
            <a:r>
              <a:rPr lang="en-IN" sz="2000" dirty="0">
                <a:latin typeface="Arial" panose="020B0604020202020204" pitchFamily="34" charset="0"/>
                <a:cs typeface="Arial" panose="020B0604020202020204" pitchFamily="34" charset="0"/>
              </a:rPr>
              <a:t> cv score, Linear regression is giving good accuracy.</a:t>
            </a:r>
          </a:p>
          <a:p>
            <a:pPr marL="342900" indent="-342900">
              <a:buAutoNum type="arabicPeriod"/>
            </a:pPr>
            <a:r>
              <a:rPr lang="en-IN" sz="2000" dirty="0">
                <a:latin typeface="Arial" panose="020B0604020202020204" pitchFamily="34" charset="0"/>
                <a:cs typeface="Arial" panose="020B0604020202020204" pitchFamily="34" charset="0"/>
              </a:rPr>
              <a:t>By using cross </a:t>
            </a:r>
            <a:r>
              <a:rPr lang="en-IN" sz="2000" dirty="0" err="1">
                <a:latin typeface="Arial" panose="020B0604020202020204" pitchFamily="34" charset="0"/>
                <a:cs typeface="Arial" panose="020B0604020202020204" pitchFamily="34" charset="0"/>
              </a:rPr>
              <a:t>val</a:t>
            </a:r>
            <a:r>
              <a:rPr lang="en-IN" sz="2000" dirty="0">
                <a:latin typeface="Arial" panose="020B0604020202020204" pitchFamily="34" charset="0"/>
                <a:cs typeface="Arial" panose="020B0604020202020204" pitchFamily="34" charset="0"/>
              </a:rPr>
              <a:t> score, linear regression is still giving better accuracy than other models</a:t>
            </a:r>
          </a:p>
        </p:txBody>
      </p:sp>
      <p:pic>
        <p:nvPicPr>
          <p:cNvPr id="9" name="Content Placeholder 4">
            <a:extLst>
              <a:ext uri="{FF2B5EF4-FFF2-40B4-BE49-F238E27FC236}">
                <a16:creationId xmlns:a16="http://schemas.microsoft.com/office/drawing/2014/main" id="{1F9D1CFA-FEAF-40E6-8B85-112F3490A4C7}"/>
              </a:ext>
            </a:extLst>
          </p:cNvPr>
          <p:cNvPicPr>
            <a:picLocks noGrp="1" noChangeAspect="1"/>
          </p:cNvPicPr>
          <p:nvPr>
            <p:ph sz="quarter" idx="10"/>
          </p:nvPr>
        </p:nvPicPr>
        <p:blipFill>
          <a:blip r:embed="rId4"/>
          <a:stretch>
            <a:fillRect/>
          </a:stretch>
        </p:blipFill>
        <p:spPr>
          <a:xfrm>
            <a:off x="6304056" y="1355085"/>
            <a:ext cx="4416425" cy="720541"/>
          </a:xfrm>
        </p:spPr>
      </p:pic>
      <p:sp>
        <p:nvSpPr>
          <p:cNvPr id="10" name="TextBox 9">
            <a:extLst>
              <a:ext uri="{FF2B5EF4-FFF2-40B4-BE49-F238E27FC236}">
                <a16:creationId xmlns:a16="http://schemas.microsoft.com/office/drawing/2014/main" id="{27BCB3A0-67C2-4C86-BB41-1AA314A742BD}"/>
              </a:ext>
            </a:extLst>
          </p:cNvPr>
          <p:cNvSpPr txBox="1"/>
          <p:nvPr/>
        </p:nvSpPr>
        <p:spPr>
          <a:xfrm>
            <a:off x="283846" y="4533893"/>
            <a:ext cx="3924034" cy="523220"/>
          </a:xfrm>
          <a:prstGeom prst="rect">
            <a:avLst/>
          </a:prstGeom>
          <a:noFill/>
        </p:spPr>
        <p:txBody>
          <a:bodyPr wrap="square" rtlCol="0">
            <a:spAutoFit/>
          </a:bodyPr>
          <a:lstStyle/>
          <a:p>
            <a:r>
              <a:rPr lang="en-IN" sz="2800" dirty="0"/>
              <a:t>Observations:</a:t>
            </a:r>
          </a:p>
        </p:txBody>
      </p:sp>
    </p:spTree>
    <p:extLst>
      <p:ext uri="{BB962C8B-B14F-4D97-AF65-F5344CB8AC3E}">
        <p14:creationId xmlns:p14="http://schemas.microsoft.com/office/powerpoint/2010/main" val="315498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3149-AAEF-4B66-AF27-9F54BE6FBAFF}"/>
              </a:ext>
            </a:extLst>
          </p:cNvPr>
          <p:cNvSpPr>
            <a:spLocks noGrp="1"/>
          </p:cNvSpPr>
          <p:nvPr>
            <p:ph type="title"/>
          </p:nvPr>
        </p:nvSpPr>
        <p:spPr>
          <a:xfrm>
            <a:off x="521207" y="448056"/>
            <a:ext cx="9568366" cy="640080"/>
          </a:xfrm>
        </p:spPr>
        <p:txBody>
          <a:bodyPr>
            <a:noAutofit/>
          </a:bodyPr>
          <a:lstStyle/>
          <a:p>
            <a:r>
              <a:rPr lang="en-IN" sz="3600" b="1" dirty="0"/>
              <a:t>Plot the Actual and Predicted Value</a:t>
            </a:r>
          </a:p>
        </p:txBody>
      </p:sp>
      <p:pic>
        <p:nvPicPr>
          <p:cNvPr id="9" name="Picture 8">
            <a:extLst>
              <a:ext uri="{FF2B5EF4-FFF2-40B4-BE49-F238E27FC236}">
                <a16:creationId xmlns:a16="http://schemas.microsoft.com/office/drawing/2014/main" id="{36D69FF2-2AB1-4CE6-A011-778F7DC2331C}"/>
              </a:ext>
            </a:extLst>
          </p:cNvPr>
          <p:cNvPicPr>
            <a:picLocks noChangeAspect="1"/>
          </p:cNvPicPr>
          <p:nvPr/>
        </p:nvPicPr>
        <p:blipFill>
          <a:blip r:embed="rId2"/>
          <a:stretch>
            <a:fillRect/>
          </a:stretch>
        </p:blipFill>
        <p:spPr>
          <a:xfrm>
            <a:off x="497009" y="1633224"/>
            <a:ext cx="3270864" cy="2140918"/>
          </a:xfrm>
          <a:prstGeom prst="rect">
            <a:avLst/>
          </a:prstGeom>
        </p:spPr>
      </p:pic>
      <p:pic>
        <p:nvPicPr>
          <p:cNvPr id="11" name="Picture 10">
            <a:extLst>
              <a:ext uri="{FF2B5EF4-FFF2-40B4-BE49-F238E27FC236}">
                <a16:creationId xmlns:a16="http://schemas.microsoft.com/office/drawing/2014/main" id="{A62CA8CD-627E-4E88-B238-FD62226792D8}"/>
              </a:ext>
            </a:extLst>
          </p:cNvPr>
          <p:cNvPicPr>
            <a:picLocks noChangeAspect="1"/>
          </p:cNvPicPr>
          <p:nvPr/>
        </p:nvPicPr>
        <p:blipFill>
          <a:blip r:embed="rId3"/>
          <a:stretch>
            <a:fillRect/>
          </a:stretch>
        </p:blipFill>
        <p:spPr>
          <a:xfrm>
            <a:off x="497009" y="4212587"/>
            <a:ext cx="3270864" cy="2024377"/>
          </a:xfrm>
          <a:prstGeom prst="rect">
            <a:avLst/>
          </a:prstGeom>
        </p:spPr>
      </p:pic>
      <p:pic>
        <p:nvPicPr>
          <p:cNvPr id="13" name="Picture 12">
            <a:extLst>
              <a:ext uri="{FF2B5EF4-FFF2-40B4-BE49-F238E27FC236}">
                <a16:creationId xmlns:a16="http://schemas.microsoft.com/office/drawing/2014/main" id="{AECB8929-0128-4A47-AD7C-B5DCBF8E7BAC}"/>
              </a:ext>
            </a:extLst>
          </p:cNvPr>
          <p:cNvPicPr>
            <a:picLocks noChangeAspect="1"/>
          </p:cNvPicPr>
          <p:nvPr/>
        </p:nvPicPr>
        <p:blipFill>
          <a:blip r:embed="rId4"/>
          <a:stretch>
            <a:fillRect/>
          </a:stretch>
        </p:blipFill>
        <p:spPr>
          <a:xfrm>
            <a:off x="4460568" y="1633224"/>
            <a:ext cx="3270864" cy="2140918"/>
          </a:xfrm>
          <a:prstGeom prst="rect">
            <a:avLst/>
          </a:prstGeom>
        </p:spPr>
      </p:pic>
      <p:sp>
        <p:nvSpPr>
          <p:cNvPr id="16" name="TextBox 15">
            <a:extLst>
              <a:ext uri="{FF2B5EF4-FFF2-40B4-BE49-F238E27FC236}">
                <a16:creationId xmlns:a16="http://schemas.microsoft.com/office/drawing/2014/main" id="{E4145091-4B66-4499-B1C2-6E2E6C6CB33D}"/>
              </a:ext>
            </a:extLst>
          </p:cNvPr>
          <p:cNvSpPr txBox="1"/>
          <p:nvPr/>
        </p:nvSpPr>
        <p:spPr>
          <a:xfrm>
            <a:off x="4587234" y="4839763"/>
            <a:ext cx="7258401" cy="1908215"/>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We can see here, Linear Regression, Random forest and Decision Tree is giving us linear relationship between Actual and predicted values.</a:t>
            </a:r>
          </a:p>
          <a:p>
            <a:pPr marL="342900" indent="-342900" algn="just">
              <a:buAutoNum type="arabicPeriod"/>
            </a:pPr>
            <a:r>
              <a:rPr lang="en-IN" sz="2000" dirty="0">
                <a:latin typeface="Arial" panose="020B0604020202020204" pitchFamily="34" charset="0"/>
                <a:cs typeface="Arial" panose="020B0604020202020204" pitchFamily="34" charset="0"/>
              </a:rPr>
              <a:t>Ada boost regressor is also giving us good relationship but not better than other models.</a:t>
            </a:r>
          </a:p>
          <a:p>
            <a:pPr algn="just"/>
            <a:endParaRPr lang="en-IN" dirty="0"/>
          </a:p>
        </p:txBody>
      </p:sp>
      <p:pic>
        <p:nvPicPr>
          <p:cNvPr id="18" name="Picture 17">
            <a:extLst>
              <a:ext uri="{FF2B5EF4-FFF2-40B4-BE49-F238E27FC236}">
                <a16:creationId xmlns:a16="http://schemas.microsoft.com/office/drawing/2014/main" id="{9636C5CB-9080-483A-A4EB-D6E07F62B671}"/>
              </a:ext>
            </a:extLst>
          </p:cNvPr>
          <p:cNvPicPr>
            <a:picLocks noChangeAspect="1"/>
          </p:cNvPicPr>
          <p:nvPr/>
        </p:nvPicPr>
        <p:blipFill>
          <a:blip r:embed="rId5"/>
          <a:stretch>
            <a:fillRect/>
          </a:stretch>
        </p:blipFill>
        <p:spPr>
          <a:xfrm>
            <a:off x="8424127" y="1633224"/>
            <a:ext cx="3270864" cy="2024377"/>
          </a:xfrm>
          <a:prstGeom prst="rect">
            <a:avLst/>
          </a:prstGeom>
        </p:spPr>
      </p:pic>
      <p:sp>
        <p:nvSpPr>
          <p:cNvPr id="19" name="TextBox 18">
            <a:extLst>
              <a:ext uri="{FF2B5EF4-FFF2-40B4-BE49-F238E27FC236}">
                <a16:creationId xmlns:a16="http://schemas.microsoft.com/office/drawing/2014/main" id="{DC05526D-9D8C-4F75-8594-80C8AA3202AD}"/>
              </a:ext>
            </a:extLst>
          </p:cNvPr>
          <p:cNvSpPr txBox="1"/>
          <p:nvPr/>
        </p:nvSpPr>
        <p:spPr>
          <a:xfrm>
            <a:off x="4679575" y="4212587"/>
            <a:ext cx="4778189" cy="523220"/>
          </a:xfrm>
          <a:prstGeom prst="rect">
            <a:avLst/>
          </a:prstGeom>
          <a:noFill/>
        </p:spPr>
        <p:txBody>
          <a:bodyPr wrap="square" rtlCol="0">
            <a:spAutoFit/>
          </a:bodyPr>
          <a:lstStyle/>
          <a:p>
            <a:r>
              <a:rPr lang="en-IN" sz="2800" dirty="0"/>
              <a:t>Observations:</a:t>
            </a:r>
          </a:p>
        </p:txBody>
      </p:sp>
    </p:spTree>
    <p:extLst>
      <p:ext uri="{BB962C8B-B14F-4D97-AF65-F5344CB8AC3E}">
        <p14:creationId xmlns:p14="http://schemas.microsoft.com/office/powerpoint/2010/main" val="28959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AC24-ED29-4DB1-AE9B-8C176147A460}"/>
              </a:ext>
            </a:extLst>
          </p:cNvPr>
          <p:cNvSpPr>
            <a:spLocks noGrp="1"/>
          </p:cNvSpPr>
          <p:nvPr>
            <p:ph type="title"/>
          </p:nvPr>
        </p:nvSpPr>
        <p:spPr>
          <a:xfrm>
            <a:off x="521207" y="448056"/>
            <a:ext cx="9100775" cy="640080"/>
          </a:xfrm>
        </p:spPr>
        <p:txBody>
          <a:bodyPr>
            <a:normAutofit/>
          </a:bodyPr>
          <a:lstStyle/>
          <a:p>
            <a:r>
              <a:rPr lang="en-IN" sz="3600" b="1" dirty="0"/>
              <a:t>Model Evaluation : MAE, MSE and RSME</a:t>
            </a:r>
          </a:p>
        </p:txBody>
      </p:sp>
      <p:pic>
        <p:nvPicPr>
          <p:cNvPr id="5" name="Picture 4">
            <a:extLst>
              <a:ext uri="{FF2B5EF4-FFF2-40B4-BE49-F238E27FC236}">
                <a16:creationId xmlns:a16="http://schemas.microsoft.com/office/drawing/2014/main" id="{B30CDACC-988D-4507-8AA3-B3EC01AA7D38}"/>
              </a:ext>
            </a:extLst>
          </p:cNvPr>
          <p:cNvPicPr>
            <a:picLocks noChangeAspect="1"/>
          </p:cNvPicPr>
          <p:nvPr/>
        </p:nvPicPr>
        <p:blipFill>
          <a:blip r:embed="rId2"/>
          <a:stretch>
            <a:fillRect/>
          </a:stretch>
        </p:blipFill>
        <p:spPr>
          <a:xfrm>
            <a:off x="521207" y="1537583"/>
            <a:ext cx="3142978" cy="4719781"/>
          </a:xfrm>
          <a:prstGeom prst="rect">
            <a:avLst/>
          </a:prstGeom>
        </p:spPr>
      </p:pic>
      <p:sp>
        <p:nvSpPr>
          <p:cNvPr id="6" name="TextBox 5">
            <a:extLst>
              <a:ext uri="{FF2B5EF4-FFF2-40B4-BE49-F238E27FC236}">
                <a16:creationId xmlns:a16="http://schemas.microsoft.com/office/drawing/2014/main" id="{530D9FFE-0056-4E87-809D-DCBF4B0BC223}"/>
              </a:ext>
            </a:extLst>
          </p:cNvPr>
          <p:cNvSpPr txBox="1"/>
          <p:nvPr/>
        </p:nvSpPr>
        <p:spPr>
          <a:xfrm>
            <a:off x="5109882" y="2187084"/>
            <a:ext cx="5737412" cy="2862322"/>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Linear regression is giving less values in MAE, MSE and RSME than other.</a:t>
            </a:r>
          </a:p>
          <a:p>
            <a:pPr marL="342900" indent="-342900" algn="just">
              <a:buAutoNum type="arabicPeriod"/>
            </a:pPr>
            <a:r>
              <a:rPr lang="en-IN" sz="2000" dirty="0">
                <a:latin typeface="Arial" panose="020B0604020202020204" pitchFamily="34" charset="0"/>
                <a:cs typeface="Arial" panose="020B0604020202020204" pitchFamily="34" charset="0"/>
              </a:rPr>
              <a:t>Support vector machine is giving us worst values as it is mainly used for classification problems.</a:t>
            </a:r>
          </a:p>
          <a:p>
            <a:pPr marL="342900" indent="-342900" algn="just">
              <a:buAutoNum type="arabicPeriod"/>
            </a:pPr>
            <a:r>
              <a:rPr lang="en-IN" sz="2000" dirty="0">
                <a:latin typeface="Arial" panose="020B0604020202020204" pitchFamily="34" charset="0"/>
                <a:cs typeface="Arial" panose="020B0604020202020204" pitchFamily="34" charset="0"/>
              </a:rPr>
              <a:t>Decision Trees and Random Forest are also giving us 99% accuracy but still they are giving us high values in MSE, MAE and RSME</a:t>
            </a:r>
          </a:p>
        </p:txBody>
      </p:sp>
      <p:sp>
        <p:nvSpPr>
          <p:cNvPr id="7" name="TextBox 6">
            <a:extLst>
              <a:ext uri="{FF2B5EF4-FFF2-40B4-BE49-F238E27FC236}">
                <a16:creationId xmlns:a16="http://schemas.microsoft.com/office/drawing/2014/main" id="{C859362D-2801-41BF-BA48-6439DA41FF8C}"/>
              </a:ext>
            </a:extLst>
          </p:cNvPr>
          <p:cNvSpPr txBox="1"/>
          <p:nvPr/>
        </p:nvSpPr>
        <p:spPr>
          <a:xfrm>
            <a:off x="5109882" y="1537583"/>
            <a:ext cx="3157958" cy="523220"/>
          </a:xfrm>
          <a:prstGeom prst="rect">
            <a:avLst/>
          </a:prstGeom>
          <a:noFill/>
        </p:spPr>
        <p:txBody>
          <a:bodyPr wrap="square" rtlCol="0">
            <a:spAutoFit/>
          </a:bodyPr>
          <a:lstStyle/>
          <a:p>
            <a:r>
              <a:rPr lang="en-IN" sz="2800" dirty="0">
                <a:latin typeface="Arial" panose="020B0604020202020204" pitchFamily="34" charset="0"/>
                <a:cs typeface="Arial" panose="020B0604020202020204" pitchFamily="34" charset="0"/>
              </a:rPr>
              <a:t>Observations:</a:t>
            </a:r>
          </a:p>
        </p:txBody>
      </p:sp>
    </p:spTree>
    <p:extLst>
      <p:ext uri="{BB962C8B-B14F-4D97-AF65-F5344CB8AC3E}">
        <p14:creationId xmlns:p14="http://schemas.microsoft.com/office/powerpoint/2010/main" val="126275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ECAC-2FF6-4F9B-959E-29FDBE727055}"/>
              </a:ext>
            </a:extLst>
          </p:cNvPr>
          <p:cNvSpPr>
            <a:spLocks noGrp="1"/>
          </p:cNvSpPr>
          <p:nvPr>
            <p:ph type="title"/>
          </p:nvPr>
        </p:nvSpPr>
        <p:spPr>
          <a:xfrm>
            <a:off x="521207" y="448056"/>
            <a:ext cx="8799438" cy="640080"/>
          </a:xfrm>
        </p:spPr>
        <p:txBody>
          <a:bodyPr>
            <a:noAutofit/>
          </a:bodyPr>
          <a:lstStyle/>
          <a:p>
            <a:r>
              <a:rPr lang="en-IN" sz="3600" b="1" dirty="0"/>
              <a:t>Lasso, Ridge and XG Boost Regressor</a:t>
            </a:r>
          </a:p>
        </p:txBody>
      </p:sp>
      <p:pic>
        <p:nvPicPr>
          <p:cNvPr id="5" name="Content Placeholder 4">
            <a:extLst>
              <a:ext uri="{FF2B5EF4-FFF2-40B4-BE49-F238E27FC236}">
                <a16:creationId xmlns:a16="http://schemas.microsoft.com/office/drawing/2014/main" id="{B7D11FA6-C166-4330-8723-0C94DC3DA4FD}"/>
              </a:ext>
            </a:extLst>
          </p:cNvPr>
          <p:cNvPicPr>
            <a:picLocks noGrp="1" noChangeAspect="1"/>
          </p:cNvPicPr>
          <p:nvPr>
            <p:ph sz="quarter" idx="10"/>
          </p:nvPr>
        </p:nvPicPr>
        <p:blipFill>
          <a:blip r:embed="rId2"/>
          <a:stretch>
            <a:fillRect/>
          </a:stretch>
        </p:blipFill>
        <p:spPr>
          <a:xfrm>
            <a:off x="521207" y="1454144"/>
            <a:ext cx="3524742" cy="1143160"/>
          </a:xfrm>
        </p:spPr>
      </p:pic>
      <p:pic>
        <p:nvPicPr>
          <p:cNvPr id="7" name="Picture 6">
            <a:extLst>
              <a:ext uri="{FF2B5EF4-FFF2-40B4-BE49-F238E27FC236}">
                <a16:creationId xmlns:a16="http://schemas.microsoft.com/office/drawing/2014/main" id="{404E5A02-DE71-403A-9F69-11068062D647}"/>
              </a:ext>
            </a:extLst>
          </p:cNvPr>
          <p:cNvPicPr>
            <a:picLocks noChangeAspect="1"/>
          </p:cNvPicPr>
          <p:nvPr/>
        </p:nvPicPr>
        <p:blipFill>
          <a:blip r:embed="rId3"/>
          <a:stretch>
            <a:fillRect/>
          </a:stretch>
        </p:blipFill>
        <p:spPr>
          <a:xfrm>
            <a:off x="521207" y="2848716"/>
            <a:ext cx="3724795" cy="1200318"/>
          </a:xfrm>
          <a:prstGeom prst="rect">
            <a:avLst/>
          </a:prstGeom>
        </p:spPr>
      </p:pic>
      <p:pic>
        <p:nvPicPr>
          <p:cNvPr id="9" name="Picture 8">
            <a:extLst>
              <a:ext uri="{FF2B5EF4-FFF2-40B4-BE49-F238E27FC236}">
                <a16:creationId xmlns:a16="http://schemas.microsoft.com/office/drawing/2014/main" id="{33CE4124-FD77-4F85-9C32-B0B0AE7C7207}"/>
              </a:ext>
            </a:extLst>
          </p:cNvPr>
          <p:cNvPicPr>
            <a:picLocks noChangeAspect="1"/>
          </p:cNvPicPr>
          <p:nvPr/>
        </p:nvPicPr>
        <p:blipFill>
          <a:blip r:embed="rId4"/>
          <a:stretch>
            <a:fillRect/>
          </a:stretch>
        </p:blipFill>
        <p:spPr>
          <a:xfrm>
            <a:off x="4915916" y="1524837"/>
            <a:ext cx="5515745" cy="2638793"/>
          </a:xfrm>
          <a:prstGeom prst="rect">
            <a:avLst/>
          </a:prstGeom>
        </p:spPr>
      </p:pic>
      <p:sp>
        <p:nvSpPr>
          <p:cNvPr id="12" name="TextBox 11">
            <a:extLst>
              <a:ext uri="{FF2B5EF4-FFF2-40B4-BE49-F238E27FC236}">
                <a16:creationId xmlns:a16="http://schemas.microsoft.com/office/drawing/2014/main" id="{D7B428C8-7188-4E6D-AC4D-88121BF8DDE6}"/>
              </a:ext>
            </a:extLst>
          </p:cNvPr>
          <p:cNvSpPr txBox="1"/>
          <p:nvPr/>
        </p:nvSpPr>
        <p:spPr>
          <a:xfrm>
            <a:off x="521207" y="5113545"/>
            <a:ext cx="7745506" cy="1015663"/>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Lasso Regression is giving us 99% accuracy</a:t>
            </a:r>
          </a:p>
          <a:p>
            <a:pPr marL="342900" indent="-342900" algn="just">
              <a:buAutoNum type="arabicPeriod"/>
            </a:pPr>
            <a:r>
              <a:rPr lang="en-IN" sz="2000" dirty="0">
                <a:latin typeface="Arial" panose="020B0604020202020204" pitchFamily="34" charset="0"/>
                <a:cs typeface="Arial" panose="020B0604020202020204" pitchFamily="34" charset="0"/>
              </a:rPr>
              <a:t>Ridge Regression is also giving us 99% accuracy</a:t>
            </a:r>
          </a:p>
          <a:p>
            <a:pPr marL="342900" indent="-342900" algn="just">
              <a:buAutoNum type="arabicPeriod"/>
            </a:pPr>
            <a:r>
              <a:rPr lang="en-IN" sz="2000" dirty="0">
                <a:latin typeface="Arial" panose="020B0604020202020204" pitchFamily="34" charset="0"/>
                <a:cs typeface="Arial" panose="020B0604020202020204" pitchFamily="34" charset="0"/>
              </a:rPr>
              <a:t>XG Boost Regressor is also giving us 99% accuracy.</a:t>
            </a:r>
          </a:p>
        </p:txBody>
      </p:sp>
      <p:sp>
        <p:nvSpPr>
          <p:cNvPr id="13" name="TextBox 12">
            <a:extLst>
              <a:ext uri="{FF2B5EF4-FFF2-40B4-BE49-F238E27FC236}">
                <a16:creationId xmlns:a16="http://schemas.microsoft.com/office/drawing/2014/main" id="{82A0CD12-0499-4EFD-9216-FC1C68738729}"/>
              </a:ext>
            </a:extLst>
          </p:cNvPr>
          <p:cNvSpPr txBox="1"/>
          <p:nvPr/>
        </p:nvSpPr>
        <p:spPr>
          <a:xfrm>
            <a:off x="521207" y="4475729"/>
            <a:ext cx="4912658" cy="523220"/>
          </a:xfrm>
          <a:prstGeom prst="rect">
            <a:avLst/>
          </a:prstGeom>
          <a:noFill/>
        </p:spPr>
        <p:txBody>
          <a:bodyPr wrap="square" rtlCol="0">
            <a:spAutoFit/>
          </a:bodyPr>
          <a:lstStyle/>
          <a:p>
            <a:r>
              <a:rPr lang="en-IN" sz="2800" dirty="0"/>
              <a:t>Observations:</a:t>
            </a:r>
          </a:p>
        </p:txBody>
      </p:sp>
    </p:spTree>
    <p:extLst>
      <p:ext uri="{BB962C8B-B14F-4D97-AF65-F5344CB8AC3E}">
        <p14:creationId xmlns:p14="http://schemas.microsoft.com/office/powerpoint/2010/main" val="3602356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9FFD-5109-448B-8CA6-C0296CE8A03B}"/>
              </a:ext>
            </a:extLst>
          </p:cNvPr>
          <p:cNvSpPr>
            <a:spLocks noGrp="1"/>
          </p:cNvSpPr>
          <p:nvPr>
            <p:ph type="title"/>
          </p:nvPr>
        </p:nvSpPr>
        <p:spPr>
          <a:xfrm>
            <a:off x="521207" y="448056"/>
            <a:ext cx="10274948" cy="640080"/>
          </a:xfrm>
        </p:spPr>
        <p:txBody>
          <a:bodyPr>
            <a:noAutofit/>
          </a:bodyPr>
          <a:lstStyle/>
          <a:p>
            <a:r>
              <a:rPr lang="en-IN" sz="3600" b="1" dirty="0"/>
              <a:t>Gradient Boost Regressor and </a:t>
            </a:r>
            <a:r>
              <a:rPr lang="en-IN" sz="3600" b="1" dirty="0" err="1"/>
              <a:t>GridSearchCV</a:t>
            </a:r>
            <a:endParaRPr lang="en-IN" sz="3600" b="1" dirty="0"/>
          </a:p>
        </p:txBody>
      </p:sp>
      <p:pic>
        <p:nvPicPr>
          <p:cNvPr id="4" name="Picture 3">
            <a:extLst>
              <a:ext uri="{FF2B5EF4-FFF2-40B4-BE49-F238E27FC236}">
                <a16:creationId xmlns:a16="http://schemas.microsoft.com/office/drawing/2014/main" id="{285CE2FC-0C2F-49A8-886C-ED1E755ABAA3}"/>
              </a:ext>
            </a:extLst>
          </p:cNvPr>
          <p:cNvPicPr>
            <a:picLocks noChangeAspect="1"/>
          </p:cNvPicPr>
          <p:nvPr/>
        </p:nvPicPr>
        <p:blipFill>
          <a:blip r:embed="rId2"/>
          <a:stretch>
            <a:fillRect/>
          </a:stretch>
        </p:blipFill>
        <p:spPr>
          <a:xfrm>
            <a:off x="521207" y="1375403"/>
            <a:ext cx="7439452" cy="2398739"/>
          </a:xfrm>
          <a:prstGeom prst="rect">
            <a:avLst/>
          </a:prstGeom>
        </p:spPr>
      </p:pic>
      <p:pic>
        <p:nvPicPr>
          <p:cNvPr id="6" name="Picture 5">
            <a:extLst>
              <a:ext uri="{FF2B5EF4-FFF2-40B4-BE49-F238E27FC236}">
                <a16:creationId xmlns:a16="http://schemas.microsoft.com/office/drawing/2014/main" id="{B96437D1-B329-438F-A451-45E1983C4DFD}"/>
              </a:ext>
            </a:extLst>
          </p:cNvPr>
          <p:cNvPicPr>
            <a:picLocks noChangeAspect="1"/>
          </p:cNvPicPr>
          <p:nvPr/>
        </p:nvPicPr>
        <p:blipFill>
          <a:blip r:embed="rId3"/>
          <a:stretch>
            <a:fillRect/>
          </a:stretch>
        </p:blipFill>
        <p:spPr>
          <a:xfrm>
            <a:off x="521206" y="3864185"/>
            <a:ext cx="7439452" cy="2778662"/>
          </a:xfrm>
          <a:prstGeom prst="rect">
            <a:avLst/>
          </a:prstGeom>
        </p:spPr>
      </p:pic>
      <p:sp>
        <p:nvSpPr>
          <p:cNvPr id="7" name="TextBox 6">
            <a:extLst>
              <a:ext uri="{FF2B5EF4-FFF2-40B4-BE49-F238E27FC236}">
                <a16:creationId xmlns:a16="http://schemas.microsoft.com/office/drawing/2014/main" id="{90CA0782-0CE2-47BB-9F46-0C5FA5D9D767}"/>
              </a:ext>
            </a:extLst>
          </p:cNvPr>
          <p:cNvSpPr txBox="1"/>
          <p:nvPr/>
        </p:nvSpPr>
        <p:spPr>
          <a:xfrm>
            <a:off x="8328211" y="1691330"/>
            <a:ext cx="2796989" cy="523220"/>
          </a:xfrm>
          <a:prstGeom prst="rect">
            <a:avLst/>
          </a:prstGeom>
          <a:noFill/>
        </p:spPr>
        <p:txBody>
          <a:bodyPr wrap="square" rtlCol="0">
            <a:spAutoFit/>
          </a:bodyPr>
          <a:lstStyle/>
          <a:p>
            <a:r>
              <a:rPr lang="en-IN" sz="2800" dirty="0"/>
              <a:t>Observations</a:t>
            </a:r>
            <a:r>
              <a:rPr lang="en-IN" dirty="0"/>
              <a:t>:</a:t>
            </a:r>
          </a:p>
        </p:txBody>
      </p:sp>
      <p:sp>
        <p:nvSpPr>
          <p:cNvPr id="8" name="TextBox 7">
            <a:extLst>
              <a:ext uri="{FF2B5EF4-FFF2-40B4-BE49-F238E27FC236}">
                <a16:creationId xmlns:a16="http://schemas.microsoft.com/office/drawing/2014/main" id="{EDD9C21A-AD77-447A-8895-13B94195823F}"/>
              </a:ext>
            </a:extLst>
          </p:cNvPr>
          <p:cNvSpPr txBox="1"/>
          <p:nvPr/>
        </p:nvSpPr>
        <p:spPr>
          <a:xfrm>
            <a:off x="8059271" y="2420471"/>
            <a:ext cx="3611522" cy="3477875"/>
          </a:xfrm>
          <a:prstGeom prst="rect">
            <a:avLst/>
          </a:prstGeom>
          <a:noFill/>
        </p:spPr>
        <p:txBody>
          <a:bodyPr wrap="square" rtlCol="0">
            <a:spAutoFit/>
          </a:bodyPr>
          <a:lstStyle/>
          <a:p>
            <a:pPr marL="342900" indent="-342900" algn="just">
              <a:buAutoNum type="arabicPeriod"/>
            </a:pPr>
            <a:r>
              <a:rPr lang="en-IN" sz="2000" dirty="0" err="1">
                <a:latin typeface="Arial" panose="020B0604020202020204" pitchFamily="34" charset="0"/>
                <a:cs typeface="Arial" panose="020B0604020202020204" pitchFamily="34" charset="0"/>
              </a:rPr>
              <a:t>GradientBoostRegressor</a:t>
            </a:r>
            <a:r>
              <a:rPr lang="en-IN" sz="2000" dirty="0">
                <a:latin typeface="Arial" panose="020B0604020202020204" pitchFamily="34" charset="0"/>
                <a:cs typeface="Arial" panose="020B0604020202020204" pitchFamily="34" charset="0"/>
              </a:rPr>
              <a:t> is also giving us 99% accuracy.</a:t>
            </a:r>
          </a:p>
          <a:p>
            <a:pPr marL="342900" indent="-342900" algn="just">
              <a:buAutoNum type="arabicPeriod"/>
            </a:pPr>
            <a:r>
              <a:rPr lang="en-IN" sz="2000" dirty="0">
                <a:latin typeface="Arial" panose="020B0604020202020204" pitchFamily="34" charset="0"/>
                <a:cs typeface="Arial" panose="020B0604020202020204" pitchFamily="34" charset="0"/>
              </a:rPr>
              <a:t>Using </a:t>
            </a:r>
            <a:r>
              <a:rPr lang="en-IN" sz="2000" dirty="0" err="1">
                <a:latin typeface="Arial" panose="020B0604020202020204" pitchFamily="34" charset="0"/>
                <a:cs typeface="Arial" panose="020B0604020202020204" pitchFamily="34" charset="0"/>
              </a:rPr>
              <a:t>Gridsearch</a:t>
            </a:r>
            <a:r>
              <a:rPr lang="en-IN" sz="2000" dirty="0">
                <a:latin typeface="Arial" panose="020B0604020202020204" pitchFamily="34" charset="0"/>
                <a:cs typeface="Arial" panose="020B0604020202020204" pitchFamily="34" charset="0"/>
              </a:rPr>
              <a:t> cv, </a:t>
            </a:r>
            <a:r>
              <a:rPr lang="en-IN" sz="2000" dirty="0" err="1">
                <a:latin typeface="Arial" panose="020B0604020202020204" pitchFamily="34" charset="0"/>
                <a:cs typeface="Arial" panose="020B0604020202020204" pitchFamily="34" charset="0"/>
              </a:rPr>
              <a:t>GradientBoostRegressor</a:t>
            </a:r>
            <a:r>
              <a:rPr lang="en-IN" sz="2000" dirty="0">
                <a:latin typeface="Arial" panose="020B0604020202020204" pitchFamily="34" charset="0"/>
                <a:cs typeface="Arial" panose="020B0604020202020204" pitchFamily="34" charset="0"/>
              </a:rPr>
              <a:t> as a estimator, is giving us 99% accuracy. </a:t>
            </a:r>
          </a:p>
          <a:p>
            <a:pPr marL="342900" indent="-342900" algn="just">
              <a:buAutoNum type="arabicPeriod"/>
            </a:pPr>
            <a:r>
              <a:rPr lang="en-IN" sz="2000" dirty="0">
                <a:latin typeface="Arial" panose="020B0604020202020204" pitchFamily="34" charset="0"/>
                <a:cs typeface="Arial" panose="020B0604020202020204" pitchFamily="34" charset="0"/>
              </a:rPr>
              <a:t>But after </a:t>
            </a:r>
            <a:r>
              <a:rPr lang="en-IN" sz="2000" dirty="0" err="1">
                <a:latin typeface="Arial" panose="020B0604020202020204" pitchFamily="34" charset="0"/>
                <a:cs typeface="Arial" panose="020B0604020202020204" pitchFamily="34" charset="0"/>
              </a:rPr>
              <a:t>gridsearch</a:t>
            </a:r>
            <a:r>
              <a:rPr lang="en-IN" sz="2000" dirty="0">
                <a:latin typeface="Arial" panose="020B0604020202020204" pitchFamily="34" charset="0"/>
                <a:cs typeface="Arial" panose="020B0604020202020204" pitchFamily="34" charset="0"/>
              </a:rPr>
              <a:t> cv, accuracy is slightly more than </a:t>
            </a:r>
            <a:r>
              <a:rPr lang="en-IN" sz="2000" dirty="0" err="1">
                <a:latin typeface="Arial" panose="020B0604020202020204" pitchFamily="34" charset="0"/>
                <a:cs typeface="Arial" panose="020B0604020202020204" pitchFamily="34" charset="0"/>
              </a:rPr>
              <a:t>GradientBoostRegressor</a:t>
            </a:r>
            <a:r>
              <a:rPr lang="en-IN"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40201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DFE8-FC82-4288-98AB-B8079596DBF7}"/>
              </a:ext>
            </a:extLst>
          </p:cNvPr>
          <p:cNvSpPr>
            <a:spLocks noGrp="1"/>
          </p:cNvSpPr>
          <p:nvPr>
            <p:ph type="title"/>
          </p:nvPr>
        </p:nvSpPr>
        <p:spPr>
          <a:xfrm>
            <a:off x="521207" y="448056"/>
            <a:ext cx="9693057" cy="640080"/>
          </a:xfrm>
        </p:spPr>
        <p:txBody>
          <a:bodyPr>
            <a:noAutofit/>
          </a:bodyPr>
          <a:lstStyle/>
          <a:p>
            <a:r>
              <a:rPr lang="en-IN" sz="3600" b="1" dirty="0"/>
              <a:t>Saving the Model and Predicting the values</a:t>
            </a:r>
          </a:p>
        </p:txBody>
      </p:sp>
      <p:pic>
        <p:nvPicPr>
          <p:cNvPr id="5" name="Picture 4">
            <a:extLst>
              <a:ext uri="{FF2B5EF4-FFF2-40B4-BE49-F238E27FC236}">
                <a16:creationId xmlns:a16="http://schemas.microsoft.com/office/drawing/2014/main" id="{DB1AD066-7CCC-4771-A26E-38FD783B8655}"/>
              </a:ext>
            </a:extLst>
          </p:cNvPr>
          <p:cNvPicPr>
            <a:picLocks noChangeAspect="1"/>
          </p:cNvPicPr>
          <p:nvPr/>
        </p:nvPicPr>
        <p:blipFill>
          <a:blip r:embed="rId2"/>
          <a:stretch>
            <a:fillRect/>
          </a:stretch>
        </p:blipFill>
        <p:spPr>
          <a:xfrm>
            <a:off x="521207" y="1428096"/>
            <a:ext cx="11303241" cy="2173008"/>
          </a:xfrm>
          <a:prstGeom prst="rect">
            <a:avLst/>
          </a:prstGeom>
        </p:spPr>
      </p:pic>
      <p:pic>
        <p:nvPicPr>
          <p:cNvPr id="7" name="Picture 6">
            <a:extLst>
              <a:ext uri="{FF2B5EF4-FFF2-40B4-BE49-F238E27FC236}">
                <a16:creationId xmlns:a16="http://schemas.microsoft.com/office/drawing/2014/main" id="{6D67F53D-D11C-4AB7-B6CD-41C653C91DA9}"/>
              </a:ext>
            </a:extLst>
          </p:cNvPr>
          <p:cNvPicPr>
            <a:picLocks noChangeAspect="1"/>
          </p:cNvPicPr>
          <p:nvPr/>
        </p:nvPicPr>
        <p:blipFill>
          <a:blip r:embed="rId3"/>
          <a:stretch>
            <a:fillRect/>
          </a:stretch>
        </p:blipFill>
        <p:spPr>
          <a:xfrm>
            <a:off x="423030" y="3676264"/>
            <a:ext cx="11401418" cy="1495634"/>
          </a:xfrm>
          <a:prstGeom prst="rect">
            <a:avLst/>
          </a:prstGeom>
        </p:spPr>
      </p:pic>
      <p:sp>
        <p:nvSpPr>
          <p:cNvPr id="8" name="TextBox 7">
            <a:extLst>
              <a:ext uri="{FF2B5EF4-FFF2-40B4-BE49-F238E27FC236}">
                <a16:creationId xmlns:a16="http://schemas.microsoft.com/office/drawing/2014/main" id="{42DAF29A-2E39-4775-84D0-84F30D2B97C7}"/>
              </a:ext>
            </a:extLst>
          </p:cNvPr>
          <p:cNvSpPr txBox="1"/>
          <p:nvPr/>
        </p:nvSpPr>
        <p:spPr>
          <a:xfrm>
            <a:off x="521207" y="5638800"/>
            <a:ext cx="10345270" cy="707886"/>
          </a:xfrm>
          <a:prstGeom prst="rect">
            <a:avLst/>
          </a:prstGeom>
          <a:noFill/>
        </p:spPr>
        <p:txBody>
          <a:bodyPr wrap="square" rtlCol="0">
            <a:spAutoFit/>
          </a:bodyPr>
          <a:lstStyle/>
          <a:p>
            <a:pPr marL="342900" indent="-342900">
              <a:buAutoNum type="arabicPeriod"/>
            </a:pPr>
            <a:r>
              <a:rPr lang="en-IN" sz="2000" dirty="0">
                <a:latin typeface="Arial" panose="020B0604020202020204" pitchFamily="34" charset="0"/>
                <a:cs typeface="Arial" panose="020B0604020202020204" pitchFamily="34" charset="0"/>
              </a:rPr>
              <a:t>We see, Linear Regression is our best model.</a:t>
            </a:r>
          </a:p>
          <a:p>
            <a:pPr marL="342900" indent="-342900">
              <a:buAutoNum type="arabicPeriod"/>
            </a:pPr>
            <a:r>
              <a:rPr lang="en-IN" sz="2000" dirty="0">
                <a:latin typeface="Arial" panose="020B0604020202020204" pitchFamily="34" charset="0"/>
                <a:cs typeface="Arial" panose="020B0604020202020204" pitchFamily="34" charset="0"/>
              </a:rPr>
              <a:t>By predicting some values, we can check our model is predicting right or not. </a:t>
            </a:r>
          </a:p>
        </p:txBody>
      </p:sp>
    </p:spTree>
    <p:extLst>
      <p:ext uri="{BB962C8B-B14F-4D97-AF65-F5344CB8AC3E}">
        <p14:creationId xmlns:p14="http://schemas.microsoft.com/office/powerpoint/2010/main" val="3441363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5217-F97D-4558-9647-2EFA4D17704F}"/>
              </a:ext>
            </a:extLst>
          </p:cNvPr>
          <p:cNvSpPr>
            <a:spLocks noGrp="1"/>
          </p:cNvSpPr>
          <p:nvPr>
            <p:ph type="title"/>
          </p:nvPr>
        </p:nvSpPr>
        <p:spPr/>
        <p:txBody>
          <a:bodyPr>
            <a:normAutofit/>
          </a:bodyPr>
          <a:lstStyle/>
          <a:p>
            <a:r>
              <a:rPr lang="en-IN" sz="3600" b="1" dirty="0"/>
              <a:t>Conclusion</a:t>
            </a:r>
          </a:p>
        </p:txBody>
      </p:sp>
      <p:sp>
        <p:nvSpPr>
          <p:cNvPr id="4" name="TextBox 3">
            <a:extLst>
              <a:ext uri="{FF2B5EF4-FFF2-40B4-BE49-F238E27FC236}">
                <a16:creationId xmlns:a16="http://schemas.microsoft.com/office/drawing/2014/main" id="{2F837253-A9FA-449D-A76E-B144AD91A9DA}"/>
              </a:ext>
            </a:extLst>
          </p:cNvPr>
          <p:cNvSpPr txBox="1"/>
          <p:nvPr/>
        </p:nvSpPr>
        <p:spPr>
          <a:xfrm>
            <a:off x="671254" y="1381990"/>
            <a:ext cx="7184274" cy="1323439"/>
          </a:xfrm>
          <a:prstGeom prst="rect">
            <a:avLst/>
          </a:prstGeom>
          <a:noFill/>
        </p:spPr>
        <p:txBody>
          <a:bodyPr wrap="square" rtlCol="0">
            <a:spAutoFit/>
          </a:bodyPr>
          <a:lstStyle/>
          <a:p>
            <a:r>
              <a:rPr lang="en-US" sz="2000" b="0" i="0" dirty="0">
                <a:solidFill>
                  <a:srgbClr val="292929"/>
                </a:solidFill>
                <a:effectLst/>
                <a:latin typeface="Arial" panose="020B0604020202020204" pitchFamily="34" charset="0"/>
                <a:cs typeface="Arial" panose="020B0604020202020204" pitchFamily="34" charset="0"/>
              </a:rPr>
              <a:t>We have used regression analysis and have predicted the selling price of the car based on various features of the cars, including the Location, Brand name, car name, kilo meter driven. Emi, fuel, owner of the cars.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432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600"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604362" y="1667434"/>
            <a:ext cx="6101237" cy="35584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2000" dirty="0">
                <a:latin typeface="Arial" panose="020B0604020202020204" pitchFamily="34" charset="0"/>
                <a:cs typeface="Arial" panose="020B0604020202020204" pitchFamily="34" charset="0"/>
              </a:rPr>
              <a:t>Car price prediction especially when the car is used and not coming direct from the factory, is both a critical and important task. With increase in demand for used car, more and more vehicle buyers are finding alternatives of buying new cars outright. </a:t>
            </a:r>
          </a:p>
          <a:p>
            <a:pPr marL="0" lvl="0" indent="0" algn="just">
              <a:spcAft>
                <a:spcPts val="600"/>
              </a:spcAft>
              <a:buNone/>
              <a:defRPr/>
            </a:pPr>
            <a:r>
              <a:rPr lang="en-US" sz="2000" dirty="0">
                <a:latin typeface="Arial" panose="020B0604020202020204" pitchFamily="34" charset="0"/>
                <a:cs typeface="Arial" panose="020B0604020202020204" pitchFamily="34" charset="0"/>
              </a:rPr>
              <a:t>In this project, By using some machine learning model with some new data, We make car price valuation model. </a:t>
            </a:r>
          </a:p>
          <a:p>
            <a:pPr marL="0" lvl="0" indent="0">
              <a:spcAft>
                <a:spcPts val="600"/>
              </a:spcAft>
              <a:buNone/>
              <a:defRPr/>
            </a:pPr>
            <a:endParaRPr lang="en-US" sz="1800" dirty="0"/>
          </a:p>
        </p:txBody>
      </p:sp>
      <p:pic>
        <p:nvPicPr>
          <p:cNvPr id="3" name="Picture 2">
            <a:extLst>
              <a:ext uri="{FF2B5EF4-FFF2-40B4-BE49-F238E27FC236}">
                <a16:creationId xmlns:a16="http://schemas.microsoft.com/office/drawing/2014/main" id="{353F5934-65FC-4701-AD1D-79F0D2220B06}"/>
              </a:ext>
            </a:extLst>
          </p:cNvPr>
          <p:cNvPicPr>
            <a:picLocks noChangeAspect="1"/>
          </p:cNvPicPr>
          <p:nvPr/>
        </p:nvPicPr>
        <p:blipFill>
          <a:blip r:embed="rId2"/>
          <a:stretch>
            <a:fillRect/>
          </a:stretch>
        </p:blipFill>
        <p:spPr>
          <a:xfrm>
            <a:off x="6822141" y="1805350"/>
            <a:ext cx="4930587" cy="321488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2F28-7ACE-4255-B35C-7B77A28E7BF7}"/>
              </a:ext>
            </a:extLst>
          </p:cNvPr>
          <p:cNvSpPr>
            <a:spLocks noGrp="1"/>
          </p:cNvSpPr>
          <p:nvPr>
            <p:ph type="title"/>
          </p:nvPr>
        </p:nvSpPr>
        <p:spPr/>
        <p:txBody>
          <a:bodyPr>
            <a:noAutofit/>
          </a:bodyPr>
          <a:lstStyle/>
          <a:p>
            <a:r>
              <a:rPr lang="en-IN" sz="3600" b="1" dirty="0"/>
              <a:t>About Problem statement</a:t>
            </a:r>
          </a:p>
        </p:txBody>
      </p:sp>
      <p:sp>
        <p:nvSpPr>
          <p:cNvPr id="4" name="TextBox 3">
            <a:extLst>
              <a:ext uri="{FF2B5EF4-FFF2-40B4-BE49-F238E27FC236}">
                <a16:creationId xmlns:a16="http://schemas.microsoft.com/office/drawing/2014/main" id="{843A1D4F-A800-4BBB-9ED2-98E08EA56028}"/>
              </a:ext>
            </a:extLst>
          </p:cNvPr>
          <p:cNvSpPr txBox="1"/>
          <p:nvPr/>
        </p:nvSpPr>
        <p:spPr>
          <a:xfrm>
            <a:off x="636495" y="1703295"/>
            <a:ext cx="5691569" cy="347787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4AE2FE4-EA37-4211-A78A-778E7B98DEA6}"/>
              </a:ext>
            </a:extLst>
          </p:cNvPr>
          <p:cNvPicPr>
            <a:picLocks noChangeAspect="1"/>
          </p:cNvPicPr>
          <p:nvPr/>
        </p:nvPicPr>
        <p:blipFill>
          <a:blip r:embed="rId2"/>
          <a:stretch>
            <a:fillRect/>
          </a:stretch>
        </p:blipFill>
        <p:spPr>
          <a:xfrm>
            <a:off x="6716195" y="1703295"/>
            <a:ext cx="4636077" cy="3139354"/>
          </a:xfrm>
          <a:prstGeom prst="rect">
            <a:avLst/>
          </a:prstGeom>
        </p:spPr>
      </p:pic>
    </p:spTree>
    <p:extLst>
      <p:ext uri="{BB962C8B-B14F-4D97-AF65-F5344CB8AC3E}">
        <p14:creationId xmlns:p14="http://schemas.microsoft.com/office/powerpoint/2010/main" val="232361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2FD6-D77A-4924-A7E5-E703E1587DBF}"/>
              </a:ext>
            </a:extLst>
          </p:cNvPr>
          <p:cNvSpPr>
            <a:spLocks noGrp="1"/>
          </p:cNvSpPr>
          <p:nvPr>
            <p:ph type="title"/>
          </p:nvPr>
        </p:nvSpPr>
        <p:spPr/>
        <p:txBody>
          <a:bodyPr>
            <a:normAutofit/>
          </a:bodyPr>
          <a:lstStyle/>
          <a:p>
            <a:r>
              <a:rPr lang="en-IN" sz="3600" b="1" dirty="0"/>
              <a:t>Objectives</a:t>
            </a:r>
          </a:p>
        </p:txBody>
      </p:sp>
      <p:sp>
        <p:nvSpPr>
          <p:cNvPr id="4" name="TextBox 3">
            <a:extLst>
              <a:ext uri="{FF2B5EF4-FFF2-40B4-BE49-F238E27FC236}">
                <a16:creationId xmlns:a16="http://schemas.microsoft.com/office/drawing/2014/main" id="{278CE684-89B8-452C-8852-03860CD9356F}"/>
              </a:ext>
            </a:extLst>
          </p:cNvPr>
          <p:cNvSpPr txBox="1"/>
          <p:nvPr/>
        </p:nvSpPr>
        <p:spPr>
          <a:xfrm>
            <a:off x="521207" y="1640541"/>
            <a:ext cx="7053969" cy="1015663"/>
          </a:xfrm>
          <a:prstGeom prst="rect">
            <a:avLst/>
          </a:prstGeom>
          <a:noFill/>
        </p:spPr>
        <p:txBody>
          <a:bodyPr wrap="square" rtlCol="0">
            <a:spAutoFit/>
          </a:bodyPr>
          <a:lstStyle/>
          <a:p>
            <a:pPr algn="just"/>
            <a:r>
              <a:rPr lang="en-US" sz="2000" b="0" i="0" dirty="0">
                <a:effectLst/>
                <a:latin typeface="Arial" panose="020B0604020202020204" pitchFamily="34" charset="0"/>
                <a:cs typeface="Arial" panose="020B0604020202020204" pitchFamily="34" charset="0"/>
              </a:rPr>
              <a:t>The objective in this project is to build a supervised machine learning model that will be accurate, fast trained and fast predicting car value. </a:t>
            </a:r>
            <a:endParaRPr lang="en-I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E1DDF09-C90F-4629-8B50-090A1907D6E2}"/>
              </a:ext>
            </a:extLst>
          </p:cNvPr>
          <p:cNvPicPr>
            <a:picLocks noChangeAspect="1"/>
          </p:cNvPicPr>
          <p:nvPr/>
        </p:nvPicPr>
        <p:blipFill>
          <a:blip r:embed="rId2"/>
          <a:stretch>
            <a:fillRect/>
          </a:stretch>
        </p:blipFill>
        <p:spPr>
          <a:xfrm>
            <a:off x="6096000" y="3040787"/>
            <a:ext cx="5280077" cy="2792762"/>
          </a:xfrm>
          <a:prstGeom prst="rect">
            <a:avLst/>
          </a:prstGeom>
        </p:spPr>
      </p:pic>
    </p:spTree>
    <p:extLst>
      <p:ext uri="{BB962C8B-B14F-4D97-AF65-F5344CB8AC3E}">
        <p14:creationId xmlns:p14="http://schemas.microsoft.com/office/powerpoint/2010/main" val="2565443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7385-EC36-4104-BF6F-410DCCC127BE}"/>
              </a:ext>
            </a:extLst>
          </p:cNvPr>
          <p:cNvSpPr>
            <a:spLocks noGrp="1"/>
          </p:cNvSpPr>
          <p:nvPr>
            <p:ph type="title"/>
          </p:nvPr>
        </p:nvSpPr>
        <p:spPr/>
        <p:txBody>
          <a:bodyPr>
            <a:normAutofit/>
          </a:bodyPr>
          <a:lstStyle/>
          <a:p>
            <a:r>
              <a:rPr lang="en-IN" sz="3600" b="1" dirty="0"/>
              <a:t>Research Methodology</a:t>
            </a:r>
          </a:p>
        </p:txBody>
      </p:sp>
      <p:sp>
        <p:nvSpPr>
          <p:cNvPr id="4" name="TextBox 3">
            <a:extLst>
              <a:ext uri="{FF2B5EF4-FFF2-40B4-BE49-F238E27FC236}">
                <a16:creationId xmlns:a16="http://schemas.microsoft.com/office/drawing/2014/main" id="{4DA6B871-C770-4840-AC9A-C5244BB9D718}"/>
              </a:ext>
            </a:extLst>
          </p:cNvPr>
          <p:cNvSpPr txBox="1"/>
          <p:nvPr/>
        </p:nvSpPr>
        <p:spPr>
          <a:xfrm>
            <a:off x="521207" y="1729533"/>
            <a:ext cx="6654446" cy="4678204"/>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The research methodology adopted for this is given as follows:</a:t>
            </a:r>
          </a:p>
          <a:p>
            <a:pPr marL="0" indent="0" algn="just">
              <a:buNone/>
            </a:pPr>
            <a:r>
              <a:rPr lang="en-US" sz="2000" b="1" u="sng" dirty="0">
                <a:latin typeface="Arial" panose="020B0604020202020204" pitchFamily="34" charset="0"/>
                <a:cs typeface="Arial" panose="020B0604020202020204" pitchFamily="34" charset="0"/>
              </a:rPr>
              <a:t>Research design</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research design adopted for this study is descriptive research design. The descriptive research design focuses on the accurate description of the variables present in the problem.</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Sampling</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Sampling allows concentrating upon a relatively smaller number of people and hence, to devote more energy that the information collected from them is accurate. </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b="1" u="sng" dirty="0">
                <a:latin typeface="Arial" panose="020B0604020202020204" pitchFamily="34" charset="0"/>
                <a:cs typeface="Arial" panose="020B0604020202020204" pitchFamily="34" charset="0"/>
              </a:rPr>
              <a:t>Sampling Size</a:t>
            </a:r>
            <a:r>
              <a:rPr lang="en-US" sz="2000" dirty="0">
                <a:latin typeface="Arial" panose="020B0604020202020204" pitchFamily="34" charset="0"/>
                <a:cs typeface="Arial" panose="020B0604020202020204" pitchFamily="34" charset="0"/>
              </a:rPr>
              <a:t>: The total size of the sample is 6421 respondents. </a:t>
            </a:r>
            <a:endParaRPr lang="en-IN" sz="2000" dirty="0">
              <a:latin typeface="Arial" panose="020B0604020202020204" pitchFamily="34" charset="0"/>
              <a:cs typeface="Arial" panose="020B0604020202020204" pitchFamily="34" charset="0"/>
            </a:endParaRPr>
          </a:p>
          <a:p>
            <a:endParaRPr lang="en-IN" dirty="0"/>
          </a:p>
        </p:txBody>
      </p:sp>
      <p:pic>
        <p:nvPicPr>
          <p:cNvPr id="8" name="Picture 7">
            <a:extLst>
              <a:ext uri="{FF2B5EF4-FFF2-40B4-BE49-F238E27FC236}">
                <a16:creationId xmlns:a16="http://schemas.microsoft.com/office/drawing/2014/main" id="{71029D01-6E77-44D3-8868-F2D2CD023121}"/>
              </a:ext>
            </a:extLst>
          </p:cNvPr>
          <p:cNvPicPr>
            <a:picLocks noChangeAspect="1"/>
          </p:cNvPicPr>
          <p:nvPr/>
        </p:nvPicPr>
        <p:blipFill>
          <a:blip r:embed="rId2"/>
          <a:stretch>
            <a:fillRect/>
          </a:stretch>
        </p:blipFill>
        <p:spPr>
          <a:xfrm>
            <a:off x="7225553" y="2534082"/>
            <a:ext cx="4252827" cy="2453554"/>
          </a:xfrm>
          <a:prstGeom prst="rect">
            <a:avLst/>
          </a:prstGeom>
        </p:spPr>
      </p:pic>
    </p:spTree>
    <p:extLst>
      <p:ext uri="{BB962C8B-B14F-4D97-AF65-F5344CB8AC3E}">
        <p14:creationId xmlns:p14="http://schemas.microsoft.com/office/powerpoint/2010/main" val="301436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36DB-36AB-473F-94BB-DC8A447BEE1F}"/>
              </a:ext>
            </a:extLst>
          </p:cNvPr>
          <p:cNvSpPr>
            <a:spLocks noGrp="1"/>
          </p:cNvSpPr>
          <p:nvPr>
            <p:ph type="title"/>
          </p:nvPr>
        </p:nvSpPr>
        <p:spPr/>
        <p:txBody>
          <a:bodyPr>
            <a:normAutofit/>
          </a:bodyPr>
          <a:lstStyle/>
          <a:p>
            <a:r>
              <a:rPr lang="en-IN" sz="3600" b="1" dirty="0"/>
              <a:t>Data Analysis and Interpretation</a:t>
            </a:r>
            <a:endParaRPr lang="en-IN" sz="3600" dirty="0"/>
          </a:p>
        </p:txBody>
      </p:sp>
      <p:pic>
        <p:nvPicPr>
          <p:cNvPr id="5" name="Content Placeholder 4">
            <a:extLst>
              <a:ext uri="{FF2B5EF4-FFF2-40B4-BE49-F238E27FC236}">
                <a16:creationId xmlns:a16="http://schemas.microsoft.com/office/drawing/2014/main" id="{F2ECB426-3BCF-444F-B012-37D9C53373B1}"/>
              </a:ext>
            </a:extLst>
          </p:cNvPr>
          <p:cNvPicPr>
            <a:picLocks noGrp="1" noChangeAspect="1"/>
          </p:cNvPicPr>
          <p:nvPr>
            <p:ph sz="quarter" idx="10"/>
          </p:nvPr>
        </p:nvPicPr>
        <p:blipFill>
          <a:blip r:embed="rId2"/>
          <a:stretch>
            <a:fillRect/>
          </a:stretch>
        </p:blipFill>
        <p:spPr>
          <a:xfrm>
            <a:off x="726982" y="1477691"/>
            <a:ext cx="4418012" cy="1007433"/>
          </a:xfrm>
        </p:spPr>
      </p:pic>
      <p:pic>
        <p:nvPicPr>
          <p:cNvPr id="7" name="Picture 6">
            <a:extLst>
              <a:ext uri="{FF2B5EF4-FFF2-40B4-BE49-F238E27FC236}">
                <a16:creationId xmlns:a16="http://schemas.microsoft.com/office/drawing/2014/main" id="{5D72B9B2-A4E0-4199-95CB-91A6E50E5108}"/>
              </a:ext>
            </a:extLst>
          </p:cNvPr>
          <p:cNvPicPr>
            <a:picLocks noChangeAspect="1"/>
          </p:cNvPicPr>
          <p:nvPr/>
        </p:nvPicPr>
        <p:blipFill>
          <a:blip r:embed="rId3"/>
          <a:stretch>
            <a:fillRect/>
          </a:stretch>
        </p:blipFill>
        <p:spPr>
          <a:xfrm>
            <a:off x="6494672" y="1434649"/>
            <a:ext cx="4920783" cy="1050476"/>
          </a:xfrm>
          <a:prstGeom prst="rect">
            <a:avLst/>
          </a:prstGeom>
        </p:spPr>
      </p:pic>
      <p:pic>
        <p:nvPicPr>
          <p:cNvPr id="9" name="Picture 8">
            <a:extLst>
              <a:ext uri="{FF2B5EF4-FFF2-40B4-BE49-F238E27FC236}">
                <a16:creationId xmlns:a16="http://schemas.microsoft.com/office/drawing/2014/main" id="{5DAD8B0E-7B93-4000-B5C1-F6016433DC77}"/>
              </a:ext>
            </a:extLst>
          </p:cNvPr>
          <p:cNvPicPr>
            <a:picLocks noChangeAspect="1"/>
          </p:cNvPicPr>
          <p:nvPr/>
        </p:nvPicPr>
        <p:blipFill>
          <a:blip r:embed="rId4"/>
          <a:stretch>
            <a:fillRect/>
          </a:stretch>
        </p:blipFill>
        <p:spPr>
          <a:xfrm>
            <a:off x="6201314" y="2831639"/>
            <a:ext cx="2152950" cy="3486637"/>
          </a:xfrm>
          <a:prstGeom prst="rect">
            <a:avLst/>
          </a:prstGeom>
        </p:spPr>
      </p:pic>
      <p:sp>
        <p:nvSpPr>
          <p:cNvPr id="14" name="TextBox 13">
            <a:extLst>
              <a:ext uri="{FF2B5EF4-FFF2-40B4-BE49-F238E27FC236}">
                <a16:creationId xmlns:a16="http://schemas.microsoft.com/office/drawing/2014/main" id="{ED69E266-8816-477F-828B-2FE519323BD0}"/>
              </a:ext>
            </a:extLst>
          </p:cNvPr>
          <p:cNvSpPr txBox="1"/>
          <p:nvPr/>
        </p:nvSpPr>
        <p:spPr>
          <a:xfrm>
            <a:off x="726982" y="3813831"/>
            <a:ext cx="4267200" cy="1631216"/>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The shape of this dataset is 6421 and column is 10</a:t>
            </a:r>
          </a:p>
          <a:p>
            <a:pPr marL="342900" indent="-342900" algn="just">
              <a:buAutoNum type="arabicPeriod"/>
            </a:pPr>
            <a:r>
              <a:rPr lang="en-IN" sz="2000" dirty="0">
                <a:latin typeface="Arial" panose="020B0604020202020204" pitchFamily="34" charset="0"/>
                <a:cs typeface="Arial" panose="020B0604020202020204" pitchFamily="34" charset="0"/>
              </a:rPr>
              <a:t>There is no duplicate values </a:t>
            </a:r>
          </a:p>
          <a:p>
            <a:pPr marL="342900" indent="-342900" algn="just">
              <a:buAutoNum type="arabicPeriod"/>
            </a:pPr>
            <a:r>
              <a:rPr lang="en-IN" sz="2000" dirty="0">
                <a:latin typeface="Arial" panose="020B0604020202020204" pitchFamily="34" charset="0"/>
                <a:cs typeface="Arial" panose="020B0604020202020204" pitchFamily="34" charset="0"/>
              </a:rPr>
              <a:t>There are no null values </a:t>
            </a:r>
          </a:p>
          <a:p>
            <a:pPr marL="342900" indent="-342900" algn="just">
              <a:buAutoNum type="arabicPeriod"/>
            </a:pPr>
            <a:r>
              <a:rPr lang="en-IN" sz="2000" dirty="0">
                <a:latin typeface="Arial" panose="020B0604020202020204" pitchFamily="34" charset="0"/>
                <a:cs typeface="Arial" panose="020B0604020202020204" pitchFamily="34" charset="0"/>
              </a:rPr>
              <a:t>There are no zero values </a:t>
            </a:r>
          </a:p>
        </p:txBody>
      </p:sp>
      <p:pic>
        <p:nvPicPr>
          <p:cNvPr id="15" name="Picture 14">
            <a:extLst>
              <a:ext uri="{FF2B5EF4-FFF2-40B4-BE49-F238E27FC236}">
                <a16:creationId xmlns:a16="http://schemas.microsoft.com/office/drawing/2014/main" id="{60568C9C-A9C4-425F-AC12-0AF70BDA6539}"/>
              </a:ext>
            </a:extLst>
          </p:cNvPr>
          <p:cNvPicPr>
            <a:picLocks noChangeAspect="1"/>
          </p:cNvPicPr>
          <p:nvPr/>
        </p:nvPicPr>
        <p:blipFill>
          <a:blip r:embed="rId5"/>
          <a:stretch>
            <a:fillRect/>
          </a:stretch>
        </p:blipFill>
        <p:spPr>
          <a:xfrm>
            <a:off x="8955064" y="2812587"/>
            <a:ext cx="2505425" cy="3524742"/>
          </a:xfrm>
          <a:prstGeom prst="rect">
            <a:avLst/>
          </a:prstGeom>
        </p:spPr>
      </p:pic>
      <p:sp>
        <p:nvSpPr>
          <p:cNvPr id="16" name="TextBox 15">
            <a:extLst>
              <a:ext uri="{FF2B5EF4-FFF2-40B4-BE49-F238E27FC236}">
                <a16:creationId xmlns:a16="http://schemas.microsoft.com/office/drawing/2014/main" id="{99451667-6416-41C8-B6AD-AD62EACEA416}"/>
              </a:ext>
            </a:extLst>
          </p:cNvPr>
          <p:cNvSpPr txBox="1"/>
          <p:nvPr/>
        </p:nvSpPr>
        <p:spPr>
          <a:xfrm>
            <a:off x="726982" y="3167390"/>
            <a:ext cx="3532094" cy="523220"/>
          </a:xfrm>
          <a:prstGeom prst="rect">
            <a:avLst/>
          </a:prstGeom>
          <a:noFill/>
        </p:spPr>
        <p:txBody>
          <a:bodyPr wrap="square" rtlCol="0">
            <a:spAutoFit/>
          </a:bodyPr>
          <a:lstStyle/>
          <a:p>
            <a:r>
              <a:rPr lang="en-IN" sz="2800" dirty="0"/>
              <a:t>Observations</a:t>
            </a:r>
            <a:r>
              <a:rPr lang="en-IN" sz="2800" b="1" dirty="0"/>
              <a:t>:</a:t>
            </a:r>
          </a:p>
        </p:txBody>
      </p:sp>
    </p:spTree>
    <p:extLst>
      <p:ext uri="{BB962C8B-B14F-4D97-AF65-F5344CB8AC3E}">
        <p14:creationId xmlns:p14="http://schemas.microsoft.com/office/powerpoint/2010/main" val="268657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8741-7AB6-474A-A108-D979F50B008D}"/>
              </a:ext>
            </a:extLst>
          </p:cNvPr>
          <p:cNvSpPr>
            <a:spLocks noGrp="1"/>
          </p:cNvSpPr>
          <p:nvPr>
            <p:ph type="title"/>
          </p:nvPr>
        </p:nvSpPr>
        <p:spPr>
          <a:xfrm>
            <a:off x="521207" y="448056"/>
            <a:ext cx="6877119" cy="627709"/>
          </a:xfrm>
        </p:spPr>
        <p:txBody>
          <a:bodyPr>
            <a:noAutofit/>
          </a:bodyPr>
          <a:lstStyle/>
          <a:p>
            <a:r>
              <a:rPr lang="en-IN" sz="3600" b="1" dirty="0"/>
              <a:t>Observations</a:t>
            </a:r>
          </a:p>
        </p:txBody>
      </p:sp>
      <p:pic>
        <p:nvPicPr>
          <p:cNvPr id="4" name="Picture 3">
            <a:extLst>
              <a:ext uri="{FF2B5EF4-FFF2-40B4-BE49-F238E27FC236}">
                <a16:creationId xmlns:a16="http://schemas.microsoft.com/office/drawing/2014/main" id="{AE063E04-F22D-4EEC-AFFF-AB41D2A178CC}"/>
              </a:ext>
            </a:extLst>
          </p:cNvPr>
          <p:cNvPicPr>
            <a:picLocks noChangeAspect="1"/>
          </p:cNvPicPr>
          <p:nvPr/>
        </p:nvPicPr>
        <p:blipFill>
          <a:blip r:embed="rId2"/>
          <a:stretch>
            <a:fillRect/>
          </a:stretch>
        </p:blipFill>
        <p:spPr>
          <a:xfrm>
            <a:off x="458454" y="1233376"/>
            <a:ext cx="3218329" cy="4391248"/>
          </a:xfrm>
          <a:prstGeom prst="rect">
            <a:avLst/>
          </a:prstGeom>
        </p:spPr>
      </p:pic>
      <p:pic>
        <p:nvPicPr>
          <p:cNvPr id="7" name="Picture 6">
            <a:extLst>
              <a:ext uri="{FF2B5EF4-FFF2-40B4-BE49-F238E27FC236}">
                <a16:creationId xmlns:a16="http://schemas.microsoft.com/office/drawing/2014/main" id="{63425591-176A-4642-AB5B-5C6ED520E491}"/>
              </a:ext>
            </a:extLst>
          </p:cNvPr>
          <p:cNvPicPr>
            <a:picLocks noChangeAspect="1"/>
          </p:cNvPicPr>
          <p:nvPr/>
        </p:nvPicPr>
        <p:blipFill>
          <a:blip r:embed="rId3"/>
          <a:stretch>
            <a:fillRect/>
          </a:stretch>
        </p:blipFill>
        <p:spPr>
          <a:xfrm>
            <a:off x="4380364" y="1556105"/>
            <a:ext cx="2371671" cy="2590796"/>
          </a:xfrm>
          <a:prstGeom prst="rect">
            <a:avLst/>
          </a:prstGeom>
        </p:spPr>
      </p:pic>
      <p:pic>
        <p:nvPicPr>
          <p:cNvPr id="9" name="Picture 8">
            <a:extLst>
              <a:ext uri="{FF2B5EF4-FFF2-40B4-BE49-F238E27FC236}">
                <a16:creationId xmlns:a16="http://schemas.microsoft.com/office/drawing/2014/main" id="{C82AC60B-77C5-4016-B556-351AEBA5534E}"/>
              </a:ext>
            </a:extLst>
          </p:cNvPr>
          <p:cNvPicPr>
            <a:picLocks noChangeAspect="1"/>
          </p:cNvPicPr>
          <p:nvPr/>
        </p:nvPicPr>
        <p:blipFill>
          <a:blip r:embed="rId4"/>
          <a:stretch>
            <a:fillRect/>
          </a:stretch>
        </p:blipFill>
        <p:spPr>
          <a:xfrm>
            <a:off x="7808259" y="1556105"/>
            <a:ext cx="2466905" cy="2590796"/>
          </a:xfrm>
          <a:prstGeom prst="rect">
            <a:avLst/>
          </a:prstGeom>
        </p:spPr>
      </p:pic>
      <p:sp>
        <p:nvSpPr>
          <p:cNvPr id="12" name="TextBox 11">
            <a:extLst>
              <a:ext uri="{FF2B5EF4-FFF2-40B4-BE49-F238E27FC236}">
                <a16:creationId xmlns:a16="http://schemas.microsoft.com/office/drawing/2014/main" id="{A045A5CD-80A3-43BA-8624-A49EA272CC6B}"/>
              </a:ext>
            </a:extLst>
          </p:cNvPr>
          <p:cNvSpPr txBox="1"/>
          <p:nvPr/>
        </p:nvSpPr>
        <p:spPr>
          <a:xfrm>
            <a:off x="4894729" y="4984376"/>
            <a:ext cx="6615953" cy="1600438"/>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All columns are in object form initially, but At the end, We convert them into integer or float.</a:t>
            </a:r>
          </a:p>
          <a:p>
            <a:pPr marL="342900" indent="-342900" algn="just">
              <a:buAutoNum type="arabicPeriod"/>
            </a:pPr>
            <a:r>
              <a:rPr lang="en-IN" sz="2000" dirty="0">
                <a:latin typeface="Arial" panose="020B0604020202020204" pitchFamily="34" charset="0"/>
                <a:cs typeface="Arial" panose="020B0604020202020204" pitchFamily="34" charset="0"/>
              </a:rPr>
              <a:t>We found some outliers and we treat them by using IQR method.</a:t>
            </a:r>
          </a:p>
          <a:p>
            <a:pPr marL="342900" indent="-342900">
              <a:buAutoNum type="arabicPeriod"/>
            </a:pPr>
            <a:endParaRPr lang="en-IN" dirty="0"/>
          </a:p>
        </p:txBody>
      </p:sp>
    </p:spTree>
    <p:extLst>
      <p:ext uri="{BB962C8B-B14F-4D97-AF65-F5344CB8AC3E}">
        <p14:creationId xmlns:p14="http://schemas.microsoft.com/office/powerpoint/2010/main" val="94083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87D8-F7A4-48B1-85CC-A10140A2F813}"/>
              </a:ext>
            </a:extLst>
          </p:cNvPr>
          <p:cNvSpPr>
            <a:spLocks noGrp="1"/>
          </p:cNvSpPr>
          <p:nvPr>
            <p:ph type="title"/>
          </p:nvPr>
        </p:nvSpPr>
        <p:spPr/>
        <p:txBody>
          <a:bodyPr>
            <a:normAutofit/>
          </a:bodyPr>
          <a:lstStyle/>
          <a:p>
            <a:r>
              <a:rPr lang="en-IN" sz="3600" b="1" dirty="0"/>
              <a:t>Observations</a:t>
            </a:r>
          </a:p>
        </p:txBody>
      </p:sp>
      <p:pic>
        <p:nvPicPr>
          <p:cNvPr id="5" name="Picture 4">
            <a:extLst>
              <a:ext uri="{FF2B5EF4-FFF2-40B4-BE49-F238E27FC236}">
                <a16:creationId xmlns:a16="http://schemas.microsoft.com/office/drawing/2014/main" id="{1B3ECDE6-B44F-40D4-94E2-8E9CF560018C}"/>
              </a:ext>
            </a:extLst>
          </p:cNvPr>
          <p:cNvPicPr>
            <a:picLocks noChangeAspect="1"/>
          </p:cNvPicPr>
          <p:nvPr/>
        </p:nvPicPr>
        <p:blipFill>
          <a:blip r:embed="rId2"/>
          <a:stretch>
            <a:fillRect/>
          </a:stretch>
        </p:blipFill>
        <p:spPr>
          <a:xfrm>
            <a:off x="521207" y="1440997"/>
            <a:ext cx="4205638" cy="979474"/>
          </a:xfrm>
          <a:prstGeom prst="rect">
            <a:avLst/>
          </a:prstGeom>
        </p:spPr>
      </p:pic>
      <p:pic>
        <p:nvPicPr>
          <p:cNvPr id="7" name="Picture 6">
            <a:extLst>
              <a:ext uri="{FF2B5EF4-FFF2-40B4-BE49-F238E27FC236}">
                <a16:creationId xmlns:a16="http://schemas.microsoft.com/office/drawing/2014/main" id="{909C6401-80C2-4186-9FF2-D9E852D85486}"/>
              </a:ext>
            </a:extLst>
          </p:cNvPr>
          <p:cNvPicPr>
            <a:picLocks noChangeAspect="1"/>
          </p:cNvPicPr>
          <p:nvPr/>
        </p:nvPicPr>
        <p:blipFill>
          <a:blip r:embed="rId3"/>
          <a:stretch>
            <a:fillRect/>
          </a:stretch>
        </p:blipFill>
        <p:spPr>
          <a:xfrm>
            <a:off x="521206" y="2698881"/>
            <a:ext cx="4205637" cy="925977"/>
          </a:xfrm>
          <a:prstGeom prst="rect">
            <a:avLst/>
          </a:prstGeom>
        </p:spPr>
      </p:pic>
      <p:pic>
        <p:nvPicPr>
          <p:cNvPr id="9" name="Picture 8">
            <a:extLst>
              <a:ext uri="{FF2B5EF4-FFF2-40B4-BE49-F238E27FC236}">
                <a16:creationId xmlns:a16="http://schemas.microsoft.com/office/drawing/2014/main" id="{CACC0687-3EFF-4EDD-A4C6-865DA7971A66}"/>
              </a:ext>
            </a:extLst>
          </p:cNvPr>
          <p:cNvPicPr>
            <a:picLocks noChangeAspect="1"/>
          </p:cNvPicPr>
          <p:nvPr/>
        </p:nvPicPr>
        <p:blipFill>
          <a:blip r:embed="rId4"/>
          <a:stretch>
            <a:fillRect/>
          </a:stretch>
        </p:blipFill>
        <p:spPr>
          <a:xfrm>
            <a:off x="503904" y="3912234"/>
            <a:ext cx="4205637" cy="925976"/>
          </a:xfrm>
          <a:prstGeom prst="rect">
            <a:avLst/>
          </a:prstGeom>
        </p:spPr>
      </p:pic>
      <p:pic>
        <p:nvPicPr>
          <p:cNvPr id="11" name="Picture 10">
            <a:extLst>
              <a:ext uri="{FF2B5EF4-FFF2-40B4-BE49-F238E27FC236}">
                <a16:creationId xmlns:a16="http://schemas.microsoft.com/office/drawing/2014/main" id="{D688776B-F8D4-4FCA-8B6F-0435FAE1611F}"/>
              </a:ext>
            </a:extLst>
          </p:cNvPr>
          <p:cNvPicPr>
            <a:picLocks noChangeAspect="1"/>
          </p:cNvPicPr>
          <p:nvPr/>
        </p:nvPicPr>
        <p:blipFill>
          <a:blip r:embed="rId5"/>
          <a:stretch>
            <a:fillRect/>
          </a:stretch>
        </p:blipFill>
        <p:spPr>
          <a:xfrm>
            <a:off x="6393089" y="1440349"/>
            <a:ext cx="4205638" cy="979474"/>
          </a:xfrm>
          <a:prstGeom prst="rect">
            <a:avLst/>
          </a:prstGeom>
        </p:spPr>
      </p:pic>
      <p:pic>
        <p:nvPicPr>
          <p:cNvPr id="13" name="Picture 12">
            <a:extLst>
              <a:ext uri="{FF2B5EF4-FFF2-40B4-BE49-F238E27FC236}">
                <a16:creationId xmlns:a16="http://schemas.microsoft.com/office/drawing/2014/main" id="{2FB1A1AF-E7D7-4BF7-8AAE-D512A8D56DAE}"/>
              </a:ext>
            </a:extLst>
          </p:cNvPr>
          <p:cNvPicPr>
            <a:picLocks noChangeAspect="1"/>
          </p:cNvPicPr>
          <p:nvPr/>
        </p:nvPicPr>
        <p:blipFill>
          <a:blip r:embed="rId6"/>
          <a:stretch>
            <a:fillRect/>
          </a:stretch>
        </p:blipFill>
        <p:spPr>
          <a:xfrm>
            <a:off x="6393089" y="2698881"/>
            <a:ext cx="4205638" cy="925977"/>
          </a:xfrm>
          <a:prstGeom prst="rect">
            <a:avLst/>
          </a:prstGeom>
        </p:spPr>
      </p:pic>
      <p:pic>
        <p:nvPicPr>
          <p:cNvPr id="15" name="Picture 14">
            <a:extLst>
              <a:ext uri="{FF2B5EF4-FFF2-40B4-BE49-F238E27FC236}">
                <a16:creationId xmlns:a16="http://schemas.microsoft.com/office/drawing/2014/main" id="{D384F6D9-B2FA-40E3-8F3E-B67FFACA70BC}"/>
              </a:ext>
            </a:extLst>
          </p:cNvPr>
          <p:cNvPicPr>
            <a:picLocks noChangeAspect="1"/>
          </p:cNvPicPr>
          <p:nvPr/>
        </p:nvPicPr>
        <p:blipFill>
          <a:blip r:embed="rId7"/>
          <a:stretch>
            <a:fillRect/>
          </a:stretch>
        </p:blipFill>
        <p:spPr>
          <a:xfrm>
            <a:off x="6393089" y="3911586"/>
            <a:ext cx="4205638" cy="925976"/>
          </a:xfrm>
          <a:prstGeom prst="rect">
            <a:avLst/>
          </a:prstGeom>
        </p:spPr>
      </p:pic>
      <p:sp>
        <p:nvSpPr>
          <p:cNvPr id="16" name="TextBox 15">
            <a:extLst>
              <a:ext uri="{FF2B5EF4-FFF2-40B4-BE49-F238E27FC236}">
                <a16:creationId xmlns:a16="http://schemas.microsoft.com/office/drawing/2014/main" id="{3A7B6200-49E3-4249-8B3F-975A4B608C14}"/>
              </a:ext>
            </a:extLst>
          </p:cNvPr>
          <p:cNvSpPr txBox="1"/>
          <p:nvPr/>
        </p:nvSpPr>
        <p:spPr>
          <a:xfrm>
            <a:off x="503904" y="4960758"/>
            <a:ext cx="7198659" cy="1631216"/>
          </a:xfrm>
          <a:prstGeom prst="rect">
            <a:avLst/>
          </a:prstGeom>
          <a:noFill/>
        </p:spPr>
        <p:txBody>
          <a:bodyPr wrap="square" rtlCol="0">
            <a:spAutoFit/>
          </a:bodyPr>
          <a:lstStyle/>
          <a:p>
            <a:pPr marL="342900" indent="-342900" algn="just">
              <a:buAutoNum type="arabicPeriod"/>
            </a:pPr>
            <a:r>
              <a:rPr lang="en-IN" sz="2000" dirty="0">
                <a:latin typeface="Arial" panose="020B0604020202020204" pitchFamily="34" charset="0"/>
                <a:cs typeface="Arial" panose="020B0604020202020204" pitchFamily="34" charset="0"/>
              </a:rPr>
              <a:t>We can see here, there are 8 cities cars covered in this dataset</a:t>
            </a:r>
          </a:p>
          <a:p>
            <a:pPr marL="342900" indent="-342900" algn="just">
              <a:buAutoNum type="arabicPeriod"/>
            </a:pPr>
            <a:r>
              <a:rPr lang="en-IN" sz="2000" dirty="0">
                <a:latin typeface="Arial" panose="020B0604020202020204" pitchFamily="34" charset="0"/>
                <a:cs typeface="Arial" panose="020B0604020202020204" pitchFamily="34" charset="0"/>
              </a:rPr>
              <a:t>There are two types of Gear type: Manual and Automatic</a:t>
            </a:r>
          </a:p>
          <a:p>
            <a:pPr marL="342900" indent="-342900" algn="just">
              <a:buAutoNum type="arabicPeriod"/>
            </a:pPr>
            <a:r>
              <a:rPr lang="en-IN" sz="2000" dirty="0">
                <a:latin typeface="Arial" panose="020B0604020202020204" pitchFamily="34" charset="0"/>
                <a:cs typeface="Arial" panose="020B0604020202020204" pitchFamily="34" charset="0"/>
              </a:rPr>
              <a:t>Fuel types are Petrol, Diesel, Petrol + CNG, Petrol + LPG</a:t>
            </a:r>
          </a:p>
          <a:p>
            <a:pPr marL="342900" indent="-342900" algn="just">
              <a:buAutoNum type="arabicPeriod"/>
            </a:pPr>
            <a:r>
              <a:rPr lang="en-IN" sz="2000" dirty="0">
                <a:latin typeface="Arial" panose="020B0604020202020204" pitchFamily="34" charset="0"/>
                <a:cs typeface="Arial" panose="020B0604020202020204" pitchFamily="34" charset="0"/>
              </a:rPr>
              <a:t>And there are 4 owners: 1</a:t>
            </a:r>
            <a:r>
              <a:rPr lang="en-IN" sz="2000" baseline="30000" dirty="0">
                <a:latin typeface="Arial" panose="020B0604020202020204" pitchFamily="34" charset="0"/>
                <a:cs typeface="Arial" panose="020B0604020202020204" pitchFamily="34" charset="0"/>
              </a:rPr>
              <a:t>st</a:t>
            </a:r>
            <a:r>
              <a:rPr lang="en-IN" sz="2000" dirty="0">
                <a:latin typeface="Arial" panose="020B0604020202020204" pitchFamily="34" charset="0"/>
                <a:cs typeface="Arial" panose="020B0604020202020204" pitchFamily="34" charset="0"/>
              </a:rPr>
              <a:t>,2</a:t>
            </a:r>
            <a:r>
              <a:rPr lang="en-IN" sz="2000" baseline="30000" dirty="0">
                <a:latin typeface="Arial" panose="020B0604020202020204" pitchFamily="34" charset="0"/>
                <a:cs typeface="Arial" panose="020B0604020202020204" pitchFamily="34" charset="0"/>
              </a:rPr>
              <a:t>nd</a:t>
            </a:r>
            <a:r>
              <a:rPr lang="en-IN" sz="2000" dirty="0">
                <a:latin typeface="Arial" panose="020B0604020202020204" pitchFamily="34" charset="0"/>
                <a:cs typeface="Arial" panose="020B0604020202020204" pitchFamily="34" charset="0"/>
              </a:rPr>
              <a:t>,3</a:t>
            </a:r>
            <a:r>
              <a:rPr lang="en-IN" sz="2000" baseline="30000" dirty="0">
                <a:latin typeface="Arial" panose="020B0604020202020204" pitchFamily="34" charset="0"/>
                <a:cs typeface="Arial" panose="020B0604020202020204" pitchFamily="34" charset="0"/>
              </a:rPr>
              <a:t>rd</a:t>
            </a:r>
            <a:r>
              <a:rPr lang="en-IN" sz="2000" dirty="0">
                <a:latin typeface="Arial" panose="020B0604020202020204" pitchFamily="34" charset="0"/>
                <a:cs typeface="Arial" panose="020B0604020202020204" pitchFamily="34" charset="0"/>
              </a:rPr>
              <a:t> and 4</a:t>
            </a:r>
            <a:r>
              <a:rPr lang="en-IN" sz="2000" baseline="30000" dirty="0">
                <a:latin typeface="Arial" panose="020B0604020202020204" pitchFamily="34" charset="0"/>
                <a:cs typeface="Arial" panose="020B0604020202020204" pitchFamily="34" charset="0"/>
              </a:rPr>
              <a:t>th</a:t>
            </a:r>
            <a:r>
              <a:rPr lang="en-IN" sz="2000" dirty="0">
                <a:latin typeface="Arial" panose="020B0604020202020204" pitchFamily="34" charset="0"/>
                <a:cs typeface="Arial" panose="020B0604020202020204" pitchFamily="34" charset="0"/>
              </a:rPr>
              <a:t> Owner</a:t>
            </a:r>
          </a:p>
        </p:txBody>
      </p:sp>
    </p:spTree>
    <p:extLst>
      <p:ext uri="{BB962C8B-B14F-4D97-AF65-F5344CB8AC3E}">
        <p14:creationId xmlns:p14="http://schemas.microsoft.com/office/powerpoint/2010/main" val="92162564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{DF6B9F5A-70A7-48CB-B937-0DC2FA31562A}tf10001108_win32</Template>
  <TotalTime>459</TotalTime>
  <Words>1460</Words>
  <Application>Microsoft Office PowerPoint</Application>
  <PresentationFormat>Widescreen</PresentationFormat>
  <Paragraphs>145</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Segoe UI</vt:lpstr>
      <vt:lpstr>Segoe UI Light</vt:lpstr>
      <vt:lpstr>Segoe UI Semibold</vt:lpstr>
      <vt:lpstr>WelcomeDoc</vt:lpstr>
      <vt:lpstr>                                      Presented By:                                  Shivanchal Asthana</vt:lpstr>
      <vt:lpstr>Table of Content</vt:lpstr>
      <vt:lpstr>Introduction</vt:lpstr>
      <vt:lpstr>About Problem statement</vt:lpstr>
      <vt:lpstr>Objectives</vt:lpstr>
      <vt:lpstr>Research Methodology</vt:lpstr>
      <vt:lpstr>Data Analysis and Interpretation</vt:lpstr>
      <vt:lpstr>Observations</vt:lpstr>
      <vt:lpstr>Observations</vt:lpstr>
      <vt:lpstr>Observations</vt:lpstr>
      <vt:lpstr>Observations</vt:lpstr>
      <vt:lpstr>Observations</vt:lpstr>
      <vt:lpstr>Observations</vt:lpstr>
      <vt:lpstr>Observations</vt:lpstr>
      <vt:lpstr>Observations</vt:lpstr>
      <vt:lpstr>Observations</vt:lpstr>
      <vt:lpstr>Conversion by using Label Encoder</vt:lpstr>
      <vt:lpstr>Cleaned dataset saving and Multicollinearity</vt:lpstr>
      <vt:lpstr>Model Building</vt:lpstr>
      <vt:lpstr>CV Score</vt:lpstr>
      <vt:lpstr>Plot the Actual and Predicted Value</vt:lpstr>
      <vt:lpstr>Model Evaluation : MAE, MSE and RSME</vt:lpstr>
      <vt:lpstr>Lasso, Ridge and XG Boost Regressor</vt:lpstr>
      <vt:lpstr>Gradient Boost Regressor and GridSearchCV</vt:lpstr>
      <vt:lpstr>Saving the Model and Predicting the values</vt:lpstr>
      <vt:lpstr>Conclusion</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Presented By:                                  Shivanchal Asthana</dc:title>
  <dc:creator>SHIVANCHAL ASTHANA</dc:creator>
  <cp:keywords/>
  <cp:lastModifiedBy>SHIVANCHAL ASTHANA</cp:lastModifiedBy>
  <cp:revision>7</cp:revision>
  <dcterms:created xsi:type="dcterms:W3CDTF">2022-02-24T15:20:09Z</dcterms:created>
  <dcterms:modified xsi:type="dcterms:W3CDTF">2022-02-24T23:00:06Z</dcterms:modified>
  <cp:version/>
</cp:coreProperties>
</file>