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87" r:id="rId19"/>
    <p:sldId id="277" r:id="rId20"/>
    <p:sldId id="278" r:id="rId21"/>
    <p:sldId id="279" r:id="rId22"/>
    <p:sldId id="280" r:id="rId23"/>
    <p:sldId id="281" r:id="rId24"/>
    <p:sldId id="276" r:id="rId25"/>
    <p:sldId id="283" r:id="rId26"/>
    <p:sldId id="285" r:id="rId27"/>
    <p:sldId id="28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AA39-2F51-4B00-800E-B678EB8E0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Flight</a:t>
            </a:r>
            <a:r>
              <a:rPr lang="en-IN" sz="5400" b="1" u="sng" dirty="0">
                <a:latin typeface="Bahnschrift" panose="020B0502040204020203" pitchFamily="34" charset="0"/>
              </a:rPr>
              <a:t>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47D1-F6A3-4EBC-BFF8-38D93F68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114800"/>
            <a:ext cx="8673427" cy="1114053"/>
          </a:xfrm>
        </p:spPr>
        <p:txBody>
          <a:bodyPr/>
          <a:lstStyle/>
          <a:p>
            <a:r>
              <a:rPr lang="en-IN" sz="1600" b="1" dirty="0"/>
              <a:t>Presented By</a:t>
            </a:r>
          </a:p>
          <a:p>
            <a:r>
              <a:rPr lang="en-IN" sz="1600" dirty="0"/>
              <a:t>  </a:t>
            </a:r>
            <a:r>
              <a:rPr lang="en-IN" sz="2000" b="1" dirty="0" err="1"/>
              <a:t>Shivanchal</a:t>
            </a:r>
            <a:r>
              <a:rPr lang="en-IN" sz="2000" b="1" dirty="0"/>
              <a:t> Asthana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698CB-5646-46C7-BD60-8BFF7846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89" y="304073"/>
            <a:ext cx="2991578" cy="250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EA6BA-DB4C-464B-8A2C-0A6974F2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997" y="5334447"/>
            <a:ext cx="1682003" cy="15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3B95-7975-4BC2-9D52-752627C1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557863" cy="2456442"/>
          </a:xfrm>
        </p:spPr>
        <p:txBody>
          <a:bodyPr/>
          <a:lstStyle/>
          <a:p>
            <a:r>
              <a:rPr lang="en-US" sz="4000" b="1" u="sng" dirty="0">
                <a:latin typeface="Bahnschrift" panose="020B0502040204020203" pitchFamily="34" charset="0"/>
              </a:rPr>
              <a:t>Data</a:t>
            </a:r>
            <a:br>
              <a:rPr lang="en-US" sz="4000" b="1" u="sng" dirty="0">
                <a:latin typeface="Bahnschrift" panose="020B0502040204020203" pitchFamily="34" charset="0"/>
              </a:rPr>
            </a:br>
            <a:r>
              <a:rPr lang="en-US" sz="4000" b="1" u="sng" dirty="0">
                <a:latin typeface="Bahnschrift" panose="020B0502040204020203" pitchFamily="34" charset="0"/>
              </a:rPr>
              <a:t>Understanding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40063E-7E01-4098-B197-A225D0B2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507" y="334350"/>
            <a:ext cx="6325974" cy="115620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9F3A5F-6C6F-4042-98F3-7C3A5AEC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08" y="1879144"/>
            <a:ext cx="6325974" cy="1181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E178AC-6DEE-41C9-A5E2-E39153A3B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07" y="3287390"/>
            <a:ext cx="6325975" cy="1438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985266-D654-4541-BE78-EC3CA07E87F1}"/>
              </a:ext>
            </a:extLst>
          </p:cNvPr>
          <p:cNvSpPr txBox="1"/>
          <p:nvPr/>
        </p:nvSpPr>
        <p:spPr>
          <a:xfrm>
            <a:off x="888631" y="5450541"/>
            <a:ext cx="856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We see, there are 7 airline names in this dataset</a:t>
            </a:r>
          </a:p>
          <a:p>
            <a:pPr marL="342900" indent="-342900">
              <a:buAutoNum type="arabicPeriod"/>
            </a:pPr>
            <a:r>
              <a:rPr lang="en-IN" dirty="0"/>
              <a:t>Source and Destination are major 5 cities</a:t>
            </a:r>
          </a:p>
        </p:txBody>
      </p:sp>
    </p:spTree>
    <p:extLst>
      <p:ext uri="{BB962C8B-B14F-4D97-AF65-F5344CB8AC3E}">
        <p14:creationId xmlns:p14="http://schemas.microsoft.com/office/powerpoint/2010/main" val="65730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F3D8-3881-49B1-A500-E36C5EA4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38FA8-448C-4F86-9F57-98A320FAD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574" y="4196104"/>
            <a:ext cx="4910795" cy="11313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3B214-D60A-4784-94A2-82B4E010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2" y="1581214"/>
            <a:ext cx="4910795" cy="113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B1FE3-DE0A-4C99-976B-BE9545F0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74" y="2888659"/>
            <a:ext cx="4910795" cy="1131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DF8B6-1A24-425B-958B-0771F430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319" y="142311"/>
            <a:ext cx="8361488" cy="1262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17F5C-3AA5-42CA-9821-5B7D7162F7B7}"/>
              </a:ext>
            </a:extLst>
          </p:cNvPr>
          <p:cNvSpPr txBox="1"/>
          <p:nvPr/>
        </p:nvSpPr>
        <p:spPr>
          <a:xfrm>
            <a:off x="564776" y="5504329"/>
            <a:ext cx="686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We split these columns into 2 or 3 parts. We use split, join and replace command to clean these columns.</a:t>
            </a:r>
          </a:p>
        </p:txBody>
      </p:sp>
    </p:spTree>
    <p:extLst>
      <p:ext uri="{BB962C8B-B14F-4D97-AF65-F5344CB8AC3E}">
        <p14:creationId xmlns:p14="http://schemas.microsoft.com/office/powerpoint/2010/main" val="172879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1B8D-77D8-4575-ADF3-FF0750F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Bahnschrift" panose="020B0502040204020203" pitchFamily="34" charset="0"/>
              </a:rPr>
              <a:t>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B8EDE-48BA-462A-99B1-F8B89EBA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282" y="325493"/>
            <a:ext cx="3643986" cy="23289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B5369-8E4B-4965-A5CB-7C2F6891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222" y="325493"/>
            <a:ext cx="3579059" cy="232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A33825-53F8-487A-B91F-F0F7A417C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040" y="3039034"/>
            <a:ext cx="3618241" cy="2328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3785AF-31DE-4160-A11D-B85E8E15A0B8}"/>
              </a:ext>
            </a:extLst>
          </p:cNvPr>
          <p:cNvSpPr txBox="1"/>
          <p:nvPr/>
        </p:nvSpPr>
        <p:spPr>
          <a:xfrm>
            <a:off x="699247" y="5332178"/>
            <a:ext cx="860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US" dirty="0"/>
              <a:t>We see here, IndiGo flights are more then any other flights, there is only one IndiGo, Star Air, As we observe the count plots, flights in ```Mumbai``` is more then others as a Source. On the other hand,  Delhi is more then others as a destination of flights.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2623-44FD-457A-B453-95ADFBD8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Bahnschrift" panose="020B0502040204020203" pitchFamily="34" charset="0"/>
              </a:rPr>
              <a:t>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0D67B-F032-4E09-8DAD-C1E2D553A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665" y="113756"/>
            <a:ext cx="3739029" cy="2590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0E3E1-4B10-4DA3-B057-74C9DF19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749" y="170339"/>
            <a:ext cx="3656391" cy="2533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CA49B-0B55-4AFE-99E5-150CEDFB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64" y="2703968"/>
            <a:ext cx="3739030" cy="24564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DB1D49-817A-404F-B1FB-013A15D99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905" y="2717256"/>
            <a:ext cx="3496235" cy="2456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745BCD-FFAC-4A89-A2D0-3C9C894FBA54}"/>
              </a:ext>
            </a:extLst>
          </p:cNvPr>
          <p:cNvSpPr txBox="1"/>
          <p:nvPr/>
        </p:nvSpPr>
        <p:spPr>
          <a:xfrm>
            <a:off x="663389" y="5549153"/>
            <a:ext cx="1052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Price is more as we book any flight on immediate basis.</a:t>
            </a:r>
          </a:p>
          <a:p>
            <a:pPr marL="342900" indent="-342900">
              <a:buAutoNum type="arabicPeriod"/>
            </a:pPr>
            <a:r>
              <a:rPr lang="en-IN" dirty="0"/>
              <a:t>Price are go down when we book ticket after 15-20 days.</a:t>
            </a:r>
          </a:p>
          <a:p>
            <a:pPr marL="342900" indent="-342900">
              <a:buAutoNum type="arabicPeriod"/>
            </a:pPr>
            <a:r>
              <a:rPr lang="en-IN" dirty="0"/>
              <a:t>Prices are more on weekends than weekdays.</a:t>
            </a:r>
          </a:p>
          <a:p>
            <a:pPr marL="342900" indent="-342900">
              <a:buAutoNum type="arabicPeriod"/>
            </a:pPr>
            <a:r>
              <a:rPr lang="en-IN" dirty="0"/>
              <a:t>Afternoon and evening flights are more expansive than morning flights.</a:t>
            </a:r>
          </a:p>
        </p:txBody>
      </p:sp>
    </p:spTree>
    <p:extLst>
      <p:ext uri="{BB962C8B-B14F-4D97-AF65-F5344CB8AC3E}">
        <p14:creationId xmlns:p14="http://schemas.microsoft.com/office/powerpoint/2010/main" val="276328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0C4C-5937-4861-83B0-D752E6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Bahnschrift" panose="020B0502040204020203" pitchFamily="34" charset="0"/>
              </a:rPr>
              <a:t>Data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89DA0-D4AA-4542-879D-11344A40F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643" y="430271"/>
            <a:ext cx="6526499" cy="2918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43A9-FA3A-41AB-BFA8-09473709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94" y="3509684"/>
            <a:ext cx="6266148" cy="2456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B2AB9-E6ED-418A-A9AF-8FA365D60CD3}"/>
              </a:ext>
            </a:extLst>
          </p:cNvPr>
          <p:cNvSpPr txBox="1"/>
          <p:nvPr/>
        </p:nvSpPr>
        <p:spPr>
          <a:xfrm>
            <a:off x="546847" y="5504329"/>
            <a:ext cx="4320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As we see, if duration of hours increases, prices are increases.</a:t>
            </a:r>
          </a:p>
          <a:p>
            <a:pPr marL="342900" indent="-342900">
              <a:buAutoNum type="arabicPeriod"/>
            </a:pPr>
            <a:r>
              <a:rPr lang="en-IN" dirty="0"/>
              <a:t>SpiceJet price is lesser than IndiGo</a:t>
            </a:r>
          </a:p>
        </p:txBody>
      </p:sp>
    </p:spTree>
    <p:extLst>
      <p:ext uri="{BB962C8B-B14F-4D97-AF65-F5344CB8AC3E}">
        <p14:creationId xmlns:p14="http://schemas.microsoft.com/office/powerpoint/2010/main" val="271376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DF2-654A-483B-AB3C-B3648210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Encoding Shuffling 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Drop Label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00377-1A74-42E1-99B8-5954D41B3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582" y="403609"/>
            <a:ext cx="4859618" cy="16270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2CDD8-46CB-4A60-BC5D-23C2DAC8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82" y="2227554"/>
            <a:ext cx="3010320" cy="1295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D53FA4-7545-43B5-84F6-BA7C5E6A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664" y="2271423"/>
            <a:ext cx="3010320" cy="12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F921C1-2E7C-426D-9433-808D6E9B8659}"/>
              </a:ext>
            </a:extLst>
          </p:cNvPr>
          <p:cNvSpPr txBox="1"/>
          <p:nvPr/>
        </p:nvSpPr>
        <p:spPr>
          <a:xfrm>
            <a:off x="1039906" y="5477435"/>
            <a:ext cx="985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LabelEncoding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convert all categorical columns into Numerical form.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Shuffle all rows in our dataset.</a:t>
            </a:r>
          </a:p>
          <a:p>
            <a:pPr marL="342900" indent="-342900"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Drop the price column into y and save rest columns into x.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8D3599-261B-414A-9937-4C8006C3C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726" y="5280498"/>
            <a:ext cx="2117634" cy="13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3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8B37-4E6B-47BA-838E-262B980D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09" y="2349924"/>
            <a:ext cx="3924222" cy="2456442"/>
          </a:xfrm>
        </p:spPr>
        <p:txBody>
          <a:bodyPr/>
          <a:lstStyle/>
          <a:p>
            <a:r>
              <a:rPr lang="en-IN" sz="4000" b="1" u="sng" dirty="0" err="1">
                <a:latin typeface="Bahnschrift" panose="020B0502040204020203" pitchFamily="34" charset="0"/>
              </a:rPr>
              <a:t>Scalling</a:t>
            </a:r>
            <a:r>
              <a:rPr lang="en-IN" sz="4000" b="1" u="sng" dirty="0">
                <a:latin typeface="Bahnschrift" panose="020B0502040204020203" pitchFamily="34" charset="0"/>
              </a:rPr>
              <a:t> &amp; Multicollinearity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59C52-47EA-448E-B1C2-2DB5239FF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4444" y="300057"/>
            <a:ext cx="4097618" cy="2501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C0804-1735-42CF-8C18-BB83A35E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40" y="3052358"/>
            <a:ext cx="3924222" cy="350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B5B18-BC9E-4DA1-B763-8098F8BB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26" y="385892"/>
            <a:ext cx="2520868" cy="3928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B4893-1AFE-4992-8026-FD79573F634B}"/>
              </a:ext>
            </a:extLst>
          </p:cNvPr>
          <p:cNvSpPr txBox="1"/>
          <p:nvPr/>
        </p:nvSpPr>
        <p:spPr>
          <a:xfrm>
            <a:off x="767709" y="5423647"/>
            <a:ext cx="698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We check the multicollinearity by using Heatmap and VIF</a:t>
            </a:r>
          </a:p>
          <a:p>
            <a:pPr marL="342900" indent="-342900">
              <a:buAutoNum type="arabicPeriod"/>
            </a:pPr>
            <a:r>
              <a:rPr lang="en-IN" dirty="0"/>
              <a:t>We see, there is no multicollinearity exist.</a:t>
            </a:r>
          </a:p>
          <a:p>
            <a:pPr marL="342900" indent="-342900">
              <a:buAutoNum type="arabicPeriod"/>
            </a:pPr>
            <a:r>
              <a:rPr lang="en-IN" dirty="0"/>
              <a:t>So, we scale the data by using </a:t>
            </a:r>
            <a:r>
              <a:rPr lang="en-IN" dirty="0" err="1"/>
              <a:t>StandardScalling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29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6A99-C052-4FDE-923E-43F151AE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Models 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24E70-49A7-4D58-9DD9-4C1A87FC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193" y="186282"/>
            <a:ext cx="4846595" cy="1803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5A41E-CCE3-49EA-AA4D-00509179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2" y="1927354"/>
            <a:ext cx="4846595" cy="2079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081E4-598D-4F65-964F-6DB72E529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93" y="4152522"/>
            <a:ext cx="4846595" cy="2456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2990F4-21CE-471F-A060-83B14EC4D1C5}"/>
              </a:ext>
            </a:extLst>
          </p:cNvPr>
          <p:cNvSpPr txBox="1"/>
          <p:nvPr/>
        </p:nvSpPr>
        <p:spPr>
          <a:xfrm>
            <a:off x="305926" y="5054118"/>
            <a:ext cx="6085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1.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use 5 modals here- Linear Regression, decision Tree Regressor, Random Forest Regressor, SVR and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KNNRegressor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is giving us more accuracy than others.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9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F958-E42E-4E48-8897-B6668C4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Bahnschrift" panose="020B0502040204020203" pitchFamily="34" charset="0"/>
              </a:rPr>
              <a:t>CV Score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&amp;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kumimoji="0" lang="en-IN" sz="3100" b="1" i="0" u="sng" strike="noStrike" kern="1200" cap="none" spc="-150" normalizeH="0" baseline="0" noProof="0" dirty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Bahnschrift" panose="020B0502040204020203" pitchFamily="34" charset="0"/>
              </a:rPr>
              <a:t>Plot of Actual and Predicted Value</a:t>
            </a:r>
            <a:endParaRPr lang="en-IN" sz="3100" b="1" u="sng" dirty="0">
              <a:latin typeface="Bahnschrift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35986-E76F-4E04-B0BC-65DB4FE0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892" y="188260"/>
            <a:ext cx="2699379" cy="294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EAC72-5A6B-4A33-928E-F53A8801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100" y="3429000"/>
            <a:ext cx="2622961" cy="2949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5BB9B-A116-4CC7-BA69-A20C5334C527}"/>
              </a:ext>
            </a:extLst>
          </p:cNvPr>
          <p:cNvSpPr txBox="1"/>
          <p:nvPr/>
        </p:nvSpPr>
        <p:spPr>
          <a:xfrm>
            <a:off x="360939" y="5647765"/>
            <a:ext cx="884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By using Cross validation, Random forest is giving us better accuracy than others.</a:t>
            </a:r>
          </a:p>
          <a:p>
            <a:pPr marL="342900" indent="-342900" algn="just">
              <a:buAutoNum type="arabicPeriod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So, we can neglect Other Modals because they gives us poor accuracy.</a:t>
            </a:r>
          </a:p>
          <a:p>
            <a:pPr marL="342900" indent="-342900" algn="just">
              <a:buAutoNum type="arabicPeriod"/>
            </a:pPr>
            <a:r>
              <a:rPr lang="en-IN" dirty="0"/>
              <a:t>We see here, </a:t>
            </a:r>
            <a:r>
              <a:rPr lang="en-IN" dirty="0" err="1"/>
              <a:t>randomforest</a:t>
            </a:r>
            <a:r>
              <a:rPr lang="en-IN" dirty="0"/>
              <a:t> is giving us better plot than decision Trees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6DD99C9-A1B1-48B0-80FF-00704324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23" y="255300"/>
            <a:ext cx="3801417" cy="2815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0F596-34DC-4C9A-8BB2-4F72931D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922" y="3070607"/>
            <a:ext cx="3801417" cy="25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9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5B02-A164-45B4-A375-79D41702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MAE,MSE,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RSME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36FF4-791D-46EE-821F-470AD158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266" y="327541"/>
            <a:ext cx="6281738" cy="33312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0875E-65CB-48CE-84EF-E816BD4F8811}"/>
              </a:ext>
            </a:extLst>
          </p:cNvPr>
          <p:cNvSpPr txBox="1"/>
          <p:nvPr/>
        </p:nvSpPr>
        <p:spPr>
          <a:xfrm>
            <a:off x="1057835" y="5567082"/>
            <a:ext cx="79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RandomForest</a:t>
            </a:r>
            <a:r>
              <a:rPr lang="en-IN" dirty="0"/>
              <a:t> is giving us better error values than 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7B482-6D1F-42E3-91A9-3D10618D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57" y="5150972"/>
            <a:ext cx="2194835" cy="12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CB1B-CC57-46C0-8CD3-A80E98A7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Table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4959-6489-476B-B4B2-21F2C2C8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Benefits of House Price Prediction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Research Methodology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 Analysis/ Visualizations/ Observations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18ADB-37A8-4841-8C51-D3147717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070" y="358309"/>
            <a:ext cx="2748803" cy="20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12BF-C85D-4296-A1CB-90D443D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Lasso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9309D-8297-4705-BB4F-75468A2F7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372" y="269586"/>
            <a:ext cx="6083404" cy="33085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767B5-F4B2-4F84-9608-6536507A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2" y="3739897"/>
            <a:ext cx="6078816" cy="2848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FC7A7D-9BA5-44D6-9001-8B1E1D290A21}"/>
              </a:ext>
            </a:extLst>
          </p:cNvPr>
          <p:cNvSpPr txBox="1"/>
          <p:nvPr/>
        </p:nvSpPr>
        <p:spPr>
          <a:xfrm>
            <a:off x="888631" y="5423647"/>
            <a:ext cx="349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 Lasso regression both are giving us poor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44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3B0-7B17-40A7-A737-94FBE345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Ridge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1A60E-7A7E-49EF-BFC2-0642FCF0B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171" y="591086"/>
            <a:ext cx="6446370" cy="28379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9B640-BC5D-456D-93F0-9483ADD7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677" y="3935506"/>
            <a:ext cx="6446370" cy="223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ED353C-91B2-4E85-AE6A-122FEB0A50CB}"/>
              </a:ext>
            </a:extLst>
          </p:cNvPr>
          <p:cNvSpPr txBox="1"/>
          <p:nvPr/>
        </p:nvSpPr>
        <p:spPr>
          <a:xfrm>
            <a:off x="888631" y="5647765"/>
            <a:ext cx="3432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 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idge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regression both are giving us poor accuracy.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55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2070-654D-41A2-AB2D-B9E9AC78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err="1">
                <a:latin typeface="Bahnschrift" panose="020B0502040204020203" pitchFamily="34" charset="0"/>
              </a:rPr>
              <a:t>GridSearchCV</a:t>
            </a:r>
            <a:r>
              <a:rPr lang="en-IN" b="1" u="sng" dirty="0">
                <a:latin typeface="Bahnschrift" panose="020B0502040204020203" pitchFamily="34" charset="0"/>
              </a:rPr>
              <a:t> 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on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 err="1">
                <a:latin typeface="Bahnschrift" panose="020B0502040204020203" pitchFamily="34" charset="0"/>
              </a:rPr>
              <a:t>RandomForest</a:t>
            </a:r>
            <a:endParaRPr lang="en-IN" b="1" u="sng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BCB0D-E3FE-4634-931F-EBFED4D2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406" y="716244"/>
            <a:ext cx="6679452" cy="2861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FAD0A-2B80-48CC-A8FC-E22B5CB9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05" y="3824659"/>
            <a:ext cx="6679453" cy="2244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D807-96F9-428D-BE3D-742CAB30B85D}"/>
              </a:ext>
            </a:extLst>
          </p:cNvPr>
          <p:cNvSpPr txBox="1"/>
          <p:nvPr/>
        </p:nvSpPr>
        <p:spPr>
          <a:xfrm>
            <a:off x="591671" y="5325035"/>
            <a:ext cx="3935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By using </a:t>
            </a:r>
            <a:r>
              <a:rPr lang="en-IN" dirty="0" err="1"/>
              <a:t>GridSearchCV</a:t>
            </a:r>
            <a:r>
              <a:rPr lang="en-IN" dirty="0"/>
              <a:t> on </a:t>
            </a:r>
            <a:r>
              <a:rPr lang="en-IN" dirty="0" err="1"/>
              <a:t>RandomForest</a:t>
            </a:r>
            <a:r>
              <a:rPr lang="en-IN" dirty="0"/>
              <a:t>, We increases our accuracy from 75% to 87%.</a:t>
            </a:r>
          </a:p>
        </p:txBody>
      </p:sp>
    </p:spTree>
    <p:extLst>
      <p:ext uri="{BB962C8B-B14F-4D97-AF65-F5344CB8AC3E}">
        <p14:creationId xmlns:p14="http://schemas.microsoft.com/office/powerpoint/2010/main" val="3487662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A983-07D6-4174-96F9-6A888DB0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AdaBoost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Regressor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C4CB0-058C-4E97-BDFD-B0C26A552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348" y="543298"/>
            <a:ext cx="3922385" cy="45768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BF5E6-CD28-41BE-B035-5A3DE099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71" y="543298"/>
            <a:ext cx="3309711" cy="4763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D6147-1E3C-496F-A879-367696FBB1BD}"/>
              </a:ext>
            </a:extLst>
          </p:cNvPr>
          <p:cNvSpPr txBox="1"/>
          <p:nvPr/>
        </p:nvSpPr>
        <p:spPr>
          <a:xfrm>
            <a:off x="1057834" y="5477435"/>
            <a:ext cx="599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AdaBoost Regressor is giving us 48% Accuracy.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18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B6C-68F1-41B8-9049-ED222AF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Gradient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Boosting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Regressor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195B954-70E3-416B-8673-E0AA504BD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009" y="251012"/>
            <a:ext cx="6506980" cy="266188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E30A9-5B58-48F9-A9BE-F30F503E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09" y="3030071"/>
            <a:ext cx="6506981" cy="33438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394813-EA46-4F13-BDCE-5F6D64FD923B}"/>
              </a:ext>
            </a:extLst>
          </p:cNvPr>
          <p:cNvSpPr txBox="1"/>
          <p:nvPr/>
        </p:nvSpPr>
        <p:spPr>
          <a:xfrm>
            <a:off x="888631" y="5629835"/>
            <a:ext cx="390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GradientBoostingRegressor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is giving us 58% accuracy.</a:t>
            </a: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29CA48-BEF6-4D89-B75C-727E1C77D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75" y="5015612"/>
            <a:ext cx="1681606" cy="122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7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30F5-1D4C-439B-BFB4-2A7FBA4C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 err="1">
                <a:latin typeface="Bahnschrift" panose="020B0502040204020203" pitchFamily="34" charset="0"/>
              </a:rPr>
              <a:t>XGBoost</a:t>
            </a:r>
            <a:br>
              <a:rPr lang="en-IN" sz="4000" b="1" u="sng" dirty="0">
                <a:latin typeface="Bahnschrift" panose="020B0502040204020203" pitchFamily="34" charset="0"/>
              </a:rPr>
            </a:br>
            <a:r>
              <a:rPr lang="en-IN" sz="4000" b="1" u="sng" dirty="0">
                <a:latin typeface="Bahnschrift" panose="020B0502040204020203" pitchFamily="34" charset="0"/>
              </a:rPr>
              <a:t>Regressor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479BB2-D552-4D11-94A8-AAD51B6B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503" y="294761"/>
            <a:ext cx="6610497" cy="258291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6CD71D4-B1F6-4B23-A6BA-ACE4A36B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9" y="3210726"/>
            <a:ext cx="6723528" cy="3191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2BB24-3173-43A3-9C5A-186EC444DF88}"/>
              </a:ext>
            </a:extLst>
          </p:cNvPr>
          <p:cNvSpPr txBox="1"/>
          <p:nvPr/>
        </p:nvSpPr>
        <p:spPr>
          <a:xfrm>
            <a:off x="745196" y="5512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is giving us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% accuracy.</a:t>
            </a:r>
          </a:p>
        </p:txBody>
      </p:sp>
    </p:spTree>
    <p:extLst>
      <p:ext uri="{BB962C8B-B14F-4D97-AF65-F5344CB8AC3E}">
        <p14:creationId xmlns:p14="http://schemas.microsoft.com/office/powerpoint/2010/main" val="193586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923-0193-4714-A1A1-8AC64ED1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latin typeface="Bahnschrift" panose="020B0502040204020203" pitchFamily="34" charset="0"/>
              </a:rPr>
              <a:t>GridSearchCV</a:t>
            </a:r>
            <a:r>
              <a:rPr lang="en-IN" b="1" u="sng" dirty="0">
                <a:latin typeface="Bahnschrift" panose="020B0502040204020203" pitchFamily="34" charset="0"/>
              </a:rPr>
              <a:t> 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on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 err="1">
                <a:latin typeface="Bahnschrift" panose="020B0502040204020203" pitchFamily="34" charset="0"/>
              </a:rPr>
              <a:t>XGBoost</a:t>
            </a:r>
            <a:endParaRPr lang="en-IN" b="1" u="sng" dirty="0">
              <a:latin typeface="Bahnschrif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083DE-79E9-4A53-B0F6-5351B032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515" y="313765"/>
            <a:ext cx="6255354" cy="2757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82823-81B6-4367-B5B2-F4F3F950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68" y="3312209"/>
            <a:ext cx="5756562" cy="298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3A6A6-E379-4964-A64A-9E660BF84906}"/>
              </a:ext>
            </a:extLst>
          </p:cNvPr>
          <p:cNvSpPr txBox="1"/>
          <p:nvPr/>
        </p:nvSpPr>
        <p:spPr>
          <a:xfrm>
            <a:off x="770965" y="5504329"/>
            <a:ext cx="4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On using </a:t>
            </a:r>
            <a:r>
              <a:rPr lang="en-IN" dirty="0" err="1"/>
              <a:t>GridSearchCV</a:t>
            </a:r>
            <a:r>
              <a:rPr lang="en-IN" dirty="0"/>
              <a:t> on </a:t>
            </a:r>
            <a:r>
              <a:rPr lang="en-IN" dirty="0" err="1"/>
              <a:t>XGBoost</a:t>
            </a:r>
            <a:r>
              <a:rPr lang="en-IN" dirty="0"/>
              <a:t>, We increase accuracy from 75% to 90%.</a:t>
            </a:r>
          </a:p>
        </p:txBody>
      </p:sp>
    </p:spTree>
    <p:extLst>
      <p:ext uri="{BB962C8B-B14F-4D97-AF65-F5344CB8AC3E}">
        <p14:creationId xmlns:p14="http://schemas.microsoft.com/office/powerpoint/2010/main" val="1279106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D1C-39F0-4D85-A233-8E35912D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latin typeface="Bahnschrift" panose="020B0502040204020203" pitchFamily="34" charset="0"/>
              </a:rPr>
              <a:t>Saving best model 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&amp;</a:t>
            </a:r>
            <a:br>
              <a:rPr lang="en-IN" b="1" u="sng" dirty="0">
                <a:latin typeface="Bahnschrift" panose="020B0502040204020203" pitchFamily="34" charset="0"/>
              </a:rPr>
            </a:br>
            <a:r>
              <a:rPr lang="en-IN" b="1" u="sng" dirty="0">
                <a:latin typeface="Bahnschrift" panose="020B0502040204020203" pitchFamily="34" charset="0"/>
              </a:rPr>
              <a:t>Conclusion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9ED11-9DE2-4E3C-9240-35CFFD559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674" y="1948463"/>
            <a:ext cx="5008712" cy="1063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FEBB9-26B1-4ED2-B585-6B7676703958}"/>
              </a:ext>
            </a:extLst>
          </p:cNvPr>
          <p:cNvSpPr txBox="1"/>
          <p:nvPr/>
        </p:nvSpPr>
        <p:spPr>
          <a:xfrm>
            <a:off x="888631" y="5495365"/>
            <a:ext cx="754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We see, </a:t>
            </a:r>
            <a:r>
              <a:rPr lang="en-IN" dirty="0" err="1"/>
              <a:t>XGBoost</a:t>
            </a:r>
            <a:r>
              <a:rPr lang="en-IN" dirty="0"/>
              <a:t> is giving us 90% Accuracy when we apply </a:t>
            </a:r>
            <a:r>
              <a:rPr lang="en-IN" dirty="0" err="1"/>
              <a:t>gridsearchcv</a:t>
            </a:r>
            <a:r>
              <a:rPr lang="en-IN" dirty="0"/>
              <a:t> on it. SO, this is our best model.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5CAD4-98B0-4B0B-942D-D81EF545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49" y="4961685"/>
            <a:ext cx="2431676" cy="13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7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033-79E0-43E6-A049-58C73730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977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73F-61C4-4C9C-9E2D-128F8DD3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6CE3-7825-4F92-A433-0DF73BD9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Anyone who has booked a flight ticket knows how unexpectedly the prices vary. The cheapest available ticket on a given flight gets more and less expensive over time.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project, We use machine Learning algorithm to predict the right value of any flight with the available independent variables.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18AAB-95F5-46F4-8852-476A513D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72" y="4625508"/>
            <a:ext cx="3439374" cy="1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04AE-8215-44B1-A2C6-83B72826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A148-6AD6-4E76-BECD-DBB78C83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flight prices helps anyone to know the right price of flight tickets and he/she will plan accordingly their visit or their budget.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6C362-EC6B-42E8-86F5-5D66D89B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064" y="4508966"/>
            <a:ext cx="215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3756-B058-437E-B896-EABEE2D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About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52FF-6113-4FED-BA8A-CC244669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Flight ticket prices can be something hard to guess, today we might see a price, check out the price of the same flight tomorrow, it will be a different story. We might have often heard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travellers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saying that flight ticket prices are so unpredictable.</a:t>
            </a:r>
          </a:p>
          <a:p>
            <a:pPr algn="just"/>
            <a:r>
              <a:rPr lang="en-US" dirty="0"/>
              <a:t>Anyone who has booked a flight ticket knows how unexpectedly the prices vary. The cheapest available ticket on a given flight gets more and less expensive over time. This usually happens as an attempt to maximize revenue based on –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Time of purchase patterns (making sure last-minute purchases are expensive)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Keeping the flight as full as they want it (raising prices on a flight which is filling up in order to reduce sales and hold back inventory for those expensive last-minute expensive purchases)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3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9D2-E570-45AB-A005-311734F5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Bahnschrift" panose="020B0502040204020203" pitchFamily="34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B552-FF50-4367-9C6B-7DFE6A0D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u="sng" dirty="0">
                <a:latin typeface="Bahnschrift Condensed" panose="020B0502040204020203" pitchFamily="34" charset="0"/>
              </a:rPr>
              <a:t>Create an analytical framework to understand </a:t>
            </a:r>
          </a:p>
          <a:p>
            <a:pPr marL="0" indent="0">
              <a:buNone/>
            </a:pPr>
            <a:r>
              <a:rPr lang="en-IN" sz="1800" dirty="0"/>
              <a:t>    -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Key factors impacting flight price</a:t>
            </a:r>
          </a:p>
          <a:p>
            <a:r>
              <a:rPr lang="en-IN" sz="2000" b="1" u="sng" dirty="0">
                <a:latin typeface="Bahnschrift Condensed" panose="020B0502040204020203" pitchFamily="34" charset="0"/>
              </a:rPr>
              <a:t>Develop a modelling framework</a:t>
            </a:r>
          </a:p>
          <a:p>
            <a:pPr marL="0" indent="0">
              <a:buNone/>
            </a:pPr>
            <a:r>
              <a:rPr lang="en-IN" sz="1800" dirty="0"/>
              <a:t>    -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 estimate the price of a flight that is expansive or not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20545-9ADB-4320-B7FE-245A35F6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28" y="4806367"/>
            <a:ext cx="2637392" cy="16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DE38-A8C4-4592-B490-F8912900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Research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2AA1-7E00-4501-AC4E-3CA8A637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>
                <a:latin typeface="Bahnschrift Condensed" panose="020B0502040204020203" pitchFamily="34" charset="0"/>
                <a:cs typeface="Arial" panose="020B0604020202020204" pitchFamily="34" charset="0"/>
              </a:rPr>
              <a:t>The research methodology adopted for this is given as follows:</a:t>
            </a:r>
          </a:p>
          <a:p>
            <a:pPr marL="0" indent="0" algn="just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research design adopted for this study is descriptive research design. The descriptive research design focuses on the accurate description of the variables present in the problem.</a:t>
            </a:r>
          </a:p>
          <a:p>
            <a:pPr marL="0" indent="0" algn="just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Sampling allows concentrating upon a relatively smaller number of people and hence, to devote more energy that the information collected from them is accurate. </a:t>
            </a:r>
          </a:p>
          <a:p>
            <a:pPr marL="0" indent="0" algn="just">
              <a:buNone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Sampling Size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total size of the sample is 269 respondents.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56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775C-AA5D-4EE3-BFE1-361204D8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>
                <a:latin typeface="Bahnschrift" panose="020B0502040204020203" pitchFamily="34" charset="0"/>
              </a:rPr>
              <a:t>Data Analysis and Interpretation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2C3B7-A994-40BE-9690-ABA1A6A4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961920"/>
            <a:ext cx="6281738" cy="19336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144BF-DE97-472C-8192-C4837B83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14" y="3149615"/>
            <a:ext cx="3115110" cy="111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A776A-19D1-4464-BD72-EF8E9C87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885" y="3149615"/>
            <a:ext cx="3363528" cy="3321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97CB2-61DE-42C9-B16C-D3B46D7EFA9D}"/>
              </a:ext>
            </a:extLst>
          </p:cNvPr>
          <p:cNvSpPr txBox="1"/>
          <p:nvPr/>
        </p:nvSpPr>
        <p:spPr>
          <a:xfrm>
            <a:off x="888631" y="5531224"/>
            <a:ext cx="58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Dataset contains 3262 rows and 10 columns.</a:t>
            </a:r>
          </a:p>
          <a:p>
            <a:pPr marL="342900" indent="-342900">
              <a:buAutoNum type="arabicPeriod"/>
            </a:pPr>
            <a:r>
              <a:rPr lang="en-IN" dirty="0"/>
              <a:t>All the columns are in object form except label column which is in string.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7E367-1110-4A49-AE5D-7284EAA3E03D}"/>
              </a:ext>
            </a:extLst>
          </p:cNvPr>
          <p:cNvSpPr txBox="1"/>
          <p:nvPr/>
        </p:nvSpPr>
        <p:spPr>
          <a:xfrm>
            <a:off x="5021631" y="470649"/>
            <a:ext cx="42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Scrapped CSV File</a:t>
            </a:r>
          </a:p>
        </p:txBody>
      </p:sp>
    </p:spTree>
    <p:extLst>
      <p:ext uri="{BB962C8B-B14F-4D97-AF65-F5344CB8AC3E}">
        <p14:creationId xmlns:p14="http://schemas.microsoft.com/office/powerpoint/2010/main" val="57722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D74C-5C70-4C1D-B16D-6E744DC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629581" cy="2456442"/>
          </a:xfrm>
        </p:spPr>
        <p:txBody>
          <a:bodyPr/>
          <a:lstStyle/>
          <a:p>
            <a:r>
              <a:rPr lang="en-US" sz="4000" b="1" u="sng" dirty="0">
                <a:latin typeface="Bahnschrift" panose="020B0502040204020203" pitchFamily="34" charset="0"/>
              </a:rPr>
              <a:t>Data</a:t>
            </a:r>
            <a:br>
              <a:rPr lang="en-US" sz="4000" b="1" u="sng" dirty="0">
                <a:latin typeface="Bahnschrift" panose="020B0502040204020203" pitchFamily="34" charset="0"/>
              </a:rPr>
            </a:br>
            <a:r>
              <a:rPr lang="en-US" sz="4000" b="1" u="sng" dirty="0">
                <a:latin typeface="Bahnschrift" panose="020B0502040204020203" pitchFamily="34" charset="0"/>
              </a:rPr>
              <a:t>Understanding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66AC-FA62-4033-B4C9-5EA06083C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041" y="374194"/>
            <a:ext cx="6281738" cy="1679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2CE72-FE0A-403B-830C-8EF3AD17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17" y="5505502"/>
            <a:ext cx="2905530" cy="1209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4119B-E70E-4053-8806-E117FAF6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517" y="2286377"/>
            <a:ext cx="2495898" cy="2905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0F72F-20B4-4512-8DC9-04E1F96F8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41" y="2286377"/>
            <a:ext cx="2333951" cy="29817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EF6F9-3660-4C34-84F7-B2E7B007F857}"/>
              </a:ext>
            </a:extLst>
          </p:cNvPr>
          <p:cNvSpPr txBox="1"/>
          <p:nvPr/>
        </p:nvSpPr>
        <p:spPr>
          <a:xfrm>
            <a:off x="1030941" y="5505502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No null values are found</a:t>
            </a:r>
          </a:p>
          <a:p>
            <a:pPr marL="342900" indent="-342900">
              <a:buAutoNum type="arabicPeriod"/>
            </a:pPr>
            <a:r>
              <a:rPr lang="en-IN" dirty="0"/>
              <a:t>No zero values are found</a:t>
            </a:r>
          </a:p>
          <a:p>
            <a:pPr marL="342900" indent="-342900">
              <a:buAutoNum type="arabicPeriod"/>
            </a:pPr>
            <a:r>
              <a:rPr lang="en-IN" dirty="0"/>
              <a:t>No duplicate values are found</a:t>
            </a:r>
          </a:p>
        </p:txBody>
      </p:sp>
    </p:spTree>
    <p:extLst>
      <p:ext uri="{BB962C8B-B14F-4D97-AF65-F5344CB8AC3E}">
        <p14:creationId xmlns:p14="http://schemas.microsoft.com/office/powerpoint/2010/main" val="3002644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287</TotalTime>
  <Words>915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</vt:lpstr>
      <vt:lpstr>Bahnschrift Condensed</vt:lpstr>
      <vt:lpstr>Calibri Light</vt:lpstr>
      <vt:lpstr>Roboto</vt:lpstr>
      <vt:lpstr>Rockwell</vt:lpstr>
      <vt:lpstr>Wingdings</vt:lpstr>
      <vt:lpstr>Atlas</vt:lpstr>
      <vt:lpstr>Flight Price Prediction</vt:lpstr>
      <vt:lpstr>Table of Content</vt:lpstr>
      <vt:lpstr>Introduction</vt:lpstr>
      <vt:lpstr>Benefits</vt:lpstr>
      <vt:lpstr>About Problem Statement</vt:lpstr>
      <vt:lpstr>Objectives</vt:lpstr>
      <vt:lpstr>Research Methodology</vt:lpstr>
      <vt:lpstr>Data Analysis and Interpretation</vt:lpstr>
      <vt:lpstr>Data Understanding</vt:lpstr>
      <vt:lpstr>Data Understanding</vt:lpstr>
      <vt:lpstr>Data Cleaning</vt:lpstr>
      <vt:lpstr>Data Analysis</vt:lpstr>
      <vt:lpstr>Data Analysis</vt:lpstr>
      <vt:lpstr>Data Analysis</vt:lpstr>
      <vt:lpstr>Encoding Shuffling  Drop Label</vt:lpstr>
      <vt:lpstr>Scalling &amp; Multicollinearity</vt:lpstr>
      <vt:lpstr>Models  </vt:lpstr>
      <vt:lpstr>CV Score &amp; Plot of Actual and Predicted Value</vt:lpstr>
      <vt:lpstr>MAE,MSE, RSME</vt:lpstr>
      <vt:lpstr>Lasso Regression</vt:lpstr>
      <vt:lpstr>Ridge Regression</vt:lpstr>
      <vt:lpstr>GridSearchCV  on RandomForest</vt:lpstr>
      <vt:lpstr>AdaBoost Regressor</vt:lpstr>
      <vt:lpstr>Gradient Boosting Regressor</vt:lpstr>
      <vt:lpstr>XGBoost Regressor</vt:lpstr>
      <vt:lpstr>GridSearchCV  on XGBoost</vt:lpstr>
      <vt:lpstr>Saving best model  &amp; 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SHIVANCHAL ASTHANA</dc:creator>
  <cp:lastModifiedBy>SHIVANCHAL ASTHANA</cp:lastModifiedBy>
  <cp:revision>1</cp:revision>
  <dcterms:created xsi:type="dcterms:W3CDTF">2022-03-28T09:13:46Z</dcterms:created>
  <dcterms:modified xsi:type="dcterms:W3CDTF">2022-03-28T14:01:29Z</dcterms:modified>
</cp:coreProperties>
</file>