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p:cViewPr varScale="1">
        <p:scale>
          <a:sx n="85" d="100"/>
          <a:sy n="85" d="100"/>
        </p:scale>
        <p:origin x="5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3/14/2022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3/14/2022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3/14/2022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3/14/2022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3/14/2022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3/14/2022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3/14/2022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D8A-B7EC-451D-840C-1889DB0FA719}"/>
              </a:ext>
            </a:extLst>
          </p:cNvPr>
          <p:cNvSpPr>
            <a:spLocks noGrp="1"/>
          </p:cNvSpPr>
          <p:nvPr>
            <p:ph type="ctrTitle"/>
          </p:nvPr>
        </p:nvSpPr>
        <p:spPr>
          <a:xfrm>
            <a:off x="1759236" y="2075505"/>
            <a:ext cx="8679915" cy="1322588"/>
          </a:xfrm>
        </p:spPr>
        <p:txBody>
          <a:bodyPr>
            <a:normAutofit/>
          </a:bodyPr>
          <a:lstStyle/>
          <a:p>
            <a:r>
              <a:rPr lang="en-IN" sz="6000" b="1" u="sng" dirty="0">
                <a:latin typeface="Bahnschrift" panose="020B0502040204020203" pitchFamily="34" charset="0"/>
              </a:rPr>
              <a:t>House Price Prediction</a:t>
            </a:r>
          </a:p>
        </p:txBody>
      </p:sp>
      <p:sp>
        <p:nvSpPr>
          <p:cNvPr id="3" name="Subtitle 2">
            <a:extLst>
              <a:ext uri="{FF2B5EF4-FFF2-40B4-BE49-F238E27FC236}">
                <a16:creationId xmlns:a16="http://schemas.microsoft.com/office/drawing/2014/main" id="{E580C8CD-B59C-4D60-BC40-F2FC3C1D4A0D}"/>
              </a:ext>
            </a:extLst>
          </p:cNvPr>
          <p:cNvSpPr>
            <a:spLocks noGrp="1"/>
          </p:cNvSpPr>
          <p:nvPr>
            <p:ph type="subTitle" idx="1"/>
          </p:nvPr>
        </p:nvSpPr>
        <p:spPr>
          <a:xfrm>
            <a:off x="1759237" y="3906266"/>
            <a:ext cx="8673427" cy="1322588"/>
          </a:xfrm>
        </p:spPr>
        <p:txBody>
          <a:bodyPr/>
          <a:lstStyle/>
          <a:p>
            <a:r>
              <a:rPr lang="en-IN" sz="1600" b="1" dirty="0"/>
              <a:t>Presented By</a:t>
            </a:r>
          </a:p>
          <a:p>
            <a:r>
              <a:rPr lang="en-IN" dirty="0"/>
              <a:t>  </a:t>
            </a:r>
            <a:r>
              <a:rPr lang="en-IN" sz="2400" b="1" dirty="0" err="1"/>
              <a:t>Shivanchal</a:t>
            </a:r>
            <a:r>
              <a:rPr lang="en-IN" sz="2400" b="1" dirty="0"/>
              <a:t> Asthana</a:t>
            </a:r>
          </a:p>
        </p:txBody>
      </p:sp>
      <p:pic>
        <p:nvPicPr>
          <p:cNvPr id="4" name="Picture 3">
            <a:extLst>
              <a:ext uri="{FF2B5EF4-FFF2-40B4-BE49-F238E27FC236}">
                <a16:creationId xmlns:a16="http://schemas.microsoft.com/office/drawing/2014/main" id="{4F6C0B90-1D8A-45F6-A43F-7F13161B69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0518" y="313038"/>
            <a:ext cx="2991578" cy="2508587"/>
          </a:xfrm>
          <a:prstGeom prst="rect">
            <a:avLst/>
          </a:prstGeom>
          <a:noFill/>
          <a:ln>
            <a:noFill/>
          </a:ln>
        </p:spPr>
      </p:pic>
    </p:spTree>
    <p:extLst>
      <p:ext uri="{BB962C8B-B14F-4D97-AF65-F5344CB8AC3E}">
        <p14:creationId xmlns:p14="http://schemas.microsoft.com/office/powerpoint/2010/main" val="347697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5C7E-FF13-4988-AE50-396EA6359C41}"/>
              </a:ext>
            </a:extLst>
          </p:cNvPr>
          <p:cNvSpPr>
            <a:spLocks noGrp="1"/>
          </p:cNvSpPr>
          <p:nvPr>
            <p:ph type="title"/>
          </p:nvPr>
        </p:nvSpPr>
        <p:spPr/>
        <p:txBody>
          <a:bodyPr>
            <a:normAutofit/>
          </a:bodyPr>
          <a:lstStyle/>
          <a:p>
            <a:r>
              <a:rPr lang="en-US" sz="3600" b="1" u="sng" dirty="0">
                <a:latin typeface="Bahnschrift" panose="020B0502040204020203" pitchFamily="34" charset="0"/>
              </a:rPr>
              <a:t>Data</a:t>
            </a:r>
            <a:br>
              <a:rPr lang="en-US" sz="3600" b="1" u="sng" dirty="0">
                <a:latin typeface="Bahnschrift" panose="020B0502040204020203" pitchFamily="34" charset="0"/>
              </a:rPr>
            </a:br>
            <a:r>
              <a:rPr lang="en-US" sz="3600" b="1" u="sng" dirty="0">
                <a:latin typeface="Bahnschrift" panose="020B0502040204020203" pitchFamily="34" charset="0"/>
              </a:rPr>
              <a:t>Understanding</a:t>
            </a:r>
            <a:endParaRPr lang="en-IN" sz="3600" dirty="0"/>
          </a:p>
        </p:txBody>
      </p:sp>
      <p:pic>
        <p:nvPicPr>
          <p:cNvPr id="5" name="Content Placeholder 4">
            <a:extLst>
              <a:ext uri="{FF2B5EF4-FFF2-40B4-BE49-F238E27FC236}">
                <a16:creationId xmlns:a16="http://schemas.microsoft.com/office/drawing/2014/main" id="{AE3D0E94-9DA8-44A1-98C0-319EC46E466D}"/>
              </a:ext>
            </a:extLst>
          </p:cNvPr>
          <p:cNvPicPr>
            <a:picLocks noGrp="1" noChangeAspect="1"/>
          </p:cNvPicPr>
          <p:nvPr>
            <p:ph idx="1"/>
          </p:nvPr>
        </p:nvPicPr>
        <p:blipFill>
          <a:blip r:embed="rId2"/>
          <a:stretch>
            <a:fillRect/>
          </a:stretch>
        </p:blipFill>
        <p:spPr>
          <a:xfrm>
            <a:off x="4893981" y="705329"/>
            <a:ext cx="6724277" cy="1940431"/>
          </a:xfrm>
        </p:spPr>
      </p:pic>
      <p:pic>
        <p:nvPicPr>
          <p:cNvPr id="7" name="Picture 6">
            <a:extLst>
              <a:ext uri="{FF2B5EF4-FFF2-40B4-BE49-F238E27FC236}">
                <a16:creationId xmlns:a16="http://schemas.microsoft.com/office/drawing/2014/main" id="{FFB73877-0B9D-4124-8668-465D0210F5CE}"/>
              </a:ext>
            </a:extLst>
          </p:cNvPr>
          <p:cNvPicPr>
            <a:picLocks noChangeAspect="1"/>
          </p:cNvPicPr>
          <p:nvPr/>
        </p:nvPicPr>
        <p:blipFill>
          <a:blip r:embed="rId3"/>
          <a:stretch>
            <a:fillRect/>
          </a:stretch>
        </p:blipFill>
        <p:spPr>
          <a:xfrm>
            <a:off x="4893981" y="3344807"/>
            <a:ext cx="6831854" cy="1379594"/>
          </a:xfrm>
          <a:prstGeom prst="rect">
            <a:avLst/>
          </a:prstGeom>
        </p:spPr>
      </p:pic>
      <p:sp>
        <p:nvSpPr>
          <p:cNvPr id="8" name="TextBox 7">
            <a:extLst>
              <a:ext uri="{FF2B5EF4-FFF2-40B4-BE49-F238E27FC236}">
                <a16:creationId xmlns:a16="http://schemas.microsoft.com/office/drawing/2014/main" id="{0C270D88-8940-41DA-B57B-3F5254D92F3B}"/>
              </a:ext>
            </a:extLst>
          </p:cNvPr>
          <p:cNvSpPr txBox="1"/>
          <p:nvPr/>
        </p:nvSpPr>
        <p:spPr>
          <a:xfrm>
            <a:off x="1013011" y="5656730"/>
            <a:ext cx="8955742" cy="707886"/>
          </a:xfrm>
          <a:prstGeom prst="rect">
            <a:avLst/>
          </a:prstGeom>
          <a:noFill/>
        </p:spPr>
        <p:txBody>
          <a:bodyPr wrap="square" rtlCol="0">
            <a:spAutoFit/>
          </a:bodyPr>
          <a:lstStyle/>
          <a:p>
            <a:pPr marL="342900" indent="-342900">
              <a:buAutoNum type="arabicPeriod"/>
            </a:pPr>
            <a:r>
              <a:rPr lang="en-US" sz="2000" dirty="0">
                <a:latin typeface="Arial" panose="020B0604020202020204" pitchFamily="34" charset="0"/>
                <a:cs typeface="Arial" panose="020B0604020202020204" pitchFamily="34" charset="0"/>
              </a:rPr>
              <a:t>There some columns who have numerical values</a:t>
            </a:r>
          </a:p>
          <a:p>
            <a:pPr marL="342900" indent="-342900">
              <a:buAutoNum type="arabicPeriod"/>
            </a:pPr>
            <a:r>
              <a:rPr lang="en-US" sz="2000" dirty="0">
                <a:latin typeface="Arial" panose="020B0604020202020204" pitchFamily="34" charset="0"/>
                <a:cs typeface="Arial" panose="020B0604020202020204" pitchFamily="34" charset="0"/>
              </a:rPr>
              <a:t>Some columns have categorical values.</a:t>
            </a:r>
            <a:endParaRPr lang="en-IN"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CC4BB5E0-20F9-4C2C-8E89-D43D3A22423B}"/>
              </a:ext>
            </a:extLst>
          </p:cNvPr>
          <p:cNvPicPr>
            <a:picLocks noChangeAspect="1"/>
          </p:cNvPicPr>
          <p:nvPr/>
        </p:nvPicPr>
        <p:blipFill>
          <a:blip r:embed="rId4"/>
          <a:stretch>
            <a:fillRect/>
          </a:stretch>
        </p:blipFill>
        <p:spPr>
          <a:xfrm>
            <a:off x="9410700" y="4508967"/>
            <a:ext cx="2781300" cy="2295525"/>
          </a:xfrm>
          <a:prstGeom prst="rect">
            <a:avLst/>
          </a:prstGeom>
        </p:spPr>
      </p:pic>
    </p:spTree>
    <p:extLst>
      <p:ext uri="{BB962C8B-B14F-4D97-AF65-F5344CB8AC3E}">
        <p14:creationId xmlns:p14="http://schemas.microsoft.com/office/powerpoint/2010/main" val="35857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C6B8-37E1-49E7-9795-4A5DFA12A65B}"/>
              </a:ext>
            </a:extLst>
          </p:cNvPr>
          <p:cNvSpPr>
            <a:spLocks noGrp="1"/>
          </p:cNvSpPr>
          <p:nvPr>
            <p:ph type="title"/>
          </p:nvPr>
        </p:nvSpPr>
        <p:spPr/>
        <p:txBody>
          <a:bodyPr>
            <a:normAutofit/>
          </a:bodyPr>
          <a:lstStyle/>
          <a:p>
            <a:r>
              <a:rPr lang="en-US" sz="3600" b="1" u="sng" dirty="0">
                <a:latin typeface="Bahnschrift" panose="020B0502040204020203" pitchFamily="34" charset="0"/>
              </a:rPr>
              <a:t>Data Understanding</a:t>
            </a:r>
            <a:endParaRPr lang="en-IN" sz="3600" dirty="0"/>
          </a:p>
        </p:txBody>
      </p:sp>
      <p:pic>
        <p:nvPicPr>
          <p:cNvPr id="5" name="Content Placeholder 4">
            <a:extLst>
              <a:ext uri="{FF2B5EF4-FFF2-40B4-BE49-F238E27FC236}">
                <a16:creationId xmlns:a16="http://schemas.microsoft.com/office/drawing/2014/main" id="{12BD3586-2BD0-49DD-8A79-0854081D14C6}"/>
              </a:ext>
            </a:extLst>
          </p:cNvPr>
          <p:cNvPicPr>
            <a:picLocks noGrp="1" noChangeAspect="1"/>
          </p:cNvPicPr>
          <p:nvPr>
            <p:ph idx="1"/>
          </p:nvPr>
        </p:nvPicPr>
        <p:blipFill>
          <a:blip r:embed="rId2"/>
          <a:stretch>
            <a:fillRect/>
          </a:stretch>
        </p:blipFill>
        <p:spPr>
          <a:xfrm>
            <a:off x="5869725" y="418264"/>
            <a:ext cx="2744870" cy="962301"/>
          </a:xfrm>
        </p:spPr>
      </p:pic>
      <p:pic>
        <p:nvPicPr>
          <p:cNvPr id="8" name="Content Placeholder 4">
            <a:extLst>
              <a:ext uri="{FF2B5EF4-FFF2-40B4-BE49-F238E27FC236}">
                <a16:creationId xmlns:a16="http://schemas.microsoft.com/office/drawing/2014/main" id="{8A760FA9-D318-436A-9A1F-B10D5DD0AEE0}"/>
              </a:ext>
            </a:extLst>
          </p:cNvPr>
          <p:cNvPicPr>
            <a:picLocks noChangeAspect="1"/>
          </p:cNvPicPr>
          <p:nvPr/>
        </p:nvPicPr>
        <p:blipFill>
          <a:blip r:embed="rId3"/>
          <a:stretch>
            <a:fillRect/>
          </a:stretch>
        </p:blipFill>
        <p:spPr>
          <a:xfrm>
            <a:off x="9735671" y="418264"/>
            <a:ext cx="2069261" cy="5830136"/>
          </a:xfrm>
          <a:prstGeom prst="rect">
            <a:avLst/>
          </a:prstGeom>
        </p:spPr>
      </p:pic>
      <p:pic>
        <p:nvPicPr>
          <p:cNvPr id="10" name="Picture 9">
            <a:extLst>
              <a:ext uri="{FF2B5EF4-FFF2-40B4-BE49-F238E27FC236}">
                <a16:creationId xmlns:a16="http://schemas.microsoft.com/office/drawing/2014/main" id="{4BC7551F-609B-4F2B-AFC2-E7D2E847617D}"/>
              </a:ext>
            </a:extLst>
          </p:cNvPr>
          <p:cNvPicPr>
            <a:picLocks noChangeAspect="1"/>
          </p:cNvPicPr>
          <p:nvPr/>
        </p:nvPicPr>
        <p:blipFill>
          <a:blip r:embed="rId4"/>
          <a:stretch>
            <a:fillRect/>
          </a:stretch>
        </p:blipFill>
        <p:spPr>
          <a:xfrm>
            <a:off x="6408641" y="1515549"/>
            <a:ext cx="1964291" cy="4441481"/>
          </a:xfrm>
          <a:prstGeom prst="rect">
            <a:avLst/>
          </a:prstGeom>
        </p:spPr>
      </p:pic>
      <p:sp>
        <p:nvSpPr>
          <p:cNvPr id="11" name="TextBox 10">
            <a:extLst>
              <a:ext uri="{FF2B5EF4-FFF2-40B4-BE49-F238E27FC236}">
                <a16:creationId xmlns:a16="http://schemas.microsoft.com/office/drawing/2014/main" id="{3101D412-9B83-4CAC-807A-9204810362ED}"/>
              </a:ext>
            </a:extLst>
          </p:cNvPr>
          <p:cNvSpPr txBox="1"/>
          <p:nvPr/>
        </p:nvSpPr>
        <p:spPr>
          <a:xfrm>
            <a:off x="798984" y="5495365"/>
            <a:ext cx="5843863" cy="1015663"/>
          </a:xfrm>
          <a:prstGeom prst="rect">
            <a:avLst/>
          </a:prstGeom>
          <a:noFill/>
        </p:spPr>
        <p:txBody>
          <a:bodyPr wrap="square" rtlCol="0">
            <a:spAutoFit/>
          </a:bodyPr>
          <a:lstStyle/>
          <a:p>
            <a:pPr marL="342900" indent="-342900">
              <a:buAutoNum type="arabicPeriod"/>
            </a:pPr>
            <a:r>
              <a:rPr lang="en-US" sz="2000" dirty="0">
                <a:latin typeface="Arial" panose="020B0604020202020204" pitchFamily="34" charset="0"/>
                <a:cs typeface="Arial" panose="020B0604020202020204" pitchFamily="34" charset="0"/>
              </a:rPr>
              <a:t>There are no duplicate values </a:t>
            </a:r>
          </a:p>
          <a:p>
            <a:pPr marL="342900" indent="-342900">
              <a:buAutoNum type="arabicPeriod"/>
            </a:pPr>
            <a:r>
              <a:rPr lang="en-US" sz="2000" dirty="0">
                <a:latin typeface="Arial" panose="020B0604020202020204" pitchFamily="34" charset="0"/>
                <a:cs typeface="Arial" panose="020B0604020202020204" pitchFamily="34" charset="0"/>
              </a:rPr>
              <a:t>Some columns has zero values</a:t>
            </a:r>
          </a:p>
          <a:p>
            <a:pPr marL="342900" indent="-342900">
              <a:buAutoNum type="arabicPeriod"/>
            </a:pPr>
            <a:r>
              <a:rPr lang="en-US" sz="2000" dirty="0">
                <a:latin typeface="Arial" panose="020B0604020202020204" pitchFamily="34" charset="0"/>
                <a:cs typeface="Arial" panose="020B0604020202020204" pitchFamily="34" charset="0"/>
              </a:rPr>
              <a:t>Some columns also have some skewness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60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BA38-3AAF-41EB-B953-C3C5FFFEA460}"/>
              </a:ext>
            </a:extLst>
          </p:cNvPr>
          <p:cNvSpPr>
            <a:spLocks noGrp="1"/>
          </p:cNvSpPr>
          <p:nvPr>
            <p:ph type="title"/>
          </p:nvPr>
        </p:nvSpPr>
        <p:spPr/>
        <p:txBody>
          <a:bodyPr>
            <a:normAutofit/>
          </a:bodyPr>
          <a:lstStyle/>
          <a:p>
            <a:r>
              <a:rPr lang="en-US" sz="3600" b="1" u="sng" dirty="0">
                <a:latin typeface="Bahnschrift" panose="020B0502040204020203" pitchFamily="34" charset="0"/>
              </a:rPr>
              <a:t>Data Analysis</a:t>
            </a:r>
            <a:endParaRPr lang="en-IN" sz="3600" b="1" u="sng" dirty="0">
              <a:latin typeface="Bahnschrift" panose="020B0502040204020203" pitchFamily="34" charset="0"/>
            </a:endParaRPr>
          </a:p>
        </p:txBody>
      </p:sp>
      <p:pic>
        <p:nvPicPr>
          <p:cNvPr id="9" name="Content Placeholder 8">
            <a:extLst>
              <a:ext uri="{FF2B5EF4-FFF2-40B4-BE49-F238E27FC236}">
                <a16:creationId xmlns:a16="http://schemas.microsoft.com/office/drawing/2014/main" id="{904035A8-9502-4759-B534-DEC1D2B87F28}"/>
              </a:ext>
            </a:extLst>
          </p:cNvPr>
          <p:cNvPicPr>
            <a:picLocks noGrp="1" noChangeAspect="1"/>
          </p:cNvPicPr>
          <p:nvPr>
            <p:ph idx="1"/>
          </p:nvPr>
        </p:nvPicPr>
        <p:blipFill>
          <a:blip r:embed="rId2"/>
          <a:stretch>
            <a:fillRect/>
          </a:stretch>
        </p:blipFill>
        <p:spPr>
          <a:xfrm>
            <a:off x="5105261" y="455619"/>
            <a:ext cx="6495068" cy="1879744"/>
          </a:xfrm>
        </p:spPr>
      </p:pic>
      <p:pic>
        <p:nvPicPr>
          <p:cNvPr id="11" name="Picture 10">
            <a:extLst>
              <a:ext uri="{FF2B5EF4-FFF2-40B4-BE49-F238E27FC236}">
                <a16:creationId xmlns:a16="http://schemas.microsoft.com/office/drawing/2014/main" id="{90D8D9A7-058A-4DD5-BB0C-A29005431354}"/>
              </a:ext>
            </a:extLst>
          </p:cNvPr>
          <p:cNvPicPr>
            <a:picLocks noChangeAspect="1"/>
          </p:cNvPicPr>
          <p:nvPr/>
        </p:nvPicPr>
        <p:blipFill>
          <a:blip r:embed="rId3"/>
          <a:stretch>
            <a:fillRect/>
          </a:stretch>
        </p:blipFill>
        <p:spPr>
          <a:xfrm>
            <a:off x="5105261" y="2572732"/>
            <a:ext cx="1869115" cy="1546551"/>
          </a:xfrm>
          <a:prstGeom prst="rect">
            <a:avLst/>
          </a:prstGeom>
        </p:spPr>
      </p:pic>
      <p:pic>
        <p:nvPicPr>
          <p:cNvPr id="13" name="Picture 12">
            <a:extLst>
              <a:ext uri="{FF2B5EF4-FFF2-40B4-BE49-F238E27FC236}">
                <a16:creationId xmlns:a16="http://schemas.microsoft.com/office/drawing/2014/main" id="{A533BFC2-9B76-47CD-B814-ED6C13D089C8}"/>
              </a:ext>
            </a:extLst>
          </p:cNvPr>
          <p:cNvPicPr>
            <a:picLocks noChangeAspect="1"/>
          </p:cNvPicPr>
          <p:nvPr/>
        </p:nvPicPr>
        <p:blipFill>
          <a:blip r:embed="rId4"/>
          <a:stretch>
            <a:fillRect/>
          </a:stretch>
        </p:blipFill>
        <p:spPr>
          <a:xfrm>
            <a:off x="8967820" y="2572732"/>
            <a:ext cx="2632509" cy="1486094"/>
          </a:xfrm>
          <a:prstGeom prst="rect">
            <a:avLst/>
          </a:prstGeom>
        </p:spPr>
      </p:pic>
      <p:pic>
        <p:nvPicPr>
          <p:cNvPr id="15" name="Picture 14">
            <a:extLst>
              <a:ext uri="{FF2B5EF4-FFF2-40B4-BE49-F238E27FC236}">
                <a16:creationId xmlns:a16="http://schemas.microsoft.com/office/drawing/2014/main" id="{45F18ED3-4504-4D7E-B94A-EFE6A2D7A15E}"/>
              </a:ext>
            </a:extLst>
          </p:cNvPr>
          <p:cNvPicPr>
            <a:picLocks noChangeAspect="1"/>
          </p:cNvPicPr>
          <p:nvPr/>
        </p:nvPicPr>
        <p:blipFill>
          <a:blip r:embed="rId5"/>
          <a:stretch>
            <a:fillRect/>
          </a:stretch>
        </p:blipFill>
        <p:spPr>
          <a:xfrm>
            <a:off x="9731214" y="4415062"/>
            <a:ext cx="1869115" cy="1748528"/>
          </a:xfrm>
          <a:prstGeom prst="rect">
            <a:avLst/>
          </a:prstGeom>
        </p:spPr>
      </p:pic>
      <p:sp>
        <p:nvSpPr>
          <p:cNvPr id="17" name="TextBox 16">
            <a:extLst>
              <a:ext uri="{FF2B5EF4-FFF2-40B4-BE49-F238E27FC236}">
                <a16:creationId xmlns:a16="http://schemas.microsoft.com/office/drawing/2014/main" id="{D09E70AF-ABC3-4B9C-BA18-AECB015A6F3A}"/>
              </a:ext>
            </a:extLst>
          </p:cNvPr>
          <p:cNvSpPr txBox="1"/>
          <p:nvPr/>
        </p:nvSpPr>
        <p:spPr>
          <a:xfrm>
            <a:off x="421341" y="5043736"/>
            <a:ext cx="9762565" cy="1908215"/>
          </a:xfrm>
          <a:prstGeom prst="rect">
            <a:avLst/>
          </a:prstGeom>
          <a:noFill/>
        </p:spPr>
        <p:txBody>
          <a:bodyPr wrap="square" rtlCol="0">
            <a:spAutoFit/>
          </a:bodyPr>
          <a:lstStyle/>
          <a:p>
            <a:pPr marL="342900" indent="-342900">
              <a:buAutoNum type="arabicPeriod"/>
            </a:pPr>
            <a:r>
              <a:rPr lang="en-US" sz="2000" dirty="0">
                <a:latin typeface="Arial" panose="020B0604020202020204" pitchFamily="34" charset="0"/>
                <a:cs typeface="Arial" panose="020B0604020202020204" pitchFamily="34" charset="0"/>
              </a:rPr>
              <a:t>1-STORY 1946 &amp; NEWER ALL STYLES has more than others and it contains almost 36%.</a:t>
            </a:r>
          </a:p>
          <a:p>
            <a:r>
              <a:rPr lang="en-US" sz="2000" dirty="0">
                <a:latin typeface="Arial" panose="020B0604020202020204" pitchFamily="34" charset="0"/>
                <a:cs typeface="Arial" panose="020B0604020202020204" pitchFamily="34" charset="0"/>
              </a:rPr>
              <a:t>2. </a:t>
            </a:r>
            <a:r>
              <a:rPr lang="en-US" sz="2000" dirty="0" err="1">
                <a:latin typeface="Arial" panose="020B0604020202020204" pitchFamily="34" charset="0"/>
                <a:cs typeface="Arial" panose="020B0604020202020204" pitchFamily="34" charset="0"/>
              </a:rPr>
              <a:t>Grvt</a:t>
            </a:r>
            <a:r>
              <a:rPr lang="en-US" sz="2000" dirty="0">
                <a:latin typeface="Arial" panose="020B0604020202020204" pitchFamily="34" charset="0"/>
                <a:cs typeface="Arial" panose="020B0604020202020204" pitchFamily="34" charset="0"/>
              </a:rPr>
              <a:t> and Pave are almost equal to each other.</a:t>
            </a:r>
          </a:p>
          <a:p>
            <a:r>
              <a:rPr lang="en-US" sz="2000" dirty="0">
                <a:latin typeface="Arial" panose="020B0604020202020204" pitchFamily="34" charset="0"/>
                <a:cs typeface="Arial" panose="020B0604020202020204" pitchFamily="34" charset="0"/>
              </a:rPr>
              <a:t>3. Slope of properties are generally regular</a:t>
            </a:r>
          </a:p>
          <a:p>
            <a:r>
              <a:rPr lang="en-US" sz="2000" dirty="0">
                <a:latin typeface="Arial" panose="020B0604020202020204" pitchFamily="34" charset="0"/>
                <a:cs typeface="Arial" panose="020B0604020202020204" pitchFamily="34" charset="0"/>
              </a:rPr>
              <a:t>4. And flatness of the </a:t>
            </a:r>
            <a:r>
              <a:rPr lang="en-US" sz="2000" dirty="0" err="1">
                <a:latin typeface="Arial" panose="020B0604020202020204" pitchFamily="34" charset="0"/>
                <a:cs typeface="Arial" panose="020B0604020202020204" pitchFamily="34" charset="0"/>
              </a:rPr>
              <a:t>preperties</a:t>
            </a:r>
            <a:r>
              <a:rPr lang="en-US" sz="2000" dirty="0">
                <a:latin typeface="Arial" panose="020B0604020202020204" pitchFamily="34" charset="0"/>
                <a:cs typeface="Arial" panose="020B0604020202020204" pitchFamily="34" charset="0"/>
              </a:rPr>
              <a:t> are Flat/level.</a:t>
            </a:r>
          </a:p>
          <a:p>
            <a:pPr marL="342900" indent="-342900">
              <a:buAutoNum type="arabicPeriod"/>
            </a:pPr>
            <a:endParaRPr lang="en-IN" dirty="0"/>
          </a:p>
        </p:txBody>
      </p:sp>
    </p:spTree>
    <p:extLst>
      <p:ext uri="{BB962C8B-B14F-4D97-AF65-F5344CB8AC3E}">
        <p14:creationId xmlns:p14="http://schemas.microsoft.com/office/powerpoint/2010/main" val="242296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4737-C1F6-4F94-8F83-7C5383DCA2AC}"/>
              </a:ext>
            </a:extLst>
          </p:cNvPr>
          <p:cNvSpPr>
            <a:spLocks noGrp="1"/>
          </p:cNvSpPr>
          <p:nvPr>
            <p:ph type="title"/>
          </p:nvPr>
        </p:nvSpPr>
        <p:spPr/>
        <p:txBody>
          <a:bodyPr>
            <a:normAutofit/>
          </a:bodyPr>
          <a:lstStyle/>
          <a:p>
            <a:r>
              <a:rPr lang="en-US" sz="3600" b="1" u="sng" dirty="0">
                <a:latin typeface="Bahnschrift" panose="020B0502040204020203" pitchFamily="34" charset="0"/>
              </a:rPr>
              <a:t>Data Analysis</a:t>
            </a:r>
            <a:endParaRPr lang="en-IN" sz="3600" b="1" u="sng"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DD6FF497-E217-4A5A-82BB-2970A1107A80}"/>
              </a:ext>
            </a:extLst>
          </p:cNvPr>
          <p:cNvPicPr>
            <a:picLocks noGrp="1" noChangeAspect="1"/>
          </p:cNvPicPr>
          <p:nvPr>
            <p:ph idx="1"/>
          </p:nvPr>
        </p:nvPicPr>
        <p:blipFill>
          <a:blip r:embed="rId2"/>
          <a:stretch>
            <a:fillRect/>
          </a:stretch>
        </p:blipFill>
        <p:spPr>
          <a:xfrm>
            <a:off x="5153959" y="507459"/>
            <a:ext cx="6281738" cy="2146447"/>
          </a:xfrm>
        </p:spPr>
      </p:pic>
      <p:pic>
        <p:nvPicPr>
          <p:cNvPr id="7" name="Picture 6">
            <a:extLst>
              <a:ext uri="{FF2B5EF4-FFF2-40B4-BE49-F238E27FC236}">
                <a16:creationId xmlns:a16="http://schemas.microsoft.com/office/drawing/2014/main" id="{FA1813DD-4D72-4D7D-8F48-2676398CC09A}"/>
              </a:ext>
            </a:extLst>
          </p:cNvPr>
          <p:cNvPicPr>
            <a:picLocks noChangeAspect="1"/>
          </p:cNvPicPr>
          <p:nvPr/>
        </p:nvPicPr>
        <p:blipFill>
          <a:blip r:embed="rId3"/>
          <a:stretch>
            <a:fillRect/>
          </a:stretch>
        </p:blipFill>
        <p:spPr>
          <a:xfrm>
            <a:off x="5022455" y="2787481"/>
            <a:ext cx="2975087" cy="1883132"/>
          </a:xfrm>
          <a:prstGeom prst="rect">
            <a:avLst/>
          </a:prstGeom>
        </p:spPr>
      </p:pic>
      <p:pic>
        <p:nvPicPr>
          <p:cNvPr id="9" name="Picture 8">
            <a:extLst>
              <a:ext uri="{FF2B5EF4-FFF2-40B4-BE49-F238E27FC236}">
                <a16:creationId xmlns:a16="http://schemas.microsoft.com/office/drawing/2014/main" id="{CE98B436-509F-45C5-BF8B-3C1C1BC0C29C}"/>
              </a:ext>
            </a:extLst>
          </p:cNvPr>
          <p:cNvPicPr>
            <a:picLocks noChangeAspect="1"/>
          </p:cNvPicPr>
          <p:nvPr/>
        </p:nvPicPr>
        <p:blipFill>
          <a:blip r:embed="rId4"/>
          <a:stretch>
            <a:fillRect/>
          </a:stretch>
        </p:blipFill>
        <p:spPr>
          <a:xfrm>
            <a:off x="8294828" y="2787481"/>
            <a:ext cx="2830372" cy="1756568"/>
          </a:xfrm>
          <a:prstGeom prst="rect">
            <a:avLst/>
          </a:prstGeom>
        </p:spPr>
      </p:pic>
      <p:pic>
        <p:nvPicPr>
          <p:cNvPr id="13" name="Picture 12">
            <a:extLst>
              <a:ext uri="{FF2B5EF4-FFF2-40B4-BE49-F238E27FC236}">
                <a16:creationId xmlns:a16="http://schemas.microsoft.com/office/drawing/2014/main" id="{8F068E3C-CD72-40E2-86ED-F6229C32CC64}"/>
              </a:ext>
            </a:extLst>
          </p:cNvPr>
          <p:cNvPicPr>
            <a:picLocks noChangeAspect="1"/>
          </p:cNvPicPr>
          <p:nvPr/>
        </p:nvPicPr>
        <p:blipFill>
          <a:blip r:embed="rId5"/>
          <a:stretch>
            <a:fillRect/>
          </a:stretch>
        </p:blipFill>
        <p:spPr>
          <a:xfrm>
            <a:off x="8294828" y="4868226"/>
            <a:ext cx="2975087" cy="1837362"/>
          </a:xfrm>
          <a:prstGeom prst="rect">
            <a:avLst/>
          </a:prstGeom>
        </p:spPr>
      </p:pic>
      <p:sp>
        <p:nvSpPr>
          <p:cNvPr id="14" name="TextBox 13">
            <a:extLst>
              <a:ext uri="{FF2B5EF4-FFF2-40B4-BE49-F238E27FC236}">
                <a16:creationId xmlns:a16="http://schemas.microsoft.com/office/drawing/2014/main" id="{3C0BDFCD-E7DB-4971-9416-CB79A70F8F2F}"/>
              </a:ext>
            </a:extLst>
          </p:cNvPr>
          <p:cNvSpPr txBox="1"/>
          <p:nvPr/>
        </p:nvSpPr>
        <p:spPr>
          <a:xfrm>
            <a:off x="684511" y="5228260"/>
            <a:ext cx="7406197" cy="1631216"/>
          </a:xfrm>
          <a:prstGeom prst="rect">
            <a:avLst/>
          </a:prstGeom>
          <a:noFill/>
        </p:spPr>
        <p:txBody>
          <a:bodyPr wrap="square" rtlCol="0">
            <a:spAutoFit/>
          </a:bodyPr>
          <a:lstStyle/>
          <a:p>
            <a:pPr marL="342900" indent="-342900" algn="just">
              <a:buAutoNum type="arabicPeriod"/>
            </a:pPr>
            <a:r>
              <a:rPr lang="en-US" sz="2000" dirty="0">
                <a:latin typeface="Arial" panose="020B0604020202020204" pitchFamily="34" charset="0"/>
                <a:cs typeface="Arial" panose="020B0604020202020204" pitchFamily="34" charset="0"/>
              </a:rPr>
              <a:t>House style of maximum peoples are 1Story</a:t>
            </a:r>
          </a:p>
          <a:p>
            <a:pPr marL="342900" indent="-342900" algn="just">
              <a:buAutoNum type="arabicPeriod"/>
            </a:pPr>
            <a:r>
              <a:rPr lang="en-US" sz="2000" dirty="0">
                <a:latin typeface="Arial" panose="020B0604020202020204" pitchFamily="34" charset="0"/>
                <a:cs typeface="Arial" panose="020B0604020202020204" pitchFamily="34" charset="0"/>
              </a:rPr>
              <a:t>Mainly Lot configuration is inside lot</a:t>
            </a:r>
          </a:p>
          <a:p>
            <a:pPr marL="342900" indent="-342900" algn="just">
              <a:buAutoNum type="arabicPeriod"/>
            </a:pPr>
            <a:r>
              <a:rPr lang="en-US" sz="2000" dirty="0">
                <a:latin typeface="Arial" panose="020B0604020202020204" pitchFamily="34" charset="0"/>
                <a:cs typeface="Arial" panose="020B0604020202020204" pitchFamily="34" charset="0"/>
              </a:rPr>
              <a:t>Overall quality is 5</a:t>
            </a:r>
          </a:p>
          <a:p>
            <a:pPr marL="342900" indent="-342900" algn="just">
              <a:buAutoNum type="arabicPeriod"/>
            </a:pPr>
            <a:r>
              <a:rPr lang="en-US" sz="2000" dirty="0">
                <a:latin typeface="Arial" panose="020B0604020202020204" pitchFamily="34" charset="0"/>
                <a:cs typeface="Arial" panose="020B0604020202020204" pitchFamily="34" charset="0"/>
              </a:rPr>
              <a:t> The count of the Height of basement is Gd and TA is almost equal.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8940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CB0C-F1A5-4E73-A59A-87C917A5AECE}"/>
              </a:ext>
            </a:extLst>
          </p:cNvPr>
          <p:cNvSpPr>
            <a:spLocks noGrp="1"/>
          </p:cNvSpPr>
          <p:nvPr>
            <p:ph type="title"/>
          </p:nvPr>
        </p:nvSpPr>
        <p:spPr/>
        <p:txBody>
          <a:bodyPr>
            <a:normAutofit/>
          </a:bodyPr>
          <a:lstStyle/>
          <a:p>
            <a:r>
              <a:rPr lang="en-US" sz="3600" b="1" u="sng" dirty="0">
                <a:latin typeface="Bahnschrift" panose="020B0502040204020203" pitchFamily="34" charset="0"/>
              </a:rPr>
              <a:t>Data Analysis</a:t>
            </a:r>
            <a:endParaRPr lang="en-IN" sz="3600" b="1" u="sng"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8901062E-57D7-4748-99CF-7683049D0AF5}"/>
              </a:ext>
            </a:extLst>
          </p:cNvPr>
          <p:cNvPicPr>
            <a:picLocks noGrp="1" noChangeAspect="1"/>
          </p:cNvPicPr>
          <p:nvPr>
            <p:ph idx="1"/>
          </p:nvPr>
        </p:nvPicPr>
        <p:blipFill>
          <a:blip r:embed="rId2"/>
          <a:stretch>
            <a:fillRect/>
          </a:stretch>
        </p:blipFill>
        <p:spPr>
          <a:xfrm>
            <a:off x="4771014" y="698500"/>
            <a:ext cx="3237828" cy="1915938"/>
          </a:xfrm>
        </p:spPr>
      </p:pic>
      <p:pic>
        <p:nvPicPr>
          <p:cNvPr id="7" name="Picture 6">
            <a:extLst>
              <a:ext uri="{FF2B5EF4-FFF2-40B4-BE49-F238E27FC236}">
                <a16:creationId xmlns:a16="http://schemas.microsoft.com/office/drawing/2014/main" id="{5D8E72B9-1670-4872-8A6E-5CECF640A71D}"/>
              </a:ext>
            </a:extLst>
          </p:cNvPr>
          <p:cNvPicPr>
            <a:picLocks noChangeAspect="1"/>
          </p:cNvPicPr>
          <p:nvPr/>
        </p:nvPicPr>
        <p:blipFill>
          <a:blip r:embed="rId3"/>
          <a:stretch>
            <a:fillRect/>
          </a:stretch>
        </p:blipFill>
        <p:spPr>
          <a:xfrm>
            <a:off x="8392244" y="698500"/>
            <a:ext cx="3237827" cy="1915938"/>
          </a:xfrm>
          <a:prstGeom prst="rect">
            <a:avLst/>
          </a:prstGeom>
        </p:spPr>
      </p:pic>
      <p:pic>
        <p:nvPicPr>
          <p:cNvPr id="9" name="Picture 8">
            <a:extLst>
              <a:ext uri="{FF2B5EF4-FFF2-40B4-BE49-F238E27FC236}">
                <a16:creationId xmlns:a16="http://schemas.microsoft.com/office/drawing/2014/main" id="{F706CDA0-A1C2-49E5-AEFB-387BA1B794D9}"/>
              </a:ext>
            </a:extLst>
          </p:cNvPr>
          <p:cNvPicPr>
            <a:picLocks noChangeAspect="1"/>
          </p:cNvPicPr>
          <p:nvPr/>
        </p:nvPicPr>
        <p:blipFill>
          <a:blip r:embed="rId4"/>
          <a:stretch>
            <a:fillRect/>
          </a:stretch>
        </p:blipFill>
        <p:spPr>
          <a:xfrm>
            <a:off x="4873235" y="2890429"/>
            <a:ext cx="3230797" cy="1915938"/>
          </a:xfrm>
          <a:prstGeom prst="rect">
            <a:avLst/>
          </a:prstGeom>
        </p:spPr>
      </p:pic>
      <p:pic>
        <p:nvPicPr>
          <p:cNvPr id="11" name="Picture 10">
            <a:extLst>
              <a:ext uri="{FF2B5EF4-FFF2-40B4-BE49-F238E27FC236}">
                <a16:creationId xmlns:a16="http://schemas.microsoft.com/office/drawing/2014/main" id="{B0CF14CB-2BBC-4203-9A0E-6208E031C06F}"/>
              </a:ext>
            </a:extLst>
          </p:cNvPr>
          <p:cNvPicPr>
            <a:picLocks noChangeAspect="1"/>
          </p:cNvPicPr>
          <p:nvPr/>
        </p:nvPicPr>
        <p:blipFill>
          <a:blip r:embed="rId5"/>
          <a:stretch>
            <a:fillRect/>
          </a:stretch>
        </p:blipFill>
        <p:spPr>
          <a:xfrm>
            <a:off x="8627777" y="2890429"/>
            <a:ext cx="3002294" cy="1915938"/>
          </a:xfrm>
          <a:prstGeom prst="rect">
            <a:avLst/>
          </a:prstGeom>
        </p:spPr>
      </p:pic>
      <p:pic>
        <p:nvPicPr>
          <p:cNvPr id="13" name="Picture 12">
            <a:extLst>
              <a:ext uri="{FF2B5EF4-FFF2-40B4-BE49-F238E27FC236}">
                <a16:creationId xmlns:a16="http://schemas.microsoft.com/office/drawing/2014/main" id="{338156D5-D82A-41C4-B49A-AE0A9CFB8F76}"/>
              </a:ext>
            </a:extLst>
          </p:cNvPr>
          <p:cNvPicPr>
            <a:picLocks noChangeAspect="1"/>
          </p:cNvPicPr>
          <p:nvPr/>
        </p:nvPicPr>
        <p:blipFill>
          <a:blip r:embed="rId6"/>
          <a:stretch>
            <a:fillRect/>
          </a:stretch>
        </p:blipFill>
        <p:spPr>
          <a:xfrm>
            <a:off x="8848165" y="4944830"/>
            <a:ext cx="2781906" cy="1913170"/>
          </a:xfrm>
          <a:prstGeom prst="rect">
            <a:avLst/>
          </a:prstGeom>
        </p:spPr>
      </p:pic>
      <p:sp>
        <p:nvSpPr>
          <p:cNvPr id="16" name="TextBox 15">
            <a:extLst>
              <a:ext uri="{FF2B5EF4-FFF2-40B4-BE49-F238E27FC236}">
                <a16:creationId xmlns:a16="http://schemas.microsoft.com/office/drawing/2014/main" id="{C0E95813-9E25-4275-B857-AFDF95CC42A5}"/>
              </a:ext>
            </a:extLst>
          </p:cNvPr>
          <p:cNvSpPr txBox="1"/>
          <p:nvPr/>
        </p:nvSpPr>
        <p:spPr>
          <a:xfrm>
            <a:off x="561929" y="5085807"/>
            <a:ext cx="7897906" cy="1631216"/>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At first count plot, Pave is highly related to RL than </a:t>
            </a:r>
            <a:r>
              <a:rPr lang="en-IN" sz="2000" dirty="0" err="1">
                <a:latin typeface="Arial" panose="020B0604020202020204" pitchFamily="34" charset="0"/>
                <a:cs typeface="Arial" panose="020B0604020202020204" pitchFamily="34" charset="0"/>
              </a:rPr>
              <a:t>Grvl</a:t>
            </a:r>
            <a:endParaRPr lang="en-IN" sz="2000" dirty="0">
              <a:latin typeface="Arial" panose="020B0604020202020204" pitchFamily="34" charset="0"/>
              <a:cs typeface="Arial" panose="020B0604020202020204" pitchFamily="34" charset="0"/>
            </a:endParaRPr>
          </a:p>
          <a:p>
            <a:pPr marL="342900" indent="-342900">
              <a:buAutoNum type="arabicPeriod"/>
            </a:pPr>
            <a:r>
              <a:rPr lang="en-IN" sz="2000" dirty="0">
                <a:latin typeface="Arial" panose="020B0604020202020204" pitchFamily="34" charset="0"/>
                <a:cs typeface="Arial" panose="020B0604020202020204" pitchFamily="34" charset="0"/>
              </a:rPr>
              <a:t>Residential Low density has flat level property.</a:t>
            </a:r>
          </a:p>
          <a:p>
            <a:pPr marL="342900" indent="-342900">
              <a:buAutoNum type="arabicPeriod"/>
            </a:pPr>
            <a:r>
              <a:rPr lang="en-IN" sz="2000" dirty="0">
                <a:latin typeface="Arial" panose="020B0604020202020204" pitchFamily="34" charset="0"/>
                <a:cs typeface="Arial" panose="020B0604020202020204" pitchFamily="34" charset="0"/>
              </a:rPr>
              <a:t>Count of </a:t>
            </a:r>
            <a:r>
              <a:rPr lang="en-IN" sz="2000" dirty="0" err="1">
                <a:latin typeface="Arial" panose="020B0604020202020204" pitchFamily="34" charset="0"/>
                <a:cs typeface="Arial" panose="020B0604020202020204" pitchFamily="34" charset="0"/>
              </a:rPr>
              <a:t>Unf</a:t>
            </a:r>
            <a:r>
              <a:rPr lang="en-IN" sz="2000" dirty="0">
                <a:latin typeface="Arial" panose="020B0604020202020204" pitchFamily="34" charset="0"/>
                <a:cs typeface="Arial" panose="020B0604020202020204" pitchFamily="34" charset="0"/>
              </a:rPr>
              <a:t> and GLQ is higher than others.</a:t>
            </a:r>
          </a:p>
          <a:p>
            <a:pPr marL="342900" indent="-342900">
              <a:buAutoNum type="arabicPeriod"/>
            </a:pPr>
            <a:r>
              <a:rPr lang="en-US" sz="2000" dirty="0">
                <a:latin typeface="Arial" panose="020B0604020202020204" pitchFamily="34" charset="0"/>
                <a:cs typeface="Arial" panose="020B0604020202020204" pitchFamily="34" charset="0"/>
              </a:rPr>
              <a:t>While observing </a:t>
            </a:r>
            <a:r>
              <a:rPr lang="en-US" sz="2000" dirty="0" err="1">
                <a:latin typeface="Arial" panose="020B0604020202020204" pitchFamily="34" charset="0"/>
                <a:cs typeface="Arial" panose="020B0604020202020204" pitchFamily="34" charset="0"/>
              </a:rPr>
              <a:t>lineplot</a:t>
            </a:r>
            <a:r>
              <a:rPr lang="en-US" sz="2000" dirty="0">
                <a:latin typeface="Arial" panose="020B0604020202020204" pitchFamily="34" charset="0"/>
                <a:cs typeface="Arial" panose="020B0604020202020204" pitchFamily="34" charset="0"/>
              </a:rPr>
              <a:t>, we see, </a:t>
            </a:r>
            <a:r>
              <a:rPr lang="en-US" sz="2000" dirty="0" err="1">
                <a:latin typeface="Arial" panose="020B0604020202020204" pitchFamily="34" charset="0"/>
                <a:cs typeface="Arial" panose="020B0604020202020204" pitchFamily="34" charset="0"/>
              </a:rPr>
              <a:t>Lotarea</a:t>
            </a:r>
            <a:r>
              <a:rPr lang="en-US" sz="2000" dirty="0">
                <a:latin typeface="Arial" panose="020B0604020202020204" pitchFamily="34" charset="0"/>
                <a:cs typeface="Arial" panose="020B0604020202020204" pitchFamily="34" charset="0"/>
              </a:rPr>
              <a:t> of FR3 is very low and </a:t>
            </a:r>
            <a:r>
              <a:rPr lang="en-US" sz="2000" dirty="0" err="1">
                <a:latin typeface="Arial" panose="020B0604020202020204" pitchFamily="34" charset="0"/>
                <a:cs typeface="Arial" panose="020B0604020202020204" pitchFamily="34" charset="0"/>
              </a:rPr>
              <a:t>CulDSac</a:t>
            </a:r>
            <a:r>
              <a:rPr lang="en-US" sz="2000" dirty="0">
                <a:latin typeface="Arial" panose="020B0604020202020204" pitchFamily="34" charset="0"/>
                <a:cs typeface="Arial" panose="020B0604020202020204" pitchFamily="34" charset="0"/>
              </a:rPr>
              <a:t> is high than others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77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AA9E-5528-42CE-BFDA-581ADBD1982D}"/>
              </a:ext>
            </a:extLst>
          </p:cNvPr>
          <p:cNvSpPr>
            <a:spLocks noGrp="1"/>
          </p:cNvSpPr>
          <p:nvPr>
            <p:ph type="title"/>
          </p:nvPr>
        </p:nvSpPr>
        <p:spPr/>
        <p:txBody>
          <a:bodyPr>
            <a:normAutofit/>
          </a:bodyPr>
          <a:lstStyle/>
          <a:p>
            <a:r>
              <a:rPr lang="en-US" sz="3600" b="1" u="sng" dirty="0">
                <a:latin typeface="Bahnschrift" panose="020B0502040204020203" pitchFamily="34" charset="0"/>
              </a:rPr>
              <a:t>Data Analysis</a:t>
            </a:r>
            <a:endParaRPr lang="en-IN" sz="3600" b="1" u="sng"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8F0F57C8-61D6-4116-96EA-F0429F40808D}"/>
              </a:ext>
            </a:extLst>
          </p:cNvPr>
          <p:cNvPicPr>
            <a:picLocks noGrp="1" noChangeAspect="1"/>
          </p:cNvPicPr>
          <p:nvPr>
            <p:ph idx="1"/>
          </p:nvPr>
        </p:nvPicPr>
        <p:blipFill>
          <a:blip r:embed="rId2"/>
          <a:stretch>
            <a:fillRect/>
          </a:stretch>
        </p:blipFill>
        <p:spPr>
          <a:xfrm>
            <a:off x="4965700" y="376952"/>
            <a:ext cx="6921500" cy="1532530"/>
          </a:xfrm>
        </p:spPr>
      </p:pic>
      <p:pic>
        <p:nvPicPr>
          <p:cNvPr id="7" name="Picture 6">
            <a:extLst>
              <a:ext uri="{FF2B5EF4-FFF2-40B4-BE49-F238E27FC236}">
                <a16:creationId xmlns:a16="http://schemas.microsoft.com/office/drawing/2014/main" id="{B674393B-79AC-4529-A559-CDFC67C92455}"/>
              </a:ext>
            </a:extLst>
          </p:cNvPr>
          <p:cNvPicPr>
            <a:picLocks noChangeAspect="1"/>
          </p:cNvPicPr>
          <p:nvPr/>
        </p:nvPicPr>
        <p:blipFill>
          <a:blip r:embed="rId3"/>
          <a:stretch>
            <a:fillRect/>
          </a:stretch>
        </p:blipFill>
        <p:spPr>
          <a:xfrm>
            <a:off x="8388220" y="4804414"/>
            <a:ext cx="3498980" cy="1676634"/>
          </a:xfrm>
          <a:prstGeom prst="rect">
            <a:avLst/>
          </a:prstGeom>
        </p:spPr>
      </p:pic>
      <p:pic>
        <p:nvPicPr>
          <p:cNvPr id="11" name="Picture 10">
            <a:extLst>
              <a:ext uri="{FF2B5EF4-FFF2-40B4-BE49-F238E27FC236}">
                <a16:creationId xmlns:a16="http://schemas.microsoft.com/office/drawing/2014/main" id="{CF3B327E-B120-46A6-80F8-DBD32BC856B2}"/>
              </a:ext>
            </a:extLst>
          </p:cNvPr>
          <p:cNvPicPr>
            <a:picLocks noChangeAspect="1"/>
          </p:cNvPicPr>
          <p:nvPr/>
        </p:nvPicPr>
        <p:blipFill>
          <a:blip r:embed="rId4"/>
          <a:stretch>
            <a:fillRect/>
          </a:stretch>
        </p:blipFill>
        <p:spPr>
          <a:xfrm>
            <a:off x="4965700" y="2347213"/>
            <a:ext cx="6921500" cy="1912190"/>
          </a:xfrm>
          <a:prstGeom prst="rect">
            <a:avLst/>
          </a:prstGeom>
        </p:spPr>
      </p:pic>
      <p:sp>
        <p:nvSpPr>
          <p:cNvPr id="12" name="TextBox 11">
            <a:extLst>
              <a:ext uri="{FF2B5EF4-FFF2-40B4-BE49-F238E27FC236}">
                <a16:creationId xmlns:a16="http://schemas.microsoft.com/office/drawing/2014/main" id="{E55BA451-3B5C-4EE1-81A3-11CA8CE58513}"/>
              </a:ext>
            </a:extLst>
          </p:cNvPr>
          <p:cNvSpPr txBox="1"/>
          <p:nvPr/>
        </p:nvSpPr>
        <p:spPr>
          <a:xfrm>
            <a:off x="475128" y="5389072"/>
            <a:ext cx="7064189" cy="1015663"/>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1Story building got 5 ratings more than others.</a:t>
            </a:r>
          </a:p>
          <a:p>
            <a:pPr marL="342900" indent="-342900">
              <a:buAutoNum type="arabicPeriod"/>
            </a:pPr>
            <a:r>
              <a:rPr lang="en-IN" sz="2000" dirty="0" err="1">
                <a:latin typeface="Arial" panose="020B0604020202020204" pitchFamily="34" charset="0"/>
                <a:cs typeface="Arial" panose="020B0604020202020204" pitchFamily="34" charset="0"/>
              </a:rPr>
              <a:t>NAmes</a:t>
            </a:r>
            <a:r>
              <a:rPr lang="en-IN" sz="2000" dirty="0">
                <a:latin typeface="Arial" panose="020B0604020202020204" pitchFamily="34" charset="0"/>
                <a:cs typeface="Arial" panose="020B0604020202020204" pitchFamily="34" charset="0"/>
              </a:rPr>
              <a:t> has more count than others in </a:t>
            </a:r>
            <a:r>
              <a:rPr lang="en-IN" sz="2000" dirty="0" err="1">
                <a:latin typeface="Arial" panose="020B0604020202020204" pitchFamily="34" charset="0"/>
                <a:cs typeface="Arial" panose="020B0604020202020204" pitchFamily="34" charset="0"/>
              </a:rPr>
              <a:t>neighborhood</a:t>
            </a:r>
            <a:r>
              <a:rPr lang="en-IN" sz="2000" dirty="0">
                <a:latin typeface="Arial" panose="020B0604020202020204" pitchFamily="34" charset="0"/>
                <a:cs typeface="Arial" panose="020B0604020202020204" pitchFamily="34" charset="0"/>
              </a:rPr>
              <a:t>.</a:t>
            </a:r>
          </a:p>
          <a:p>
            <a:pPr marL="342900" indent="-342900">
              <a:buAutoNum type="arabicPeriod"/>
            </a:pPr>
            <a:r>
              <a:rPr lang="en-IN" sz="2000" dirty="0" err="1">
                <a:latin typeface="Arial" panose="020B0604020202020204" pitchFamily="34" charset="0"/>
                <a:cs typeface="Arial" panose="020B0604020202020204" pitchFamily="34" charset="0"/>
              </a:rPr>
              <a:t>vinylSd</a:t>
            </a:r>
            <a:r>
              <a:rPr lang="en-IN" sz="2000" dirty="0">
                <a:latin typeface="Arial" panose="020B0604020202020204" pitchFamily="34" charset="0"/>
                <a:cs typeface="Arial" panose="020B0604020202020204" pitchFamily="34" charset="0"/>
              </a:rPr>
              <a:t> has more counts than others. </a:t>
            </a:r>
          </a:p>
        </p:txBody>
      </p:sp>
    </p:spTree>
    <p:extLst>
      <p:ext uri="{BB962C8B-B14F-4D97-AF65-F5344CB8AC3E}">
        <p14:creationId xmlns:p14="http://schemas.microsoft.com/office/powerpoint/2010/main" val="11913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A14F-30D0-4D0D-A373-6D749A47CEA2}"/>
              </a:ext>
            </a:extLst>
          </p:cNvPr>
          <p:cNvSpPr>
            <a:spLocks noGrp="1"/>
          </p:cNvSpPr>
          <p:nvPr>
            <p:ph type="title"/>
          </p:nvPr>
        </p:nvSpPr>
        <p:spPr/>
        <p:txBody>
          <a:bodyPr>
            <a:normAutofit/>
          </a:bodyPr>
          <a:lstStyle/>
          <a:p>
            <a:r>
              <a:rPr lang="en-IN" sz="3600" b="1" u="sng" dirty="0">
                <a:latin typeface="Bahnschrift" panose="020B0502040204020203" pitchFamily="34" charset="0"/>
              </a:rPr>
              <a:t>Treating  </a:t>
            </a:r>
            <a:br>
              <a:rPr lang="en-IN" sz="3600" b="1" u="sng" dirty="0">
                <a:latin typeface="Bahnschrift" panose="020B0502040204020203" pitchFamily="34" charset="0"/>
              </a:rPr>
            </a:br>
            <a:r>
              <a:rPr lang="en-IN" sz="3600" b="1" u="sng" dirty="0">
                <a:latin typeface="Bahnschrift" panose="020B0502040204020203" pitchFamily="34" charset="0"/>
              </a:rPr>
              <a:t>Null and zero values</a:t>
            </a:r>
          </a:p>
        </p:txBody>
      </p:sp>
      <p:pic>
        <p:nvPicPr>
          <p:cNvPr id="5" name="Content Placeholder 4">
            <a:extLst>
              <a:ext uri="{FF2B5EF4-FFF2-40B4-BE49-F238E27FC236}">
                <a16:creationId xmlns:a16="http://schemas.microsoft.com/office/drawing/2014/main" id="{B033A8A3-2024-4195-8DE1-3E1B048F9179}"/>
              </a:ext>
            </a:extLst>
          </p:cNvPr>
          <p:cNvPicPr>
            <a:picLocks noGrp="1" noChangeAspect="1"/>
          </p:cNvPicPr>
          <p:nvPr>
            <p:ph idx="1"/>
          </p:nvPr>
        </p:nvPicPr>
        <p:blipFill>
          <a:blip r:embed="rId2"/>
          <a:stretch>
            <a:fillRect/>
          </a:stretch>
        </p:blipFill>
        <p:spPr>
          <a:xfrm>
            <a:off x="5988424" y="1293283"/>
            <a:ext cx="4255654" cy="3817242"/>
          </a:xfrm>
        </p:spPr>
      </p:pic>
      <p:sp>
        <p:nvSpPr>
          <p:cNvPr id="6" name="TextBox 5">
            <a:extLst>
              <a:ext uri="{FF2B5EF4-FFF2-40B4-BE49-F238E27FC236}">
                <a16:creationId xmlns:a16="http://schemas.microsoft.com/office/drawing/2014/main" id="{B37CF2C8-849E-43F0-99AE-BF5E22710A97}"/>
              </a:ext>
            </a:extLst>
          </p:cNvPr>
          <p:cNvSpPr txBox="1"/>
          <p:nvPr/>
        </p:nvSpPr>
        <p:spPr>
          <a:xfrm>
            <a:off x="888631" y="5414682"/>
            <a:ext cx="8246404" cy="1015663"/>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We see, there are lot of null values and zero values in the column.</a:t>
            </a:r>
          </a:p>
          <a:p>
            <a:pPr marL="342900" indent="-342900">
              <a:buAutoNum type="arabicPeriod"/>
            </a:pPr>
            <a:r>
              <a:rPr lang="en-IN" sz="2000" dirty="0">
                <a:latin typeface="Arial" panose="020B0604020202020204" pitchFamily="34" charset="0"/>
                <a:cs typeface="Arial" panose="020B0604020202020204" pitchFamily="34" charset="0"/>
              </a:rPr>
              <a:t>So, we replace all zero values into null values.</a:t>
            </a:r>
          </a:p>
          <a:p>
            <a:pPr marL="342900" indent="-342900">
              <a:buAutoNum type="arabicPeriod"/>
            </a:pPr>
            <a:r>
              <a:rPr lang="en-IN" sz="2000" dirty="0">
                <a:latin typeface="Arial" panose="020B0604020202020204" pitchFamily="34" charset="0"/>
                <a:cs typeface="Arial" panose="020B0604020202020204" pitchFamily="34" charset="0"/>
              </a:rPr>
              <a:t>Then use interpolate and </a:t>
            </a:r>
            <a:r>
              <a:rPr lang="en-IN" sz="2000" dirty="0" err="1">
                <a:latin typeface="Arial" panose="020B0604020202020204" pitchFamily="34" charset="0"/>
                <a:cs typeface="Arial" panose="020B0604020202020204" pitchFamily="34" charset="0"/>
              </a:rPr>
              <a:t>bfill</a:t>
            </a:r>
            <a:r>
              <a:rPr lang="en-IN" sz="2000" dirty="0">
                <a:latin typeface="Arial" panose="020B0604020202020204" pitchFamily="34" charset="0"/>
                <a:cs typeface="Arial" panose="020B0604020202020204" pitchFamily="34" charset="0"/>
              </a:rPr>
              <a:t> method to fill the null values.</a:t>
            </a:r>
          </a:p>
        </p:txBody>
      </p:sp>
      <p:pic>
        <p:nvPicPr>
          <p:cNvPr id="8" name="Picture 7">
            <a:extLst>
              <a:ext uri="{FF2B5EF4-FFF2-40B4-BE49-F238E27FC236}">
                <a16:creationId xmlns:a16="http://schemas.microsoft.com/office/drawing/2014/main" id="{19F55FAD-7520-47F3-B992-5700C4AE574D}"/>
              </a:ext>
            </a:extLst>
          </p:cNvPr>
          <p:cNvPicPr>
            <a:picLocks noChangeAspect="1"/>
          </p:cNvPicPr>
          <p:nvPr/>
        </p:nvPicPr>
        <p:blipFill>
          <a:blip r:embed="rId3"/>
          <a:stretch>
            <a:fillRect/>
          </a:stretch>
        </p:blipFill>
        <p:spPr>
          <a:xfrm>
            <a:off x="10144125" y="4714875"/>
            <a:ext cx="2047875" cy="2143125"/>
          </a:xfrm>
          <a:prstGeom prst="rect">
            <a:avLst/>
          </a:prstGeom>
        </p:spPr>
      </p:pic>
    </p:spTree>
    <p:extLst>
      <p:ext uri="{BB962C8B-B14F-4D97-AF65-F5344CB8AC3E}">
        <p14:creationId xmlns:p14="http://schemas.microsoft.com/office/powerpoint/2010/main" val="3954698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E1BF-6C2C-4395-B313-F211FA16C543}"/>
              </a:ext>
            </a:extLst>
          </p:cNvPr>
          <p:cNvSpPr>
            <a:spLocks noGrp="1"/>
          </p:cNvSpPr>
          <p:nvPr>
            <p:ph type="title"/>
          </p:nvPr>
        </p:nvSpPr>
        <p:spPr/>
        <p:txBody>
          <a:bodyPr>
            <a:normAutofit/>
          </a:bodyPr>
          <a:lstStyle/>
          <a:p>
            <a:r>
              <a:rPr lang="en-IN" sz="3600" b="1" u="sng" dirty="0">
                <a:latin typeface="Bahnschrift" panose="020B0502040204020203" pitchFamily="34" charset="0"/>
              </a:rPr>
              <a:t>Encoding Shuffling Splitting</a:t>
            </a:r>
          </a:p>
        </p:txBody>
      </p:sp>
      <p:pic>
        <p:nvPicPr>
          <p:cNvPr id="5" name="Content Placeholder 4">
            <a:extLst>
              <a:ext uri="{FF2B5EF4-FFF2-40B4-BE49-F238E27FC236}">
                <a16:creationId xmlns:a16="http://schemas.microsoft.com/office/drawing/2014/main" id="{202CC1CA-8515-4B6E-8E67-9B7FA48B91AA}"/>
              </a:ext>
            </a:extLst>
          </p:cNvPr>
          <p:cNvPicPr>
            <a:picLocks noGrp="1" noChangeAspect="1"/>
          </p:cNvPicPr>
          <p:nvPr>
            <p:ph idx="1"/>
          </p:nvPr>
        </p:nvPicPr>
        <p:blipFill>
          <a:blip r:embed="rId2"/>
          <a:stretch>
            <a:fillRect/>
          </a:stretch>
        </p:blipFill>
        <p:spPr>
          <a:xfrm>
            <a:off x="5927066" y="647483"/>
            <a:ext cx="4897526" cy="1916423"/>
          </a:xfrm>
        </p:spPr>
      </p:pic>
      <p:pic>
        <p:nvPicPr>
          <p:cNvPr id="7" name="Picture 6">
            <a:extLst>
              <a:ext uri="{FF2B5EF4-FFF2-40B4-BE49-F238E27FC236}">
                <a16:creationId xmlns:a16="http://schemas.microsoft.com/office/drawing/2014/main" id="{6E495E79-D1CC-44FA-AD7F-916E5CDAB7C2}"/>
              </a:ext>
            </a:extLst>
          </p:cNvPr>
          <p:cNvPicPr>
            <a:picLocks noChangeAspect="1"/>
          </p:cNvPicPr>
          <p:nvPr/>
        </p:nvPicPr>
        <p:blipFill>
          <a:blip r:embed="rId3"/>
          <a:stretch>
            <a:fillRect/>
          </a:stretch>
        </p:blipFill>
        <p:spPr>
          <a:xfrm>
            <a:off x="5927066" y="2761495"/>
            <a:ext cx="3258001" cy="1057232"/>
          </a:xfrm>
          <a:prstGeom prst="rect">
            <a:avLst/>
          </a:prstGeom>
        </p:spPr>
      </p:pic>
      <p:pic>
        <p:nvPicPr>
          <p:cNvPr id="9" name="Picture 8">
            <a:extLst>
              <a:ext uri="{FF2B5EF4-FFF2-40B4-BE49-F238E27FC236}">
                <a16:creationId xmlns:a16="http://schemas.microsoft.com/office/drawing/2014/main" id="{EEFFE451-DD57-488C-8FDF-8C6A8CFF99C1}"/>
              </a:ext>
            </a:extLst>
          </p:cNvPr>
          <p:cNvPicPr>
            <a:picLocks noChangeAspect="1"/>
          </p:cNvPicPr>
          <p:nvPr/>
        </p:nvPicPr>
        <p:blipFill>
          <a:blip r:embed="rId4"/>
          <a:stretch>
            <a:fillRect/>
          </a:stretch>
        </p:blipFill>
        <p:spPr>
          <a:xfrm>
            <a:off x="5832442" y="4096505"/>
            <a:ext cx="3943900" cy="1228896"/>
          </a:xfrm>
          <a:prstGeom prst="rect">
            <a:avLst/>
          </a:prstGeom>
        </p:spPr>
      </p:pic>
      <p:sp>
        <p:nvSpPr>
          <p:cNvPr id="10" name="TextBox 9">
            <a:extLst>
              <a:ext uri="{FF2B5EF4-FFF2-40B4-BE49-F238E27FC236}">
                <a16:creationId xmlns:a16="http://schemas.microsoft.com/office/drawing/2014/main" id="{F04AB0C9-229C-463E-BAB4-2A3A3A848C60}"/>
              </a:ext>
            </a:extLst>
          </p:cNvPr>
          <p:cNvSpPr txBox="1"/>
          <p:nvPr/>
        </p:nvSpPr>
        <p:spPr>
          <a:xfrm>
            <a:off x="888631" y="5468471"/>
            <a:ext cx="9573181" cy="1292662"/>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We use </a:t>
            </a:r>
            <a:r>
              <a:rPr lang="en-IN" sz="2000" dirty="0" err="1">
                <a:latin typeface="Arial" panose="020B0604020202020204" pitchFamily="34" charset="0"/>
                <a:cs typeface="Arial" panose="020B0604020202020204" pitchFamily="34" charset="0"/>
              </a:rPr>
              <a:t>LabelEncoding</a:t>
            </a:r>
            <a:r>
              <a:rPr lang="en-IN" sz="2000" dirty="0">
                <a:latin typeface="Arial" panose="020B0604020202020204" pitchFamily="34" charset="0"/>
                <a:cs typeface="Arial" panose="020B0604020202020204" pitchFamily="34" charset="0"/>
              </a:rPr>
              <a:t> to convert all categorical columns into Numerical form.</a:t>
            </a:r>
          </a:p>
          <a:p>
            <a:pPr marL="342900" indent="-342900">
              <a:buAutoNum type="arabicPeriod"/>
            </a:pPr>
            <a:r>
              <a:rPr lang="en-IN" sz="2000" dirty="0">
                <a:latin typeface="Arial" panose="020B0604020202020204" pitchFamily="34" charset="0"/>
                <a:cs typeface="Arial" panose="020B0604020202020204" pitchFamily="34" charset="0"/>
              </a:rPr>
              <a:t>We Shuffle all rows in our dataset.</a:t>
            </a:r>
          </a:p>
          <a:p>
            <a:pPr marL="342900" indent="-342900">
              <a:buAutoNum type="arabicPeriod"/>
            </a:pPr>
            <a:r>
              <a:rPr lang="en-IN" sz="2000" dirty="0">
                <a:latin typeface="Arial" panose="020B0604020202020204" pitchFamily="34" charset="0"/>
                <a:cs typeface="Arial" panose="020B0604020202020204" pitchFamily="34" charset="0"/>
              </a:rPr>
              <a:t>Split the dataset into two parts </a:t>
            </a:r>
            <a:r>
              <a:rPr lang="en-IN" sz="2000" dirty="0" err="1">
                <a:latin typeface="Arial" panose="020B0604020202020204" pitchFamily="34" charset="0"/>
                <a:cs typeface="Arial" panose="020B0604020202020204" pitchFamily="34" charset="0"/>
              </a:rPr>
              <a:t>df_train</a:t>
            </a:r>
            <a:r>
              <a:rPr lang="en-IN" sz="2000" dirty="0">
                <a:latin typeface="Arial" panose="020B0604020202020204" pitchFamily="34" charset="0"/>
                <a:cs typeface="Arial" panose="020B0604020202020204" pitchFamily="34" charset="0"/>
              </a:rPr>
              <a:t> and </a:t>
            </a:r>
            <a:r>
              <a:rPr lang="en-IN" sz="2000" dirty="0" err="1">
                <a:latin typeface="Arial" panose="020B0604020202020204" pitchFamily="34" charset="0"/>
                <a:cs typeface="Arial" panose="020B0604020202020204" pitchFamily="34" charset="0"/>
              </a:rPr>
              <a:t>df_test</a:t>
            </a:r>
            <a:r>
              <a:rPr lang="en-IN" sz="2000" dirty="0">
                <a:latin typeface="Arial" panose="020B0604020202020204" pitchFamily="34" charset="0"/>
                <a:cs typeface="Arial" panose="020B0604020202020204" pitchFamily="34" charset="0"/>
              </a:rPr>
              <a:t>.</a:t>
            </a:r>
          </a:p>
          <a:p>
            <a:pPr marL="342900" indent="-342900">
              <a:buAutoNum type="arabicPeriod"/>
            </a:pPr>
            <a:endParaRPr lang="en-IN" dirty="0"/>
          </a:p>
        </p:txBody>
      </p:sp>
      <p:pic>
        <p:nvPicPr>
          <p:cNvPr id="12" name="Picture 11">
            <a:extLst>
              <a:ext uri="{FF2B5EF4-FFF2-40B4-BE49-F238E27FC236}">
                <a16:creationId xmlns:a16="http://schemas.microsoft.com/office/drawing/2014/main" id="{91DE5500-32C3-49A1-BFAE-3B6EE1D89658}"/>
              </a:ext>
            </a:extLst>
          </p:cNvPr>
          <p:cNvPicPr>
            <a:picLocks noChangeAspect="1"/>
          </p:cNvPicPr>
          <p:nvPr/>
        </p:nvPicPr>
        <p:blipFill>
          <a:blip r:embed="rId5"/>
          <a:stretch>
            <a:fillRect/>
          </a:stretch>
        </p:blipFill>
        <p:spPr>
          <a:xfrm>
            <a:off x="10349636" y="4552950"/>
            <a:ext cx="1743075" cy="2305050"/>
          </a:xfrm>
          <a:prstGeom prst="rect">
            <a:avLst/>
          </a:prstGeom>
        </p:spPr>
      </p:pic>
    </p:spTree>
    <p:extLst>
      <p:ext uri="{BB962C8B-B14F-4D97-AF65-F5344CB8AC3E}">
        <p14:creationId xmlns:p14="http://schemas.microsoft.com/office/powerpoint/2010/main" val="395456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B92C-10C4-492A-8623-2D25B14996D6}"/>
              </a:ext>
            </a:extLst>
          </p:cNvPr>
          <p:cNvSpPr>
            <a:spLocks noGrp="1"/>
          </p:cNvSpPr>
          <p:nvPr>
            <p:ph type="title"/>
          </p:nvPr>
        </p:nvSpPr>
        <p:spPr/>
        <p:txBody>
          <a:bodyPr>
            <a:normAutofit/>
          </a:bodyPr>
          <a:lstStyle/>
          <a:p>
            <a:r>
              <a:rPr lang="en-IN" sz="3600" b="1" u="sng" dirty="0" err="1">
                <a:latin typeface="Bahnschrift" panose="020B0502040204020203" pitchFamily="34" charset="0"/>
              </a:rPr>
              <a:t>Scalling</a:t>
            </a:r>
            <a:r>
              <a:rPr lang="en-IN" sz="3600" b="1" u="sng" dirty="0">
                <a:latin typeface="Bahnschrift" panose="020B0502040204020203" pitchFamily="34" charset="0"/>
              </a:rPr>
              <a:t> &amp; Multicollinearity</a:t>
            </a:r>
          </a:p>
        </p:txBody>
      </p:sp>
      <p:pic>
        <p:nvPicPr>
          <p:cNvPr id="5" name="Content Placeholder 4">
            <a:extLst>
              <a:ext uri="{FF2B5EF4-FFF2-40B4-BE49-F238E27FC236}">
                <a16:creationId xmlns:a16="http://schemas.microsoft.com/office/drawing/2014/main" id="{B4BCA79A-3100-42A2-97DF-58174287CFC6}"/>
              </a:ext>
            </a:extLst>
          </p:cNvPr>
          <p:cNvPicPr>
            <a:picLocks noGrp="1" noChangeAspect="1"/>
          </p:cNvPicPr>
          <p:nvPr>
            <p:ph idx="1"/>
          </p:nvPr>
        </p:nvPicPr>
        <p:blipFill>
          <a:blip r:embed="rId2"/>
          <a:stretch>
            <a:fillRect/>
          </a:stretch>
        </p:blipFill>
        <p:spPr>
          <a:xfrm>
            <a:off x="4988152" y="863152"/>
            <a:ext cx="4837165" cy="1076475"/>
          </a:xfrm>
        </p:spPr>
      </p:pic>
      <p:pic>
        <p:nvPicPr>
          <p:cNvPr id="7" name="Picture 6">
            <a:extLst>
              <a:ext uri="{FF2B5EF4-FFF2-40B4-BE49-F238E27FC236}">
                <a16:creationId xmlns:a16="http://schemas.microsoft.com/office/drawing/2014/main" id="{B289CE6C-8915-46A0-8827-FF673D2C90A0}"/>
              </a:ext>
            </a:extLst>
          </p:cNvPr>
          <p:cNvPicPr>
            <a:picLocks noChangeAspect="1"/>
          </p:cNvPicPr>
          <p:nvPr/>
        </p:nvPicPr>
        <p:blipFill>
          <a:blip r:embed="rId3"/>
          <a:stretch>
            <a:fillRect/>
          </a:stretch>
        </p:blipFill>
        <p:spPr>
          <a:xfrm>
            <a:off x="10198754" y="800399"/>
            <a:ext cx="1655669" cy="5746376"/>
          </a:xfrm>
          <a:prstGeom prst="rect">
            <a:avLst/>
          </a:prstGeom>
        </p:spPr>
      </p:pic>
      <p:pic>
        <p:nvPicPr>
          <p:cNvPr id="9" name="Picture 8">
            <a:extLst>
              <a:ext uri="{FF2B5EF4-FFF2-40B4-BE49-F238E27FC236}">
                <a16:creationId xmlns:a16="http://schemas.microsoft.com/office/drawing/2014/main" id="{3B8B8AA4-401A-43ED-9272-0F73DC49B981}"/>
              </a:ext>
            </a:extLst>
          </p:cNvPr>
          <p:cNvPicPr>
            <a:picLocks noChangeAspect="1"/>
          </p:cNvPicPr>
          <p:nvPr/>
        </p:nvPicPr>
        <p:blipFill>
          <a:blip r:embed="rId4"/>
          <a:stretch>
            <a:fillRect/>
          </a:stretch>
        </p:blipFill>
        <p:spPr>
          <a:xfrm>
            <a:off x="4988152" y="2091256"/>
            <a:ext cx="3872161" cy="1933898"/>
          </a:xfrm>
          <a:prstGeom prst="rect">
            <a:avLst/>
          </a:prstGeom>
        </p:spPr>
      </p:pic>
      <p:pic>
        <p:nvPicPr>
          <p:cNvPr id="11" name="Picture 10">
            <a:extLst>
              <a:ext uri="{FF2B5EF4-FFF2-40B4-BE49-F238E27FC236}">
                <a16:creationId xmlns:a16="http://schemas.microsoft.com/office/drawing/2014/main" id="{CC4280CF-8E2B-486B-AE10-C38F6EFE9782}"/>
              </a:ext>
            </a:extLst>
          </p:cNvPr>
          <p:cNvPicPr>
            <a:picLocks noChangeAspect="1"/>
          </p:cNvPicPr>
          <p:nvPr/>
        </p:nvPicPr>
        <p:blipFill>
          <a:blip r:embed="rId5"/>
          <a:stretch>
            <a:fillRect/>
          </a:stretch>
        </p:blipFill>
        <p:spPr>
          <a:xfrm>
            <a:off x="4988152" y="4326378"/>
            <a:ext cx="4741204" cy="1183991"/>
          </a:xfrm>
          <a:prstGeom prst="rect">
            <a:avLst/>
          </a:prstGeom>
        </p:spPr>
      </p:pic>
      <p:sp>
        <p:nvSpPr>
          <p:cNvPr id="12" name="TextBox 11">
            <a:extLst>
              <a:ext uri="{FF2B5EF4-FFF2-40B4-BE49-F238E27FC236}">
                <a16:creationId xmlns:a16="http://schemas.microsoft.com/office/drawing/2014/main" id="{14E5C624-627D-42F3-8CC5-70EBADB30F6F}"/>
              </a:ext>
            </a:extLst>
          </p:cNvPr>
          <p:cNvSpPr txBox="1"/>
          <p:nvPr/>
        </p:nvSpPr>
        <p:spPr>
          <a:xfrm>
            <a:off x="770964" y="5656729"/>
            <a:ext cx="9206753" cy="1015663"/>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We first save our both clean dataset (train and test)</a:t>
            </a:r>
          </a:p>
          <a:p>
            <a:pPr marL="342900" indent="-342900">
              <a:buAutoNum type="arabicPeriod"/>
            </a:pPr>
            <a:r>
              <a:rPr lang="en-IN" sz="2000" dirty="0">
                <a:latin typeface="Arial" panose="020B0604020202020204" pitchFamily="34" charset="0"/>
                <a:cs typeface="Arial" panose="020B0604020202020204" pitchFamily="34" charset="0"/>
              </a:rPr>
              <a:t>Now, we scaled the data by using </a:t>
            </a:r>
            <a:r>
              <a:rPr lang="en-IN" sz="2000" dirty="0" err="1">
                <a:latin typeface="Arial" panose="020B0604020202020204" pitchFamily="34" charset="0"/>
                <a:cs typeface="Arial" panose="020B0604020202020204" pitchFamily="34" charset="0"/>
              </a:rPr>
              <a:t>StandardScaler</a:t>
            </a:r>
            <a:r>
              <a:rPr lang="en-IN" sz="2000" dirty="0">
                <a:latin typeface="Arial" panose="020B0604020202020204" pitchFamily="34" charset="0"/>
                <a:cs typeface="Arial" panose="020B0604020202020204" pitchFamily="34" charset="0"/>
              </a:rPr>
              <a:t>.</a:t>
            </a:r>
          </a:p>
          <a:p>
            <a:pPr marL="342900" indent="-342900">
              <a:buAutoNum type="arabicPeriod"/>
            </a:pPr>
            <a:r>
              <a:rPr lang="en-IN" sz="2000" dirty="0">
                <a:latin typeface="Arial" panose="020B0604020202020204" pitchFamily="34" charset="0"/>
                <a:cs typeface="Arial" panose="020B0604020202020204" pitchFamily="34" charset="0"/>
              </a:rPr>
              <a:t>We check the multicollinearity and try to remove it by using heatmap and VIF </a:t>
            </a:r>
          </a:p>
        </p:txBody>
      </p:sp>
    </p:spTree>
    <p:extLst>
      <p:ext uri="{BB962C8B-B14F-4D97-AF65-F5344CB8AC3E}">
        <p14:creationId xmlns:p14="http://schemas.microsoft.com/office/powerpoint/2010/main" val="698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EA46-4E5F-4BFA-A258-54D1E9268E8C}"/>
              </a:ext>
            </a:extLst>
          </p:cNvPr>
          <p:cNvSpPr>
            <a:spLocks noGrp="1"/>
          </p:cNvSpPr>
          <p:nvPr>
            <p:ph type="title"/>
          </p:nvPr>
        </p:nvSpPr>
        <p:spPr/>
        <p:txBody>
          <a:bodyPr>
            <a:normAutofit/>
          </a:bodyPr>
          <a:lstStyle/>
          <a:p>
            <a:r>
              <a:rPr lang="en-IN" sz="3600" b="1" u="sng" dirty="0">
                <a:latin typeface="Bahnschrift" panose="020B0502040204020203" pitchFamily="34" charset="0"/>
              </a:rPr>
              <a:t>Models</a:t>
            </a:r>
          </a:p>
        </p:txBody>
      </p:sp>
      <p:pic>
        <p:nvPicPr>
          <p:cNvPr id="5" name="Content Placeholder 4">
            <a:extLst>
              <a:ext uri="{FF2B5EF4-FFF2-40B4-BE49-F238E27FC236}">
                <a16:creationId xmlns:a16="http://schemas.microsoft.com/office/drawing/2014/main" id="{794085AC-ED7C-4F34-999F-41D852258D4F}"/>
              </a:ext>
            </a:extLst>
          </p:cNvPr>
          <p:cNvPicPr>
            <a:picLocks noGrp="1" noChangeAspect="1"/>
          </p:cNvPicPr>
          <p:nvPr>
            <p:ph idx="1"/>
          </p:nvPr>
        </p:nvPicPr>
        <p:blipFill>
          <a:blip r:embed="rId2"/>
          <a:stretch>
            <a:fillRect/>
          </a:stretch>
        </p:blipFill>
        <p:spPr>
          <a:xfrm>
            <a:off x="5227001" y="603153"/>
            <a:ext cx="3105583" cy="1381318"/>
          </a:xfrm>
        </p:spPr>
      </p:pic>
      <p:pic>
        <p:nvPicPr>
          <p:cNvPr id="7" name="Picture 6">
            <a:extLst>
              <a:ext uri="{FF2B5EF4-FFF2-40B4-BE49-F238E27FC236}">
                <a16:creationId xmlns:a16="http://schemas.microsoft.com/office/drawing/2014/main" id="{323BC7D1-EAA0-4A43-8AE9-1D9781B94FE3}"/>
              </a:ext>
            </a:extLst>
          </p:cNvPr>
          <p:cNvPicPr>
            <a:picLocks noChangeAspect="1"/>
          </p:cNvPicPr>
          <p:nvPr/>
        </p:nvPicPr>
        <p:blipFill>
          <a:blip r:embed="rId3"/>
          <a:stretch>
            <a:fillRect/>
          </a:stretch>
        </p:blipFill>
        <p:spPr>
          <a:xfrm>
            <a:off x="5227001" y="2349925"/>
            <a:ext cx="3104403" cy="1755909"/>
          </a:xfrm>
          <a:prstGeom prst="rect">
            <a:avLst/>
          </a:prstGeom>
        </p:spPr>
      </p:pic>
      <p:pic>
        <p:nvPicPr>
          <p:cNvPr id="9" name="Picture 8">
            <a:extLst>
              <a:ext uri="{FF2B5EF4-FFF2-40B4-BE49-F238E27FC236}">
                <a16:creationId xmlns:a16="http://schemas.microsoft.com/office/drawing/2014/main" id="{DB00BDD6-3E9B-4193-A681-8D942ADBB81D}"/>
              </a:ext>
            </a:extLst>
          </p:cNvPr>
          <p:cNvPicPr>
            <a:picLocks noChangeAspect="1"/>
          </p:cNvPicPr>
          <p:nvPr/>
        </p:nvPicPr>
        <p:blipFill>
          <a:blip r:embed="rId4"/>
          <a:stretch>
            <a:fillRect/>
          </a:stretch>
        </p:blipFill>
        <p:spPr>
          <a:xfrm>
            <a:off x="8604810" y="2349925"/>
            <a:ext cx="3104402" cy="1755910"/>
          </a:xfrm>
          <a:prstGeom prst="rect">
            <a:avLst/>
          </a:prstGeom>
        </p:spPr>
      </p:pic>
      <p:pic>
        <p:nvPicPr>
          <p:cNvPr id="11" name="Picture 10">
            <a:extLst>
              <a:ext uri="{FF2B5EF4-FFF2-40B4-BE49-F238E27FC236}">
                <a16:creationId xmlns:a16="http://schemas.microsoft.com/office/drawing/2014/main" id="{5D307853-00D1-452A-8DBF-00145E4174C3}"/>
              </a:ext>
            </a:extLst>
          </p:cNvPr>
          <p:cNvPicPr>
            <a:picLocks noChangeAspect="1"/>
          </p:cNvPicPr>
          <p:nvPr/>
        </p:nvPicPr>
        <p:blipFill>
          <a:blip r:embed="rId5"/>
          <a:stretch>
            <a:fillRect/>
          </a:stretch>
        </p:blipFill>
        <p:spPr>
          <a:xfrm>
            <a:off x="8551825" y="603153"/>
            <a:ext cx="3210373" cy="1467055"/>
          </a:xfrm>
          <a:prstGeom prst="rect">
            <a:avLst/>
          </a:prstGeom>
        </p:spPr>
      </p:pic>
      <p:sp>
        <p:nvSpPr>
          <p:cNvPr id="16" name="TextBox 15">
            <a:extLst>
              <a:ext uri="{FF2B5EF4-FFF2-40B4-BE49-F238E27FC236}">
                <a16:creationId xmlns:a16="http://schemas.microsoft.com/office/drawing/2014/main" id="{05859215-8A45-4BB4-8162-20469115F181}"/>
              </a:ext>
            </a:extLst>
          </p:cNvPr>
          <p:cNvSpPr txBox="1"/>
          <p:nvPr/>
        </p:nvSpPr>
        <p:spPr>
          <a:xfrm>
            <a:off x="1030941" y="5387788"/>
            <a:ext cx="8561294" cy="1015663"/>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We use 5 modals here- Linear Regression, decision Tree Regressor, Random Forest Regressor, SVR and </a:t>
            </a:r>
            <a:r>
              <a:rPr lang="en-IN" sz="2000" dirty="0" err="1">
                <a:latin typeface="Arial" panose="020B0604020202020204" pitchFamily="34" charset="0"/>
                <a:cs typeface="Arial" panose="020B0604020202020204" pitchFamily="34" charset="0"/>
              </a:rPr>
              <a:t>KNNRegressor</a:t>
            </a:r>
            <a:r>
              <a:rPr lang="en-IN" sz="2000" dirty="0">
                <a:latin typeface="Arial" panose="020B0604020202020204" pitchFamily="34" charset="0"/>
                <a:cs typeface="Arial" panose="020B0604020202020204" pitchFamily="34" charset="0"/>
              </a:rPr>
              <a:t>.</a:t>
            </a:r>
          </a:p>
          <a:p>
            <a:pPr marL="342900" indent="-342900">
              <a:buAutoNum type="arabicPeriod"/>
            </a:pPr>
            <a:r>
              <a:rPr lang="en-IN" sz="2000" dirty="0">
                <a:latin typeface="Arial" panose="020B0604020202020204" pitchFamily="34" charset="0"/>
                <a:cs typeface="Arial" panose="020B0604020202020204" pitchFamily="34" charset="0"/>
              </a:rPr>
              <a:t>Random Forest Regressor is giving us more accuracy than others.</a:t>
            </a:r>
          </a:p>
        </p:txBody>
      </p:sp>
    </p:spTree>
    <p:extLst>
      <p:ext uri="{BB962C8B-B14F-4D97-AF65-F5344CB8AC3E}">
        <p14:creationId xmlns:p14="http://schemas.microsoft.com/office/powerpoint/2010/main" val="406594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1072-4FC4-453A-A3A9-D42B7AAC94A0}"/>
              </a:ext>
            </a:extLst>
          </p:cNvPr>
          <p:cNvSpPr>
            <a:spLocks noGrp="1"/>
          </p:cNvSpPr>
          <p:nvPr>
            <p:ph type="title"/>
          </p:nvPr>
        </p:nvSpPr>
        <p:spPr>
          <a:xfrm>
            <a:off x="888631" y="2349925"/>
            <a:ext cx="3504075" cy="2456442"/>
          </a:xfrm>
        </p:spPr>
        <p:txBody>
          <a:bodyPr>
            <a:normAutofit/>
          </a:bodyPr>
          <a:lstStyle/>
          <a:p>
            <a:r>
              <a:rPr lang="en-IN" sz="3600" b="1" u="sng" dirty="0">
                <a:latin typeface="Bahnschrift" panose="020B0502040204020203" pitchFamily="34" charset="0"/>
              </a:rPr>
              <a:t>Table of Content</a:t>
            </a:r>
          </a:p>
        </p:txBody>
      </p:sp>
      <p:sp>
        <p:nvSpPr>
          <p:cNvPr id="3" name="Content Placeholder 2">
            <a:extLst>
              <a:ext uri="{FF2B5EF4-FFF2-40B4-BE49-F238E27FC236}">
                <a16:creationId xmlns:a16="http://schemas.microsoft.com/office/drawing/2014/main" id="{AACC9D8E-1461-4761-B32C-248264B94783}"/>
              </a:ext>
            </a:extLst>
          </p:cNvPr>
          <p:cNvSpPr>
            <a:spLocks noGrp="1"/>
          </p:cNvSpPr>
          <p:nvPr>
            <p:ph idx="1"/>
          </p:nvPr>
        </p:nvSpPr>
        <p:spPr/>
        <p:txBody>
          <a:bodyPr/>
          <a:lstStyle/>
          <a:p>
            <a:r>
              <a:rPr lang="en-IN" sz="2000" dirty="0">
                <a:latin typeface="Arial" panose="020B0604020202020204" pitchFamily="34" charset="0"/>
                <a:cs typeface="Arial" panose="020B0604020202020204" pitchFamily="34" charset="0"/>
              </a:rPr>
              <a:t>Introduction</a:t>
            </a:r>
          </a:p>
          <a:p>
            <a:r>
              <a:rPr lang="en-IN" sz="2000" dirty="0">
                <a:latin typeface="Arial" panose="020B0604020202020204" pitchFamily="34" charset="0"/>
                <a:cs typeface="Arial" panose="020B0604020202020204" pitchFamily="34" charset="0"/>
              </a:rPr>
              <a:t>Benefits of House Price Prediction</a:t>
            </a:r>
          </a:p>
          <a:p>
            <a:r>
              <a:rPr lang="en-IN" sz="2000" dirty="0">
                <a:latin typeface="Arial" panose="020B0604020202020204" pitchFamily="34" charset="0"/>
                <a:cs typeface="Arial" panose="020B0604020202020204" pitchFamily="34" charset="0"/>
              </a:rPr>
              <a:t>Problem statement</a:t>
            </a:r>
          </a:p>
          <a:p>
            <a:r>
              <a:rPr lang="en-IN" sz="2000" dirty="0">
                <a:latin typeface="Arial" panose="020B0604020202020204" pitchFamily="34" charset="0"/>
                <a:cs typeface="Arial" panose="020B0604020202020204" pitchFamily="34" charset="0"/>
              </a:rPr>
              <a:t>Objectives</a:t>
            </a:r>
          </a:p>
          <a:p>
            <a:r>
              <a:rPr lang="en-IN" sz="2000" dirty="0">
                <a:latin typeface="Arial" panose="020B0604020202020204" pitchFamily="34" charset="0"/>
                <a:cs typeface="Arial" panose="020B0604020202020204" pitchFamily="34" charset="0"/>
              </a:rPr>
              <a:t>Research Methodology</a:t>
            </a:r>
          </a:p>
          <a:p>
            <a:r>
              <a:rPr lang="en-IN" sz="2000" dirty="0">
                <a:latin typeface="Arial" panose="020B0604020202020204" pitchFamily="34" charset="0"/>
                <a:cs typeface="Arial" panose="020B0604020202020204" pitchFamily="34" charset="0"/>
              </a:rPr>
              <a:t>Data Analysis/ Visualizations/ Observations</a:t>
            </a:r>
          </a:p>
          <a:p>
            <a:r>
              <a:rPr lang="en-IN" sz="2000" dirty="0">
                <a:latin typeface="Arial" panose="020B0604020202020204" pitchFamily="34" charset="0"/>
                <a:cs typeface="Arial" panose="020B0604020202020204" pitchFamily="34" charset="0"/>
              </a:rPr>
              <a:t>Conclusions</a:t>
            </a:r>
          </a:p>
          <a:p>
            <a:endParaRPr lang="en-IN" dirty="0"/>
          </a:p>
        </p:txBody>
      </p:sp>
      <p:pic>
        <p:nvPicPr>
          <p:cNvPr id="5" name="Picture 4">
            <a:extLst>
              <a:ext uri="{FF2B5EF4-FFF2-40B4-BE49-F238E27FC236}">
                <a16:creationId xmlns:a16="http://schemas.microsoft.com/office/drawing/2014/main" id="{26526367-C103-4241-A62C-6570863532C6}"/>
              </a:ext>
            </a:extLst>
          </p:cNvPr>
          <p:cNvPicPr>
            <a:picLocks noChangeAspect="1"/>
          </p:cNvPicPr>
          <p:nvPr/>
        </p:nvPicPr>
        <p:blipFill>
          <a:blip r:embed="rId2"/>
          <a:stretch>
            <a:fillRect/>
          </a:stretch>
        </p:blipFill>
        <p:spPr>
          <a:xfrm>
            <a:off x="9895074" y="803186"/>
            <a:ext cx="1743075" cy="2305050"/>
          </a:xfrm>
          <a:prstGeom prst="rect">
            <a:avLst/>
          </a:prstGeom>
        </p:spPr>
      </p:pic>
    </p:spTree>
    <p:extLst>
      <p:ext uri="{BB962C8B-B14F-4D97-AF65-F5344CB8AC3E}">
        <p14:creationId xmlns:p14="http://schemas.microsoft.com/office/powerpoint/2010/main" val="6698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3B5B-6B4E-40C4-AB8A-887B9E1D5614}"/>
              </a:ext>
            </a:extLst>
          </p:cNvPr>
          <p:cNvSpPr>
            <a:spLocks noGrp="1"/>
          </p:cNvSpPr>
          <p:nvPr>
            <p:ph type="title"/>
          </p:nvPr>
        </p:nvSpPr>
        <p:spPr/>
        <p:txBody>
          <a:bodyPr>
            <a:normAutofit/>
          </a:bodyPr>
          <a:lstStyle/>
          <a:p>
            <a:r>
              <a:rPr lang="en-IN" sz="3600" b="1" u="sng" dirty="0"/>
              <a:t>CV </a:t>
            </a:r>
            <a:r>
              <a:rPr lang="en-IN" sz="3600" b="1" u="sng" dirty="0">
                <a:latin typeface="Bahnschrift" panose="020B0502040204020203" pitchFamily="34" charset="0"/>
              </a:rPr>
              <a:t>Score</a:t>
            </a:r>
          </a:p>
        </p:txBody>
      </p:sp>
      <p:pic>
        <p:nvPicPr>
          <p:cNvPr id="5" name="Content Placeholder 4">
            <a:extLst>
              <a:ext uri="{FF2B5EF4-FFF2-40B4-BE49-F238E27FC236}">
                <a16:creationId xmlns:a16="http://schemas.microsoft.com/office/drawing/2014/main" id="{C36342E4-6ED6-4945-A0F1-CF6E1F224E71}"/>
              </a:ext>
            </a:extLst>
          </p:cNvPr>
          <p:cNvPicPr>
            <a:picLocks noGrp="1" noChangeAspect="1"/>
          </p:cNvPicPr>
          <p:nvPr>
            <p:ph idx="1"/>
          </p:nvPr>
        </p:nvPicPr>
        <p:blipFill>
          <a:blip r:embed="rId2"/>
          <a:stretch>
            <a:fillRect/>
          </a:stretch>
        </p:blipFill>
        <p:spPr>
          <a:xfrm>
            <a:off x="4800718" y="462616"/>
            <a:ext cx="2442764" cy="2683995"/>
          </a:xfrm>
        </p:spPr>
      </p:pic>
      <p:pic>
        <p:nvPicPr>
          <p:cNvPr id="7" name="Picture 6">
            <a:extLst>
              <a:ext uri="{FF2B5EF4-FFF2-40B4-BE49-F238E27FC236}">
                <a16:creationId xmlns:a16="http://schemas.microsoft.com/office/drawing/2014/main" id="{DF3C602A-277C-41DB-83EB-CE24DAB6D279}"/>
              </a:ext>
            </a:extLst>
          </p:cNvPr>
          <p:cNvPicPr>
            <a:picLocks noChangeAspect="1"/>
          </p:cNvPicPr>
          <p:nvPr/>
        </p:nvPicPr>
        <p:blipFill>
          <a:blip r:embed="rId3"/>
          <a:stretch>
            <a:fillRect/>
          </a:stretch>
        </p:blipFill>
        <p:spPr>
          <a:xfrm>
            <a:off x="8063871" y="520412"/>
            <a:ext cx="2442764" cy="2568402"/>
          </a:xfrm>
          <a:prstGeom prst="rect">
            <a:avLst/>
          </a:prstGeom>
        </p:spPr>
      </p:pic>
      <p:sp>
        <p:nvSpPr>
          <p:cNvPr id="12" name="TextBox 11">
            <a:extLst>
              <a:ext uri="{FF2B5EF4-FFF2-40B4-BE49-F238E27FC236}">
                <a16:creationId xmlns:a16="http://schemas.microsoft.com/office/drawing/2014/main" id="{B4979B45-0091-4C07-82EC-46C70137CD87}"/>
              </a:ext>
            </a:extLst>
          </p:cNvPr>
          <p:cNvSpPr txBox="1"/>
          <p:nvPr/>
        </p:nvSpPr>
        <p:spPr>
          <a:xfrm>
            <a:off x="797858" y="5379721"/>
            <a:ext cx="10892118" cy="1015663"/>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By using Cross validation, Random forest is giving us better accuracy than others.</a:t>
            </a:r>
          </a:p>
          <a:p>
            <a:pPr marL="342900" indent="-342900" algn="just">
              <a:buAutoNum type="arabicPeriod"/>
            </a:pPr>
            <a:r>
              <a:rPr lang="en-IN" sz="2000" dirty="0">
                <a:latin typeface="Arial" panose="020B0604020202020204" pitchFamily="34" charset="0"/>
                <a:cs typeface="Arial" panose="020B0604020202020204" pitchFamily="34" charset="0"/>
              </a:rPr>
              <a:t>So, we can neglect SVR, Decision tree because they gives us worst accuracy.</a:t>
            </a:r>
          </a:p>
          <a:p>
            <a:pPr marL="342900" indent="-342900" algn="just">
              <a:buAutoNum type="arabicPeriod"/>
            </a:pPr>
            <a:r>
              <a:rPr lang="en-IN" sz="2000" dirty="0">
                <a:latin typeface="Arial" panose="020B0604020202020204" pitchFamily="34" charset="0"/>
                <a:cs typeface="Arial" panose="020B0604020202020204" pitchFamily="34" charset="0"/>
              </a:rPr>
              <a:t>MAE, MSE, RSME are better in Random forest than other model.</a:t>
            </a:r>
          </a:p>
        </p:txBody>
      </p:sp>
      <p:pic>
        <p:nvPicPr>
          <p:cNvPr id="14" name="Picture 13">
            <a:extLst>
              <a:ext uri="{FF2B5EF4-FFF2-40B4-BE49-F238E27FC236}">
                <a16:creationId xmlns:a16="http://schemas.microsoft.com/office/drawing/2014/main" id="{F40F4DB5-0D88-4F07-B316-1E1C7F3442AD}"/>
              </a:ext>
            </a:extLst>
          </p:cNvPr>
          <p:cNvPicPr>
            <a:picLocks noChangeAspect="1"/>
          </p:cNvPicPr>
          <p:nvPr/>
        </p:nvPicPr>
        <p:blipFill>
          <a:blip r:embed="rId4"/>
          <a:stretch>
            <a:fillRect/>
          </a:stretch>
        </p:blipFill>
        <p:spPr>
          <a:xfrm>
            <a:off x="4800718" y="3357283"/>
            <a:ext cx="3993658" cy="1627094"/>
          </a:xfrm>
          <a:prstGeom prst="rect">
            <a:avLst/>
          </a:prstGeom>
        </p:spPr>
      </p:pic>
      <p:pic>
        <p:nvPicPr>
          <p:cNvPr id="16" name="Picture 15">
            <a:extLst>
              <a:ext uri="{FF2B5EF4-FFF2-40B4-BE49-F238E27FC236}">
                <a16:creationId xmlns:a16="http://schemas.microsoft.com/office/drawing/2014/main" id="{FD130514-30FF-44A9-96B7-08EDCCE5966C}"/>
              </a:ext>
            </a:extLst>
          </p:cNvPr>
          <p:cNvPicPr>
            <a:picLocks noChangeAspect="1"/>
          </p:cNvPicPr>
          <p:nvPr/>
        </p:nvPicPr>
        <p:blipFill>
          <a:blip r:embed="rId5"/>
          <a:stretch>
            <a:fillRect/>
          </a:stretch>
        </p:blipFill>
        <p:spPr>
          <a:xfrm>
            <a:off x="10563225" y="4692463"/>
            <a:ext cx="1628775" cy="2143125"/>
          </a:xfrm>
          <a:prstGeom prst="rect">
            <a:avLst/>
          </a:prstGeom>
        </p:spPr>
      </p:pic>
    </p:spTree>
    <p:extLst>
      <p:ext uri="{BB962C8B-B14F-4D97-AF65-F5344CB8AC3E}">
        <p14:creationId xmlns:p14="http://schemas.microsoft.com/office/powerpoint/2010/main" val="1757377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6469-A2BC-4DA0-8578-70F970EF0425}"/>
              </a:ext>
            </a:extLst>
          </p:cNvPr>
          <p:cNvSpPr>
            <a:spLocks noGrp="1"/>
          </p:cNvSpPr>
          <p:nvPr>
            <p:ph type="title"/>
          </p:nvPr>
        </p:nvSpPr>
        <p:spPr/>
        <p:txBody>
          <a:bodyPr>
            <a:normAutofit/>
          </a:bodyPr>
          <a:lstStyle/>
          <a:p>
            <a:r>
              <a:rPr lang="en-IN" sz="3600" b="1" u="sng" dirty="0">
                <a:latin typeface="Bahnschrift" panose="020B0502040204020203" pitchFamily="34" charset="0"/>
              </a:rPr>
              <a:t>Lasso &amp; Ridge</a:t>
            </a:r>
            <a:br>
              <a:rPr lang="en-IN" sz="3600" b="1" u="sng" dirty="0">
                <a:latin typeface="Bahnschrift" panose="020B0502040204020203" pitchFamily="34" charset="0"/>
              </a:rPr>
            </a:br>
            <a:r>
              <a:rPr lang="en-IN" sz="3600" b="1" u="sng" dirty="0">
                <a:latin typeface="Bahnschrift" panose="020B0502040204020203" pitchFamily="34" charset="0"/>
              </a:rPr>
              <a:t>Regression</a:t>
            </a:r>
          </a:p>
        </p:txBody>
      </p:sp>
      <p:pic>
        <p:nvPicPr>
          <p:cNvPr id="5" name="Content Placeholder 4">
            <a:extLst>
              <a:ext uri="{FF2B5EF4-FFF2-40B4-BE49-F238E27FC236}">
                <a16:creationId xmlns:a16="http://schemas.microsoft.com/office/drawing/2014/main" id="{3D687A45-345C-46A0-BF18-D1F518B69AE6}"/>
              </a:ext>
            </a:extLst>
          </p:cNvPr>
          <p:cNvPicPr>
            <a:picLocks noGrp="1" noChangeAspect="1"/>
          </p:cNvPicPr>
          <p:nvPr>
            <p:ph idx="1"/>
          </p:nvPr>
        </p:nvPicPr>
        <p:blipFill>
          <a:blip r:embed="rId2"/>
          <a:stretch>
            <a:fillRect/>
          </a:stretch>
        </p:blipFill>
        <p:spPr>
          <a:xfrm>
            <a:off x="4582539" y="426297"/>
            <a:ext cx="3026921" cy="2654702"/>
          </a:xfrm>
        </p:spPr>
      </p:pic>
      <p:pic>
        <p:nvPicPr>
          <p:cNvPr id="7" name="Picture 6">
            <a:extLst>
              <a:ext uri="{FF2B5EF4-FFF2-40B4-BE49-F238E27FC236}">
                <a16:creationId xmlns:a16="http://schemas.microsoft.com/office/drawing/2014/main" id="{648FCBB8-D1A0-4BDB-969F-35A015E7C7F7}"/>
              </a:ext>
            </a:extLst>
          </p:cNvPr>
          <p:cNvPicPr>
            <a:picLocks noChangeAspect="1"/>
          </p:cNvPicPr>
          <p:nvPr/>
        </p:nvPicPr>
        <p:blipFill>
          <a:blip r:embed="rId3"/>
          <a:stretch>
            <a:fillRect/>
          </a:stretch>
        </p:blipFill>
        <p:spPr>
          <a:xfrm>
            <a:off x="7804389" y="426297"/>
            <a:ext cx="4153480" cy="1971950"/>
          </a:xfrm>
          <a:prstGeom prst="rect">
            <a:avLst/>
          </a:prstGeom>
        </p:spPr>
      </p:pic>
      <p:pic>
        <p:nvPicPr>
          <p:cNvPr id="15" name="Picture 14">
            <a:extLst>
              <a:ext uri="{FF2B5EF4-FFF2-40B4-BE49-F238E27FC236}">
                <a16:creationId xmlns:a16="http://schemas.microsoft.com/office/drawing/2014/main" id="{A36F3FD2-37AC-4C32-9233-2940EDDA5332}"/>
              </a:ext>
            </a:extLst>
          </p:cNvPr>
          <p:cNvPicPr>
            <a:picLocks noChangeAspect="1"/>
          </p:cNvPicPr>
          <p:nvPr/>
        </p:nvPicPr>
        <p:blipFill>
          <a:blip r:embed="rId4"/>
          <a:stretch>
            <a:fillRect/>
          </a:stretch>
        </p:blipFill>
        <p:spPr>
          <a:xfrm>
            <a:off x="4582539" y="3319980"/>
            <a:ext cx="3026921" cy="3111723"/>
          </a:xfrm>
          <a:prstGeom prst="rect">
            <a:avLst/>
          </a:prstGeom>
        </p:spPr>
      </p:pic>
      <p:pic>
        <p:nvPicPr>
          <p:cNvPr id="17" name="Picture 16">
            <a:extLst>
              <a:ext uri="{FF2B5EF4-FFF2-40B4-BE49-F238E27FC236}">
                <a16:creationId xmlns:a16="http://schemas.microsoft.com/office/drawing/2014/main" id="{74B1A6A6-2D9D-4242-9342-BDF3A32095DF}"/>
              </a:ext>
            </a:extLst>
          </p:cNvPr>
          <p:cNvPicPr>
            <a:picLocks noChangeAspect="1"/>
          </p:cNvPicPr>
          <p:nvPr/>
        </p:nvPicPr>
        <p:blipFill>
          <a:blip r:embed="rId5"/>
          <a:stretch>
            <a:fillRect/>
          </a:stretch>
        </p:blipFill>
        <p:spPr>
          <a:xfrm>
            <a:off x="7901853" y="3187449"/>
            <a:ext cx="4056016" cy="2218269"/>
          </a:xfrm>
          <a:prstGeom prst="rect">
            <a:avLst/>
          </a:prstGeom>
        </p:spPr>
      </p:pic>
      <p:sp>
        <p:nvSpPr>
          <p:cNvPr id="18" name="TextBox 17">
            <a:extLst>
              <a:ext uri="{FF2B5EF4-FFF2-40B4-BE49-F238E27FC236}">
                <a16:creationId xmlns:a16="http://schemas.microsoft.com/office/drawing/2014/main" id="{3B3CDD65-F6E5-4CD0-A891-79956B1799DC}"/>
              </a:ext>
            </a:extLst>
          </p:cNvPr>
          <p:cNvSpPr txBox="1"/>
          <p:nvPr/>
        </p:nvSpPr>
        <p:spPr>
          <a:xfrm>
            <a:off x="645459" y="5513294"/>
            <a:ext cx="3742151" cy="1015663"/>
          </a:xfrm>
          <a:prstGeom prst="rect">
            <a:avLst/>
          </a:prstGeom>
          <a:noFill/>
        </p:spPr>
        <p:txBody>
          <a:bodyPr wrap="square" rtlCol="0">
            <a:spAutoFit/>
          </a:bodyPr>
          <a:lstStyle/>
          <a:p>
            <a:pPr algn="just"/>
            <a:r>
              <a:rPr lang="en-IN" sz="2000" dirty="0">
                <a:latin typeface="Arial" panose="020B0604020202020204" pitchFamily="34" charset="0"/>
                <a:cs typeface="Arial" panose="020B0604020202020204" pitchFamily="34" charset="0"/>
              </a:rPr>
              <a:t>1. Lasso and Ridge regression both are giving us worst accuracy.</a:t>
            </a:r>
          </a:p>
        </p:txBody>
      </p:sp>
    </p:spTree>
    <p:extLst>
      <p:ext uri="{BB962C8B-B14F-4D97-AF65-F5344CB8AC3E}">
        <p14:creationId xmlns:p14="http://schemas.microsoft.com/office/powerpoint/2010/main" val="294745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0339-56D1-43C2-859A-A44AF588F1A7}"/>
              </a:ext>
            </a:extLst>
          </p:cNvPr>
          <p:cNvSpPr>
            <a:spLocks noGrp="1"/>
          </p:cNvSpPr>
          <p:nvPr>
            <p:ph type="title"/>
          </p:nvPr>
        </p:nvSpPr>
        <p:spPr/>
        <p:txBody>
          <a:bodyPr>
            <a:normAutofit/>
          </a:bodyPr>
          <a:lstStyle/>
          <a:p>
            <a:r>
              <a:rPr lang="en-IN" sz="3600" b="1" u="sng" dirty="0" err="1">
                <a:latin typeface="Bahnschrift" panose="020B0502040204020203" pitchFamily="34" charset="0"/>
              </a:rPr>
              <a:t>GridSearchCV</a:t>
            </a:r>
            <a:br>
              <a:rPr lang="en-IN" sz="3600" b="1" u="sng" dirty="0">
                <a:latin typeface="Bahnschrift" panose="020B0502040204020203" pitchFamily="34" charset="0"/>
              </a:rPr>
            </a:br>
            <a:r>
              <a:rPr lang="en-IN" sz="3600" b="1" u="sng" dirty="0">
                <a:latin typeface="Bahnschrift" panose="020B0502040204020203" pitchFamily="34" charset="0"/>
              </a:rPr>
              <a:t>using</a:t>
            </a:r>
            <a:br>
              <a:rPr lang="en-IN" sz="3600" b="1" u="sng" dirty="0">
                <a:latin typeface="Bahnschrift" panose="020B0502040204020203" pitchFamily="34" charset="0"/>
              </a:rPr>
            </a:br>
            <a:r>
              <a:rPr lang="en-IN" sz="3600" b="1" u="sng" dirty="0" err="1">
                <a:latin typeface="Bahnschrift" panose="020B0502040204020203" pitchFamily="34" charset="0"/>
              </a:rPr>
              <a:t>RandomForest</a:t>
            </a:r>
            <a:br>
              <a:rPr lang="en-IN" sz="3600" b="1" u="sng" dirty="0">
                <a:latin typeface="Bahnschrift" panose="020B0502040204020203" pitchFamily="34" charset="0"/>
              </a:rPr>
            </a:br>
            <a:r>
              <a:rPr lang="en-IN" sz="3600" b="1" u="sng" dirty="0">
                <a:latin typeface="Bahnschrift" panose="020B0502040204020203" pitchFamily="34" charset="0"/>
              </a:rPr>
              <a:t>Regressor</a:t>
            </a:r>
          </a:p>
        </p:txBody>
      </p:sp>
      <p:pic>
        <p:nvPicPr>
          <p:cNvPr id="5" name="Content Placeholder 4">
            <a:extLst>
              <a:ext uri="{FF2B5EF4-FFF2-40B4-BE49-F238E27FC236}">
                <a16:creationId xmlns:a16="http://schemas.microsoft.com/office/drawing/2014/main" id="{ACB97332-C124-4FD7-9AF6-B4F97739E643}"/>
              </a:ext>
            </a:extLst>
          </p:cNvPr>
          <p:cNvPicPr>
            <a:picLocks noGrp="1" noChangeAspect="1"/>
          </p:cNvPicPr>
          <p:nvPr>
            <p:ph idx="1"/>
          </p:nvPr>
        </p:nvPicPr>
        <p:blipFill>
          <a:blip r:embed="rId2"/>
          <a:stretch>
            <a:fillRect/>
          </a:stretch>
        </p:blipFill>
        <p:spPr>
          <a:xfrm>
            <a:off x="5111278" y="574445"/>
            <a:ext cx="6282862" cy="2554237"/>
          </a:xfrm>
        </p:spPr>
      </p:pic>
      <p:pic>
        <p:nvPicPr>
          <p:cNvPr id="15" name="Picture 14">
            <a:extLst>
              <a:ext uri="{FF2B5EF4-FFF2-40B4-BE49-F238E27FC236}">
                <a16:creationId xmlns:a16="http://schemas.microsoft.com/office/drawing/2014/main" id="{56359507-78EA-445C-90D6-C10CC20B05F0}"/>
              </a:ext>
            </a:extLst>
          </p:cNvPr>
          <p:cNvPicPr>
            <a:picLocks noChangeAspect="1"/>
          </p:cNvPicPr>
          <p:nvPr/>
        </p:nvPicPr>
        <p:blipFill>
          <a:blip r:embed="rId3"/>
          <a:stretch>
            <a:fillRect/>
          </a:stretch>
        </p:blipFill>
        <p:spPr>
          <a:xfrm>
            <a:off x="5111277" y="3309205"/>
            <a:ext cx="6282863" cy="2629267"/>
          </a:xfrm>
          <a:prstGeom prst="rect">
            <a:avLst/>
          </a:prstGeom>
        </p:spPr>
      </p:pic>
      <p:sp>
        <p:nvSpPr>
          <p:cNvPr id="16" name="TextBox 15">
            <a:extLst>
              <a:ext uri="{FF2B5EF4-FFF2-40B4-BE49-F238E27FC236}">
                <a16:creationId xmlns:a16="http://schemas.microsoft.com/office/drawing/2014/main" id="{E6AFB373-17C1-4456-867B-A9D0B8AC1165}"/>
              </a:ext>
            </a:extLst>
          </p:cNvPr>
          <p:cNvSpPr txBox="1"/>
          <p:nvPr/>
        </p:nvSpPr>
        <p:spPr>
          <a:xfrm>
            <a:off x="888631" y="5351929"/>
            <a:ext cx="4024028" cy="1323439"/>
          </a:xfrm>
          <a:prstGeom prst="rect">
            <a:avLst/>
          </a:prstGeom>
          <a:noFill/>
        </p:spPr>
        <p:txBody>
          <a:bodyPr wrap="square" rtlCol="0">
            <a:spAutoFit/>
          </a:bodyPr>
          <a:lstStyle/>
          <a:p>
            <a:pPr algn="just"/>
            <a:r>
              <a:rPr lang="en-IN" sz="2000" dirty="0">
                <a:latin typeface="Arial" panose="020B0604020202020204" pitchFamily="34" charset="0"/>
                <a:cs typeface="Arial" panose="020B0604020202020204" pitchFamily="34" charset="0"/>
              </a:rPr>
              <a:t>1. </a:t>
            </a:r>
            <a:r>
              <a:rPr lang="en-IN" sz="2000" dirty="0" err="1">
                <a:latin typeface="Arial" panose="020B0604020202020204" pitchFamily="34" charset="0"/>
                <a:cs typeface="Arial" panose="020B0604020202020204" pitchFamily="34" charset="0"/>
              </a:rPr>
              <a:t>GridSearchCV</a:t>
            </a:r>
            <a:r>
              <a:rPr lang="en-IN" sz="2000" dirty="0">
                <a:latin typeface="Arial" panose="020B0604020202020204" pitchFamily="34" charset="0"/>
                <a:cs typeface="Arial" panose="020B0604020202020204" pitchFamily="34" charset="0"/>
              </a:rPr>
              <a:t> by using </a:t>
            </a:r>
            <a:r>
              <a:rPr lang="en-IN" sz="2000" dirty="0" err="1">
                <a:latin typeface="Arial" panose="020B0604020202020204" pitchFamily="34" charset="0"/>
                <a:cs typeface="Arial" panose="020B0604020202020204" pitchFamily="34" charset="0"/>
              </a:rPr>
              <a:t>RandomForestRegressor</a:t>
            </a:r>
            <a:r>
              <a:rPr lang="en-IN" sz="2000" dirty="0">
                <a:latin typeface="Arial" panose="020B0604020202020204" pitchFamily="34" charset="0"/>
                <a:cs typeface="Arial" panose="020B0604020202020204" pitchFamily="34" charset="0"/>
              </a:rPr>
              <a:t> as a estimator is giving us approx. 75% Accuracy.</a:t>
            </a:r>
          </a:p>
        </p:txBody>
      </p:sp>
    </p:spTree>
    <p:extLst>
      <p:ext uri="{BB962C8B-B14F-4D97-AF65-F5344CB8AC3E}">
        <p14:creationId xmlns:p14="http://schemas.microsoft.com/office/powerpoint/2010/main" val="297960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F4FA-485F-4FB1-B61F-962ACC4347EF}"/>
              </a:ext>
            </a:extLst>
          </p:cNvPr>
          <p:cNvSpPr>
            <a:spLocks noGrp="1"/>
          </p:cNvSpPr>
          <p:nvPr>
            <p:ph type="title"/>
          </p:nvPr>
        </p:nvSpPr>
        <p:spPr/>
        <p:txBody>
          <a:bodyPr>
            <a:normAutofit/>
          </a:bodyPr>
          <a:lstStyle/>
          <a:p>
            <a:r>
              <a:rPr lang="en-IN" sz="3600" b="1" u="sng" dirty="0">
                <a:latin typeface="Bahnschrift" panose="020B0502040204020203" pitchFamily="34" charset="0"/>
              </a:rPr>
              <a:t>AdaBoost</a:t>
            </a:r>
            <a:br>
              <a:rPr lang="en-IN" sz="3600" b="1" u="sng" dirty="0">
                <a:latin typeface="Bahnschrift" panose="020B0502040204020203" pitchFamily="34" charset="0"/>
              </a:rPr>
            </a:br>
            <a:r>
              <a:rPr lang="en-IN" sz="3600" b="1" u="sng" dirty="0">
                <a:latin typeface="Bahnschrift" panose="020B0502040204020203" pitchFamily="34" charset="0"/>
              </a:rPr>
              <a:t>Regressor</a:t>
            </a:r>
          </a:p>
        </p:txBody>
      </p:sp>
      <p:pic>
        <p:nvPicPr>
          <p:cNvPr id="5" name="Content Placeholder 4">
            <a:extLst>
              <a:ext uri="{FF2B5EF4-FFF2-40B4-BE49-F238E27FC236}">
                <a16:creationId xmlns:a16="http://schemas.microsoft.com/office/drawing/2014/main" id="{F8426F95-541B-48C5-8D8F-074BDB39E867}"/>
              </a:ext>
            </a:extLst>
          </p:cNvPr>
          <p:cNvPicPr>
            <a:picLocks noGrp="1" noChangeAspect="1"/>
          </p:cNvPicPr>
          <p:nvPr>
            <p:ph idx="1"/>
          </p:nvPr>
        </p:nvPicPr>
        <p:blipFill>
          <a:blip r:embed="rId2"/>
          <a:stretch>
            <a:fillRect/>
          </a:stretch>
        </p:blipFill>
        <p:spPr>
          <a:xfrm>
            <a:off x="4970054" y="346076"/>
            <a:ext cx="3358157" cy="4806366"/>
          </a:xfrm>
        </p:spPr>
      </p:pic>
      <p:pic>
        <p:nvPicPr>
          <p:cNvPr id="7" name="Picture 6">
            <a:extLst>
              <a:ext uri="{FF2B5EF4-FFF2-40B4-BE49-F238E27FC236}">
                <a16:creationId xmlns:a16="http://schemas.microsoft.com/office/drawing/2014/main" id="{BBF49FA9-388E-4C2D-9C28-E6C8DE8648AB}"/>
              </a:ext>
            </a:extLst>
          </p:cNvPr>
          <p:cNvPicPr>
            <a:picLocks noChangeAspect="1"/>
          </p:cNvPicPr>
          <p:nvPr/>
        </p:nvPicPr>
        <p:blipFill>
          <a:blip r:embed="rId3"/>
          <a:stretch>
            <a:fillRect/>
          </a:stretch>
        </p:blipFill>
        <p:spPr>
          <a:xfrm>
            <a:off x="8775524" y="346076"/>
            <a:ext cx="2959013" cy="4806367"/>
          </a:xfrm>
          <a:prstGeom prst="rect">
            <a:avLst/>
          </a:prstGeom>
        </p:spPr>
      </p:pic>
      <p:sp>
        <p:nvSpPr>
          <p:cNvPr id="8" name="TextBox 7">
            <a:extLst>
              <a:ext uri="{FF2B5EF4-FFF2-40B4-BE49-F238E27FC236}">
                <a16:creationId xmlns:a16="http://schemas.microsoft.com/office/drawing/2014/main" id="{E0130E80-1372-4776-BDE8-B3BBBD663CBB}"/>
              </a:ext>
            </a:extLst>
          </p:cNvPr>
          <p:cNvSpPr txBox="1"/>
          <p:nvPr/>
        </p:nvSpPr>
        <p:spPr>
          <a:xfrm>
            <a:off x="994187" y="5620871"/>
            <a:ext cx="4734260" cy="707886"/>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AdaBoost Regressor is giving us 32% Accuracy. </a:t>
            </a:r>
          </a:p>
        </p:txBody>
      </p:sp>
    </p:spTree>
    <p:extLst>
      <p:ext uri="{BB962C8B-B14F-4D97-AF65-F5344CB8AC3E}">
        <p14:creationId xmlns:p14="http://schemas.microsoft.com/office/powerpoint/2010/main" val="3680477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F866-0FF8-4559-8C2C-A7DED61C1085}"/>
              </a:ext>
            </a:extLst>
          </p:cNvPr>
          <p:cNvSpPr>
            <a:spLocks noGrp="1"/>
          </p:cNvSpPr>
          <p:nvPr>
            <p:ph type="title"/>
          </p:nvPr>
        </p:nvSpPr>
        <p:spPr/>
        <p:txBody>
          <a:bodyPr>
            <a:normAutofit/>
          </a:bodyPr>
          <a:lstStyle/>
          <a:p>
            <a:r>
              <a:rPr lang="en-IN" sz="3600" b="1" u="sng" dirty="0" err="1">
                <a:latin typeface="Bahnschrift" panose="020B0502040204020203" pitchFamily="34" charset="0"/>
              </a:rPr>
              <a:t>XGBoost</a:t>
            </a:r>
            <a:br>
              <a:rPr lang="en-IN" sz="3600" b="1" u="sng" dirty="0">
                <a:latin typeface="Bahnschrift" panose="020B0502040204020203" pitchFamily="34" charset="0"/>
              </a:rPr>
            </a:br>
            <a:r>
              <a:rPr lang="en-IN" sz="3600" b="1" u="sng" dirty="0">
                <a:latin typeface="Bahnschrift" panose="020B0502040204020203" pitchFamily="34" charset="0"/>
              </a:rPr>
              <a:t>Regressor</a:t>
            </a:r>
          </a:p>
        </p:txBody>
      </p:sp>
      <p:pic>
        <p:nvPicPr>
          <p:cNvPr id="5" name="Content Placeholder 4">
            <a:extLst>
              <a:ext uri="{FF2B5EF4-FFF2-40B4-BE49-F238E27FC236}">
                <a16:creationId xmlns:a16="http://schemas.microsoft.com/office/drawing/2014/main" id="{F8CD6BFF-AA2F-4A67-8A19-D1D690E02314}"/>
              </a:ext>
            </a:extLst>
          </p:cNvPr>
          <p:cNvPicPr>
            <a:picLocks noGrp="1" noChangeAspect="1"/>
          </p:cNvPicPr>
          <p:nvPr>
            <p:ph idx="1"/>
          </p:nvPr>
        </p:nvPicPr>
        <p:blipFill>
          <a:blip r:embed="rId2"/>
          <a:stretch>
            <a:fillRect/>
          </a:stretch>
        </p:blipFill>
        <p:spPr>
          <a:xfrm>
            <a:off x="4999634" y="549540"/>
            <a:ext cx="3259845" cy="5169941"/>
          </a:xfrm>
        </p:spPr>
      </p:pic>
      <p:pic>
        <p:nvPicPr>
          <p:cNvPr id="7" name="Picture 6">
            <a:extLst>
              <a:ext uri="{FF2B5EF4-FFF2-40B4-BE49-F238E27FC236}">
                <a16:creationId xmlns:a16="http://schemas.microsoft.com/office/drawing/2014/main" id="{5DE3E12F-13B4-4218-A8BE-A0AD02292E9C}"/>
              </a:ext>
            </a:extLst>
          </p:cNvPr>
          <p:cNvPicPr>
            <a:picLocks noChangeAspect="1"/>
          </p:cNvPicPr>
          <p:nvPr/>
        </p:nvPicPr>
        <p:blipFill>
          <a:blip r:embed="rId3"/>
          <a:stretch>
            <a:fillRect/>
          </a:stretch>
        </p:blipFill>
        <p:spPr>
          <a:xfrm>
            <a:off x="8546930" y="544617"/>
            <a:ext cx="3143046" cy="5103148"/>
          </a:xfrm>
          <a:prstGeom prst="rect">
            <a:avLst/>
          </a:prstGeom>
        </p:spPr>
      </p:pic>
      <p:sp>
        <p:nvSpPr>
          <p:cNvPr id="8" name="TextBox 7">
            <a:extLst>
              <a:ext uri="{FF2B5EF4-FFF2-40B4-BE49-F238E27FC236}">
                <a16:creationId xmlns:a16="http://schemas.microsoft.com/office/drawing/2014/main" id="{D340E1F3-5286-4C10-A6AD-1DD344309B19}"/>
              </a:ext>
            </a:extLst>
          </p:cNvPr>
          <p:cNvSpPr txBox="1"/>
          <p:nvPr/>
        </p:nvSpPr>
        <p:spPr>
          <a:xfrm>
            <a:off x="746567" y="5647765"/>
            <a:ext cx="3783106" cy="707886"/>
          </a:xfrm>
          <a:prstGeom prst="rect">
            <a:avLst/>
          </a:prstGeom>
          <a:noFill/>
        </p:spPr>
        <p:txBody>
          <a:bodyPr wrap="square" rtlCol="0">
            <a:spAutoFit/>
          </a:bodyPr>
          <a:lstStyle/>
          <a:p>
            <a:r>
              <a:rPr lang="en-IN" sz="2000" dirty="0" err="1">
                <a:latin typeface="Arial" panose="020B0604020202020204" pitchFamily="34" charset="0"/>
                <a:cs typeface="Arial" panose="020B0604020202020204" pitchFamily="34" charset="0"/>
              </a:rPr>
              <a:t>XGBoostRegressor</a:t>
            </a:r>
            <a:r>
              <a:rPr lang="en-IN" sz="2000" dirty="0">
                <a:latin typeface="Arial" panose="020B0604020202020204" pitchFamily="34" charset="0"/>
                <a:cs typeface="Arial" panose="020B0604020202020204" pitchFamily="34" charset="0"/>
              </a:rPr>
              <a:t> is giving 50% accuracy</a:t>
            </a:r>
          </a:p>
        </p:txBody>
      </p:sp>
    </p:spTree>
    <p:extLst>
      <p:ext uri="{BB962C8B-B14F-4D97-AF65-F5344CB8AC3E}">
        <p14:creationId xmlns:p14="http://schemas.microsoft.com/office/powerpoint/2010/main" val="255963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4213-A97B-4C00-8568-99179A3FEDE5}"/>
              </a:ext>
            </a:extLst>
          </p:cNvPr>
          <p:cNvSpPr>
            <a:spLocks noGrp="1"/>
          </p:cNvSpPr>
          <p:nvPr>
            <p:ph type="title"/>
          </p:nvPr>
        </p:nvSpPr>
        <p:spPr/>
        <p:txBody>
          <a:bodyPr>
            <a:normAutofit/>
          </a:bodyPr>
          <a:lstStyle/>
          <a:p>
            <a:r>
              <a:rPr lang="en-IN" sz="3600" b="1" u="sng" dirty="0">
                <a:latin typeface="Bahnschrift" panose="020B0502040204020203" pitchFamily="34" charset="0"/>
              </a:rPr>
              <a:t>Gradient</a:t>
            </a:r>
            <a:br>
              <a:rPr lang="en-IN" sz="3600" b="1" u="sng" dirty="0">
                <a:latin typeface="Bahnschrift" panose="020B0502040204020203" pitchFamily="34" charset="0"/>
              </a:rPr>
            </a:br>
            <a:r>
              <a:rPr lang="en-IN" sz="3600" b="1" u="sng" dirty="0">
                <a:latin typeface="Bahnschrift" panose="020B0502040204020203" pitchFamily="34" charset="0"/>
              </a:rPr>
              <a:t>Boosting</a:t>
            </a:r>
            <a:br>
              <a:rPr lang="en-IN" sz="3600" b="1" u="sng" dirty="0">
                <a:latin typeface="Bahnschrift" panose="020B0502040204020203" pitchFamily="34" charset="0"/>
              </a:rPr>
            </a:br>
            <a:r>
              <a:rPr lang="en-IN" sz="3600" b="1" u="sng" dirty="0">
                <a:latin typeface="Bahnschrift" panose="020B0502040204020203" pitchFamily="34" charset="0"/>
              </a:rPr>
              <a:t>Regressor</a:t>
            </a:r>
          </a:p>
        </p:txBody>
      </p:sp>
      <p:pic>
        <p:nvPicPr>
          <p:cNvPr id="5" name="Content Placeholder 4">
            <a:extLst>
              <a:ext uri="{FF2B5EF4-FFF2-40B4-BE49-F238E27FC236}">
                <a16:creationId xmlns:a16="http://schemas.microsoft.com/office/drawing/2014/main" id="{28227B25-789B-4288-8A80-208E751D3819}"/>
              </a:ext>
            </a:extLst>
          </p:cNvPr>
          <p:cNvPicPr>
            <a:picLocks noGrp="1" noChangeAspect="1"/>
          </p:cNvPicPr>
          <p:nvPr>
            <p:ph idx="1"/>
          </p:nvPr>
        </p:nvPicPr>
        <p:blipFill>
          <a:blip r:embed="rId2"/>
          <a:stretch>
            <a:fillRect/>
          </a:stretch>
        </p:blipFill>
        <p:spPr>
          <a:xfrm>
            <a:off x="5218854" y="3225199"/>
            <a:ext cx="6281738" cy="2818322"/>
          </a:xfrm>
        </p:spPr>
      </p:pic>
      <p:pic>
        <p:nvPicPr>
          <p:cNvPr id="7" name="Picture 6">
            <a:extLst>
              <a:ext uri="{FF2B5EF4-FFF2-40B4-BE49-F238E27FC236}">
                <a16:creationId xmlns:a16="http://schemas.microsoft.com/office/drawing/2014/main" id="{A8C0FDBA-F738-41D6-A002-6AAE8E815709}"/>
              </a:ext>
            </a:extLst>
          </p:cNvPr>
          <p:cNvPicPr>
            <a:picLocks noChangeAspect="1"/>
          </p:cNvPicPr>
          <p:nvPr/>
        </p:nvPicPr>
        <p:blipFill>
          <a:blip r:embed="rId3"/>
          <a:stretch>
            <a:fillRect/>
          </a:stretch>
        </p:blipFill>
        <p:spPr>
          <a:xfrm>
            <a:off x="5218854" y="447530"/>
            <a:ext cx="6281738" cy="2594909"/>
          </a:xfrm>
          <a:prstGeom prst="rect">
            <a:avLst/>
          </a:prstGeom>
        </p:spPr>
      </p:pic>
      <p:sp>
        <p:nvSpPr>
          <p:cNvPr id="8" name="TextBox 7">
            <a:extLst>
              <a:ext uri="{FF2B5EF4-FFF2-40B4-BE49-F238E27FC236}">
                <a16:creationId xmlns:a16="http://schemas.microsoft.com/office/drawing/2014/main" id="{8164917C-84CB-41B0-84B8-1467258F9147}"/>
              </a:ext>
            </a:extLst>
          </p:cNvPr>
          <p:cNvSpPr txBox="1"/>
          <p:nvPr/>
        </p:nvSpPr>
        <p:spPr>
          <a:xfrm>
            <a:off x="664784" y="5351930"/>
            <a:ext cx="4554070" cy="707886"/>
          </a:xfrm>
          <a:prstGeom prst="rect">
            <a:avLst/>
          </a:prstGeom>
          <a:noFill/>
        </p:spPr>
        <p:txBody>
          <a:bodyPr wrap="square" rtlCol="0">
            <a:spAutoFit/>
          </a:bodyPr>
          <a:lstStyle/>
          <a:p>
            <a:r>
              <a:rPr lang="en-IN" sz="2000" dirty="0" err="1">
                <a:latin typeface="Arial" panose="020B0604020202020204" pitchFamily="34" charset="0"/>
                <a:cs typeface="Arial" panose="020B0604020202020204" pitchFamily="34" charset="0"/>
              </a:rPr>
              <a:t>GradientBoostingRegressor</a:t>
            </a:r>
            <a:r>
              <a:rPr lang="en-IN" sz="2000" dirty="0">
                <a:latin typeface="Arial" panose="020B0604020202020204" pitchFamily="34" charset="0"/>
                <a:cs typeface="Arial" panose="020B0604020202020204" pitchFamily="34" charset="0"/>
              </a:rPr>
              <a:t> is giving us 43% accuracy.</a:t>
            </a:r>
          </a:p>
        </p:txBody>
      </p:sp>
      <p:pic>
        <p:nvPicPr>
          <p:cNvPr id="10" name="Picture 9">
            <a:extLst>
              <a:ext uri="{FF2B5EF4-FFF2-40B4-BE49-F238E27FC236}">
                <a16:creationId xmlns:a16="http://schemas.microsoft.com/office/drawing/2014/main" id="{C91CA77C-574E-4D77-8C94-08AB4E8A4ED0}"/>
              </a:ext>
            </a:extLst>
          </p:cNvPr>
          <p:cNvPicPr>
            <a:picLocks noChangeAspect="1"/>
          </p:cNvPicPr>
          <p:nvPr/>
        </p:nvPicPr>
        <p:blipFill>
          <a:blip r:embed="rId4"/>
          <a:stretch>
            <a:fillRect/>
          </a:stretch>
        </p:blipFill>
        <p:spPr>
          <a:xfrm>
            <a:off x="10039350" y="4605735"/>
            <a:ext cx="2152650" cy="2200275"/>
          </a:xfrm>
          <a:prstGeom prst="rect">
            <a:avLst/>
          </a:prstGeom>
        </p:spPr>
      </p:pic>
    </p:spTree>
    <p:extLst>
      <p:ext uri="{BB962C8B-B14F-4D97-AF65-F5344CB8AC3E}">
        <p14:creationId xmlns:p14="http://schemas.microsoft.com/office/powerpoint/2010/main" val="247957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97FC-3125-4F99-93B8-297DD3A4EF26}"/>
              </a:ext>
            </a:extLst>
          </p:cNvPr>
          <p:cNvSpPr>
            <a:spLocks noGrp="1"/>
          </p:cNvSpPr>
          <p:nvPr>
            <p:ph type="title"/>
          </p:nvPr>
        </p:nvSpPr>
        <p:spPr/>
        <p:txBody>
          <a:bodyPr>
            <a:normAutofit fontScale="90000"/>
          </a:bodyPr>
          <a:lstStyle/>
          <a:p>
            <a:r>
              <a:rPr lang="en-IN" b="1" u="sng" dirty="0">
                <a:latin typeface="Bahnschrift" panose="020B0502040204020203" pitchFamily="34" charset="0"/>
              </a:rPr>
              <a:t>Saving best model </a:t>
            </a:r>
            <a:br>
              <a:rPr lang="en-IN" b="1" u="sng" dirty="0">
                <a:latin typeface="Bahnschrift" panose="020B0502040204020203" pitchFamily="34" charset="0"/>
              </a:rPr>
            </a:br>
            <a:r>
              <a:rPr lang="en-IN" b="1" u="sng" dirty="0">
                <a:latin typeface="Bahnschrift" panose="020B0502040204020203" pitchFamily="34" charset="0"/>
              </a:rPr>
              <a:t>&amp;</a:t>
            </a:r>
            <a:br>
              <a:rPr lang="en-IN" b="1" u="sng" dirty="0">
                <a:latin typeface="Bahnschrift" panose="020B0502040204020203" pitchFamily="34" charset="0"/>
              </a:rPr>
            </a:br>
            <a:r>
              <a:rPr lang="en-IN" b="1" u="sng" dirty="0">
                <a:latin typeface="Bahnschrift" panose="020B0502040204020203" pitchFamily="34" charset="0"/>
              </a:rPr>
              <a:t>Conclusion</a:t>
            </a:r>
          </a:p>
        </p:txBody>
      </p:sp>
      <p:pic>
        <p:nvPicPr>
          <p:cNvPr id="9" name="Content Placeholder 8">
            <a:extLst>
              <a:ext uri="{FF2B5EF4-FFF2-40B4-BE49-F238E27FC236}">
                <a16:creationId xmlns:a16="http://schemas.microsoft.com/office/drawing/2014/main" id="{79EC207C-6A6D-4EA4-8DAB-4C1D22B2350E}"/>
              </a:ext>
            </a:extLst>
          </p:cNvPr>
          <p:cNvPicPr>
            <a:picLocks noGrp="1" noChangeAspect="1"/>
          </p:cNvPicPr>
          <p:nvPr>
            <p:ph idx="1"/>
          </p:nvPr>
        </p:nvPicPr>
        <p:blipFill>
          <a:blip r:embed="rId2"/>
          <a:stretch>
            <a:fillRect/>
          </a:stretch>
        </p:blipFill>
        <p:spPr>
          <a:xfrm>
            <a:off x="5595841" y="722232"/>
            <a:ext cx="4734586" cy="954168"/>
          </a:xfrm>
        </p:spPr>
      </p:pic>
      <p:pic>
        <p:nvPicPr>
          <p:cNvPr id="11" name="Picture 10">
            <a:extLst>
              <a:ext uri="{FF2B5EF4-FFF2-40B4-BE49-F238E27FC236}">
                <a16:creationId xmlns:a16="http://schemas.microsoft.com/office/drawing/2014/main" id="{B0940DE4-0DE3-4195-844E-7B058002326C}"/>
              </a:ext>
            </a:extLst>
          </p:cNvPr>
          <p:cNvPicPr>
            <a:picLocks noChangeAspect="1"/>
          </p:cNvPicPr>
          <p:nvPr/>
        </p:nvPicPr>
        <p:blipFill>
          <a:blip r:embed="rId3"/>
          <a:stretch>
            <a:fillRect/>
          </a:stretch>
        </p:blipFill>
        <p:spPr>
          <a:xfrm>
            <a:off x="5595841" y="1791233"/>
            <a:ext cx="4734586" cy="1743318"/>
          </a:xfrm>
          <a:prstGeom prst="rect">
            <a:avLst/>
          </a:prstGeom>
        </p:spPr>
      </p:pic>
      <p:pic>
        <p:nvPicPr>
          <p:cNvPr id="13" name="Picture 12">
            <a:extLst>
              <a:ext uri="{FF2B5EF4-FFF2-40B4-BE49-F238E27FC236}">
                <a16:creationId xmlns:a16="http://schemas.microsoft.com/office/drawing/2014/main" id="{311E3F8E-CFEA-4D75-B238-C29E7C027DD9}"/>
              </a:ext>
            </a:extLst>
          </p:cNvPr>
          <p:cNvPicPr>
            <a:picLocks noChangeAspect="1"/>
          </p:cNvPicPr>
          <p:nvPr/>
        </p:nvPicPr>
        <p:blipFill>
          <a:blip r:embed="rId4"/>
          <a:stretch>
            <a:fillRect/>
          </a:stretch>
        </p:blipFill>
        <p:spPr>
          <a:xfrm>
            <a:off x="5595841" y="3839606"/>
            <a:ext cx="4734586" cy="1395782"/>
          </a:xfrm>
          <a:prstGeom prst="rect">
            <a:avLst/>
          </a:prstGeom>
        </p:spPr>
      </p:pic>
      <p:sp>
        <p:nvSpPr>
          <p:cNvPr id="14" name="TextBox 13">
            <a:extLst>
              <a:ext uri="{FF2B5EF4-FFF2-40B4-BE49-F238E27FC236}">
                <a16:creationId xmlns:a16="http://schemas.microsoft.com/office/drawing/2014/main" id="{9C206A89-8EB9-4FD0-ADE2-18725E2DA50B}"/>
              </a:ext>
            </a:extLst>
          </p:cNvPr>
          <p:cNvSpPr txBox="1"/>
          <p:nvPr/>
        </p:nvSpPr>
        <p:spPr>
          <a:xfrm>
            <a:off x="888631" y="5782235"/>
            <a:ext cx="9600075" cy="707886"/>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1. We find, </a:t>
            </a:r>
            <a:r>
              <a:rPr lang="en-IN" sz="2000" dirty="0" err="1">
                <a:latin typeface="Arial" panose="020B0604020202020204" pitchFamily="34" charset="0"/>
                <a:cs typeface="Arial" panose="020B0604020202020204" pitchFamily="34" charset="0"/>
              </a:rPr>
              <a:t>RandomForestRegressor</a:t>
            </a:r>
            <a:r>
              <a:rPr lang="en-IN" sz="2000" dirty="0">
                <a:latin typeface="Arial" panose="020B0604020202020204" pitchFamily="34" charset="0"/>
                <a:cs typeface="Arial" panose="020B0604020202020204" pitchFamily="34" charset="0"/>
              </a:rPr>
              <a:t> by using </a:t>
            </a:r>
            <a:r>
              <a:rPr lang="en-IN" sz="2000" dirty="0" err="1">
                <a:latin typeface="Arial" panose="020B0604020202020204" pitchFamily="34" charset="0"/>
                <a:cs typeface="Arial" panose="020B0604020202020204" pitchFamily="34" charset="0"/>
              </a:rPr>
              <a:t>GridsearchCV</a:t>
            </a:r>
            <a:r>
              <a:rPr lang="en-IN" sz="2000" dirty="0">
                <a:latin typeface="Arial" panose="020B0604020202020204" pitchFamily="34" charset="0"/>
                <a:cs typeface="Arial" panose="020B0604020202020204" pitchFamily="34" charset="0"/>
              </a:rPr>
              <a:t> is giving us best accuracy out of them which 75%. So, We save it as a best estimator. </a:t>
            </a:r>
          </a:p>
        </p:txBody>
      </p:sp>
    </p:spTree>
    <p:extLst>
      <p:ext uri="{BB962C8B-B14F-4D97-AF65-F5344CB8AC3E}">
        <p14:creationId xmlns:p14="http://schemas.microsoft.com/office/powerpoint/2010/main" val="990543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B12B-6073-447F-8387-79DD589D7B52}"/>
              </a:ext>
            </a:extLst>
          </p:cNvPr>
          <p:cNvSpPr>
            <a:spLocks noGrp="1"/>
          </p:cNvSpPr>
          <p:nvPr>
            <p:ph type="title"/>
          </p:nvPr>
        </p:nvSpPr>
        <p:spPr/>
        <p:txBody>
          <a:bodyPr>
            <a:normAutofit/>
          </a:bodyPr>
          <a:lstStyle/>
          <a:p>
            <a:r>
              <a:rPr lang="en-IN" sz="3600" b="1" u="sng" dirty="0" err="1">
                <a:latin typeface="Bahnschrift" panose="020B0502040204020203" pitchFamily="34" charset="0"/>
              </a:rPr>
              <a:t>ThankYou</a:t>
            </a:r>
            <a:endParaRPr lang="en-IN" sz="3600" b="1" u="sng" dirty="0">
              <a:latin typeface="Bahnschrift" panose="020B0502040204020203" pitchFamily="34" charset="0"/>
            </a:endParaRPr>
          </a:p>
        </p:txBody>
      </p:sp>
      <p:pic>
        <p:nvPicPr>
          <p:cNvPr id="5" name="Picture 4">
            <a:extLst>
              <a:ext uri="{FF2B5EF4-FFF2-40B4-BE49-F238E27FC236}">
                <a16:creationId xmlns:a16="http://schemas.microsoft.com/office/drawing/2014/main" id="{97D761E2-A736-4760-86C7-0E8441DA7417}"/>
              </a:ext>
            </a:extLst>
          </p:cNvPr>
          <p:cNvPicPr>
            <a:picLocks noChangeAspect="1"/>
          </p:cNvPicPr>
          <p:nvPr/>
        </p:nvPicPr>
        <p:blipFill>
          <a:blip r:embed="rId2"/>
          <a:stretch>
            <a:fillRect/>
          </a:stretch>
        </p:blipFill>
        <p:spPr>
          <a:xfrm>
            <a:off x="9274829" y="4241478"/>
            <a:ext cx="2409825" cy="2171700"/>
          </a:xfrm>
          <a:prstGeom prst="rect">
            <a:avLst/>
          </a:prstGeom>
        </p:spPr>
      </p:pic>
    </p:spTree>
    <p:extLst>
      <p:ext uri="{BB962C8B-B14F-4D97-AF65-F5344CB8AC3E}">
        <p14:creationId xmlns:p14="http://schemas.microsoft.com/office/powerpoint/2010/main" val="172469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4CD4-7828-414A-9F6F-F8E35EFAE836}"/>
              </a:ext>
            </a:extLst>
          </p:cNvPr>
          <p:cNvSpPr>
            <a:spLocks noGrp="1"/>
          </p:cNvSpPr>
          <p:nvPr>
            <p:ph type="title"/>
          </p:nvPr>
        </p:nvSpPr>
        <p:spPr/>
        <p:txBody>
          <a:bodyPr>
            <a:normAutofit/>
          </a:bodyPr>
          <a:lstStyle/>
          <a:p>
            <a:r>
              <a:rPr lang="en-IN" sz="3600" b="1" u="sng" dirty="0">
                <a:latin typeface="Bahnschrift" panose="020B0502040204020203" pitchFamily="34" charset="0"/>
              </a:rPr>
              <a:t>Introduction</a:t>
            </a:r>
          </a:p>
        </p:txBody>
      </p:sp>
      <p:sp>
        <p:nvSpPr>
          <p:cNvPr id="3" name="Content Placeholder 2">
            <a:extLst>
              <a:ext uri="{FF2B5EF4-FFF2-40B4-BE49-F238E27FC236}">
                <a16:creationId xmlns:a16="http://schemas.microsoft.com/office/drawing/2014/main" id="{4098726D-5E1D-460C-B962-954446EDEDBF}"/>
              </a:ext>
            </a:extLst>
          </p:cNvPr>
          <p:cNvSpPr>
            <a:spLocks noGrp="1"/>
          </p:cNvSpPr>
          <p:nvPr>
            <p:ph idx="1"/>
          </p:nvPr>
        </p:nvSpPr>
        <p:spPr>
          <a:xfrm>
            <a:off x="5118447" y="803186"/>
            <a:ext cx="6281873" cy="3544696"/>
          </a:xfrm>
        </p:spPr>
        <p:txBody>
          <a:bodyPr>
            <a:normAutofit/>
          </a:bodyPr>
          <a:lstStyle/>
          <a:p>
            <a:pPr algn="just"/>
            <a:r>
              <a:rPr lang="en-US" sz="2000" dirty="0">
                <a:latin typeface="Arial" panose="020B0604020202020204" pitchFamily="34" charset="0"/>
                <a:cs typeface="Arial" panose="020B0604020202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lgn="just"/>
            <a:r>
              <a:rPr lang="en-US" sz="2000" dirty="0">
                <a:latin typeface="Arial" panose="020B0604020202020204" pitchFamily="34" charset="0"/>
                <a:cs typeface="Arial" panose="020B0604020202020204" pitchFamily="34" charset="0"/>
              </a:rPr>
              <a:t>In this project, We use machine Learning algorithm to predict the right value of any house with the available independent variables.</a:t>
            </a: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454CFD4-93D9-4C09-867D-93CB61F62A7D}"/>
              </a:ext>
            </a:extLst>
          </p:cNvPr>
          <p:cNvPicPr>
            <a:picLocks noChangeAspect="1"/>
          </p:cNvPicPr>
          <p:nvPr/>
        </p:nvPicPr>
        <p:blipFill>
          <a:blip r:embed="rId2"/>
          <a:stretch>
            <a:fillRect/>
          </a:stretch>
        </p:blipFill>
        <p:spPr>
          <a:xfrm>
            <a:off x="9500626" y="4204166"/>
            <a:ext cx="2047875" cy="2143125"/>
          </a:xfrm>
          <a:prstGeom prst="rect">
            <a:avLst/>
          </a:prstGeom>
        </p:spPr>
      </p:pic>
    </p:spTree>
    <p:extLst>
      <p:ext uri="{BB962C8B-B14F-4D97-AF65-F5344CB8AC3E}">
        <p14:creationId xmlns:p14="http://schemas.microsoft.com/office/powerpoint/2010/main" val="7398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9E15-1277-4B62-A88E-D6F15D67FD8D}"/>
              </a:ext>
            </a:extLst>
          </p:cNvPr>
          <p:cNvSpPr>
            <a:spLocks noGrp="1"/>
          </p:cNvSpPr>
          <p:nvPr>
            <p:ph type="title"/>
          </p:nvPr>
        </p:nvSpPr>
        <p:spPr/>
        <p:txBody>
          <a:bodyPr>
            <a:normAutofit/>
          </a:bodyPr>
          <a:lstStyle/>
          <a:p>
            <a:r>
              <a:rPr lang="en-IN" sz="3600" b="1" u="sng" dirty="0">
                <a:latin typeface="Bahnschrift" panose="020B0502040204020203" pitchFamily="34" charset="0"/>
              </a:rPr>
              <a:t>Benefits</a:t>
            </a:r>
          </a:p>
        </p:txBody>
      </p:sp>
      <p:sp>
        <p:nvSpPr>
          <p:cNvPr id="3" name="Content Placeholder 2">
            <a:extLst>
              <a:ext uri="{FF2B5EF4-FFF2-40B4-BE49-F238E27FC236}">
                <a16:creationId xmlns:a16="http://schemas.microsoft.com/office/drawing/2014/main" id="{7190BD9A-9765-4FF5-B558-038AEDC47E78}"/>
              </a:ext>
            </a:extLst>
          </p:cNvPr>
          <p:cNvSpPr>
            <a:spLocks noGrp="1"/>
          </p:cNvSpPr>
          <p:nvPr>
            <p:ph idx="1"/>
          </p:nvPr>
        </p:nvSpPr>
        <p:spPr>
          <a:xfrm>
            <a:off x="4958743" y="662797"/>
            <a:ext cx="6281873" cy="5005943"/>
          </a:xfrm>
        </p:spPr>
        <p:txBody>
          <a:bodyPr>
            <a:normAutofit/>
          </a:bodyPr>
          <a:lstStyle/>
          <a:p>
            <a:pPr algn="just"/>
            <a:r>
              <a:rPr lang="en-US" sz="2000" b="0" i="0" dirty="0">
                <a:effectLst/>
                <a:latin typeface="Arial" panose="020B0604020202020204" pitchFamily="34" charset="0"/>
                <a:cs typeface="Arial" panose="020B0604020202020204" pitchFamily="34" charset="0"/>
              </a:rPr>
              <a:t>Predicting house prices can help to determine the selling price of a house of a particular region and can help people to find the right time to buy a home.</a:t>
            </a:r>
          </a:p>
          <a:p>
            <a:pPr algn="just"/>
            <a:r>
              <a:rPr lang="en-US" sz="2000" b="0" i="0" dirty="0">
                <a:solidFill>
                  <a:srgbClr val="1F2937"/>
                </a:solidFill>
                <a:effectLst/>
                <a:latin typeface="Arial" panose="020B0604020202020204" pitchFamily="34" charset="0"/>
                <a:cs typeface="Arial" panose="020B0604020202020204" pitchFamily="34" charset="0"/>
              </a:rPr>
              <a:t>Higher prices may lead to an expansion of new house-building as construction companies have the incentive of making more profit. This adds directly to GDP and may stimulate a multiplier effect in local areas / regions.</a:t>
            </a:r>
          </a:p>
          <a:p>
            <a:pPr algn="just"/>
            <a:r>
              <a:rPr lang="en-US" sz="2000" b="0" i="0" dirty="0">
                <a:solidFill>
                  <a:srgbClr val="1F2937"/>
                </a:solidFill>
                <a:effectLst/>
                <a:latin typeface="Arial" panose="020B0604020202020204" pitchFamily="34" charset="0"/>
                <a:cs typeface="Arial" panose="020B0604020202020204" pitchFamily="34" charset="0"/>
              </a:rPr>
              <a:t>An increase in prices may lead to an improvement in the consumer confidence of home-owners which might then cause a rise in consumer spending</a:t>
            </a:r>
          </a:p>
          <a:p>
            <a:pPr algn="just"/>
            <a:endParaRPr lang="en-US" sz="2000" b="0" i="0" dirty="0">
              <a:solidFill>
                <a:srgbClr val="1F2937"/>
              </a:solidFill>
              <a:effectLst/>
              <a:latin typeface="ClearSans"/>
            </a:endParaRPr>
          </a:p>
          <a:p>
            <a:pPr algn="just"/>
            <a:endParaRPr lang="en-IN" sz="2000" dirty="0"/>
          </a:p>
        </p:txBody>
      </p:sp>
      <p:pic>
        <p:nvPicPr>
          <p:cNvPr id="5" name="Picture 4">
            <a:extLst>
              <a:ext uri="{FF2B5EF4-FFF2-40B4-BE49-F238E27FC236}">
                <a16:creationId xmlns:a16="http://schemas.microsoft.com/office/drawing/2014/main" id="{9E9113E6-94C4-485A-818C-B19FE326E91F}"/>
              </a:ext>
            </a:extLst>
          </p:cNvPr>
          <p:cNvPicPr>
            <a:picLocks noChangeAspect="1"/>
          </p:cNvPicPr>
          <p:nvPr/>
        </p:nvPicPr>
        <p:blipFill>
          <a:blip r:embed="rId2"/>
          <a:stretch>
            <a:fillRect/>
          </a:stretch>
        </p:blipFill>
        <p:spPr>
          <a:xfrm>
            <a:off x="10425953" y="4572001"/>
            <a:ext cx="1766047" cy="2286000"/>
          </a:xfrm>
          <a:prstGeom prst="rect">
            <a:avLst/>
          </a:prstGeom>
        </p:spPr>
      </p:pic>
    </p:spTree>
    <p:extLst>
      <p:ext uri="{BB962C8B-B14F-4D97-AF65-F5344CB8AC3E}">
        <p14:creationId xmlns:p14="http://schemas.microsoft.com/office/powerpoint/2010/main" val="331217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5D7D-5345-4EC0-ADEF-949EC500317B}"/>
              </a:ext>
            </a:extLst>
          </p:cNvPr>
          <p:cNvSpPr>
            <a:spLocks noGrp="1"/>
          </p:cNvSpPr>
          <p:nvPr>
            <p:ph type="title"/>
          </p:nvPr>
        </p:nvSpPr>
        <p:spPr>
          <a:xfrm>
            <a:off x="791680" y="2314066"/>
            <a:ext cx="3755087" cy="2456442"/>
          </a:xfrm>
        </p:spPr>
        <p:txBody>
          <a:bodyPr/>
          <a:lstStyle/>
          <a:p>
            <a:r>
              <a:rPr lang="en-IN" b="1" u="sng" dirty="0">
                <a:latin typeface="Bahnschrift" panose="020B0502040204020203" pitchFamily="34" charset="0"/>
              </a:rPr>
              <a:t>About Problem Statement</a:t>
            </a:r>
          </a:p>
        </p:txBody>
      </p:sp>
      <p:sp>
        <p:nvSpPr>
          <p:cNvPr id="3" name="Content Placeholder 2">
            <a:extLst>
              <a:ext uri="{FF2B5EF4-FFF2-40B4-BE49-F238E27FC236}">
                <a16:creationId xmlns:a16="http://schemas.microsoft.com/office/drawing/2014/main" id="{6E518D84-B653-4286-87DF-7CDA2D28CDDB}"/>
              </a:ext>
            </a:extLst>
          </p:cNvPr>
          <p:cNvSpPr>
            <a:spLocks noGrp="1"/>
          </p:cNvSpPr>
          <p:nvPr>
            <p:ph idx="1"/>
          </p:nvPr>
        </p:nvSpPr>
        <p:spPr>
          <a:xfrm>
            <a:off x="5118447" y="976562"/>
            <a:ext cx="6281873" cy="5131449"/>
          </a:xfrm>
        </p:spPr>
        <p:txBody>
          <a:bodyPr/>
          <a:lstStyle/>
          <a:p>
            <a:pPr algn="just"/>
            <a:r>
              <a:rPr lang="en-US" sz="2000" dirty="0">
                <a:latin typeface="Arial" panose="020B0604020202020204" pitchFamily="34" charset="0"/>
                <a:cs typeface="Arial"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pPr algn="just"/>
            <a:r>
              <a:rPr lang="en-US" sz="2000" dirty="0">
                <a:latin typeface="Arial" panose="020B0604020202020204" pitchFamily="34" charset="0"/>
                <a:cs typeface="Arial" panose="020B0604020202020204" pitchFamily="34" charset="0"/>
              </a:rPr>
              <a:t>Our Task is to solve problems in the domain to help the companies increase their overall revenue, profits, improving their marketing strategies and focusing on changing trends in house sales and purchases.</a:t>
            </a:r>
          </a:p>
          <a:p>
            <a:endParaRPr lang="en-IN" dirty="0"/>
          </a:p>
        </p:txBody>
      </p:sp>
    </p:spTree>
    <p:extLst>
      <p:ext uri="{BB962C8B-B14F-4D97-AF65-F5344CB8AC3E}">
        <p14:creationId xmlns:p14="http://schemas.microsoft.com/office/powerpoint/2010/main" val="396792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582F-746F-4F24-8773-E522B3C22661}"/>
              </a:ext>
            </a:extLst>
          </p:cNvPr>
          <p:cNvSpPr>
            <a:spLocks noGrp="1"/>
          </p:cNvSpPr>
          <p:nvPr>
            <p:ph type="title"/>
          </p:nvPr>
        </p:nvSpPr>
        <p:spPr/>
        <p:txBody>
          <a:bodyPr/>
          <a:lstStyle/>
          <a:p>
            <a:r>
              <a:rPr lang="en-IN" b="1" u="sng" dirty="0">
                <a:latin typeface="Bahnschrift" panose="020B0502040204020203" pitchFamily="34" charset="0"/>
              </a:rPr>
              <a:t>Objectives</a:t>
            </a:r>
          </a:p>
        </p:txBody>
      </p:sp>
      <p:sp>
        <p:nvSpPr>
          <p:cNvPr id="3" name="Content Placeholder 2">
            <a:extLst>
              <a:ext uri="{FF2B5EF4-FFF2-40B4-BE49-F238E27FC236}">
                <a16:creationId xmlns:a16="http://schemas.microsoft.com/office/drawing/2014/main" id="{36A246C9-E852-4EA5-8710-28B3419AE61F}"/>
              </a:ext>
            </a:extLst>
          </p:cNvPr>
          <p:cNvSpPr>
            <a:spLocks noGrp="1"/>
          </p:cNvSpPr>
          <p:nvPr>
            <p:ph idx="1"/>
          </p:nvPr>
        </p:nvSpPr>
        <p:spPr>
          <a:xfrm>
            <a:off x="5118447" y="803187"/>
            <a:ext cx="6281873" cy="3741920"/>
          </a:xfrm>
        </p:spPr>
        <p:txBody>
          <a:bodyPr>
            <a:normAutofit/>
          </a:bodyPr>
          <a:lstStyle/>
          <a:p>
            <a:r>
              <a:rPr lang="en-IN" sz="2400" b="1" u="sng" dirty="0">
                <a:latin typeface="Bahnschrift Condensed" panose="020B0502040204020203" pitchFamily="34" charset="0"/>
              </a:rPr>
              <a:t>Create an analytical framework to understand </a:t>
            </a:r>
          </a:p>
          <a:p>
            <a:pPr marL="0" indent="0">
              <a:buNone/>
            </a:pPr>
            <a:r>
              <a:rPr lang="en-IN" sz="2000" dirty="0"/>
              <a:t>    -  </a:t>
            </a:r>
            <a:r>
              <a:rPr lang="en-IN" sz="2000" dirty="0">
                <a:latin typeface="Arial" panose="020B0604020202020204" pitchFamily="34" charset="0"/>
                <a:cs typeface="Arial" panose="020B0604020202020204" pitchFamily="34" charset="0"/>
              </a:rPr>
              <a:t>Key factors impacting house price</a:t>
            </a:r>
          </a:p>
          <a:p>
            <a:r>
              <a:rPr lang="en-IN" sz="2400" b="1" u="sng" dirty="0">
                <a:latin typeface="Bahnschrift Condensed" panose="020B0502040204020203" pitchFamily="34" charset="0"/>
              </a:rPr>
              <a:t>Develop a modelling framework</a:t>
            </a:r>
          </a:p>
          <a:p>
            <a:pPr marL="0" indent="0">
              <a:buNone/>
            </a:pPr>
            <a:r>
              <a:rPr lang="en-IN" sz="2000" dirty="0"/>
              <a:t>    -  </a:t>
            </a:r>
            <a:r>
              <a:rPr lang="en-IN" sz="2000" dirty="0">
                <a:latin typeface="Arial" panose="020B0604020202020204" pitchFamily="34" charset="0"/>
                <a:cs typeface="Arial" panose="020B0604020202020204" pitchFamily="34" charset="0"/>
              </a:rPr>
              <a:t>To estimate the price of a house that is up for sale</a:t>
            </a:r>
          </a:p>
        </p:txBody>
      </p:sp>
      <p:pic>
        <p:nvPicPr>
          <p:cNvPr id="5" name="Picture 4">
            <a:extLst>
              <a:ext uri="{FF2B5EF4-FFF2-40B4-BE49-F238E27FC236}">
                <a16:creationId xmlns:a16="http://schemas.microsoft.com/office/drawing/2014/main" id="{34CEA5D9-49B5-4D3B-A374-7AEA9BA1C02F}"/>
              </a:ext>
            </a:extLst>
          </p:cNvPr>
          <p:cNvPicPr>
            <a:picLocks noChangeAspect="1"/>
          </p:cNvPicPr>
          <p:nvPr/>
        </p:nvPicPr>
        <p:blipFill>
          <a:blip r:embed="rId2"/>
          <a:stretch>
            <a:fillRect/>
          </a:stretch>
        </p:blipFill>
        <p:spPr>
          <a:xfrm>
            <a:off x="9681322" y="4453497"/>
            <a:ext cx="2152650" cy="2200275"/>
          </a:xfrm>
          <a:prstGeom prst="rect">
            <a:avLst/>
          </a:prstGeom>
        </p:spPr>
      </p:pic>
    </p:spTree>
    <p:extLst>
      <p:ext uri="{BB962C8B-B14F-4D97-AF65-F5344CB8AC3E}">
        <p14:creationId xmlns:p14="http://schemas.microsoft.com/office/powerpoint/2010/main" val="170967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06FB-9E9C-42D2-BE50-6E481061A7B5}"/>
              </a:ext>
            </a:extLst>
          </p:cNvPr>
          <p:cNvSpPr>
            <a:spLocks noGrp="1"/>
          </p:cNvSpPr>
          <p:nvPr>
            <p:ph type="title"/>
          </p:nvPr>
        </p:nvSpPr>
        <p:spPr/>
        <p:txBody>
          <a:bodyPr>
            <a:normAutofit/>
          </a:bodyPr>
          <a:lstStyle/>
          <a:p>
            <a:r>
              <a:rPr lang="en-IN" sz="3600" b="1" u="sng" dirty="0">
                <a:latin typeface="Bahnschrift" panose="020B0502040204020203" pitchFamily="34" charset="0"/>
              </a:rPr>
              <a:t>Research Methodology</a:t>
            </a:r>
            <a:endParaRPr lang="en-IN" sz="3600" dirty="0">
              <a:latin typeface="Bahnschrift" panose="020B0502040204020203" pitchFamily="34" charset="0"/>
            </a:endParaRPr>
          </a:p>
        </p:txBody>
      </p:sp>
      <p:sp>
        <p:nvSpPr>
          <p:cNvPr id="3" name="Content Placeholder 2">
            <a:extLst>
              <a:ext uri="{FF2B5EF4-FFF2-40B4-BE49-F238E27FC236}">
                <a16:creationId xmlns:a16="http://schemas.microsoft.com/office/drawing/2014/main" id="{E9504E08-B54F-4FCF-BF6F-BC19F952DBAE}"/>
              </a:ext>
            </a:extLst>
          </p:cNvPr>
          <p:cNvSpPr>
            <a:spLocks noGrp="1"/>
          </p:cNvSpPr>
          <p:nvPr>
            <p:ph idx="1"/>
          </p:nvPr>
        </p:nvSpPr>
        <p:spPr>
          <a:xfrm>
            <a:off x="4715434" y="641086"/>
            <a:ext cx="7252447" cy="6015319"/>
          </a:xfrm>
        </p:spPr>
        <p:txBody>
          <a:bodyPr>
            <a:normAutofit/>
          </a:bodyPr>
          <a:lstStyle/>
          <a:p>
            <a:r>
              <a:rPr lang="en-US" sz="2800" b="1" u="sng" dirty="0">
                <a:latin typeface="Bahnschrift Condensed" panose="020B0502040204020203" pitchFamily="34" charset="0"/>
                <a:cs typeface="Arial" panose="020B0604020202020204" pitchFamily="34" charset="0"/>
              </a:rPr>
              <a:t>The research methodology adopted for this is given as follows:</a:t>
            </a:r>
          </a:p>
          <a:p>
            <a:pPr marL="0" indent="0" algn="just">
              <a:buNone/>
            </a:pPr>
            <a:r>
              <a:rPr lang="en-US" sz="2000" b="1" u="sng" dirty="0">
                <a:latin typeface="Arial" panose="020B0604020202020204" pitchFamily="34" charset="0"/>
                <a:cs typeface="Arial" panose="020B0604020202020204" pitchFamily="34" charset="0"/>
              </a:rPr>
              <a:t>Research design</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research design adopted for this study is descriptive research design. The descriptive research design focuses on the accurate description of the variables present in the problem.</a:t>
            </a:r>
          </a:p>
          <a:p>
            <a:pPr marL="0" indent="0" algn="just">
              <a:buNone/>
            </a:pPr>
            <a:r>
              <a:rPr lang="en-US" sz="2000" b="1" u="sng" dirty="0">
                <a:latin typeface="Arial" panose="020B0604020202020204" pitchFamily="34" charset="0"/>
                <a:cs typeface="Arial" panose="020B0604020202020204" pitchFamily="34" charset="0"/>
              </a:rPr>
              <a:t>Sampling</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Sampling allows concentrating upon a relatively smaller number of people and hence, to devote more energy that the information collected from them is accurate. </a:t>
            </a:r>
          </a:p>
          <a:p>
            <a:pPr marL="0" indent="0" algn="just">
              <a:buNone/>
            </a:pPr>
            <a:r>
              <a:rPr lang="en-US" sz="2000" b="1" u="sng" dirty="0">
                <a:latin typeface="Arial" panose="020B0604020202020204" pitchFamily="34" charset="0"/>
                <a:cs typeface="Arial" panose="020B0604020202020204" pitchFamily="34" charset="0"/>
              </a:rPr>
              <a:t>Sampling Size</a:t>
            </a:r>
            <a:r>
              <a:rPr lang="en-US" sz="2000" dirty="0">
                <a:latin typeface="Arial" panose="020B0604020202020204" pitchFamily="34" charset="0"/>
                <a:cs typeface="Arial" panose="020B0604020202020204" pitchFamily="34" charset="0"/>
              </a:rPr>
              <a:t>: The total size of the sample is 269 respondents.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305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531B-E23A-4C41-98A2-38677E1EAF44}"/>
              </a:ext>
            </a:extLst>
          </p:cNvPr>
          <p:cNvSpPr>
            <a:spLocks noGrp="1"/>
          </p:cNvSpPr>
          <p:nvPr>
            <p:ph type="title"/>
          </p:nvPr>
        </p:nvSpPr>
        <p:spPr/>
        <p:txBody>
          <a:bodyPr>
            <a:normAutofit/>
          </a:bodyPr>
          <a:lstStyle/>
          <a:p>
            <a:r>
              <a:rPr lang="en-IN" sz="3600" b="1" u="sng" dirty="0">
                <a:latin typeface="Bahnschrift" panose="020B0502040204020203" pitchFamily="34" charset="0"/>
              </a:rPr>
              <a:t>Data Analysis and Interpretation</a:t>
            </a:r>
            <a:endParaRPr lang="en-IN" sz="3600"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6601B0DB-3E6F-484F-BC8C-EF7C18FB31AF}"/>
              </a:ext>
            </a:extLst>
          </p:cNvPr>
          <p:cNvPicPr>
            <a:picLocks noGrp="1" noChangeAspect="1"/>
          </p:cNvPicPr>
          <p:nvPr>
            <p:ph idx="1"/>
          </p:nvPr>
        </p:nvPicPr>
        <p:blipFill>
          <a:blip r:embed="rId2"/>
          <a:stretch>
            <a:fillRect/>
          </a:stretch>
        </p:blipFill>
        <p:spPr>
          <a:xfrm>
            <a:off x="5207748" y="1153170"/>
            <a:ext cx="6280549" cy="998446"/>
          </a:xfrm>
        </p:spPr>
      </p:pic>
      <p:sp>
        <p:nvSpPr>
          <p:cNvPr id="6" name="TextBox 5">
            <a:extLst>
              <a:ext uri="{FF2B5EF4-FFF2-40B4-BE49-F238E27FC236}">
                <a16:creationId xmlns:a16="http://schemas.microsoft.com/office/drawing/2014/main" id="{61AA0F08-4096-48E4-A2D4-6FCFDB9EB26E}"/>
              </a:ext>
            </a:extLst>
          </p:cNvPr>
          <p:cNvSpPr txBox="1"/>
          <p:nvPr/>
        </p:nvSpPr>
        <p:spPr>
          <a:xfrm>
            <a:off x="5096912" y="504701"/>
            <a:ext cx="3944470" cy="369332"/>
          </a:xfrm>
          <a:prstGeom prst="rect">
            <a:avLst/>
          </a:prstGeom>
          <a:noFill/>
        </p:spPr>
        <p:txBody>
          <a:bodyPr wrap="square" rtlCol="0">
            <a:spAutoFit/>
          </a:bodyPr>
          <a:lstStyle/>
          <a:p>
            <a:r>
              <a:rPr lang="en-US" dirty="0"/>
              <a:t>Train Dataset</a:t>
            </a:r>
            <a:endParaRPr lang="en-IN" dirty="0"/>
          </a:p>
        </p:txBody>
      </p:sp>
      <p:sp>
        <p:nvSpPr>
          <p:cNvPr id="7" name="TextBox 6">
            <a:extLst>
              <a:ext uri="{FF2B5EF4-FFF2-40B4-BE49-F238E27FC236}">
                <a16:creationId xmlns:a16="http://schemas.microsoft.com/office/drawing/2014/main" id="{688DD92E-E3C2-4258-A63F-BA272D9A2DE0}"/>
              </a:ext>
            </a:extLst>
          </p:cNvPr>
          <p:cNvSpPr txBox="1"/>
          <p:nvPr/>
        </p:nvSpPr>
        <p:spPr>
          <a:xfrm>
            <a:off x="5096912" y="2443226"/>
            <a:ext cx="3567953" cy="369332"/>
          </a:xfrm>
          <a:prstGeom prst="rect">
            <a:avLst/>
          </a:prstGeom>
          <a:noFill/>
        </p:spPr>
        <p:txBody>
          <a:bodyPr wrap="square" rtlCol="0">
            <a:spAutoFit/>
          </a:bodyPr>
          <a:lstStyle/>
          <a:p>
            <a:r>
              <a:rPr lang="en-US" dirty="0"/>
              <a:t>Test Dataset</a:t>
            </a:r>
            <a:endParaRPr lang="en-IN" dirty="0"/>
          </a:p>
        </p:txBody>
      </p:sp>
      <p:pic>
        <p:nvPicPr>
          <p:cNvPr id="9" name="Picture 8">
            <a:extLst>
              <a:ext uri="{FF2B5EF4-FFF2-40B4-BE49-F238E27FC236}">
                <a16:creationId xmlns:a16="http://schemas.microsoft.com/office/drawing/2014/main" id="{A05A399D-3146-4B10-AFCF-491CAEF08348}"/>
              </a:ext>
            </a:extLst>
          </p:cNvPr>
          <p:cNvPicPr>
            <a:picLocks noChangeAspect="1"/>
          </p:cNvPicPr>
          <p:nvPr/>
        </p:nvPicPr>
        <p:blipFill>
          <a:blip r:embed="rId3"/>
          <a:stretch>
            <a:fillRect/>
          </a:stretch>
        </p:blipFill>
        <p:spPr>
          <a:xfrm>
            <a:off x="5207747" y="2954129"/>
            <a:ext cx="6280549" cy="1091314"/>
          </a:xfrm>
          <a:prstGeom prst="rect">
            <a:avLst/>
          </a:prstGeom>
        </p:spPr>
      </p:pic>
      <p:sp>
        <p:nvSpPr>
          <p:cNvPr id="10" name="TextBox 9">
            <a:extLst>
              <a:ext uri="{FF2B5EF4-FFF2-40B4-BE49-F238E27FC236}">
                <a16:creationId xmlns:a16="http://schemas.microsoft.com/office/drawing/2014/main" id="{4CE831DE-3DB6-4014-BA64-AAE4434F68ED}"/>
              </a:ext>
            </a:extLst>
          </p:cNvPr>
          <p:cNvSpPr txBox="1"/>
          <p:nvPr/>
        </p:nvSpPr>
        <p:spPr>
          <a:xfrm>
            <a:off x="888631" y="5578478"/>
            <a:ext cx="10666061" cy="1015663"/>
          </a:xfrm>
          <a:prstGeom prst="rect">
            <a:avLst/>
          </a:prstGeom>
          <a:noFill/>
        </p:spPr>
        <p:txBody>
          <a:bodyPr wrap="square" rtlCol="0">
            <a:spAutoFit/>
          </a:bodyPr>
          <a:lstStyle/>
          <a:p>
            <a:pPr marL="342900" indent="-342900">
              <a:buAutoNum type="arabicPeriod"/>
            </a:pPr>
            <a:r>
              <a:rPr lang="en-US" sz="2000" dirty="0">
                <a:latin typeface="Arial" panose="020B0604020202020204" pitchFamily="34" charset="0"/>
                <a:cs typeface="Arial" panose="020B0604020202020204" pitchFamily="34" charset="0"/>
              </a:rPr>
              <a:t>We have two datasets – first one is Train dataset and second one is Test dataset.</a:t>
            </a:r>
          </a:p>
          <a:p>
            <a:pPr marL="342900" indent="-342900">
              <a:buAutoNum type="arabicPeriod"/>
            </a:pPr>
            <a:r>
              <a:rPr lang="en-US" sz="2000" dirty="0">
                <a:latin typeface="Arial" panose="020B0604020202020204" pitchFamily="34" charset="0"/>
                <a:cs typeface="Arial" panose="020B0604020202020204" pitchFamily="34" charset="0"/>
              </a:rPr>
              <a:t>Size of  Train dataset is – (1168 x 81)</a:t>
            </a:r>
          </a:p>
          <a:p>
            <a:pPr marL="342900" indent="-342900">
              <a:buAutoNum type="arabicPeriod"/>
            </a:pPr>
            <a:r>
              <a:rPr lang="en-US" sz="2000" dirty="0">
                <a:latin typeface="Arial" panose="020B0604020202020204" pitchFamily="34" charset="0"/>
                <a:cs typeface="Arial" panose="020B0604020202020204" pitchFamily="34" charset="0"/>
              </a:rPr>
              <a:t>Size of Test dataset is – (292 x 80)</a:t>
            </a:r>
          </a:p>
        </p:txBody>
      </p:sp>
      <p:sp>
        <p:nvSpPr>
          <p:cNvPr id="11" name="TextBox 10">
            <a:extLst>
              <a:ext uri="{FF2B5EF4-FFF2-40B4-BE49-F238E27FC236}">
                <a16:creationId xmlns:a16="http://schemas.microsoft.com/office/drawing/2014/main" id="{A165CF82-6E83-4032-9AFE-F23661726832}"/>
              </a:ext>
            </a:extLst>
          </p:cNvPr>
          <p:cNvSpPr txBox="1"/>
          <p:nvPr/>
        </p:nvSpPr>
        <p:spPr>
          <a:xfrm>
            <a:off x="5207747" y="4293035"/>
            <a:ext cx="3263899" cy="369332"/>
          </a:xfrm>
          <a:prstGeom prst="rect">
            <a:avLst/>
          </a:prstGeom>
          <a:noFill/>
        </p:spPr>
        <p:txBody>
          <a:bodyPr wrap="square" rtlCol="0">
            <a:spAutoFit/>
          </a:bodyPr>
          <a:lstStyle/>
          <a:p>
            <a:r>
              <a:rPr lang="en-US" dirty="0"/>
              <a:t>Concatenate both Dataset</a:t>
            </a:r>
            <a:endParaRPr lang="en-IN" dirty="0"/>
          </a:p>
        </p:txBody>
      </p:sp>
      <p:pic>
        <p:nvPicPr>
          <p:cNvPr id="13" name="Picture 12">
            <a:extLst>
              <a:ext uri="{FF2B5EF4-FFF2-40B4-BE49-F238E27FC236}">
                <a16:creationId xmlns:a16="http://schemas.microsoft.com/office/drawing/2014/main" id="{109001A7-48F9-48D3-9511-4446BB24C174}"/>
              </a:ext>
            </a:extLst>
          </p:cNvPr>
          <p:cNvPicPr>
            <a:picLocks noChangeAspect="1"/>
          </p:cNvPicPr>
          <p:nvPr/>
        </p:nvPicPr>
        <p:blipFill>
          <a:blip r:embed="rId4"/>
          <a:stretch>
            <a:fillRect/>
          </a:stretch>
        </p:blipFill>
        <p:spPr>
          <a:xfrm>
            <a:off x="5207747" y="4700509"/>
            <a:ext cx="4549112" cy="801685"/>
          </a:xfrm>
          <a:prstGeom prst="rect">
            <a:avLst/>
          </a:prstGeom>
        </p:spPr>
      </p:pic>
    </p:spTree>
    <p:extLst>
      <p:ext uri="{BB962C8B-B14F-4D97-AF65-F5344CB8AC3E}">
        <p14:creationId xmlns:p14="http://schemas.microsoft.com/office/powerpoint/2010/main" val="138799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C130-0687-418D-9D76-F39CC57A921D}"/>
              </a:ext>
            </a:extLst>
          </p:cNvPr>
          <p:cNvSpPr>
            <a:spLocks noGrp="1"/>
          </p:cNvSpPr>
          <p:nvPr>
            <p:ph type="title"/>
          </p:nvPr>
        </p:nvSpPr>
        <p:spPr/>
        <p:txBody>
          <a:bodyPr>
            <a:normAutofit/>
          </a:bodyPr>
          <a:lstStyle/>
          <a:p>
            <a:r>
              <a:rPr lang="en-US" sz="3600" b="1" u="sng" dirty="0">
                <a:latin typeface="Bahnschrift" panose="020B0502040204020203" pitchFamily="34" charset="0"/>
              </a:rPr>
              <a:t>Data Understanding</a:t>
            </a:r>
            <a:endParaRPr lang="en-IN" sz="3600" b="1" u="sng"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C7A53C52-E00B-402A-BF0B-59D9C1D234F8}"/>
              </a:ext>
            </a:extLst>
          </p:cNvPr>
          <p:cNvPicPr>
            <a:picLocks noGrp="1" noChangeAspect="1"/>
          </p:cNvPicPr>
          <p:nvPr>
            <p:ph idx="1"/>
          </p:nvPr>
        </p:nvPicPr>
        <p:blipFill>
          <a:blip r:embed="rId2"/>
          <a:stretch>
            <a:fillRect/>
          </a:stretch>
        </p:blipFill>
        <p:spPr>
          <a:xfrm>
            <a:off x="5471813" y="685227"/>
            <a:ext cx="3620005" cy="1143160"/>
          </a:xfrm>
        </p:spPr>
      </p:pic>
      <p:pic>
        <p:nvPicPr>
          <p:cNvPr id="7" name="Picture 6">
            <a:extLst>
              <a:ext uri="{FF2B5EF4-FFF2-40B4-BE49-F238E27FC236}">
                <a16:creationId xmlns:a16="http://schemas.microsoft.com/office/drawing/2014/main" id="{DE2C350E-BC70-4E68-8A5B-47EBE5271300}"/>
              </a:ext>
            </a:extLst>
          </p:cNvPr>
          <p:cNvPicPr>
            <a:picLocks noChangeAspect="1"/>
          </p:cNvPicPr>
          <p:nvPr/>
        </p:nvPicPr>
        <p:blipFill>
          <a:blip r:embed="rId3"/>
          <a:stretch>
            <a:fillRect/>
          </a:stretch>
        </p:blipFill>
        <p:spPr>
          <a:xfrm>
            <a:off x="5471813" y="2349925"/>
            <a:ext cx="5635458" cy="3822848"/>
          </a:xfrm>
          <a:prstGeom prst="rect">
            <a:avLst/>
          </a:prstGeom>
        </p:spPr>
      </p:pic>
    </p:spTree>
    <p:extLst>
      <p:ext uri="{BB962C8B-B14F-4D97-AF65-F5344CB8AC3E}">
        <p14:creationId xmlns:p14="http://schemas.microsoft.com/office/powerpoint/2010/main" val="377811425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emplate>TM16401371[[fn=Atlas]]</Template>
  <TotalTime>780</TotalTime>
  <Words>981</Words>
  <Application>Microsoft Office PowerPoint</Application>
  <PresentationFormat>Widescreen</PresentationFormat>
  <Paragraphs>97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Bahnschrift</vt:lpstr>
      <vt:lpstr>Bahnschrift Condensed</vt:lpstr>
      <vt:lpstr>Calibri Light</vt:lpstr>
      <vt:lpstr>ClearSans</vt:lpstr>
      <vt:lpstr>Rockwell</vt:lpstr>
      <vt:lpstr>Wingdings</vt:lpstr>
      <vt:lpstr>Atlas</vt:lpstr>
      <vt:lpstr>House Price Prediction</vt:lpstr>
      <vt:lpstr>Table of Content</vt:lpstr>
      <vt:lpstr>Introduction</vt:lpstr>
      <vt:lpstr>Benefits</vt:lpstr>
      <vt:lpstr>About Problem Statement</vt:lpstr>
      <vt:lpstr>Objectives</vt:lpstr>
      <vt:lpstr>Research Methodology</vt:lpstr>
      <vt:lpstr>Data Analysis and Interpretation</vt:lpstr>
      <vt:lpstr>Data Understanding</vt:lpstr>
      <vt:lpstr>Data Understanding</vt:lpstr>
      <vt:lpstr>Data Understanding</vt:lpstr>
      <vt:lpstr>Data Analysis</vt:lpstr>
      <vt:lpstr>Data Analysis</vt:lpstr>
      <vt:lpstr>Data Analysis</vt:lpstr>
      <vt:lpstr>Data Analysis</vt:lpstr>
      <vt:lpstr>Treating   Null and zero values</vt:lpstr>
      <vt:lpstr>Encoding Shuffling Splitting</vt:lpstr>
      <vt:lpstr>Scalling &amp; Multicollinearity</vt:lpstr>
      <vt:lpstr>Models</vt:lpstr>
      <vt:lpstr>CV Score</vt:lpstr>
      <vt:lpstr>Lasso &amp; Ridge Regression</vt:lpstr>
      <vt:lpstr>GridSearchCV using RandomForest Regressor</vt:lpstr>
      <vt:lpstr>AdaBoost Regressor</vt:lpstr>
      <vt:lpstr>XGBoost Regressor</vt:lpstr>
      <vt:lpstr>Gradient Boosting Regressor</vt:lpstr>
      <vt:lpstr>Saving best model  &amp; 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SHIVANCHAL ASTHANA</dc:creator>
  <cp:lastModifiedBy>SHIVANCHAL ASTHANA</cp:lastModifiedBy>
  <cp:revision>7</cp:revision>
  <dcterms:created xsi:type="dcterms:W3CDTF">2022-03-11T15:02:44Z</dcterms:created>
  <dcterms:modified xsi:type="dcterms:W3CDTF">2022-03-14T15:56:13Z</dcterms:modified>
</cp:coreProperties>
</file>