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1" r:id="rId7"/>
    <p:sldId id="263" r:id="rId8"/>
    <p:sldId id="262" r:id="rId9"/>
    <p:sldId id="269" r:id="rId10"/>
    <p:sldId id="278" r:id="rId11"/>
    <p:sldId id="264" r:id="rId12"/>
    <p:sldId id="266" r:id="rId13"/>
    <p:sldId id="267" r:id="rId14"/>
    <p:sldId id="268" r:id="rId15"/>
    <p:sldId id="270" r:id="rId16"/>
    <p:sldId id="271" r:id="rId17"/>
    <p:sldId id="272" r:id="rId18"/>
    <p:sldId id="273" r:id="rId19"/>
    <p:sldId id="274" r:id="rId20"/>
    <p:sldId id="275" r:id="rId21"/>
    <p:sldId id="277" r:id="rId22"/>
    <p:sldId id="279" r:id="rId23"/>
    <p:sldId id="280" r:id="rId24"/>
    <p:sldId id="281" r:id="rId25"/>
    <p:sldId id="282" r:id="rId26"/>
    <p:sldId id="283" r:id="rId27"/>
    <p:sldId id="284" r:id="rId28"/>
    <p:sldId id="285" r:id="rId29"/>
    <p:sldId id="287"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796AFB9-0769-4428-8F60-04A1BE6F8B36}">
          <p14:sldIdLst>
            <p14:sldId id="256"/>
            <p14:sldId id="257"/>
            <p14:sldId id="258"/>
            <p14:sldId id="259"/>
            <p14:sldId id="260"/>
            <p14:sldId id="261"/>
            <p14:sldId id="263"/>
          </p14:sldIdLst>
        </p14:section>
        <p14:section name="Untitled Section" id="{6A61E6B8-73E4-42E8-BDB7-96AC797F5CDF}">
          <p14:sldIdLst>
            <p14:sldId id="262"/>
            <p14:sldId id="269"/>
            <p14:sldId id="278"/>
            <p14:sldId id="264"/>
            <p14:sldId id="266"/>
            <p14:sldId id="267"/>
            <p14:sldId id="268"/>
            <p14:sldId id="270"/>
            <p14:sldId id="271"/>
            <p14:sldId id="272"/>
            <p14:sldId id="273"/>
            <p14:sldId id="274"/>
            <p14:sldId id="275"/>
            <p14:sldId id="277"/>
            <p14:sldId id="279"/>
            <p14:sldId id="280"/>
            <p14:sldId id="281"/>
            <p14:sldId id="282"/>
            <p14:sldId id="283"/>
            <p14:sldId id="284"/>
            <p14:sldId id="285"/>
            <p14:sldId id="287"/>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27" autoAdjust="0"/>
    <p:restoredTop sz="94660"/>
  </p:normalViewPr>
  <p:slideViewPr>
    <p:cSldViewPr snapToGrid="0">
      <p:cViewPr varScale="1">
        <p:scale>
          <a:sx n="85" d="100"/>
          <a:sy n="85" d="100"/>
        </p:scale>
        <p:origin x="60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Gender</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2-997C-4F5E-84BB-873CF4CFD913}"/>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997C-4F5E-84BB-873CF4CFD913}"/>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4-997C-4F5E-84BB-873CF4CFD913}"/>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997C-4F5E-84BB-873CF4CFD913}"/>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layout>
                    <c:manualLayout>
                      <c:w val="0.26257601617259607"/>
                      <c:h val="0.19557420500452605"/>
                    </c:manualLayout>
                  </c15:layout>
                </c:ext>
                <c:ext xmlns:c16="http://schemas.microsoft.com/office/drawing/2014/chart" uri="{C3380CC4-5D6E-409C-BE32-E72D297353CC}">
                  <c16:uniqueId val="{00000002-997C-4F5E-84BB-873CF4CFD913}"/>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97C-4F5E-84BB-873CF4CFD913}"/>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4-997C-4F5E-84BB-873CF4CFD913}"/>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997C-4F5E-84BB-873CF4CFD913}"/>
                </c:ext>
              </c:extLst>
            </c:dLbl>
            <c:spPr>
              <a:noFill/>
              <a:ln>
                <a:noFill/>
              </a:ln>
              <a:effectLst/>
            </c:spPr>
            <c:dLblPos val="outEnd"/>
            <c:showLegendKey val="0"/>
            <c:showVal val="0"/>
            <c:showCatName val="1"/>
            <c:showSerName val="0"/>
            <c:showPercent val="1"/>
            <c:showBubbleSize val="0"/>
            <c:showLeaderLines val="0"/>
            <c:extLst>
              <c:ext xmlns:c15="http://schemas.microsoft.com/office/drawing/2012/chart" uri="{CE6537A1-D6FC-4f65-9D91-7224C49458BB}"/>
            </c:extLst>
          </c:dLbls>
          <c:cat>
            <c:strRef>
              <c:f>Sheet1!$A$2:$A$5</c:f>
              <c:strCache>
                <c:ptCount val="2"/>
                <c:pt idx="0">
                  <c:v>Female</c:v>
                </c:pt>
                <c:pt idx="1">
                  <c:v>Male</c:v>
                </c:pt>
              </c:strCache>
            </c:strRef>
          </c:cat>
          <c:val>
            <c:numRef>
              <c:f>Sheet1!$B$2:$B$5</c:f>
              <c:numCache>
                <c:formatCode>General</c:formatCode>
                <c:ptCount val="4"/>
                <c:pt idx="0">
                  <c:v>66</c:v>
                </c:pt>
                <c:pt idx="1">
                  <c:v>37</c:v>
                </c:pt>
              </c:numCache>
            </c:numRef>
          </c:val>
          <c:extLst>
            <c:ext xmlns:c16="http://schemas.microsoft.com/office/drawing/2014/chart" uri="{C3380CC4-5D6E-409C-BE32-E72D297353CC}">
              <c16:uniqueId val="{00000000-997C-4F5E-84BB-873CF4CFD913}"/>
            </c:ext>
          </c:extLst>
        </c:ser>
        <c:dLbls>
          <c:dLblPos val="outEnd"/>
          <c:showLegendKey val="0"/>
          <c:showVal val="0"/>
          <c:showCatName val="0"/>
          <c:showSerName val="0"/>
          <c:showPercent val="1"/>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t>Age</a:t>
            </a:r>
          </a:p>
        </c:rich>
      </c:tx>
      <c:layout>
        <c:manualLayout>
          <c:xMode val="edge"/>
          <c:yMode val="edge"/>
          <c:x val="0.4644320297951583"/>
          <c:y val="4.381846635367762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9750793972295476E-2"/>
          <c:y val="0.23614506818640063"/>
          <c:w val="0.87813473577582912"/>
          <c:h val="0.5682678046095101"/>
        </c:manualLayout>
      </c:layout>
      <c:barChart>
        <c:barDir val="col"/>
        <c:grouping val="stacked"/>
        <c:varyColors val="0"/>
        <c:ser>
          <c:idx val="0"/>
          <c:order val="0"/>
          <c:tx>
            <c:strRef>
              <c:f>Sheet1!$B$1</c:f>
              <c:strCache>
                <c:ptCount val="1"/>
                <c:pt idx="0">
                  <c:v>Column3</c:v>
                </c:pt>
              </c:strCache>
            </c:strRef>
          </c:tx>
          <c:spPr>
            <a:solidFill>
              <a:schemeClr val="accent1"/>
            </a:solidFill>
            <a:ln>
              <a:noFill/>
            </a:ln>
            <a:effectLst/>
          </c:spPr>
          <c:invertIfNegative val="0"/>
          <c:cat>
            <c:strRef>
              <c:f>Sheet1!$A$2:$A$6</c:f>
              <c:strCache>
                <c:ptCount val="5"/>
                <c:pt idx="0">
                  <c:v>21-30 years</c:v>
                </c:pt>
                <c:pt idx="1">
                  <c:v>31-40 years</c:v>
                </c:pt>
                <c:pt idx="2">
                  <c:v>41-50 years</c:v>
                </c:pt>
                <c:pt idx="3">
                  <c:v>Less than 20 years</c:v>
                </c:pt>
                <c:pt idx="4">
                  <c:v>51 years and above</c:v>
                </c:pt>
              </c:strCache>
            </c:strRef>
          </c:cat>
          <c:val>
            <c:numRef>
              <c:f>Sheet1!$B$2:$B$6</c:f>
              <c:numCache>
                <c:formatCode>General</c:formatCode>
                <c:ptCount val="5"/>
                <c:pt idx="0">
                  <c:v>32</c:v>
                </c:pt>
                <c:pt idx="1">
                  <c:v>30</c:v>
                </c:pt>
                <c:pt idx="2">
                  <c:v>29</c:v>
                </c:pt>
                <c:pt idx="3">
                  <c:v>6</c:v>
                </c:pt>
                <c:pt idx="4">
                  <c:v>6</c:v>
                </c:pt>
              </c:numCache>
            </c:numRef>
          </c:val>
          <c:extLst>
            <c:ext xmlns:c16="http://schemas.microsoft.com/office/drawing/2014/chart" uri="{C3380CC4-5D6E-409C-BE32-E72D297353CC}">
              <c16:uniqueId val="{00000000-358A-4B7E-83F7-9AFC5FFBC229}"/>
            </c:ext>
          </c:extLst>
        </c:ser>
        <c:ser>
          <c:idx val="1"/>
          <c:order val="1"/>
          <c:tx>
            <c:strRef>
              <c:f>Sheet1!$C$1</c:f>
              <c:strCache>
                <c:ptCount val="1"/>
                <c:pt idx="0">
                  <c:v>Column1</c:v>
                </c:pt>
              </c:strCache>
            </c:strRef>
          </c:tx>
          <c:spPr>
            <a:solidFill>
              <a:schemeClr val="accent2"/>
            </a:solidFill>
            <a:ln>
              <a:noFill/>
            </a:ln>
            <a:effectLst/>
          </c:spPr>
          <c:invertIfNegative val="0"/>
          <c:cat>
            <c:strRef>
              <c:f>Sheet1!$A$2:$A$6</c:f>
              <c:strCache>
                <c:ptCount val="5"/>
                <c:pt idx="0">
                  <c:v>21-30 years</c:v>
                </c:pt>
                <c:pt idx="1">
                  <c:v>31-40 years</c:v>
                </c:pt>
                <c:pt idx="2">
                  <c:v>41-50 years</c:v>
                </c:pt>
                <c:pt idx="3">
                  <c:v>Less than 20 years</c:v>
                </c:pt>
                <c:pt idx="4">
                  <c:v>51 years and above</c:v>
                </c:pt>
              </c:strCache>
            </c:strRef>
          </c:cat>
          <c:val>
            <c:numRef>
              <c:f>Sheet1!$C$2:$C$6</c:f>
              <c:numCache>
                <c:formatCode>General</c:formatCode>
                <c:ptCount val="5"/>
              </c:numCache>
            </c:numRef>
          </c:val>
          <c:extLst>
            <c:ext xmlns:c16="http://schemas.microsoft.com/office/drawing/2014/chart" uri="{C3380CC4-5D6E-409C-BE32-E72D297353CC}">
              <c16:uniqueId val="{00000001-358A-4B7E-83F7-9AFC5FFBC229}"/>
            </c:ext>
          </c:extLst>
        </c:ser>
        <c:ser>
          <c:idx val="2"/>
          <c:order val="2"/>
          <c:tx>
            <c:strRef>
              <c:f>Sheet1!$D$1</c:f>
              <c:strCache>
                <c:ptCount val="1"/>
                <c:pt idx="0">
                  <c:v>Column2</c:v>
                </c:pt>
              </c:strCache>
            </c:strRef>
          </c:tx>
          <c:spPr>
            <a:solidFill>
              <a:schemeClr val="accent3"/>
            </a:solidFill>
            <a:ln>
              <a:noFill/>
            </a:ln>
            <a:effectLst/>
          </c:spPr>
          <c:invertIfNegative val="0"/>
          <c:cat>
            <c:strRef>
              <c:f>Sheet1!$A$2:$A$6</c:f>
              <c:strCache>
                <c:ptCount val="5"/>
                <c:pt idx="0">
                  <c:v>21-30 years</c:v>
                </c:pt>
                <c:pt idx="1">
                  <c:v>31-40 years</c:v>
                </c:pt>
                <c:pt idx="2">
                  <c:v>41-50 years</c:v>
                </c:pt>
                <c:pt idx="3">
                  <c:v>Less than 20 years</c:v>
                </c:pt>
                <c:pt idx="4">
                  <c:v>51 years and above</c:v>
                </c:pt>
              </c:strCache>
            </c:strRef>
          </c:cat>
          <c:val>
            <c:numRef>
              <c:f>Sheet1!$D$2:$D$6</c:f>
              <c:numCache>
                <c:formatCode>General</c:formatCode>
                <c:ptCount val="5"/>
              </c:numCache>
            </c:numRef>
          </c:val>
          <c:extLst>
            <c:ext xmlns:c16="http://schemas.microsoft.com/office/drawing/2014/chart" uri="{C3380CC4-5D6E-409C-BE32-E72D297353CC}">
              <c16:uniqueId val="{00000002-358A-4B7E-83F7-9AFC5FFBC229}"/>
            </c:ext>
          </c:extLst>
        </c:ser>
        <c:dLbls>
          <c:showLegendKey val="0"/>
          <c:showVal val="0"/>
          <c:showCatName val="0"/>
          <c:showSerName val="0"/>
          <c:showPercent val="0"/>
          <c:showBubbleSize val="0"/>
        </c:dLbls>
        <c:gapWidth val="150"/>
        <c:overlap val="100"/>
        <c:axId val="2078599424"/>
        <c:axId val="2078600672"/>
      </c:barChart>
      <c:catAx>
        <c:axId val="2078599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78600672"/>
        <c:crosses val="autoZero"/>
        <c:auto val="1"/>
        <c:lblAlgn val="ctr"/>
        <c:lblOffset val="100"/>
        <c:noMultiLvlLbl val="0"/>
      </c:catAx>
      <c:valAx>
        <c:axId val="20786006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785994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6657E-E771-4C89-BE47-D7E747FC6C91}" type="datetimeFigureOut">
              <a:rPr lang="en-IN" smtClean="0"/>
              <a:t>27-01-2022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E494E8-F746-45D9-9F29-39D97EB3DD02}" type="slidenum">
              <a:rPr lang="en-IN" smtClean="0"/>
              <a:t>‹#›</a:t>
            </a:fld>
            <a:endParaRPr lang="en-IN"/>
          </a:p>
        </p:txBody>
      </p:sp>
    </p:spTree>
    <p:extLst>
      <p:ext uri="{BB962C8B-B14F-4D97-AF65-F5344CB8AC3E}">
        <p14:creationId xmlns:p14="http://schemas.microsoft.com/office/powerpoint/2010/main" val="3027889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57BB4-DF4C-4F9E-A4F6-D85B468BB3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6319CFB-2C1D-4013-9738-C286EA2765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58D6E9D-FE67-48EA-8EDA-41C74BFE8782}"/>
              </a:ext>
            </a:extLst>
          </p:cNvPr>
          <p:cNvSpPr>
            <a:spLocks noGrp="1"/>
          </p:cNvSpPr>
          <p:nvPr>
            <p:ph type="dt" sz="half" idx="10"/>
          </p:nvPr>
        </p:nvSpPr>
        <p:spPr/>
        <p:txBody>
          <a:bodyPr/>
          <a:lstStyle/>
          <a:p>
            <a:fld id="{5DFAC139-D7CC-4EBA-8302-9F4104997E0A}" type="datetimeFigureOut">
              <a:rPr lang="en-IN" smtClean="0"/>
              <a:t>27-01-2022</a:t>
            </a:fld>
            <a:endParaRPr lang="en-IN"/>
          </a:p>
        </p:txBody>
      </p:sp>
      <p:sp>
        <p:nvSpPr>
          <p:cNvPr id="5" name="Footer Placeholder 4">
            <a:extLst>
              <a:ext uri="{FF2B5EF4-FFF2-40B4-BE49-F238E27FC236}">
                <a16:creationId xmlns:a16="http://schemas.microsoft.com/office/drawing/2014/main" id="{C846FCCE-2D38-4B4D-9DF0-3870932E24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02C96B-330F-4E8C-870F-F9AC694C5260}"/>
              </a:ext>
            </a:extLst>
          </p:cNvPr>
          <p:cNvSpPr>
            <a:spLocks noGrp="1"/>
          </p:cNvSpPr>
          <p:nvPr>
            <p:ph type="sldNum" sz="quarter" idx="12"/>
          </p:nvPr>
        </p:nvSpPr>
        <p:spPr/>
        <p:txBody>
          <a:bodyPr/>
          <a:lstStyle/>
          <a:p>
            <a:fld id="{24D61510-6A54-4A10-B745-22C853A5049C}" type="slidenum">
              <a:rPr lang="en-IN" smtClean="0"/>
              <a:t>‹#›</a:t>
            </a:fld>
            <a:endParaRPr lang="en-IN"/>
          </a:p>
        </p:txBody>
      </p:sp>
    </p:spTree>
    <p:extLst>
      <p:ext uri="{BB962C8B-B14F-4D97-AF65-F5344CB8AC3E}">
        <p14:creationId xmlns:p14="http://schemas.microsoft.com/office/powerpoint/2010/main" val="786235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E69C0-AAAD-4A35-B9CC-74AAD7D0A7D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BDE7383-1053-431C-B008-81C4FFC6E4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4D8734-3249-4954-80A1-378F62AC6C7E}"/>
              </a:ext>
            </a:extLst>
          </p:cNvPr>
          <p:cNvSpPr>
            <a:spLocks noGrp="1"/>
          </p:cNvSpPr>
          <p:nvPr>
            <p:ph type="dt" sz="half" idx="10"/>
          </p:nvPr>
        </p:nvSpPr>
        <p:spPr/>
        <p:txBody>
          <a:bodyPr/>
          <a:lstStyle/>
          <a:p>
            <a:fld id="{5DFAC139-D7CC-4EBA-8302-9F4104997E0A}" type="datetimeFigureOut">
              <a:rPr lang="en-IN" smtClean="0"/>
              <a:t>27-01-2022</a:t>
            </a:fld>
            <a:endParaRPr lang="en-IN"/>
          </a:p>
        </p:txBody>
      </p:sp>
      <p:sp>
        <p:nvSpPr>
          <p:cNvPr id="5" name="Footer Placeholder 4">
            <a:extLst>
              <a:ext uri="{FF2B5EF4-FFF2-40B4-BE49-F238E27FC236}">
                <a16:creationId xmlns:a16="http://schemas.microsoft.com/office/drawing/2014/main" id="{94BEE56A-643C-44CF-87EA-242CAA7C56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F9603A-59AA-4EC3-B045-A04531ABCF2E}"/>
              </a:ext>
            </a:extLst>
          </p:cNvPr>
          <p:cNvSpPr>
            <a:spLocks noGrp="1"/>
          </p:cNvSpPr>
          <p:nvPr>
            <p:ph type="sldNum" sz="quarter" idx="12"/>
          </p:nvPr>
        </p:nvSpPr>
        <p:spPr/>
        <p:txBody>
          <a:bodyPr/>
          <a:lstStyle/>
          <a:p>
            <a:fld id="{24D61510-6A54-4A10-B745-22C853A5049C}" type="slidenum">
              <a:rPr lang="en-IN" smtClean="0"/>
              <a:t>‹#›</a:t>
            </a:fld>
            <a:endParaRPr lang="en-IN"/>
          </a:p>
        </p:txBody>
      </p:sp>
    </p:spTree>
    <p:extLst>
      <p:ext uri="{BB962C8B-B14F-4D97-AF65-F5344CB8AC3E}">
        <p14:creationId xmlns:p14="http://schemas.microsoft.com/office/powerpoint/2010/main" val="655734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66188D-9729-466D-8644-D2649F7749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C663833-99BF-4B3F-89BA-BB780B2F22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476382-61FD-4D42-B750-4ED293C5A812}"/>
              </a:ext>
            </a:extLst>
          </p:cNvPr>
          <p:cNvSpPr>
            <a:spLocks noGrp="1"/>
          </p:cNvSpPr>
          <p:nvPr>
            <p:ph type="dt" sz="half" idx="10"/>
          </p:nvPr>
        </p:nvSpPr>
        <p:spPr/>
        <p:txBody>
          <a:bodyPr/>
          <a:lstStyle/>
          <a:p>
            <a:fld id="{5DFAC139-D7CC-4EBA-8302-9F4104997E0A}" type="datetimeFigureOut">
              <a:rPr lang="en-IN" smtClean="0"/>
              <a:t>27-01-2022</a:t>
            </a:fld>
            <a:endParaRPr lang="en-IN"/>
          </a:p>
        </p:txBody>
      </p:sp>
      <p:sp>
        <p:nvSpPr>
          <p:cNvPr id="5" name="Footer Placeholder 4">
            <a:extLst>
              <a:ext uri="{FF2B5EF4-FFF2-40B4-BE49-F238E27FC236}">
                <a16:creationId xmlns:a16="http://schemas.microsoft.com/office/drawing/2014/main" id="{434B3400-8077-423D-B7BA-CD51C45B68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EE9FFB-5625-43BB-966B-29F0A7E2F1CB}"/>
              </a:ext>
            </a:extLst>
          </p:cNvPr>
          <p:cNvSpPr>
            <a:spLocks noGrp="1"/>
          </p:cNvSpPr>
          <p:nvPr>
            <p:ph type="sldNum" sz="quarter" idx="12"/>
          </p:nvPr>
        </p:nvSpPr>
        <p:spPr/>
        <p:txBody>
          <a:bodyPr/>
          <a:lstStyle/>
          <a:p>
            <a:fld id="{24D61510-6A54-4A10-B745-22C853A5049C}" type="slidenum">
              <a:rPr lang="en-IN" smtClean="0"/>
              <a:t>‹#›</a:t>
            </a:fld>
            <a:endParaRPr lang="en-IN"/>
          </a:p>
        </p:txBody>
      </p:sp>
    </p:spTree>
    <p:extLst>
      <p:ext uri="{BB962C8B-B14F-4D97-AF65-F5344CB8AC3E}">
        <p14:creationId xmlns:p14="http://schemas.microsoft.com/office/powerpoint/2010/main" val="140799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DC02A-A9C6-405B-86C5-A4152C9429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49E48E-FC7E-4488-B516-C881A1A257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774CF0-7BDA-48BB-8AA2-450EF2505CC5}"/>
              </a:ext>
            </a:extLst>
          </p:cNvPr>
          <p:cNvSpPr>
            <a:spLocks noGrp="1"/>
          </p:cNvSpPr>
          <p:nvPr>
            <p:ph type="dt" sz="half" idx="10"/>
          </p:nvPr>
        </p:nvSpPr>
        <p:spPr/>
        <p:txBody>
          <a:bodyPr/>
          <a:lstStyle/>
          <a:p>
            <a:fld id="{5DFAC139-D7CC-4EBA-8302-9F4104997E0A}" type="datetimeFigureOut">
              <a:rPr lang="en-IN" smtClean="0"/>
              <a:t>27-01-2022</a:t>
            </a:fld>
            <a:endParaRPr lang="en-IN"/>
          </a:p>
        </p:txBody>
      </p:sp>
      <p:sp>
        <p:nvSpPr>
          <p:cNvPr id="5" name="Footer Placeholder 4">
            <a:extLst>
              <a:ext uri="{FF2B5EF4-FFF2-40B4-BE49-F238E27FC236}">
                <a16:creationId xmlns:a16="http://schemas.microsoft.com/office/drawing/2014/main" id="{8C8510EB-C12D-4EAB-92F9-8A0FCB595F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FCBDCB-CD30-40B7-AA1E-25673251991F}"/>
              </a:ext>
            </a:extLst>
          </p:cNvPr>
          <p:cNvSpPr>
            <a:spLocks noGrp="1"/>
          </p:cNvSpPr>
          <p:nvPr>
            <p:ph type="sldNum" sz="quarter" idx="12"/>
          </p:nvPr>
        </p:nvSpPr>
        <p:spPr/>
        <p:txBody>
          <a:bodyPr/>
          <a:lstStyle/>
          <a:p>
            <a:fld id="{24D61510-6A54-4A10-B745-22C853A5049C}" type="slidenum">
              <a:rPr lang="en-IN" smtClean="0"/>
              <a:t>‹#›</a:t>
            </a:fld>
            <a:endParaRPr lang="en-IN"/>
          </a:p>
        </p:txBody>
      </p:sp>
    </p:spTree>
    <p:extLst>
      <p:ext uri="{BB962C8B-B14F-4D97-AF65-F5344CB8AC3E}">
        <p14:creationId xmlns:p14="http://schemas.microsoft.com/office/powerpoint/2010/main" val="3362390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430F5-3300-4C78-80E7-6FBB7170DF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6F01D4C-0A9E-4BC6-B7DB-1DF61FD4BD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107BC5-E08F-4D83-BFB1-2258E3F72908}"/>
              </a:ext>
            </a:extLst>
          </p:cNvPr>
          <p:cNvSpPr>
            <a:spLocks noGrp="1"/>
          </p:cNvSpPr>
          <p:nvPr>
            <p:ph type="dt" sz="half" idx="10"/>
          </p:nvPr>
        </p:nvSpPr>
        <p:spPr/>
        <p:txBody>
          <a:bodyPr/>
          <a:lstStyle/>
          <a:p>
            <a:fld id="{5DFAC139-D7CC-4EBA-8302-9F4104997E0A}" type="datetimeFigureOut">
              <a:rPr lang="en-IN" smtClean="0"/>
              <a:t>27-01-2022</a:t>
            </a:fld>
            <a:endParaRPr lang="en-IN"/>
          </a:p>
        </p:txBody>
      </p:sp>
      <p:sp>
        <p:nvSpPr>
          <p:cNvPr id="5" name="Footer Placeholder 4">
            <a:extLst>
              <a:ext uri="{FF2B5EF4-FFF2-40B4-BE49-F238E27FC236}">
                <a16:creationId xmlns:a16="http://schemas.microsoft.com/office/drawing/2014/main" id="{553FF02D-4024-4BC7-A0D2-13FEB3AE3F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2F63D1-E841-4FED-A11A-E158145825B7}"/>
              </a:ext>
            </a:extLst>
          </p:cNvPr>
          <p:cNvSpPr>
            <a:spLocks noGrp="1"/>
          </p:cNvSpPr>
          <p:nvPr>
            <p:ph type="sldNum" sz="quarter" idx="12"/>
          </p:nvPr>
        </p:nvSpPr>
        <p:spPr/>
        <p:txBody>
          <a:bodyPr/>
          <a:lstStyle/>
          <a:p>
            <a:fld id="{24D61510-6A54-4A10-B745-22C853A5049C}" type="slidenum">
              <a:rPr lang="en-IN" smtClean="0"/>
              <a:t>‹#›</a:t>
            </a:fld>
            <a:endParaRPr lang="en-IN"/>
          </a:p>
        </p:txBody>
      </p:sp>
    </p:spTree>
    <p:extLst>
      <p:ext uri="{BB962C8B-B14F-4D97-AF65-F5344CB8AC3E}">
        <p14:creationId xmlns:p14="http://schemas.microsoft.com/office/powerpoint/2010/main" val="420402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5CA24-A9B6-413E-82CD-087DDE818A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E4443F-FCE7-4BA8-9A22-953F98CE07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344D720-7332-46BC-AA48-6EA8762B70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902D0BC-0099-4C44-9E1C-F130F10A8322}"/>
              </a:ext>
            </a:extLst>
          </p:cNvPr>
          <p:cNvSpPr>
            <a:spLocks noGrp="1"/>
          </p:cNvSpPr>
          <p:nvPr>
            <p:ph type="dt" sz="half" idx="10"/>
          </p:nvPr>
        </p:nvSpPr>
        <p:spPr/>
        <p:txBody>
          <a:bodyPr/>
          <a:lstStyle/>
          <a:p>
            <a:fld id="{5DFAC139-D7CC-4EBA-8302-9F4104997E0A}" type="datetimeFigureOut">
              <a:rPr lang="en-IN" smtClean="0"/>
              <a:t>27-01-2022</a:t>
            </a:fld>
            <a:endParaRPr lang="en-IN"/>
          </a:p>
        </p:txBody>
      </p:sp>
      <p:sp>
        <p:nvSpPr>
          <p:cNvPr id="6" name="Footer Placeholder 5">
            <a:extLst>
              <a:ext uri="{FF2B5EF4-FFF2-40B4-BE49-F238E27FC236}">
                <a16:creationId xmlns:a16="http://schemas.microsoft.com/office/drawing/2014/main" id="{756544DF-39CD-4249-A75A-CE96A7FBD5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9D513D-FD54-4622-BF05-D5DFFE081447}"/>
              </a:ext>
            </a:extLst>
          </p:cNvPr>
          <p:cNvSpPr>
            <a:spLocks noGrp="1"/>
          </p:cNvSpPr>
          <p:nvPr>
            <p:ph type="sldNum" sz="quarter" idx="12"/>
          </p:nvPr>
        </p:nvSpPr>
        <p:spPr/>
        <p:txBody>
          <a:bodyPr/>
          <a:lstStyle/>
          <a:p>
            <a:fld id="{24D61510-6A54-4A10-B745-22C853A5049C}" type="slidenum">
              <a:rPr lang="en-IN" smtClean="0"/>
              <a:t>‹#›</a:t>
            </a:fld>
            <a:endParaRPr lang="en-IN"/>
          </a:p>
        </p:txBody>
      </p:sp>
    </p:spTree>
    <p:extLst>
      <p:ext uri="{BB962C8B-B14F-4D97-AF65-F5344CB8AC3E}">
        <p14:creationId xmlns:p14="http://schemas.microsoft.com/office/powerpoint/2010/main" val="2178224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AD788-E70C-45F5-97E3-0D209289C59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ED7ACD-47F3-4E41-AD62-A5D848A1A3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78ACA0-85AB-447E-95FD-F8A9900B63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D7BF37B-0D01-48C0-8119-6DF415F57D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FC682B-1D5B-4676-BF3D-34FE3BFE6F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D6561CD-CED1-48A0-9F18-C9DBEB754AC0}"/>
              </a:ext>
            </a:extLst>
          </p:cNvPr>
          <p:cNvSpPr>
            <a:spLocks noGrp="1"/>
          </p:cNvSpPr>
          <p:nvPr>
            <p:ph type="dt" sz="half" idx="10"/>
          </p:nvPr>
        </p:nvSpPr>
        <p:spPr/>
        <p:txBody>
          <a:bodyPr/>
          <a:lstStyle/>
          <a:p>
            <a:fld id="{5DFAC139-D7CC-4EBA-8302-9F4104997E0A}" type="datetimeFigureOut">
              <a:rPr lang="en-IN" smtClean="0"/>
              <a:t>27-01-2022</a:t>
            </a:fld>
            <a:endParaRPr lang="en-IN"/>
          </a:p>
        </p:txBody>
      </p:sp>
      <p:sp>
        <p:nvSpPr>
          <p:cNvPr id="8" name="Footer Placeholder 7">
            <a:extLst>
              <a:ext uri="{FF2B5EF4-FFF2-40B4-BE49-F238E27FC236}">
                <a16:creationId xmlns:a16="http://schemas.microsoft.com/office/drawing/2014/main" id="{B0582A07-3FCE-43A9-ACD4-2184468E52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CD6FCE8-793D-433C-8AAB-D0719C1D0F5B}"/>
              </a:ext>
            </a:extLst>
          </p:cNvPr>
          <p:cNvSpPr>
            <a:spLocks noGrp="1"/>
          </p:cNvSpPr>
          <p:nvPr>
            <p:ph type="sldNum" sz="quarter" idx="12"/>
          </p:nvPr>
        </p:nvSpPr>
        <p:spPr/>
        <p:txBody>
          <a:bodyPr/>
          <a:lstStyle/>
          <a:p>
            <a:fld id="{24D61510-6A54-4A10-B745-22C853A5049C}" type="slidenum">
              <a:rPr lang="en-IN" smtClean="0"/>
              <a:t>‹#›</a:t>
            </a:fld>
            <a:endParaRPr lang="en-IN"/>
          </a:p>
        </p:txBody>
      </p:sp>
    </p:spTree>
    <p:extLst>
      <p:ext uri="{BB962C8B-B14F-4D97-AF65-F5344CB8AC3E}">
        <p14:creationId xmlns:p14="http://schemas.microsoft.com/office/powerpoint/2010/main" val="1448104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FB051-509F-45A1-9B53-B99A820EF92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E4812C0-0802-4DF6-95DD-1C40DC6CCEAA}"/>
              </a:ext>
            </a:extLst>
          </p:cNvPr>
          <p:cNvSpPr>
            <a:spLocks noGrp="1"/>
          </p:cNvSpPr>
          <p:nvPr>
            <p:ph type="dt" sz="half" idx="10"/>
          </p:nvPr>
        </p:nvSpPr>
        <p:spPr/>
        <p:txBody>
          <a:bodyPr/>
          <a:lstStyle/>
          <a:p>
            <a:fld id="{5DFAC139-D7CC-4EBA-8302-9F4104997E0A}" type="datetimeFigureOut">
              <a:rPr lang="en-IN" smtClean="0"/>
              <a:t>27-01-2022</a:t>
            </a:fld>
            <a:endParaRPr lang="en-IN"/>
          </a:p>
        </p:txBody>
      </p:sp>
      <p:sp>
        <p:nvSpPr>
          <p:cNvPr id="4" name="Footer Placeholder 3">
            <a:extLst>
              <a:ext uri="{FF2B5EF4-FFF2-40B4-BE49-F238E27FC236}">
                <a16:creationId xmlns:a16="http://schemas.microsoft.com/office/drawing/2014/main" id="{AD18374D-A93E-4C09-AF1A-DB1CC92DB16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ED42835-D3ED-4D70-9BDA-8BF980970B1F}"/>
              </a:ext>
            </a:extLst>
          </p:cNvPr>
          <p:cNvSpPr>
            <a:spLocks noGrp="1"/>
          </p:cNvSpPr>
          <p:nvPr>
            <p:ph type="sldNum" sz="quarter" idx="12"/>
          </p:nvPr>
        </p:nvSpPr>
        <p:spPr/>
        <p:txBody>
          <a:bodyPr/>
          <a:lstStyle/>
          <a:p>
            <a:fld id="{24D61510-6A54-4A10-B745-22C853A5049C}" type="slidenum">
              <a:rPr lang="en-IN" smtClean="0"/>
              <a:t>‹#›</a:t>
            </a:fld>
            <a:endParaRPr lang="en-IN"/>
          </a:p>
        </p:txBody>
      </p:sp>
    </p:spTree>
    <p:extLst>
      <p:ext uri="{BB962C8B-B14F-4D97-AF65-F5344CB8AC3E}">
        <p14:creationId xmlns:p14="http://schemas.microsoft.com/office/powerpoint/2010/main" val="2517875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72A25F-B7C6-4558-AEB2-5C2EECE66F43}"/>
              </a:ext>
            </a:extLst>
          </p:cNvPr>
          <p:cNvSpPr>
            <a:spLocks noGrp="1"/>
          </p:cNvSpPr>
          <p:nvPr>
            <p:ph type="dt" sz="half" idx="10"/>
          </p:nvPr>
        </p:nvSpPr>
        <p:spPr/>
        <p:txBody>
          <a:bodyPr/>
          <a:lstStyle/>
          <a:p>
            <a:fld id="{5DFAC139-D7CC-4EBA-8302-9F4104997E0A}" type="datetimeFigureOut">
              <a:rPr lang="en-IN" smtClean="0"/>
              <a:t>27-01-2022</a:t>
            </a:fld>
            <a:endParaRPr lang="en-IN"/>
          </a:p>
        </p:txBody>
      </p:sp>
      <p:sp>
        <p:nvSpPr>
          <p:cNvPr id="3" name="Footer Placeholder 2">
            <a:extLst>
              <a:ext uri="{FF2B5EF4-FFF2-40B4-BE49-F238E27FC236}">
                <a16:creationId xmlns:a16="http://schemas.microsoft.com/office/drawing/2014/main" id="{45248716-4319-4F11-9761-DD93C499FF2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2D03F8-BF2E-4057-81C5-C31176D7C210}"/>
              </a:ext>
            </a:extLst>
          </p:cNvPr>
          <p:cNvSpPr>
            <a:spLocks noGrp="1"/>
          </p:cNvSpPr>
          <p:nvPr>
            <p:ph type="sldNum" sz="quarter" idx="12"/>
          </p:nvPr>
        </p:nvSpPr>
        <p:spPr/>
        <p:txBody>
          <a:bodyPr/>
          <a:lstStyle/>
          <a:p>
            <a:fld id="{24D61510-6A54-4A10-B745-22C853A5049C}" type="slidenum">
              <a:rPr lang="en-IN" smtClean="0"/>
              <a:t>‹#›</a:t>
            </a:fld>
            <a:endParaRPr lang="en-IN"/>
          </a:p>
        </p:txBody>
      </p:sp>
    </p:spTree>
    <p:extLst>
      <p:ext uri="{BB962C8B-B14F-4D97-AF65-F5344CB8AC3E}">
        <p14:creationId xmlns:p14="http://schemas.microsoft.com/office/powerpoint/2010/main" val="2972296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6E757-26D5-4549-9B4E-34BDAD1B7A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D328DD-CA56-4609-B6C3-6C19BBC2E3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23EA66A-74CA-485C-8958-CE0DE37DDA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FA5E2B-E5BA-486E-B661-A08BEF8BF6A0}"/>
              </a:ext>
            </a:extLst>
          </p:cNvPr>
          <p:cNvSpPr>
            <a:spLocks noGrp="1"/>
          </p:cNvSpPr>
          <p:nvPr>
            <p:ph type="dt" sz="half" idx="10"/>
          </p:nvPr>
        </p:nvSpPr>
        <p:spPr/>
        <p:txBody>
          <a:bodyPr/>
          <a:lstStyle/>
          <a:p>
            <a:fld id="{5DFAC139-D7CC-4EBA-8302-9F4104997E0A}" type="datetimeFigureOut">
              <a:rPr lang="en-IN" smtClean="0"/>
              <a:t>27-01-2022</a:t>
            </a:fld>
            <a:endParaRPr lang="en-IN"/>
          </a:p>
        </p:txBody>
      </p:sp>
      <p:sp>
        <p:nvSpPr>
          <p:cNvPr id="6" name="Footer Placeholder 5">
            <a:extLst>
              <a:ext uri="{FF2B5EF4-FFF2-40B4-BE49-F238E27FC236}">
                <a16:creationId xmlns:a16="http://schemas.microsoft.com/office/drawing/2014/main" id="{30D2BE24-FCFF-4E49-8CE2-E6510064D9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0249F1-7569-4E75-A4D8-2C7D8FA26D7C}"/>
              </a:ext>
            </a:extLst>
          </p:cNvPr>
          <p:cNvSpPr>
            <a:spLocks noGrp="1"/>
          </p:cNvSpPr>
          <p:nvPr>
            <p:ph type="sldNum" sz="quarter" idx="12"/>
          </p:nvPr>
        </p:nvSpPr>
        <p:spPr/>
        <p:txBody>
          <a:bodyPr/>
          <a:lstStyle/>
          <a:p>
            <a:fld id="{24D61510-6A54-4A10-B745-22C853A5049C}" type="slidenum">
              <a:rPr lang="en-IN" smtClean="0"/>
              <a:t>‹#›</a:t>
            </a:fld>
            <a:endParaRPr lang="en-IN"/>
          </a:p>
        </p:txBody>
      </p:sp>
    </p:spTree>
    <p:extLst>
      <p:ext uri="{BB962C8B-B14F-4D97-AF65-F5344CB8AC3E}">
        <p14:creationId xmlns:p14="http://schemas.microsoft.com/office/powerpoint/2010/main" val="1291527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F3C0D-01C9-48BA-827E-6987467CD7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B09F3AB-0568-4C51-9074-3DDD089CA0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606A622-5484-4931-9F70-E040B9079B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F4072A-195A-45A3-880A-F25E4E84DB5E}"/>
              </a:ext>
            </a:extLst>
          </p:cNvPr>
          <p:cNvSpPr>
            <a:spLocks noGrp="1"/>
          </p:cNvSpPr>
          <p:nvPr>
            <p:ph type="dt" sz="half" idx="10"/>
          </p:nvPr>
        </p:nvSpPr>
        <p:spPr/>
        <p:txBody>
          <a:bodyPr/>
          <a:lstStyle/>
          <a:p>
            <a:fld id="{5DFAC139-D7CC-4EBA-8302-9F4104997E0A}" type="datetimeFigureOut">
              <a:rPr lang="en-IN" smtClean="0"/>
              <a:t>27-01-2022</a:t>
            </a:fld>
            <a:endParaRPr lang="en-IN"/>
          </a:p>
        </p:txBody>
      </p:sp>
      <p:sp>
        <p:nvSpPr>
          <p:cNvPr id="6" name="Footer Placeholder 5">
            <a:extLst>
              <a:ext uri="{FF2B5EF4-FFF2-40B4-BE49-F238E27FC236}">
                <a16:creationId xmlns:a16="http://schemas.microsoft.com/office/drawing/2014/main" id="{92814D48-3B64-4E6B-9891-DED17016BF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758F49-77EC-4FCB-B45F-DEF537BC14AA}"/>
              </a:ext>
            </a:extLst>
          </p:cNvPr>
          <p:cNvSpPr>
            <a:spLocks noGrp="1"/>
          </p:cNvSpPr>
          <p:nvPr>
            <p:ph type="sldNum" sz="quarter" idx="12"/>
          </p:nvPr>
        </p:nvSpPr>
        <p:spPr/>
        <p:txBody>
          <a:bodyPr/>
          <a:lstStyle/>
          <a:p>
            <a:fld id="{24D61510-6A54-4A10-B745-22C853A5049C}" type="slidenum">
              <a:rPr lang="en-IN" smtClean="0"/>
              <a:t>‹#›</a:t>
            </a:fld>
            <a:endParaRPr lang="en-IN"/>
          </a:p>
        </p:txBody>
      </p:sp>
    </p:spTree>
    <p:extLst>
      <p:ext uri="{BB962C8B-B14F-4D97-AF65-F5344CB8AC3E}">
        <p14:creationId xmlns:p14="http://schemas.microsoft.com/office/powerpoint/2010/main" val="668790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1ADEFB-EF8C-4421-801F-72D65D899B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5A071C-A9F5-4D8A-A5D9-7C76B14953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08E08F-BFB7-496C-AA5E-CA0AA3426B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FAC139-D7CC-4EBA-8302-9F4104997E0A}" type="datetimeFigureOut">
              <a:rPr lang="en-IN" smtClean="0"/>
              <a:t>27-01-2022</a:t>
            </a:fld>
            <a:endParaRPr lang="en-IN"/>
          </a:p>
        </p:txBody>
      </p:sp>
      <p:sp>
        <p:nvSpPr>
          <p:cNvPr id="5" name="Footer Placeholder 4">
            <a:extLst>
              <a:ext uri="{FF2B5EF4-FFF2-40B4-BE49-F238E27FC236}">
                <a16:creationId xmlns:a16="http://schemas.microsoft.com/office/drawing/2014/main" id="{23FACD7F-82C6-43E4-9A65-92E01FD0AB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0A7B3AF-5D4B-4F89-AEFA-EBB4F8DE63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D61510-6A54-4A10-B745-22C853A5049C}" type="slidenum">
              <a:rPr lang="en-IN" smtClean="0"/>
              <a:t>‹#›</a:t>
            </a:fld>
            <a:endParaRPr lang="en-IN"/>
          </a:p>
        </p:txBody>
      </p:sp>
    </p:spTree>
    <p:extLst>
      <p:ext uri="{BB962C8B-B14F-4D97-AF65-F5344CB8AC3E}">
        <p14:creationId xmlns:p14="http://schemas.microsoft.com/office/powerpoint/2010/main" val="4106753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7" Type="http://schemas.openxmlformats.org/officeDocument/2006/relationships/image" Target="../media/image15.jpg"/><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 Id="rId6" Type="http://schemas.openxmlformats.org/officeDocument/2006/relationships/image" Target="../media/image20.jpg"/><Relationship Id="rId5" Type="http://schemas.openxmlformats.org/officeDocument/2006/relationships/image" Target="../media/image19.jpg"/><Relationship Id="rId4" Type="http://schemas.openxmlformats.org/officeDocument/2006/relationships/image" Target="../media/image1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g"/><Relationship Id="rId7" Type="http://schemas.openxmlformats.org/officeDocument/2006/relationships/image" Target="../media/image26.jpg"/><Relationship Id="rId2" Type="http://schemas.openxmlformats.org/officeDocument/2006/relationships/image" Target="../media/image21.jpg"/><Relationship Id="rId1" Type="http://schemas.openxmlformats.org/officeDocument/2006/relationships/slideLayout" Target="../slideLayouts/slideLayout2.xml"/><Relationship Id="rId6" Type="http://schemas.openxmlformats.org/officeDocument/2006/relationships/image" Target="../media/image25.jpg"/><Relationship Id="rId5" Type="http://schemas.openxmlformats.org/officeDocument/2006/relationships/image" Target="../media/image24.jpg"/><Relationship Id="rId4" Type="http://schemas.openxmlformats.org/officeDocument/2006/relationships/image" Target="../media/image2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jpg"/><Relationship Id="rId7" Type="http://schemas.openxmlformats.org/officeDocument/2006/relationships/image" Target="../media/image32.jpg"/><Relationship Id="rId2" Type="http://schemas.openxmlformats.org/officeDocument/2006/relationships/image" Target="../media/image27.jpg"/><Relationship Id="rId1" Type="http://schemas.openxmlformats.org/officeDocument/2006/relationships/slideLayout" Target="../slideLayouts/slideLayout2.xml"/><Relationship Id="rId6" Type="http://schemas.openxmlformats.org/officeDocument/2006/relationships/image" Target="../media/image31.jpg"/><Relationship Id="rId5" Type="http://schemas.openxmlformats.org/officeDocument/2006/relationships/image" Target="../media/image30.jpg"/><Relationship Id="rId4" Type="http://schemas.openxmlformats.org/officeDocument/2006/relationships/image" Target="../media/image2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2.xml"/><Relationship Id="rId4" Type="http://schemas.openxmlformats.org/officeDocument/2006/relationships/image" Target="../media/image35.jpg"/></Relationships>
</file>

<file path=ppt/slides/_rels/slide21.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en.wikipedia.org/wiki/Customer_satisfaction#cite_ref-4" TargetMode="External"/><Relationship Id="rId13" Type="http://schemas.openxmlformats.org/officeDocument/2006/relationships/hyperlink" Target="https://en.wikipedia.org/wiki/S2CID_(identifier)" TargetMode="External"/><Relationship Id="rId18" Type="http://schemas.openxmlformats.org/officeDocument/2006/relationships/hyperlink" Target="https://api.semanticscholar.org/CorpusID:213159177" TargetMode="External"/><Relationship Id="rId26" Type="http://schemas.openxmlformats.org/officeDocument/2006/relationships/hyperlink" Target="https://en.wikipedia.org/wiki/Customer_satisfaction#cite_ref-9" TargetMode="External"/><Relationship Id="rId3" Type="http://schemas.openxmlformats.org/officeDocument/2006/relationships/hyperlink" Target="https://en.wikipedia.org/wiki/Special:BookSources/0-13-705829-2" TargetMode="External"/><Relationship Id="rId21" Type="http://schemas.openxmlformats.org/officeDocument/2006/relationships/hyperlink" Target="https://en.wikipedia.org/wiki/Customer_satisfaction#cite_ref-Phenomenon_6-2" TargetMode="External"/><Relationship Id="rId7" Type="http://schemas.openxmlformats.org/officeDocument/2006/relationships/hyperlink" Target="https://en.wikipedia.org/wiki/Special:BookSources/978-0-324-32028-2" TargetMode="External"/><Relationship Id="rId12" Type="http://schemas.openxmlformats.org/officeDocument/2006/relationships/hyperlink" Target="https://www.worldcat.org/issn/1470-7853" TargetMode="External"/><Relationship Id="rId17" Type="http://schemas.openxmlformats.org/officeDocument/2006/relationships/hyperlink" Target="https://doi.org/10.1177%2F1470785320907538" TargetMode="External"/><Relationship Id="rId25" Type="http://schemas.openxmlformats.org/officeDocument/2006/relationships/hyperlink" Target="https://en.wikipedia.org/wiki/Customer_satisfaction#cite_ref-8" TargetMode="External"/><Relationship Id="rId2" Type="http://schemas.openxmlformats.org/officeDocument/2006/relationships/hyperlink" Target="https://en.wikipedia.org/wiki/ISBN_(identifier)" TargetMode="External"/><Relationship Id="rId16" Type="http://schemas.openxmlformats.org/officeDocument/2006/relationships/hyperlink" Target="https://eprints.kingston.ac.uk/44951/1/Dall%27Olmo%20Riley-F-44951-AAM-1.pdf" TargetMode="External"/><Relationship Id="rId20" Type="http://schemas.openxmlformats.org/officeDocument/2006/relationships/hyperlink" Target="https://en.wikipedia.org/wiki/Customer_satisfaction#cite_ref-Phenomenon_6-1" TargetMode="External"/><Relationship Id="rId1" Type="http://schemas.openxmlformats.org/officeDocument/2006/relationships/slideLayout" Target="../slideLayouts/slideLayout2.xml"/><Relationship Id="rId6" Type="http://schemas.openxmlformats.org/officeDocument/2006/relationships/hyperlink" Target="https://en.wikipedia.org/wiki/Customer_satisfaction#cite_ref-3" TargetMode="External"/><Relationship Id="rId11" Type="http://schemas.openxmlformats.org/officeDocument/2006/relationships/hyperlink" Target="https://en.wikipedia.org/wiki/ISSN_(identifier)" TargetMode="External"/><Relationship Id="rId24" Type="http://schemas.openxmlformats.org/officeDocument/2006/relationships/hyperlink" Target="https://en.wikipedia.org/wiki/Customer_satisfaction#cite_ref-7" TargetMode="External"/><Relationship Id="rId5" Type="http://schemas.openxmlformats.org/officeDocument/2006/relationships/hyperlink" Target="http://www.commonlanguage.wikispaces.net/" TargetMode="External"/><Relationship Id="rId15" Type="http://schemas.openxmlformats.org/officeDocument/2006/relationships/hyperlink" Target="https://en.wikipedia.org/wiki/Customer_satisfaction#cite_ref-5" TargetMode="External"/><Relationship Id="rId23" Type="http://schemas.openxmlformats.org/officeDocument/2006/relationships/hyperlink" Target="https://www.academia.edu/1977823/CUSTOMER_SATISFACTION_A_CENTRAL_PHENOMENON_IN_MARKETING" TargetMode="External"/><Relationship Id="rId28" Type="http://schemas.openxmlformats.org/officeDocument/2006/relationships/hyperlink" Target="https://en.wikipedia.org/wiki/Special:BookSources/978-1-56720-564-0" TargetMode="External"/><Relationship Id="rId10" Type="http://schemas.openxmlformats.org/officeDocument/2006/relationships/hyperlink" Target="https://doi.org/10.1177%2F147078530704900305" TargetMode="External"/><Relationship Id="rId19" Type="http://schemas.openxmlformats.org/officeDocument/2006/relationships/hyperlink" Target="https://en.wikipedia.org/wiki/Customer_satisfaction#cite_ref-Phenomenon_6-0" TargetMode="External"/><Relationship Id="rId4" Type="http://schemas.openxmlformats.org/officeDocument/2006/relationships/hyperlink" Target="https://en.wikipedia.org/wiki/Customer_satisfaction#cite_ref-2" TargetMode="External"/><Relationship Id="rId9" Type="http://schemas.openxmlformats.org/officeDocument/2006/relationships/hyperlink" Target="https://en.wikipedia.org/wiki/Doi_(identifier)" TargetMode="External"/><Relationship Id="rId14" Type="http://schemas.openxmlformats.org/officeDocument/2006/relationships/hyperlink" Target="https://api.semanticscholar.org/CorpusID:166325179" TargetMode="External"/><Relationship Id="rId22" Type="http://schemas.openxmlformats.org/officeDocument/2006/relationships/hyperlink" Target="https://en.wikipedia.org/wiki/Customer_satisfaction#cite_ref-Phenomenon_6-3" TargetMode="External"/><Relationship Id="rId27" Type="http://schemas.openxmlformats.org/officeDocument/2006/relationships/hyperlink" Target="https://en.wikipedia.org/wiki/Customer_satisfaction#cite_ref-1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7D5E4-783A-4C0E-A3D0-DFD4E6E8C911}"/>
              </a:ext>
            </a:extLst>
          </p:cNvPr>
          <p:cNvSpPr>
            <a:spLocks noGrp="1"/>
          </p:cNvSpPr>
          <p:nvPr>
            <p:ph type="ctrTitle"/>
          </p:nvPr>
        </p:nvSpPr>
        <p:spPr>
          <a:xfrm>
            <a:off x="1524000" y="1122362"/>
            <a:ext cx="9144000" cy="2786249"/>
          </a:xfrm>
        </p:spPr>
        <p:txBody>
          <a:bodyPr>
            <a:normAutofit/>
          </a:bodyPr>
          <a:lstStyle/>
          <a:p>
            <a:r>
              <a:rPr lang="en-IN" sz="4800" b="1" dirty="0">
                <a:latin typeface="Bahnschrift" panose="020B0502040204020203" pitchFamily="34" charset="0"/>
              </a:rPr>
              <a:t>Customer Retention Case Study</a:t>
            </a:r>
          </a:p>
        </p:txBody>
      </p:sp>
      <p:sp>
        <p:nvSpPr>
          <p:cNvPr id="3" name="Subtitle 2">
            <a:extLst>
              <a:ext uri="{FF2B5EF4-FFF2-40B4-BE49-F238E27FC236}">
                <a16:creationId xmlns:a16="http://schemas.microsoft.com/office/drawing/2014/main" id="{817C533C-BCB4-4562-8684-6D22D051EF80}"/>
              </a:ext>
            </a:extLst>
          </p:cNvPr>
          <p:cNvSpPr>
            <a:spLocks noGrp="1"/>
          </p:cNvSpPr>
          <p:nvPr>
            <p:ph type="subTitle" idx="1"/>
          </p:nvPr>
        </p:nvSpPr>
        <p:spPr>
          <a:xfrm>
            <a:off x="1604683" y="4550242"/>
            <a:ext cx="9144000" cy="1655762"/>
          </a:xfrm>
        </p:spPr>
        <p:txBody>
          <a:bodyPr/>
          <a:lstStyle/>
          <a:p>
            <a:r>
              <a:rPr lang="en-IN" dirty="0"/>
              <a:t>Presented By:</a:t>
            </a:r>
          </a:p>
          <a:p>
            <a:r>
              <a:rPr lang="en-IN" dirty="0" err="1"/>
              <a:t>Shivanchal</a:t>
            </a:r>
            <a:r>
              <a:rPr lang="en-IN" dirty="0"/>
              <a:t> Asthana</a:t>
            </a:r>
          </a:p>
        </p:txBody>
      </p:sp>
      <p:pic>
        <p:nvPicPr>
          <p:cNvPr id="4" name="Picture 3">
            <a:extLst>
              <a:ext uri="{FF2B5EF4-FFF2-40B4-BE49-F238E27FC236}">
                <a16:creationId xmlns:a16="http://schemas.microsoft.com/office/drawing/2014/main" id="{1BAAD381-7B0B-4E72-9D98-0B93C3ACCC5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40163" y="651996"/>
            <a:ext cx="3311674" cy="2777004"/>
          </a:xfrm>
          <a:prstGeom prst="rect">
            <a:avLst/>
          </a:prstGeom>
          <a:noFill/>
          <a:ln>
            <a:noFill/>
          </a:ln>
        </p:spPr>
      </p:pic>
    </p:spTree>
    <p:extLst>
      <p:ext uri="{BB962C8B-B14F-4D97-AF65-F5344CB8AC3E}">
        <p14:creationId xmlns:p14="http://schemas.microsoft.com/office/powerpoint/2010/main" val="55920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12DA7-C1F8-479D-B1AF-E321877EC55C}"/>
              </a:ext>
            </a:extLst>
          </p:cNvPr>
          <p:cNvSpPr>
            <a:spLocks noGrp="1"/>
          </p:cNvSpPr>
          <p:nvPr>
            <p:ph type="title"/>
          </p:nvPr>
        </p:nvSpPr>
        <p:spPr>
          <a:xfrm>
            <a:off x="838200" y="365126"/>
            <a:ext cx="10515600" cy="482600"/>
          </a:xfrm>
        </p:spPr>
        <p:txBody>
          <a:bodyPr>
            <a:normAutofit fontScale="90000"/>
          </a:bodyPr>
          <a:lstStyle/>
          <a:p>
            <a:r>
              <a:rPr lang="en-IN" b="1" u="sng" dirty="0"/>
              <a:t>Observations</a:t>
            </a:r>
            <a:r>
              <a:rPr lang="en-IN" b="1" dirty="0"/>
              <a:t>:</a:t>
            </a:r>
          </a:p>
        </p:txBody>
      </p:sp>
      <p:pic>
        <p:nvPicPr>
          <p:cNvPr id="5" name="Content Placeholder 4">
            <a:extLst>
              <a:ext uri="{FF2B5EF4-FFF2-40B4-BE49-F238E27FC236}">
                <a16:creationId xmlns:a16="http://schemas.microsoft.com/office/drawing/2014/main" id="{691DDA4A-C845-4264-8ED8-F8EF30A6CD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8274" y="1086505"/>
            <a:ext cx="8343901" cy="2908738"/>
          </a:xfrm>
        </p:spPr>
      </p:pic>
      <p:sp>
        <p:nvSpPr>
          <p:cNvPr id="6" name="TextBox 5">
            <a:extLst>
              <a:ext uri="{FF2B5EF4-FFF2-40B4-BE49-F238E27FC236}">
                <a16:creationId xmlns:a16="http://schemas.microsoft.com/office/drawing/2014/main" id="{B14F8E69-00E1-48E0-9ABE-3CBDAC7F0603}"/>
              </a:ext>
            </a:extLst>
          </p:cNvPr>
          <p:cNvSpPr txBox="1"/>
          <p:nvPr/>
        </p:nvSpPr>
        <p:spPr>
          <a:xfrm>
            <a:off x="838199" y="4317126"/>
            <a:ext cx="10772775" cy="2031325"/>
          </a:xfrm>
          <a:prstGeom prst="rect">
            <a:avLst/>
          </a:prstGeom>
          <a:noFill/>
        </p:spPr>
        <p:txBody>
          <a:bodyPr wrap="square" rtlCol="0">
            <a:spAutoFit/>
          </a:bodyPr>
          <a:lstStyle/>
          <a:p>
            <a:pPr marL="342900" indent="-342900">
              <a:buAutoNum type="arabicPeriod"/>
            </a:pPr>
            <a:r>
              <a:rPr lang="en-IN" dirty="0"/>
              <a:t>Mostly people’s are from Bangalore who have age group 21-30 years.</a:t>
            </a:r>
          </a:p>
          <a:p>
            <a:pPr marL="342900" indent="-342900">
              <a:buAutoNum type="arabicPeriod"/>
            </a:pPr>
            <a:r>
              <a:rPr lang="en-US" dirty="0"/>
              <a:t>Only two cities </a:t>
            </a:r>
            <a:r>
              <a:rPr lang="en-US" dirty="0" err="1"/>
              <a:t>Bulandshr</a:t>
            </a:r>
            <a:r>
              <a:rPr lang="en-US" dirty="0"/>
              <a:t> and </a:t>
            </a:r>
            <a:r>
              <a:rPr lang="en-US" dirty="0" err="1"/>
              <a:t>muradabad</a:t>
            </a:r>
            <a:r>
              <a:rPr lang="en-US" dirty="0"/>
              <a:t>, there are only one age group who are doing online shopping that is 31-40 years.</a:t>
            </a:r>
          </a:p>
          <a:p>
            <a:pPr marL="342900" indent="-342900">
              <a:buAutoNum type="arabicPeriod"/>
            </a:pPr>
            <a:r>
              <a:rPr lang="en-US" dirty="0"/>
              <a:t>We find, 43% males are from </a:t>
            </a:r>
            <a:r>
              <a:rPr lang="en-US" dirty="0" err="1"/>
              <a:t>delhi</a:t>
            </a:r>
            <a:r>
              <a:rPr lang="en-US" dirty="0"/>
              <a:t> and 24% females are from greater </a:t>
            </a:r>
            <a:r>
              <a:rPr lang="en-US" dirty="0" err="1"/>
              <a:t>noida</a:t>
            </a:r>
            <a:r>
              <a:rPr lang="en-US" dirty="0"/>
              <a:t> and </a:t>
            </a:r>
            <a:r>
              <a:rPr lang="en-US" dirty="0" err="1"/>
              <a:t>bangalore</a:t>
            </a:r>
            <a:r>
              <a:rPr lang="en-US" dirty="0"/>
              <a:t>.</a:t>
            </a:r>
          </a:p>
          <a:p>
            <a:pPr marL="342900" indent="-342900">
              <a:buAutoNum type="arabicPeriod"/>
            </a:pPr>
            <a:r>
              <a:rPr lang="en-US" dirty="0"/>
              <a:t>And there is no male from solan</a:t>
            </a:r>
            <a:endParaRPr lang="en-IN" dirty="0"/>
          </a:p>
          <a:p>
            <a:pPr marL="342900" indent="-342900">
              <a:buAutoNum type="arabicPeriod"/>
            </a:pPr>
            <a:endParaRPr lang="en-IN" dirty="0"/>
          </a:p>
          <a:p>
            <a:pPr marL="342900" indent="-342900">
              <a:buAutoNum type="arabicPeriod"/>
            </a:pPr>
            <a:endParaRPr lang="en-IN" dirty="0"/>
          </a:p>
        </p:txBody>
      </p:sp>
    </p:spTree>
    <p:extLst>
      <p:ext uri="{BB962C8B-B14F-4D97-AF65-F5344CB8AC3E}">
        <p14:creationId xmlns:p14="http://schemas.microsoft.com/office/powerpoint/2010/main" val="1950442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2ECA6-CA72-48FA-A154-E4C6D49DD799}"/>
              </a:ext>
            </a:extLst>
          </p:cNvPr>
          <p:cNvSpPr>
            <a:spLocks noGrp="1"/>
          </p:cNvSpPr>
          <p:nvPr>
            <p:ph type="title"/>
          </p:nvPr>
        </p:nvSpPr>
        <p:spPr>
          <a:xfrm>
            <a:off x="197835" y="3585394"/>
            <a:ext cx="10515600" cy="587918"/>
          </a:xfrm>
        </p:spPr>
        <p:txBody>
          <a:bodyPr>
            <a:normAutofit fontScale="90000"/>
          </a:bodyPr>
          <a:lstStyle/>
          <a:p>
            <a:r>
              <a:rPr lang="en-IN" sz="4000" b="1" dirty="0"/>
              <a:t>Observations</a:t>
            </a:r>
          </a:p>
        </p:txBody>
      </p:sp>
      <p:pic>
        <p:nvPicPr>
          <p:cNvPr id="7" name="Content Placeholder 4">
            <a:extLst>
              <a:ext uri="{FF2B5EF4-FFF2-40B4-BE49-F238E27FC236}">
                <a16:creationId xmlns:a16="http://schemas.microsoft.com/office/drawing/2014/main" id="{FD1EB88F-8AF6-4E01-A0B8-05FED82628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08610"/>
            <a:ext cx="3713988" cy="2118947"/>
          </a:xfrm>
        </p:spPr>
      </p:pic>
      <p:pic>
        <p:nvPicPr>
          <p:cNvPr id="8" name="Picture 7">
            <a:extLst>
              <a:ext uri="{FF2B5EF4-FFF2-40B4-BE49-F238E27FC236}">
                <a16:creationId xmlns:a16="http://schemas.microsoft.com/office/drawing/2014/main" id="{4E022D11-32E5-4B81-9564-70C520AB03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3988" y="1279366"/>
            <a:ext cx="3800475" cy="2118947"/>
          </a:xfrm>
          <a:prstGeom prst="rect">
            <a:avLst/>
          </a:prstGeom>
        </p:spPr>
      </p:pic>
      <p:pic>
        <p:nvPicPr>
          <p:cNvPr id="10" name="Content Placeholder 4">
            <a:extLst>
              <a:ext uri="{FF2B5EF4-FFF2-40B4-BE49-F238E27FC236}">
                <a16:creationId xmlns:a16="http://schemas.microsoft.com/office/drawing/2014/main" id="{BF1B74F2-52D5-49F4-8B05-97AD0CFFB8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8942" y="1239297"/>
            <a:ext cx="4145173" cy="2189703"/>
          </a:xfrm>
          <a:prstGeom prst="rect">
            <a:avLst/>
          </a:prstGeom>
        </p:spPr>
      </p:pic>
      <p:sp>
        <p:nvSpPr>
          <p:cNvPr id="5" name="TextBox 4">
            <a:extLst>
              <a:ext uri="{FF2B5EF4-FFF2-40B4-BE49-F238E27FC236}">
                <a16:creationId xmlns:a16="http://schemas.microsoft.com/office/drawing/2014/main" id="{D91FC3AE-4396-4DDF-BC83-39EBEFE727E2}"/>
              </a:ext>
            </a:extLst>
          </p:cNvPr>
          <p:cNvSpPr txBox="1"/>
          <p:nvPr/>
        </p:nvSpPr>
        <p:spPr>
          <a:xfrm>
            <a:off x="197835" y="4244068"/>
            <a:ext cx="11396280" cy="2308324"/>
          </a:xfrm>
          <a:prstGeom prst="rect">
            <a:avLst/>
          </a:prstGeom>
          <a:noFill/>
        </p:spPr>
        <p:txBody>
          <a:bodyPr wrap="square" rtlCol="0">
            <a:spAutoFit/>
          </a:bodyPr>
          <a:lstStyle/>
          <a:p>
            <a:pPr marL="342900" indent="-342900">
              <a:buAutoNum type="arabicPeriod"/>
            </a:pPr>
            <a:r>
              <a:rPr lang="en-US" dirty="0"/>
              <a:t>We find, people's are more who are doing online shopping more than 4 years in percentage wise also. that is 37.86%</a:t>
            </a:r>
          </a:p>
          <a:p>
            <a:pPr marL="342900" indent="-342900">
              <a:buAutoNum type="arabicPeriod"/>
            </a:pPr>
            <a:r>
              <a:rPr lang="en-US" dirty="0"/>
              <a:t>Peoples who are doing shopping more than 4 years, their age groups are 31-50 years old</a:t>
            </a:r>
          </a:p>
          <a:p>
            <a:pPr marL="342900" indent="-342900">
              <a:buAutoNum type="arabicPeriod"/>
            </a:pPr>
            <a:r>
              <a:rPr lang="en-US" dirty="0"/>
              <a:t>Peoples who are doing shopping more than 4 years, mostly are females in this category</a:t>
            </a:r>
          </a:p>
          <a:p>
            <a:pPr marL="342900" indent="-342900">
              <a:buAutoNum type="arabicPeriod"/>
            </a:pPr>
            <a:r>
              <a:rPr lang="en-US" dirty="0"/>
              <a:t>Peoples who are doing shopping more than 4 years, Mostly peoples are from Greater Noida</a:t>
            </a:r>
          </a:p>
          <a:p>
            <a:pPr marL="342900" indent="-342900">
              <a:buAutoNum type="arabicPeriod"/>
            </a:pPr>
            <a:r>
              <a:rPr lang="en-US" dirty="0"/>
              <a:t>We find, there are more people's who are using mobile internet than others.</a:t>
            </a:r>
          </a:p>
          <a:p>
            <a:pPr marL="342900" indent="-342900">
              <a:buAutoNum type="arabicPeriod"/>
            </a:pPr>
            <a:r>
              <a:rPr lang="en-US" dirty="0"/>
              <a:t>there is only one person who use dial up service.</a:t>
            </a:r>
          </a:p>
          <a:p>
            <a:pPr marL="342900" indent="-342900">
              <a:buAutoNum type="arabicPeriod"/>
            </a:pPr>
            <a:r>
              <a:rPr lang="en-US" dirty="0"/>
              <a:t>Males are using more mobile internet than females in terms of percentage</a:t>
            </a:r>
          </a:p>
          <a:p>
            <a:pPr marL="342900" indent="-342900">
              <a:buAutoNum type="arabicPeriod"/>
            </a:pPr>
            <a:r>
              <a:rPr lang="en-US" dirty="0"/>
              <a:t>generally smartphone users has </a:t>
            </a:r>
            <a:r>
              <a:rPr lang="en-US" dirty="0" err="1"/>
              <a:t>screensize</a:t>
            </a:r>
            <a:r>
              <a:rPr lang="en-US" dirty="0"/>
              <a:t> 5.5 inches and laptops users has others </a:t>
            </a:r>
            <a:r>
              <a:rPr lang="en-US" dirty="0" err="1"/>
              <a:t>screensize</a:t>
            </a:r>
            <a:r>
              <a:rPr lang="en-US" dirty="0"/>
              <a:t>.</a:t>
            </a:r>
          </a:p>
        </p:txBody>
      </p:sp>
      <p:sp>
        <p:nvSpPr>
          <p:cNvPr id="6" name="TextBox 5">
            <a:extLst>
              <a:ext uri="{FF2B5EF4-FFF2-40B4-BE49-F238E27FC236}">
                <a16:creationId xmlns:a16="http://schemas.microsoft.com/office/drawing/2014/main" id="{F019F6AC-5A18-4FF5-A697-ED659079A54E}"/>
              </a:ext>
            </a:extLst>
          </p:cNvPr>
          <p:cNvSpPr txBox="1"/>
          <p:nvPr/>
        </p:nvSpPr>
        <p:spPr>
          <a:xfrm>
            <a:off x="197835" y="292446"/>
            <a:ext cx="6438900" cy="707886"/>
          </a:xfrm>
          <a:prstGeom prst="rect">
            <a:avLst/>
          </a:prstGeom>
          <a:noFill/>
        </p:spPr>
        <p:txBody>
          <a:bodyPr wrap="square" rtlCol="0">
            <a:spAutoFit/>
          </a:bodyPr>
          <a:lstStyle/>
          <a:p>
            <a:r>
              <a:rPr lang="en-IN" sz="4000" b="1" dirty="0">
                <a:latin typeface="+mj-lt"/>
              </a:rPr>
              <a:t>Visualizations:</a:t>
            </a:r>
          </a:p>
        </p:txBody>
      </p:sp>
    </p:spTree>
    <p:extLst>
      <p:ext uri="{BB962C8B-B14F-4D97-AF65-F5344CB8AC3E}">
        <p14:creationId xmlns:p14="http://schemas.microsoft.com/office/powerpoint/2010/main" val="1526351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15768-6485-48B3-AA4A-52B945513FB3}"/>
              </a:ext>
            </a:extLst>
          </p:cNvPr>
          <p:cNvSpPr>
            <a:spLocks noGrp="1"/>
          </p:cNvSpPr>
          <p:nvPr>
            <p:ph type="title"/>
          </p:nvPr>
        </p:nvSpPr>
        <p:spPr>
          <a:xfrm>
            <a:off x="838200" y="365126"/>
            <a:ext cx="10515600" cy="349249"/>
          </a:xfrm>
        </p:spPr>
        <p:txBody>
          <a:bodyPr>
            <a:normAutofit fontScale="90000"/>
          </a:bodyPr>
          <a:lstStyle/>
          <a:p>
            <a:r>
              <a:rPr lang="en-IN" b="1" u="sng" dirty="0"/>
              <a:t>Visualizations</a:t>
            </a:r>
          </a:p>
        </p:txBody>
      </p:sp>
      <p:pic>
        <p:nvPicPr>
          <p:cNvPr id="7" name="Picture 6">
            <a:extLst>
              <a:ext uri="{FF2B5EF4-FFF2-40B4-BE49-F238E27FC236}">
                <a16:creationId xmlns:a16="http://schemas.microsoft.com/office/drawing/2014/main" id="{B3B992D8-872D-4001-BC9A-219E85BC42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427" y="944020"/>
            <a:ext cx="3879341" cy="2189704"/>
          </a:xfrm>
          <a:prstGeom prst="rect">
            <a:avLst/>
          </a:prstGeom>
        </p:spPr>
      </p:pic>
      <p:pic>
        <p:nvPicPr>
          <p:cNvPr id="4" name="Picture 3">
            <a:extLst>
              <a:ext uri="{FF2B5EF4-FFF2-40B4-BE49-F238E27FC236}">
                <a16:creationId xmlns:a16="http://schemas.microsoft.com/office/drawing/2014/main" id="{184DFF94-3309-4F08-9CEA-5C0A5CE4D8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7768" y="944020"/>
            <a:ext cx="3705225" cy="2113503"/>
          </a:xfrm>
          <a:prstGeom prst="rect">
            <a:avLst/>
          </a:prstGeom>
        </p:spPr>
      </p:pic>
      <p:pic>
        <p:nvPicPr>
          <p:cNvPr id="8" name="Picture 7">
            <a:extLst>
              <a:ext uri="{FF2B5EF4-FFF2-40B4-BE49-F238E27FC236}">
                <a16:creationId xmlns:a16="http://schemas.microsoft.com/office/drawing/2014/main" id="{E2903E8B-6CB4-45B5-B959-1CA53FE6AA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7109" y="944021"/>
            <a:ext cx="3581019" cy="2189703"/>
          </a:xfrm>
          <a:prstGeom prst="rect">
            <a:avLst/>
          </a:prstGeom>
        </p:spPr>
      </p:pic>
      <p:pic>
        <p:nvPicPr>
          <p:cNvPr id="10" name="Picture 9">
            <a:extLst>
              <a:ext uri="{FF2B5EF4-FFF2-40B4-BE49-F238E27FC236}">
                <a16:creationId xmlns:a16="http://schemas.microsoft.com/office/drawing/2014/main" id="{62745A18-B45B-4DBF-A023-E756122B68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5031" y="3920584"/>
            <a:ext cx="3726942" cy="2113503"/>
          </a:xfrm>
          <a:prstGeom prst="rect">
            <a:avLst/>
          </a:prstGeom>
        </p:spPr>
      </p:pic>
      <p:pic>
        <p:nvPicPr>
          <p:cNvPr id="12" name="Picture 11">
            <a:extLst>
              <a:ext uri="{FF2B5EF4-FFF2-40B4-BE49-F238E27FC236}">
                <a16:creationId xmlns:a16="http://schemas.microsoft.com/office/drawing/2014/main" id="{62BBD2EC-EEDD-4F0A-8E2F-CF5825723EB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97767" y="3920584"/>
            <a:ext cx="3705225" cy="2113503"/>
          </a:xfrm>
          <a:prstGeom prst="rect">
            <a:avLst/>
          </a:prstGeom>
        </p:spPr>
      </p:pic>
      <p:pic>
        <p:nvPicPr>
          <p:cNvPr id="17" name="Picture 16">
            <a:extLst>
              <a:ext uri="{FF2B5EF4-FFF2-40B4-BE49-F238E27FC236}">
                <a16:creationId xmlns:a16="http://schemas.microsoft.com/office/drawing/2014/main" id="{5DD7814E-B218-45AE-9010-C0618B0675E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02992" y="3920584"/>
            <a:ext cx="3509963" cy="2113503"/>
          </a:xfrm>
          <a:prstGeom prst="rect">
            <a:avLst/>
          </a:prstGeom>
        </p:spPr>
      </p:pic>
    </p:spTree>
    <p:extLst>
      <p:ext uri="{BB962C8B-B14F-4D97-AF65-F5344CB8AC3E}">
        <p14:creationId xmlns:p14="http://schemas.microsoft.com/office/powerpoint/2010/main" val="3039246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6187A-610C-4E2C-8E7A-E40235B6679B}"/>
              </a:ext>
            </a:extLst>
          </p:cNvPr>
          <p:cNvSpPr>
            <a:spLocks noGrp="1"/>
          </p:cNvSpPr>
          <p:nvPr>
            <p:ph type="title"/>
          </p:nvPr>
        </p:nvSpPr>
        <p:spPr>
          <a:xfrm>
            <a:off x="838200" y="365126"/>
            <a:ext cx="10515600" cy="577850"/>
          </a:xfrm>
        </p:spPr>
        <p:txBody>
          <a:bodyPr>
            <a:normAutofit fontScale="90000"/>
          </a:bodyPr>
          <a:lstStyle/>
          <a:p>
            <a:r>
              <a:rPr lang="en-IN" b="1" u="sng" dirty="0"/>
              <a:t>Observations</a:t>
            </a:r>
            <a:r>
              <a:rPr lang="en-IN" b="1" dirty="0"/>
              <a:t>:</a:t>
            </a:r>
          </a:p>
        </p:txBody>
      </p:sp>
      <p:sp>
        <p:nvSpPr>
          <p:cNvPr id="3" name="Content Placeholder 2">
            <a:extLst>
              <a:ext uri="{FF2B5EF4-FFF2-40B4-BE49-F238E27FC236}">
                <a16:creationId xmlns:a16="http://schemas.microsoft.com/office/drawing/2014/main" id="{F384D770-FF23-426E-BF93-25ADD8C13D92}"/>
              </a:ext>
            </a:extLst>
          </p:cNvPr>
          <p:cNvSpPr>
            <a:spLocks noGrp="1"/>
          </p:cNvSpPr>
          <p:nvPr>
            <p:ph idx="1"/>
          </p:nvPr>
        </p:nvSpPr>
        <p:spPr>
          <a:xfrm>
            <a:off x="838200" y="1028700"/>
            <a:ext cx="10515600" cy="5610225"/>
          </a:xfrm>
        </p:spPr>
        <p:txBody>
          <a:bodyPr>
            <a:normAutofit/>
          </a:bodyPr>
          <a:lstStyle/>
          <a:p>
            <a:pPr marL="514350" indent="-514350">
              <a:buAutoNum type="arabicPeriod"/>
            </a:pPr>
            <a:r>
              <a:rPr lang="en-US" sz="1800" dirty="0"/>
              <a:t>smartphone users are more than others.</a:t>
            </a:r>
          </a:p>
          <a:p>
            <a:pPr marL="514350" indent="-514350">
              <a:buAutoNum type="arabicPeriod"/>
            </a:pPr>
            <a:r>
              <a:rPr lang="en-US" sz="1800" dirty="0"/>
              <a:t>females are using more smartphone than males, and only males are using Tablets</a:t>
            </a:r>
          </a:p>
          <a:p>
            <a:pPr marL="514350" indent="-514350">
              <a:buAutoNum type="arabicPeriod"/>
            </a:pPr>
            <a:r>
              <a:rPr lang="en-US" sz="1800" dirty="0"/>
              <a:t>in every age group, smartphone users are more than others.</a:t>
            </a:r>
          </a:p>
          <a:p>
            <a:pPr marL="514350" indent="-514350">
              <a:buAutoNum type="arabicPeriod"/>
            </a:pPr>
            <a:r>
              <a:rPr lang="en-US" sz="1800" dirty="0"/>
              <a:t>mostly smartphone users are from Bangalore</a:t>
            </a:r>
          </a:p>
          <a:p>
            <a:pPr marL="514350" indent="-514350">
              <a:buAutoNum type="arabicPeriod"/>
            </a:pPr>
            <a:r>
              <a:rPr lang="en-US" sz="1800" dirty="0"/>
              <a:t>mostly smartphone users are using mobile internet</a:t>
            </a:r>
          </a:p>
          <a:p>
            <a:pPr marL="514350" indent="-514350">
              <a:buAutoNum type="arabicPeriod"/>
            </a:pPr>
            <a:r>
              <a:rPr lang="en-US" sz="1800" dirty="0"/>
              <a:t>mostly peoples are using window/windows mobile than others</a:t>
            </a:r>
          </a:p>
          <a:p>
            <a:pPr marL="514350" indent="-514350">
              <a:buAutoNum type="arabicPeriod"/>
            </a:pPr>
            <a:r>
              <a:rPr lang="en-US" sz="1800" dirty="0"/>
              <a:t>both female and male are using window mobile more than other category</a:t>
            </a:r>
          </a:p>
          <a:p>
            <a:pPr marL="514350" indent="-514350">
              <a:buAutoNum type="arabicPeriod"/>
            </a:pPr>
            <a:r>
              <a:rPr lang="en-US" sz="1800" dirty="0"/>
              <a:t>mostly laptop users are using windows mobile</a:t>
            </a:r>
          </a:p>
          <a:p>
            <a:pPr marL="514350" indent="-514350">
              <a:buAutoNum type="arabicPeriod"/>
            </a:pPr>
            <a:r>
              <a:rPr lang="en-US" sz="1800" dirty="0"/>
              <a:t>people using google chrome more than other browser</a:t>
            </a:r>
          </a:p>
          <a:p>
            <a:pPr marL="514350" indent="-514350">
              <a:buAutoNum type="arabicPeriod"/>
            </a:pPr>
            <a:r>
              <a:rPr lang="en-US" sz="1800" dirty="0"/>
              <a:t>smartphone users use google chrome more than other category users</a:t>
            </a:r>
          </a:p>
          <a:p>
            <a:pPr marL="514350" indent="-514350">
              <a:buAutoNum type="arabicPeriod"/>
            </a:pPr>
            <a:r>
              <a:rPr lang="en-US" sz="1800" dirty="0"/>
              <a:t>peoples are using search engine more than others</a:t>
            </a:r>
          </a:p>
          <a:p>
            <a:pPr marL="514350" indent="-514350">
              <a:buAutoNum type="arabicPeriod"/>
            </a:pPr>
            <a:r>
              <a:rPr lang="en-US" sz="1800" dirty="0"/>
              <a:t>mostly people uses google chrome as a search engine</a:t>
            </a:r>
          </a:p>
          <a:p>
            <a:pPr marL="514350" indent="-514350">
              <a:buAutoNum type="arabicPeriod"/>
            </a:pPr>
            <a:r>
              <a:rPr lang="en-US" sz="1800" dirty="0"/>
              <a:t>mostly people uses search engine and Via application to reach the online retail store</a:t>
            </a:r>
          </a:p>
          <a:p>
            <a:pPr marL="514350" indent="-514350">
              <a:buAutoNum type="arabicPeriod"/>
            </a:pPr>
            <a:r>
              <a:rPr lang="en-US" sz="1800" dirty="0"/>
              <a:t>People’s are more who spent more than 15 min for making decisions</a:t>
            </a:r>
          </a:p>
          <a:p>
            <a:pPr marL="514350" indent="-514350">
              <a:buAutoNum type="arabicPeriod"/>
            </a:pPr>
            <a:r>
              <a:rPr lang="en-US" sz="1800" dirty="0"/>
              <a:t>mostly 21-30 years old females are spent time more than 15 mins to take decisions</a:t>
            </a:r>
          </a:p>
          <a:p>
            <a:pPr marL="514350" indent="-514350">
              <a:buAutoNum type="arabicPeriod"/>
            </a:pPr>
            <a:endParaRPr lang="en-US" sz="1800" dirty="0"/>
          </a:p>
          <a:p>
            <a:pPr marL="514350" indent="-514350">
              <a:buAutoNum type="arabicPeriod"/>
            </a:pPr>
            <a:endParaRPr lang="en-US" sz="1800" dirty="0"/>
          </a:p>
          <a:p>
            <a:pPr marL="514350" indent="-514350">
              <a:buAutoNum type="arabicPeriod"/>
            </a:pPr>
            <a:endParaRPr lang="en-IN" sz="1800" dirty="0"/>
          </a:p>
        </p:txBody>
      </p:sp>
    </p:spTree>
    <p:extLst>
      <p:ext uri="{BB962C8B-B14F-4D97-AF65-F5344CB8AC3E}">
        <p14:creationId xmlns:p14="http://schemas.microsoft.com/office/powerpoint/2010/main" val="2516684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A6C94-8481-4CF1-83F5-44EFC8EB998A}"/>
              </a:ext>
            </a:extLst>
          </p:cNvPr>
          <p:cNvSpPr>
            <a:spLocks noGrp="1"/>
          </p:cNvSpPr>
          <p:nvPr>
            <p:ph type="title"/>
          </p:nvPr>
        </p:nvSpPr>
        <p:spPr>
          <a:xfrm>
            <a:off x="838200" y="365126"/>
            <a:ext cx="10515600" cy="558800"/>
          </a:xfrm>
        </p:spPr>
        <p:txBody>
          <a:bodyPr>
            <a:normAutofit fontScale="90000"/>
          </a:bodyPr>
          <a:lstStyle/>
          <a:p>
            <a:r>
              <a:rPr lang="en-IN" b="1" u="sng" dirty="0"/>
              <a:t>Visualizations</a:t>
            </a:r>
            <a:r>
              <a:rPr lang="en-IN" b="1" dirty="0"/>
              <a:t>:</a:t>
            </a:r>
            <a:endParaRPr lang="en-IN" dirty="0"/>
          </a:p>
        </p:txBody>
      </p:sp>
      <p:pic>
        <p:nvPicPr>
          <p:cNvPr id="5" name="Content Placeholder 4">
            <a:extLst>
              <a:ext uri="{FF2B5EF4-FFF2-40B4-BE49-F238E27FC236}">
                <a16:creationId xmlns:a16="http://schemas.microsoft.com/office/drawing/2014/main" id="{68399FF9-1AEB-4949-9A47-31DFCE451A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853" y="1409700"/>
            <a:ext cx="4222750" cy="2071687"/>
          </a:xfrm>
        </p:spPr>
      </p:pic>
      <p:pic>
        <p:nvPicPr>
          <p:cNvPr id="7" name="Picture 6">
            <a:extLst>
              <a:ext uri="{FF2B5EF4-FFF2-40B4-BE49-F238E27FC236}">
                <a16:creationId xmlns:a16="http://schemas.microsoft.com/office/drawing/2014/main" id="{119CEA34-3A73-41CA-8AFE-B51BDDCF3B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1338" y="1825227"/>
            <a:ext cx="3489326" cy="1866900"/>
          </a:xfrm>
          <a:prstGeom prst="rect">
            <a:avLst/>
          </a:prstGeom>
        </p:spPr>
      </p:pic>
      <p:pic>
        <p:nvPicPr>
          <p:cNvPr id="9" name="Picture 8">
            <a:extLst>
              <a:ext uri="{FF2B5EF4-FFF2-40B4-BE49-F238E27FC236}">
                <a16:creationId xmlns:a16="http://schemas.microsoft.com/office/drawing/2014/main" id="{7D4CBEDA-B823-45FA-9C78-65BF0695C9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127" y="3967162"/>
            <a:ext cx="7680326" cy="2654300"/>
          </a:xfrm>
          <a:prstGeom prst="rect">
            <a:avLst/>
          </a:prstGeom>
        </p:spPr>
      </p:pic>
      <p:pic>
        <p:nvPicPr>
          <p:cNvPr id="11" name="Picture 10">
            <a:extLst>
              <a:ext uri="{FF2B5EF4-FFF2-40B4-BE49-F238E27FC236}">
                <a16:creationId xmlns:a16="http://schemas.microsoft.com/office/drawing/2014/main" id="{D9BF2A0B-827C-4802-81C0-2B6050C8DA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72399" y="1443437"/>
            <a:ext cx="4308475" cy="2102245"/>
          </a:xfrm>
          <a:prstGeom prst="rect">
            <a:avLst/>
          </a:prstGeom>
        </p:spPr>
      </p:pic>
      <p:pic>
        <p:nvPicPr>
          <p:cNvPr id="13" name="Picture 12">
            <a:extLst>
              <a:ext uri="{FF2B5EF4-FFF2-40B4-BE49-F238E27FC236}">
                <a16:creationId xmlns:a16="http://schemas.microsoft.com/office/drawing/2014/main" id="{0F39EBAE-3A64-48B0-A0A5-431A70442C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91452" y="4161500"/>
            <a:ext cx="4457700" cy="2331374"/>
          </a:xfrm>
          <a:prstGeom prst="rect">
            <a:avLst/>
          </a:prstGeom>
        </p:spPr>
      </p:pic>
      <p:sp>
        <p:nvSpPr>
          <p:cNvPr id="15" name="TextBox 14">
            <a:extLst>
              <a:ext uri="{FF2B5EF4-FFF2-40B4-BE49-F238E27FC236}">
                <a16:creationId xmlns:a16="http://schemas.microsoft.com/office/drawing/2014/main" id="{9FC3AFB8-A180-4B90-A8D8-DE23F7AC3A91}"/>
              </a:ext>
            </a:extLst>
          </p:cNvPr>
          <p:cNvSpPr txBox="1"/>
          <p:nvPr/>
        </p:nvSpPr>
        <p:spPr>
          <a:xfrm>
            <a:off x="4516439" y="1355854"/>
            <a:ext cx="3324225" cy="523220"/>
          </a:xfrm>
          <a:prstGeom prst="rect">
            <a:avLst/>
          </a:prstGeom>
          <a:noFill/>
        </p:spPr>
        <p:txBody>
          <a:bodyPr wrap="square" rtlCol="0">
            <a:spAutoFit/>
          </a:bodyPr>
          <a:lstStyle/>
          <a:p>
            <a:r>
              <a:rPr lang="en-US" sz="1400" dirty="0"/>
              <a:t>selecting an items and leaving without making payment</a:t>
            </a:r>
            <a:endParaRPr lang="en-IN" sz="1400" dirty="0"/>
          </a:p>
        </p:txBody>
      </p:sp>
    </p:spTree>
    <p:extLst>
      <p:ext uri="{BB962C8B-B14F-4D97-AF65-F5344CB8AC3E}">
        <p14:creationId xmlns:p14="http://schemas.microsoft.com/office/powerpoint/2010/main" val="2689792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E16E4-B9F4-49FE-8DC4-9AD0E34B7058}"/>
              </a:ext>
            </a:extLst>
          </p:cNvPr>
          <p:cNvSpPr>
            <a:spLocks noGrp="1"/>
          </p:cNvSpPr>
          <p:nvPr>
            <p:ph type="title"/>
          </p:nvPr>
        </p:nvSpPr>
        <p:spPr>
          <a:xfrm>
            <a:off x="838200" y="365125"/>
            <a:ext cx="10515600" cy="606425"/>
          </a:xfrm>
        </p:spPr>
        <p:txBody>
          <a:bodyPr>
            <a:normAutofit fontScale="90000"/>
          </a:bodyPr>
          <a:lstStyle/>
          <a:p>
            <a:r>
              <a:rPr lang="en-IN" b="1" u="sng" dirty="0"/>
              <a:t>Observations</a:t>
            </a:r>
            <a:r>
              <a:rPr lang="en-IN" b="1" dirty="0"/>
              <a:t>:</a:t>
            </a:r>
          </a:p>
        </p:txBody>
      </p:sp>
      <p:sp>
        <p:nvSpPr>
          <p:cNvPr id="3" name="Content Placeholder 2">
            <a:extLst>
              <a:ext uri="{FF2B5EF4-FFF2-40B4-BE49-F238E27FC236}">
                <a16:creationId xmlns:a16="http://schemas.microsoft.com/office/drawing/2014/main" id="{0576934A-A95D-42D3-8D9B-AEE3CEF44B2C}"/>
              </a:ext>
            </a:extLst>
          </p:cNvPr>
          <p:cNvSpPr>
            <a:spLocks noGrp="1"/>
          </p:cNvSpPr>
          <p:nvPr>
            <p:ph idx="1"/>
          </p:nvPr>
        </p:nvSpPr>
        <p:spPr>
          <a:xfrm>
            <a:off x="838200" y="1644650"/>
            <a:ext cx="10515600" cy="3333750"/>
          </a:xfrm>
        </p:spPr>
        <p:txBody>
          <a:bodyPr/>
          <a:lstStyle/>
          <a:p>
            <a:pPr marL="0" indent="0">
              <a:buNone/>
            </a:pPr>
            <a:r>
              <a:rPr lang="en-IN" sz="1800" dirty="0"/>
              <a:t>1. </a:t>
            </a:r>
            <a:r>
              <a:rPr lang="en-US" sz="1800" dirty="0"/>
              <a:t> Most preferred payment option is credit/debit card</a:t>
            </a:r>
          </a:p>
          <a:p>
            <a:pPr marL="0" indent="0">
              <a:buNone/>
            </a:pPr>
            <a:r>
              <a:rPr lang="en-US" sz="1800" dirty="0"/>
              <a:t>2. Mostly females are using credit/debit card</a:t>
            </a:r>
          </a:p>
          <a:p>
            <a:pPr marL="0" indent="0">
              <a:buNone/>
            </a:pPr>
            <a:r>
              <a:rPr lang="en-US" sz="1800" dirty="0"/>
              <a:t>3. Age group 21-30 years old are using credit/debit card most</a:t>
            </a:r>
          </a:p>
          <a:p>
            <a:pPr marL="0" indent="0">
              <a:buNone/>
            </a:pPr>
            <a:r>
              <a:rPr lang="en-US" sz="1800" dirty="0"/>
              <a:t>4. Mostly in Delhi peoples are using credit/debit card</a:t>
            </a:r>
          </a:p>
          <a:p>
            <a:pPr marL="0" indent="0">
              <a:buNone/>
            </a:pPr>
            <a:r>
              <a:rPr lang="en-US" sz="1800" dirty="0"/>
              <a:t>5. People sometimes abandon (selecting an items and leaving without making payment) your shopping cart.</a:t>
            </a:r>
          </a:p>
          <a:p>
            <a:pPr marL="0" indent="0">
              <a:buNone/>
            </a:pPr>
            <a:r>
              <a:rPr lang="en-US" sz="1800" dirty="0"/>
              <a:t>6. People abandon the “Bag”, “Shopping Cart” </a:t>
            </a:r>
            <a:r>
              <a:rPr lang="en-US" sz="1800" dirty="0" err="1"/>
              <a:t>beacuse</a:t>
            </a:r>
            <a:r>
              <a:rPr lang="en-US" sz="1800" dirty="0"/>
              <a:t> they see better alternatives</a:t>
            </a:r>
          </a:p>
          <a:p>
            <a:pPr marL="0" indent="0">
              <a:buNone/>
            </a:pPr>
            <a:r>
              <a:rPr lang="en-US" sz="1800" dirty="0"/>
              <a:t>7. People's are strongly agree that Information on similar product to the one highlighted is important for product comparison</a:t>
            </a:r>
          </a:p>
          <a:p>
            <a:pPr marL="0" indent="0">
              <a:buNone/>
            </a:pPr>
            <a:r>
              <a:rPr lang="en-US" sz="1800" dirty="0"/>
              <a:t>8. Those people's are strongly agree who are doing shopping more than 4 years</a:t>
            </a:r>
          </a:p>
        </p:txBody>
      </p:sp>
    </p:spTree>
    <p:extLst>
      <p:ext uri="{BB962C8B-B14F-4D97-AF65-F5344CB8AC3E}">
        <p14:creationId xmlns:p14="http://schemas.microsoft.com/office/powerpoint/2010/main" val="609624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CC647-5595-4252-8429-8F9D339DBF1B}"/>
              </a:ext>
            </a:extLst>
          </p:cNvPr>
          <p:cNvSpPr>
            <a:spLocks noGrp="1"/>
          </p:cNvSpPr>
          <p:nvPr>
            <p:ph type="title"/>
          </p:nvPr>
        </p:nvSpPr>
        <p:spPr>
          <a:xfrm>
            <a:off x="838200" y="365126"/>
            <a:ext cx="10515600" cy="539750"/>
          </a:xfrm>
        </p:spPr>
        <p:txBody>
          <a:bodyPr>
            <a:normAutofit fontScale="90000"/>
          </a:bodyPr>
          <a:lstStyle/>
          <a:p>
            <a:r>
              <a:rPr lang="en-IN" b="1" u="sng" dirty="0"/>
              <a:t>Visualizations</a:t>
            </a:r>
            <a:r>
              <a:rPr lang="en-IN" b="1" dirty="0"/>
              <a:t>:</a:t>
            </a:r>
            <a:endParaRPr lang="en-IN" dirty="0"/>
          </a:p>
        </p:txBody>
      </p:sp>
      <p:pic>
        <p:nvPicPr>
          <p:cNvPr id="5" name="Content Placeholder 4">
            <a:extLst>
              <a:ext uri="{FF2B5EF4-FFF2-40B4-BE49-F238E27FC236}">
                <a16:creationId xmlns:a16="http://schemas.microsoft.com/office/drawing/2014/main" id="{95A2F7EC-2F32-47FF-ACE7-534131A955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86669"/>
            <a:ext cx="3709987" cy="2066131"/>
          </a:xfrm>
        </p:spPr>
      </p:pic>
      <p:pic>
        <p:nvPicPr>
          <p:cNvPr id="7" name="Picture 6">
            <a:extLst>
              <a:ext uri="{FF2B5EF4-FFF2-40B4-BE49-F238E27FC236}">
                <a16:creationId xmlns:a16="http://schemas.microsoft.com/office/drawing/2014/main" id="{6BD4D097-B853-4F8D-89FC-6994D43E6C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1538" y="1286669"/>
            <a:ext cx="3709987" cy="2066131"/>
          </a:xfrm>
          <a:prstGeom prst="rect">
            <a:avLst/>
          </a:prstGeom>
        </p:spPr>
      </p:pic>
      <p:pic>
        <p:nvPicPr>
          <p:cNvPr id="9" name="Picture 8">
            <a:extLst>
              <a:ext uri="{FF2B5EF4-FFF2-40B4-BE49-F238E27FC236}">
                <a16:creationId xmlns:a16="http://schemas.microsoft.com/office/drawing/2014/main" id="{A98BF17D-E197-4AAD-9353-E889980F32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4876" y="1286669"/>
            <a:ext cx="3533775" cy="2066131"/>
          </a:xfrm>
          <a:prstGeom prst="rect">
            <a:avLst/>
          </a:prstGeom>
        </p:spPr>
      </p:pic>
      <p:pic>
        <p:nvPicPr>
          <p:cNvPr id="11" name="Picture 10">
            <a:extLst>
              <a:ext uri="{FF2B5EF4-FFF2-40B4-BE49-F238E27FC236}">
                <a16:creationId xmlns:a16="http://schemas.microsoft.com/office/drawing/2014/main" id="{C4B1EDF3-B681-4A50-9AD6-8D239A8D5D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2476" y="4143375"/>
            <a:ext cx="3929062" cy="2200275"/>
          </a:xfrm>
          <a:prstGeom prst="rect">
            <a:avLst/>
          </a:prstGeom>
        </p:spPr>
      </p:pic>
      <p:pic>
        <p:nvPicPr>
          <p:cNvPr id="13" name="Picture 12">
            <a:extLst>
              <a:ext uri="{FF2B5EF4-FFF2-40B4-BE49-F238E27FC236}">
                <a16:creationId xmlns:a16="http://schemas.microsoft.com/office/drawing/2014/main" id="{5F621DEA-E98D-4F4D-A9DF-804A836519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48226" y="4292600"/>
            <a:ext cx="3543299" cy="2200275"/>
          </a:xfrm>
          <a:prstGeom prst="rect">
            <a:avLst/>
          </a:prstGeom>
        </p:spPr>
      </p:pic>
      <p:pic>
        <p:nvPicPr>
          <p:cNvPr id="15" name="Picture 14">
            <a:extLst>
              <a:ext uri="{FF2B5EF4-FFF2-40B4-BE49-F238E27FC236}">
                <a16:creationId xmlns:a16="http://schemas.microsoft.com/office/drawing/2014/main" id="{1DCE08ED-37D5-41CD-9EC9-69CE6F82193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58213" y="4292601"/>
            <a:ext cx="3290886" cy="2133202"/>
          </a:xfrm>
          <a:prstGeom prst="rect">
            <a:avLst/>
          </a:prstGeom>
        </p:spPr>
      </p:pic>
    </p:spTree>
    <p:extLst>
      <p:ext uri="{BB962C8B-B14F-4D97-AF65-F5344CB8AC3E}">
        <p14:creationId xmlns:p14="http://schemas.microsoft.com/office/powerpoint/2010/main" val="3151943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2ABCF-6BC1-4A00-A001-A95DE7D96DBD}"/>
              </a:ext>
            </a:extLst>
          </p:cNvPr>
          <p:cNvSpPr>
            <a:spLocks noGrp="1"/>
          </p:cNvSpPr>
          <p:nvPr>
            <p:ph type="title"/>
          </p:nvPr>
        </p:nvSpPr>
        <p:spPr>
          <a:xfrm>
            <a:off x="838200" y="365125"/>
            <a:ext cx="10515600" cy="549275"/>
          </a:xfrm>
        </p:spPr>
        <p:txBody>
          <a:bodyPr>
            <a:normAutofit fontScale="90000"/>
          </a:bodyPr>
          <a:lstStyle/>
          <a:p>
            <a:r>
              <a:rPr lang="en-IN" b="1" u="sng" dirty="0"/>
              <a:t>Observations</a:t>
            </a:r>
            <a:r>
              <a:rPr lang="en-IN" b="1" dirty="0"/>
              <a:t>:</a:t>
            </a:r>
          </a:p>
        </p:txBody>
      </p:sp>
      <p:sp>
        <p:nvSpPr>
          <p:cNvPr id="3" name="Content Placeholder 2">
            <a:extLst>
              <a:ext uri="{FF2B5EF4-FFF2-40B4-BE49-F238E27FC236}">
                <a16:creationId xmlns:a16="http://schemas.microsoft.com/office/drawing/2014/main" id="{59731FA4-42EC-4133-95D0-7BA7D6A7BE3D}"/>
              </a:ext>
            </a:extLst>
          </p:cNvPr>
          <p:cNvSpPr>
            <a:spLocks noGrp="1"/>
          </p:cNvSpPr>
          <p:nvPr>
            <p:ph idx="1"/>
          </p:nvPr>
        </p:nvSpPr>
        <p:spPr>
          <a:xfrm>
            <a:off x="733425" y="1482725"/>
            <a:ext cx="10515600" cy="4219575"/>
          </a:xfrm>
        </p:spPr>
        <p:txBody>
          <a:bodyPr>
            <a:normAutofit/>
          </a:bodyPr>
          <a:lstStyle/>
          <a:p>
            <a:pPr marL="0" indent="0">
              <a:buNone/>
            </a:pPr>
            <a:r>
              <a:rPr lang="en-IN" sz="1800" dirty="0"/>
              <a:t>1. </a:t>
            </a:r>
            <a:r>
              <a:rPr lang="en-US" sz="1800" dirty="0"/>
              <a:t>Mostly people's are agree with this that all relevant information on listed products must be stated clearly</a:t>
            </a:r>
            <a:r>
              <a:rPr lang="en-IN" sz="1800" dirty="0"/>
              <a:t>.</a:t>
            </a:r>
          </a:p>
          <a:p>
            <a:pPr marL="0" indent="0">
              <a:buNone/>
            </a:pPr>
            <a:r>
              <a:rPr lang="en-IN" sz="1800" dirty="0"/>
              <a:t>2. </a:t>
            </a:r>
            <a:r>
              <a:rPr lang="en-US" sz="1800" dirty="0"/>
              <a:t>People's are strongly agree with user friendly interface of the website</a:t>
            </a:r>
          </a:p>
          <a:p>
            <a:pPr marL="0" indent="0">
              <a:buNone/>
            </a:pPr>
            <a:r>
              <a:rPr lang="en-US" sz="1800" dirty="0"/>
              <a:t>3. 21-30 years old people's are strongly agree with this</a:t>
            </a:r>
          </a:p>
          <a:p>
            <a:pPr marL="0" indent="0">
              <a:buNone/>
            </a:pPr>
            <a:r>
              <a:rPr lang="en-US" sz="1800" dirty="0"/>
              <a:t>4. People's are strongly agree with Convenient Payment methods</a:t>
            </a:r>
          </a:p>
          <a:p>
            <a:pPr marL="0" indent="0">
              <a:buNone/>
            </a:pPr>
            <a:r>
              <a:rPr lang="en-US" sz="1800" dirty="0"/>
              <a:t>5. People's who are using credit/debit cards, those people's are agree with this.</a:t>
            </a:r>
          </a:p>
          <a:p>
            <a:pPr marL="0" indent="0">
              <a:buNone/>
            </a:pPr>
            <a:r>
              <a:rPr lang="en-US" sz="1800" dirty="0"/>
              <a:t>6. People's are strongly agree with that companies are being able to guarantee the privacy of the customer</a:t>
            </a:r>
          </a:p>
          <a:p>
            <a:pPr marL="0" indent="0">
              <a:buNone/>
            </a:pPr>
            <a:r>
              <a:rPr lang="en-US" sz="1800" dirty="0"/>
              <a:t>7. People's are strongly agreed with Responsiveness, availability of several communication channels (email, online rep, twitter, phone etc.)</a:t>
            </a:r>
          </a:p>
          <a:p>
            <a:pPr marL="0" indent="0">
              <a:buNone/>
            </a:pPr>
            <a:r>
              <a:rPr lang="en-US" sz="1800" dirty="0"/>
              <a:t>8. People's are strongly agree with Online shopping gives monetary benefit and discounts</a:t>
            </a:r>
          </a:p>
          <a:p>
            <a:pPr marL="0" indent="0">
              <a:buNone/>
            </a:pPr>
            <a:r>
              <a:rPr lang="en-US" sz="1800" dirty="0"/>
              <a:t>9. People's are strongly agree with the enjoyment is derived from shopping online</a:t>
            </a:r>
          </a:p>
          <a:p>
            <a:pPr marL="0" indent="0">
              <a:buNone/>
            </a:pPr>
            <a:r>
              <a:rPr lang="en-US" sz="1800" dirty="0"/>
              <a:t>10. People's who do shopping more than 4 years, they strongly agree about Enjoyment is derived from shopping online</a:t>
            </a:r>
          </a:p>
        </p:txBody>
      </p:sp>
    </p:spTree>
    <p:extLst>
      <p:ext uri="{BB962C8B-B14F-4D97-AF65-F5344CB8AC3E}">
        <p14:creationId xmlns:p14="http://schemas.microsoft.com/office/powerpoint/2010/main" val="3165957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C760-2DE3-4BF6-903E-7B2FA6B4C314}"/>
              </a:ext>
            </a:extLst>
          </p:cNvPr>
          <p:cNvSpPr>
            <a:spLocks noGrp="1"/>
          </p:cNvSpPr>
          <p:nvPr>
            <p:ph type="title"/>
          </p:nvPr>
        </p:nvSpPr>
        <p:spPr>
          <a:xfrm>
            <a:off x="838200" y="365125"/>
            <a:ext cx="10515600" cy="701675"/>
          </a:xfrm>
        </p:spPr>
        <p:txBody>
          <a:bodyPr>
            <a:normAutofit/>
          </a:bodyPr>
          <a:lstStyle/>
          <a:p>
            <a:r>
              <a:rPr lang="en-IN" sz="4000" b="1" u="sng" dirty="0"/>
              <a:t>Visualizations</a:t>
            </a:r>
            <a:r>
              <a:rPr lang="en-IN" sz="4000" b="1" dirty="0"/>
              <a:t>:</a:t>
            </a:r>
          </a:p>
        </p:txBody>
      </p:sp>
      <p:pic>
        <p:nvPicPr>
          <p:cNvPr id="5" name="Content Placeholder 4">
            <a:extLst>
              <a:ext uri="{FF2B5EF4-FFF2-40B4-BE49-F238E27FC236}">
                <a16:creationId xmlns:a16="http://schemas.microsoft.com/office/drawing/2014/main" id="{15241B12-BBD7-4D79-8C59-48B6BF5B9D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1976" y="1343819"/>
            <a:ext cx="3409950" cy="2008981"/>
          </a:xfrm>
        </p:spPr>
      </p:pic>
      <p:pic>
        <p:nvPicPr>
          <p:cNvPr id="7" name="Picture 6">
            <a:extLst>
              <a:ext uri="{FF2B5EF4-FFF2-40B4-BE49-F238E27FC236}">
                <a16:creationId xmlns:a16="http://schemas.microsoft.com/office/drawing/2014/main" id="{1971C301-6C84-402C-BE56-328F460A7E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8125" y="1343819"/>
            <a:ext cx="3740150" cy="2008981"/>
          </a:xfrm>
          <a:prstGeom prst="rect">
            <a:avLst/>
          </a:prstGeom>
        </p:spPr>
      </p:pic>
      <p:pic>
        <p:nvPicPr>
          <p:cNvPr id="9" name="Picture 8">
            <a:extLst>
              <a:ext uri="{FF2B5EF4-FFF2-40B4-BE49-F238E27FC236}">
                <a16:creationId xmlns:a16="http://schemas.microsoft.com/office/drawing/2014/main" id="{D4E8DE1E-E14A-4645-B29D-1AB78CE346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1474" y="1343819"/>
            <a:ext cx="3638550" cy="2008981"/>
          </a:xfrm>
          <a:prstGeom prst="rect">
            <a:avLst/>
          </a:prstGeom>
        </p:spPr>
      </p:pic>
      <p:pic>
        <p:nvPicPr>
          <p:cNvPr id="11" name="Picture 10">
            <a:extLst>
              <a:ext uri="{FF2B5EF4-FFF2-40B4-BE49-F238E27FC236}">
                <a16:creationId xmlns:a16="http://schemas.microsoft.com/office/drawing/2014/main" id="{02996B7C-B1D8-4E9F-B65D-772AA3AC55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4351" y="3959225"/>
            <a:ext cx="3498849" cy="2428875"/>
          </a:xfrm>
          <a:prstGeom prst="rect">
            <a:avLst/>
          </a:prstGeom>
        </p:spPr>
      </p:pic>
      <p:pic>
        <p:nvPicPr>
          <p:cNvPr id="13" name="Picture 12">
            <a:extLst>
              <a:ext uri="{FF2B5EF4-FFF2-40B4-BE49-F238E27FC236}">
                <a16:creationId xmlns:a16="http://schemas.microsoft.com/office/drawing/2014/main" id="{851767A3-0BDB-4066-BE87-1E9D03177C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48125" y="3970337"/>
            <a:ext cx="3835400" cy="2428875"/>
          </a:xfrm>
          <a:prstGeom prst="rect">
            <a:avLst/>
          </a:prstGeom>
        </p:spPr>
      </p:pic>
      <p:pic>
        <p:nvPicPr>
          <p:cNvPr id="15" name="Picture 14">
            <a:extLst>
              <a:ext uri="{FF2B5EF4-FFF2-40B4-BE49-F238E27FC236}">
                <a16:creationId xmlns:a16="http://schemas.microsoft.com/office/drawing/2014/main" id="{F709385B-FEE1-41D1-AEB6-B6892371B7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91474" y="4017962"/>
            <a:ext cx="3740150" cy="2428875"/>
          </a:xfrm>
          <a:prstGeom prst="rect">
            <a:avLst/>
          </a:prstGeom>
        </p:spPr>
      </p:pic>
    </p:spTree>
    <p:extLst>
      <p:ext uri="{BB962C8B-B14F-4D97-AF65-F5344CB8AC3E}">
        <p14:creationId xmlns:p14="http://schemas.microsoft.com/office/powerpoint/2010/main" val="567753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71363-C6C3-46BC-AFE1-7DC09686D6D1}"/>
              </a:ext>
            </a:extLst>
          </p:cNvPr>
          <p:cNvSpPr>
            <a:spLocks noGrp="1"/>
          </p:cNvSpPr>
          <p:nvPr>
            <p:ph type="title"/>
          </p:nvPr>
        </p:nvSpPr>
        <p:spPr>
          <a:xfrm>
            <a:off x="838200" y="365125"/>
            <a:ext cx="10515600" cy="625475"/>
          </a:xfrm>
        </p:spPr>
        <p:txBody>
          <a:bodyPr>
            <a:normAutofit fontScale="90000"/>
          </a:bodyPr>
          <a:lstStyle/>
          <a:p>
            <a:r>
              <a:rPr lang="en-IN" b="1" u="sng" dirty="0"/>
              <a:t>Observations</a:t>
            </a:r>
            <a:r>
              <a:rPr lang="en-IN" b="1" dirty="0"/>
              <a:t>:</a:t>
            </a:r>
          </a:p>
        </p:txBody>
      </p:sp>
      <p:sp>
        <p:nvSpPr>
          <p:cNvPr id="3" name="Content Placeholder 2">
            <a:extLst>
              <a:ext uri="{FF2B5EF4-FFF2-40B4-BE49-F238E27FC236}">
                <a16:creationId xmlns:a16="http://schemas.microsoft.com/office/drawing/2014/main" id="{1F127F03-E4A0-4769-A042-1779F9575462}"/>
              </a:ext>
            </a:extLst>
          </p:cNvPr>
          <p:cNvSpPr>
            <a:spLocks noGrp="1"/>
          </p:cNvSpPr>
          <p:nvPr>
            <p:ph idx="1"/>
          </p:nvPr>
        </p:nvSpPr>
        <p:spPr>
          <a:xfrm>
            <a:off x="838200" y="1373187"/>
            <a:ext cx="10515600" cy="5119688"/>
          </a:xfrm>
        </p:spPr>
        <p:txBody>
          <a:bodyPr>
            <a:normAutofit/>
          </a:bodyPr>
          <a:lstStyle/>
          <a:p>
            <a:pPr marL="0" indent="0">
              <a:buNone/>
            </a:pPr>
            <a:r>
              <a:rPr lang="en-US" sz="1800" dirty="0"/>
              <a:t>1. People's are strongly agree with shopping online is convenient and flexible</a:t>
            </a:r>
          </a:p>
          <a:p>
            <a:pPr marL="0" indent="0">
              <a:buNone/>
            </a:pPr>
            <a:r>
              <a:rPr lang="en-US" sz="1800" dirty="0"/>
              <a:t>2. People's who do shopping more than 4 years, they strongly agree about Shopping online is convenient and flexible.</a:t>
            </a:r>
          </a:p>
          <a:p>
            <a:pPr marL="0" indent="0">
              <a:buNone/>
            </a:pPr>
            <a:r>
              <a:rPr lang="en-US" sz="1800" dirty="0"/>
              <a:t>3. People's are strongly agree with return and replacement policy of the e-tailor is important for purchase decision.</a:t>
            </a:r>
          </a:p>
          <a:p>
            <a:pPr marL="0" indent="0">
              <a:buNone/>
            </a:pPr>
            <a:r>
              <a:rPr lang="en-US" sz="1800" dirty="0"/>
              <a:t>4. People's are strongly agree with gaining access to loyalty programs is a benefit of shopping online.</a:t>
            </a:r>
          </a:p>
          <a:p>
            <a:pPr marL="0" indent="0">
              <a:buNone/>
            </a:pPr>
            <a:r>
              <a:rPr lang="en-US" sz="1800" dirty="0"/>
              <a:t>5. People's are strongly agree with displaying quality information on the website improves satisfaction of customers.</a:t>
            </a:r>
          </a:p>
          <a:p>
            <a:pPr marL="0" indent="0">
              <a:buNone/>
            </a:pPr>
            <a:r>
              <a:rPr lang="en-US" sz="1800" dirty="0"/>
              <a:t>6. People's are strongly agree with user satisfaction cannot exist without trust</a:t>
            </a:r>
          </a:p>
          <a:p>
            <a:pPr marL="0" indent="0">
              <a:buNone/>
            </a:pPr>
            <a:r>
              <a:rPr lang="en-US" sz="1800" dirty="0"/>
              <a:t>7. People's are strongly agree with Monetary savings</a:t>
            </a:r>
            <a:endParaRPr lang="en-IN" sz="1800" dirty="0"/>
          </a:p>
        </p:txBody>
      </p:sp>
    </p:spTree>
    <p:extLst>
      <p:ext uri="{BB962C8B-B14F-4D97-AF65-F5344CB8AC3E}">
        <p14:creationId xmlns:p14="http://schemas.microsoft.com/office/powerpoint/2010/main" val="1871581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05CF0-61F1-4271-9BC1-F80C61170054}"/>
              </a:ext>
            </a:extLst>
          </p:cNvPr>
          <p:cNvSpPr>
            <a:spLocks noGrp="1"/>
          </p:cNvSpPr>
          <p:nvPr>
            <p:ph type="title"/>
          </p:nvPr>
        </p:nvSpPr>
        <p:spPr/>
        <p:txBody>
          <a:bodyPr>
            <a:normAutofit/>
          </a:bodyPr>
          <a:lstStyle/>
          <a:p>
            <a:r>
              <a:rPr lang="en-IN" sz="4000" b="1" u="sng" dirty="0"/>
              <a:t>Table of Content</a:t>
            </a:r>
          </a:p>
        </p:txBody>
      </p:sp>
      <p:sp>
        <p:nvSpPr>
          <p:cNvPr id="3" name="Content Placeholder 2">
            <a:extLst>
              <a:ext uri="{FF2B5EF4-FFF2-40B4-BE49-F238E27FC236}">
                <a16:creationId xmlns:a16="http://schemas.microsoft.com/office/drawing/2014/main" id="{CBA98186-BD92-4F2A-A3C3-2E65BAF33D43}"/>
              </a:ext>
            </a:extLst>
          </p:cNvPr>
          <p:cNvSpPr>
            <a:spLocks noGrp="1"/>
          </p:cNvSpPr>
          <p:nvPr>
            <p:ph idx="1"/>
          </p:nvPr>
        </p:nvSpPr>
        <p:spPr>
          <a:xfrm>
            <a:off x="838200" y="1825625"/>
            <a:ext cx="10515600" cy="3832225"/>
          </a:xfrm>
        </p:spPr>
        <p:txBody>
          <a:bodyPr/>
          <a:lstStyle/>
          <a:p>
            <a:r>
              <a:rPr lang="en-IN" sz="1800" dirty="0"/>
              <a:t>Introduction</a:t>
            </a:r>
          </a:p>
          <a:p>
            <a:r>
              <a:rPr lang="en-IN" sz="1800" dirty="0"/>
              <a:t>Benefits of Customer Retention</a:t>
            </a:r>
          </a:p>
          <a:p>
            <a:r>
              <a:rPr lang="en-IN" sz="1800" dirty="0"/>
              <a:t>Problem statement</a:t>
            </a:r>
          </a:p>
          <a:p>
            <a:r>
              <a:rPr lang="en-IN" sz="1800" dirty="0"/>
              <a:t>Objectives</a:t>
            </a:r>
          </a:p>
          <a:p>
            <a:r>
              <a:rPr lang="en-IN" sz="1800" dirty="0"/>
              <a:t>Research Methodology</a:t>
            </a:r>
          </a:p>
          <a:p>
            <a:r>
              <a:rPr lang="en-IN" sz="1800" dirty="0"/>
              <a:t>Data Analysis/ Visualizations/ Observations</a:t>
            </a:r>
          </a:p>
          <a:p>
            <a:r>
              <a:rPr lang="en-IN" sz="1800" dirty="0"/>
              <a:t>Conclusions</a:t>
            </a:r>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A8A73361-7698-4B9B-9099-681C396636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825625"/>
            <a:ext cx="5257800" cy="3019682"/>
          </a:xfrm>
          <a:prstGeom prst="rect">
            <a:avLst/>
          </a:prstGeom>
        </p:spPr>
      </p:pic>
    </p:spTree>
    <p:extLst>
      <p:ext uri="{BB962C8B-B14F-4D97-AF65-F5344CB8AC3E}">
        <p14:creationId xmlns:p14="http://schemas.microsoft.com/office/powerpoint/2010/main" val="935001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AE85C-51C6-44F9-9F63-C5D58C4CFAF8}"/>
              </a:ext>
            </a:extLst>
          </p:cNvPr>
          <p:cNvSpPr>
            <a:spLocks noGrp="1"/>
          </p:cNvSpPr>
          <p:nvPr>
            <p:ph type="title"/>
          </p:nvPr>
        </p:nvSpPr>
        <p:spPr>
          <a:xfrm>
            <a:off x="838200" y="365126"/>
            <a:ext cx="10515600" cy="673100"/>
          </a:xfrm>
        </p:spPr>
        <p:txBody>
          <a:bodyPr>
            <a:normAutofit fontScale="90000"/>
          </a:bodyPr>
          <a:lstStyle/>
          <a:p>
            <a:r>
              <a:rPr lang="en-IN" b="1" u="sng" dirty="0"/>
              <a:t>Visualizations</a:t>
            </a:r>
            <a:r>
              <a:rPr lang="en-IN" b="1" dirty="0"/>
              <a:t>:</a:t>
            </a:r>
          </a:p>
        </p:txBody>
      </p:sp>
      <p:pic>
        <p:nvPicPr>
          <p:cNvPr id="5" name="Content Placeholder 4">
            <a:extLst>
              <a:ext uri="{FF2B5EF4-FFF2-40B4-BE49-F238E27FC236}">
                <a16:creationId xmlns:a16="http://schemas.microsoft.com/office/drawing/2014/main" id="{497257D0-DA6D-4F35-BBD3-7E2155F384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1525" y="1462882"/>
            <a:ext cx="3219450" cy="2071687"/>
          </a:xfrm>
        </p:spPr>
      </p:pic>
      <p:pic>
        <p:nvPicPr>
          <p:cNvPr id="7" name="Picture 6">
            <a:extLst>
              <a:ext uri="{FF2B5EF4-FFF2-40B4-BE49-F238E27FC236}">
                <a16:creationId xmlns:a16="http://schemas.microsoft.com/office/drawing/2014/main" id="{2C7D8EBE-5DC8-486B-BE46-38D50CB398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9724" y="1547813"/>
            <a:ext cx="3698876" cy="2071687"/>
          </a:xfrm>
          <a:prstGeom prst="rect">
            <a:avLst/>
          </a:prstGeom>
        </p:spPr>
      </p:pic>
      <p:pic>
        <p:nvPicPr>
          <p:cNvPr id="9" name="Picture 8">
            <a:extLst>
              <a:ext uri="{FF2B5EF4-FFF2-40B4-BE49-F238E27FC236}">
                <a16:creationId xmlns:a16="http://schemas.microsoft.com/office/drawing/2014/main" id="{6A37158A-E456-453A-A6A5-D5B0A1D7F8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525" y="3959225"/>
            <a:ext cx="7134225" cy="2654300"/>
          </a:xfrm>
          <a:prstGeom prst="rect">
            <a:avLst/>
          </a:prstGeom>
        </p:spPr>
      </p:pic>
      <p:sp>
        <p:nvSpPr>
          <p:cNvPr id="10" name="TextBox 9">
            <a:extLst>
              <a:ext uri="{FF2B5EF4-FFF2-40B4-BE49-F238E27FC236}">
                <a16:creationId xmlns:a16="http://schemas.microsoft.com/office/drawing/2014/main" id="{6B4A05B8-14DE-4B16-90B6-0660CB6BD461}"/>
              </a:ext>
            </a:extLst>
          </p:cNvPr>
          <p:cNvSpPr txBox="1"/>
          <p:nvPr/>
        </p:nvSpPr>
        <p:spPr>
          <a:xfrm>
            <a:off x="8429625" y="1430339"/>
            <a:ext cx="2924175" cy="707886"/>
          </a:xfrm>
          <a:prstGeom prst="rect">
            <a:avLst/>
          </a:prstGeom>
          <a:noFill/>
        </p:spPr>
        <p:txBody>
          <a:bodyPr wrap="square" rtlCol="0">
            <a:spAutoFit/>
          </a:bodyPr>
          <a:lstStyle/>
          <a:p>
            <a:r>
              <a:rPr lang="en-IN" sz="4000" b="1" u="sng" dirty="0">
                <a:latin typeface="+mj-lt"/>
              </a:rPr>
              <a:t>Observations</a:t>
            </a:r>
            <a:r>
              <a:rPr lang="en-IN" sz="3200" b="1" dirty="0"/>
              <a:t>:</a:t>
            </a:r>
          </a:p>
        </p:txBody>
      </p:sp>
      <p:sp>
        <p:nvSpPr>
          <p:cNvPr id="11" name="TextBox 10">
            <a:extLst>
              <a:ext uri="{FF2B5EF4-FFF2-40B4-BE49-F238E27FC236}">
                <a16:creationId xmlns:a16="http://schemas.microsoft.com/office/drawing/2014/main" id="{2E59EE36-C311-44B8-AF4B-57A076C41079}"/>
              </a:ext>
            </a:extLst>
          </p:cNvPr>
          <p:cNvSpPr txBox="1"/>
          <p:nvPr/>
        </p:nvSpPr>
        <p:spPr>
          <a:xfrm>
            <a:off x="8216899" y="2257425"/>
            <a:ext cx="3136901" cy="3693319"/>
          </a:xfrm>
          <a:prstGeom prst="rect">
            <a:avLst/>
          </a:prstGeom>
          <a:noFill/>
        </p:spPr>
        <p:txBody>
          <a:bodyPr wrap="square" rtlCol="0">
            <a:spAutoFit/>
          </a:bodyPr>
          <a:lstStyle/>
          <a:p>
            <a:pPr marL="342900" indent="-342900">
              <a:buAutoNum type="arabicPeriod"/>
            </a:pPr>
            <a:r>
              <a:rPr lang="en-IN" dirty="0"/>
              <a:t>People’s are agree with the convenience of patronizing the online retailer.</a:t>
            </a:r>
          </a:p>
          <a:p>
            <a:pPr marL="342900" indent="-342900">
              <a:buAutoNum type="arabicPeriod"/>
            </a:pPr>
            <a:r>
              <a:rPr lang="en-US" dirty="0"/>
              <a:t>People's are agree with the shopping on the website gives us the sense of adventure</a:t>
            </a:r>
            <a:endParaRPr lang="en-IN" dirty="0"/>
          </a:p>
          <a:p>
            <a:pPr marL="342900" indent="-342900">
              <a:buAutoNum type="arabicPeriod"/>
            </a:pPr>
            <a:r>
              <a:rPr lang="en-US" dirty="0"/>
              <a:t>The maximum opinion on 'Shopping on your preferred e-tailer enhances your social status’ is indifferent</a:t>
            </a:r>
            <a:endParaRPr lang="en-IN" dirty="0"/>
          </a:p>
          <a:p>
            <a:pPr marL="342900" indent="-342900">
              <a:buAutoNum type="arabicPeriod"/>
            </a:pPr>
            <a:endParaRPr lang="en-IN" dirty="0"/>
          </a:p>
        </p:txBody>
      </p:sp>
    </p:spTree>
    <p:extLst>
      <p:ext uri="{BB962C8B-B14F-4D97-AF65-F5344CB8AC3E}">
        <p14:creationId xmlns:p14="http://schemas.microsoft.com/office/powerpoint/2010/main" val="1372906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1DB36-0B15-406E-9B9E-7694416B4E4F}"/>
              </a:ext>
            </a:extLst>
          </p:cNvPr>
          <p:cNvSpPr>
            <a:spLocks noGrp="1"/>
          </p:cNvSpPr>
          <p:nvPr>
            <p:ph type="title"/>
          </p:nvPr>
        </p:nvSpPr>
        <p:spPr>
          <a:xfrm>
            <a:off x="838200" y="365126"/>
            <a:ext cx="10515600" cy="730250"/>
          </a:xfrm>
        </p:spPr>
        <p:txBody>
          <a:bodyPr>
            <a:normAutofit/>
          </a:bodyPr>
          <a:lstStyle/>
          <a:p>
            <a:r>
              <a:rPr lang="en-IN" sz="4000" b="1" u="sng" dirty="0"/>
              <a:t>Visualizations</a:t>
            </a:r>
            <a:r>
              <a:rPr lang="en-IN" sz="4000" b="1" dirty="0"/>
              <a:t>:</a:t>
            </a:r>
          </a:p>
        </p:txBody>
      </p:sp>
      <p:pic>
        <p:nvPicPr>
          <p:cNvPr id="5" name="Content Placeholder 4">
            <a:extLst>
              <a:ext uri="{FF2B5EF4-FFF2-40B4-BE49-F238E27FC236}">
                <a16:creationId xmlns:a16="http://schemas.microsoft.com/office/drawing/2014/main" id="{90DE194E-5EEB-4959-863D-9490856916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556543"/>
            <a:ext cx="5181600" cy="2110581"/>
          </a:xfrm>
        </p:spPr>
      </p:pic>
      <p:pic>
        <p:nvPicPr>
          <p:cNvPr id="7" name="Picture 6">
            <a:extLst>
              <a:ext uri="{FF2B5EF4-FFF2-40B4-BE49-F238E27FC236}">
                <a16:creationId xmlns:a16="http://schemas.microsoft.com/office/drawing/2014/main" id="{8F31C0FB-64CE-46BA-805D-C55AC0C821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2" y="1556543"/>
            <a:ext cx="5181598" cy="2000249"/>
          </a:xfrm>
          <a:prstGeom prst="rect">
            <a:avLst/>
          </a:prstGeom>
        </p:spPr>
      </p:pic>
      <p:sp>
        <p:nvSpPr>
          <p:cNvPr id="8" name="TextBox 7">
            <a:extLst>
              <a:ext uri="{FF2B5EF4-FFF2-40B4-BE49-F238E27FC236}">
                <a16:creationId xmlns:a16="http://schemas.microsoft.com/office/drawing/2014/main" id="{1A851D8F-8514-4CAE-A101-1AEA795CE06E}"/>
              </a:ext>
            </a:extLst>
          </p:cNvPr>
          <p:cNvSpPr txBox="1"/>
          <p:nvPr/>
        </p:nvSpPr>
        <p:spPr>
          <a:xfrm>
            <a:off x="1195387" y="5016223"/>
            <a:ext cx="9801225" cy="646331"/>
          </a:xfrm>
          <a:prstGeom prst="rect">
            <a:avLst/>
          </a:prstGeom>
          <a:noFill/>
        </p:spPr>
        <p:txBody>
          <a:bodyPr wrap="square" rtlCol="0">
            <a:spAutoFit/>
          </a:bodyPr>
          <a:lstStyle/>
          <a:p>
            <a:pPr marL="342900" indent="-342900">
              <a:buAutoNum type="arabicPeriod"/>
            </a:pPr>
            <a:r>
              <a:rPr lang="en-US" dirty="0"/>
              <a:t>People feels indifferent that they feel gratification shopping on their </a:t>
            </a:r>
            <a:r>
              <a:rPr lang="en-US" dirty="0" err="1"/>
              <a:t>favourite</a:t>
            </a:r>
            <a:r>
              <a:rPr lang="en-US" dirty="0"/>
              <a:t> e-tailor</a:t>
            </a:r>
          </a:p>
          <a:p>
            <a:pPr marL="342900" indent="-342900">
              <a:buAutoNum type="arabicPeriod"/>
            </a:pPr>
            <a:r>
              <a:rPr lang="en-US" dirty="0"/>
              <a:t>People’s opinions are indifferent that Shopping on the website helps you fulfill certain roles</a:t>
            </a:r>
            <a:endParaRPr lang="en-IN" dirty="0"/>
          </a:p>
        </p:txBody>
      </p:sp>
      <p:sp>
        <p:nvSpPr>
          <p:cNvPr id="9" name="TextBox 8">
            <a:extLst>
              <a:ext uri="{FF2B5EF4-FFF2-40B4-BE49-F238E27FC236}">
                <a16:creationId xmlns:a16="http://schemas.microsoft.com/office/drawing/2014/main" id="{4C3F8144-FFFC-4BC1-B773-ADF451A5E72D}"/>
              </a:ext>
            </a:extLst>
          </p:cNvPr>
          <p:cNvSpPr txBox="1"/>
          <p:nvPr/>
        </p:nvSpPr>
        <p:spPr>
          <a:xfrm>
            <a:off x="1238250" y="4257675"/>
            <a:ext cx="3914775" cy="707886"/>
          </a:xfrm>
          <a:prstGeom prst="rect">
            <a:avLst/>
          </a:prstGeom>
          <a:noFill/>
        </p:spPr>
        <p:txBody>
          <a:bodyPr wrap="square" rtlCol="0">
            <a:spAutoFit/>
          </a:bodyPr>
          <a:lstStyle/>
          <a:p>
            <a:r>
              <a:rPr lang="en-IN" sz="4000" b="1" u="sng" dirty="0">
                <a:latin typeface="+mj-lt"/>
              </a:rPr>
              <a:t>Observations</a:t>
            </a:r>
            <a:r>
              <a:rPr lang="en-IN" sz="2800" b="1" dirty="0"/>
              <a:t>:</a:t>
            </a:r>
          </a:p>
        </p:txBody>
      </p:sp>
    </p:spTree>
    <p:extLst>
      <p:ext uri="{BB962C8B-B14F-4D97-AF65-F5344CB8AC3E}">
        <p14:creationId xmlns:p14="http://schemas.microsoft.com/office/powerpoint/2010/main" val="1150192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BD821-1075-401D-93B3-CFD1C86FF4FD}"/>
              </a:ext>
            </a:extLst>
          </p:cNvPr>
          <p:cNvSpPr>
            <a:spLocks noGrp="1"/>
          </p:cNvSpPr>
          <p:nvPr>
            <p:ph type="title"/>
          </p:nvPr>
        </p:nvSpPr>
        <p:spPr>
          <a:xfrm>
            <a:off x="838200" y="365126"/>
            <a:ext cx="10515600" cy="482600"/>
          </a:xfrm>
        </p:spPr>
        <p:txBody>
          <a:bodyPr>
            <a:normAutofit fontScale="90000"/>
          </a:bodyPr>
          <a:lstStyle/>
          <a:p>
            <a:r>
              <a:rPr lang="en-IN" b="1" u="sng" dirty="0"/>
              <a:t>Visualizations</a:t>
            </a:r>
            <a:r>
              <a:rPr lang="en-IN" b="1" dirty="0"/>
              <a:t>:</a:t>
            </a:r>
          </a:p>
        </p:txBody>
      </p:sp>
      <p:pic>
        <p:nvPicPr>
          <p:cNvPr id="5" name="Content Placeholder 4">
            <a:extLst>
              <a:ext uri="{FF2B5EF4-FFF2-40B4-BE49-F238E27FC236}">
                <a16:creationId xmlns:a16="http://schemas.microsoft.com/office/drawing/2014/main" id="{C73AEC09-875A-49E4-B01B-72393C8B33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775" y="1143794"/>
            <a:ext cx="3479800" cy="2218531"/>
          </a:xfrm>
        </p:spPr>
      </p:pic>
      <p:pic>
        <p:nvPicPr>
          <p:cNvPr id="7" name="Picture 6">
            <a:extLst>
              <a:ext uri="{FF2B5EF4-FFF2-40B4-BE49-F238E27FC236}">
                <a16:creationId xmlns:a16="http://schemas.microsoft.com/office/drawing/2014/main" id="{6D84DDDC-2203-48BA-B4C0-1FF99E04E7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8575" y="171027"/>
            <a:ext cx="8229601" cy="6058746"/>
          </a:xfrm>
          <a:prstGeom prst="rect">
            <a:avLst/>
          </a:prstGeom>
        </p:spPr>
      </p:pic>
      <p:sp>
        <p:nvSpPr>
          <p:cNvPr id="8" name="TextBox 7">
            <a:extLst>
              <a:ext uri="{FF2B5EF4-FFF2-40B4-BE49-F238E27FC236}">
                <a16:creationId xmlns:a16="http://schemas.microsoft.com/office/drawing/2014/main" id="{83C3A2DF-AD39-4926-BA9B-0D958E1BA954}"/>
              </a:ext>
            </a:extLst>
          </p:cNvPr>
          <p:cNvSpPr txBox="1"/>
          <p:nvPr/>
        </p:nvSpPr>
        <p:spPr>
          <a:xfrm>
            <a:off x="520700" y="3829050"/>
            <a:ext cx="3155950" cy="707886"/>
          </a:xfrm>
          <a:prstGeom prst="rect">
            <a:avLst/>
          </a:prstGeom>
          <a:noFill/>
        </p:spPr>
        <p:txBody>
          <a:bodyPr wrap="square" rtlCol="0">
            <a:spAutoFit/>
          </a:bodyPr>
          <a:lstStyle/>
          <a:p>
            <a:r>
              <a:rPr lang="en-IN" sz="4000" b="1" u="sng" dirty="0">
                <a:latin typeface="+mj-lt"/>
              </a:rPr>
              <a:t>Observations</a:t>
            </a:r>
            <a:r>
              <a:rPr lang="en-IN" sz="4000" b="1" dirty="0"/>
              <a:t>:</a:t>
            </a:r>
            <a:endParaRPr lang="en-IN" dirty="0"/>
          </a:p>
        </p:txBody>
      </p:sp>
      <p:sp>
        <p:nvSpPr>
          <p:cNvPr id="9" name="TextBox 8">
            <a:extLst>
              <a:ext uri="{FF2B5EF4-FFF2-40B4-BE49-F238E27FC236}">
                <a16:creationId xmlns:a16="http://schemas.microsoft.com/office/drawing/2014/main" id="{7E0CDBF9-0F02-48B5-A9A1-ADBE37CAAB93}"/>
              </a:ext>
            </a:extLst>
          </p:cNvPr>
          <p:cNvSpPr txBox="1"/>
          <p:nvPr/>
        </p:nvSpPr>
        <p:spPr>
          <a:xfrm>
            <a:off x="628650" y="4800600"/>
            <a:ext cx="4762500" cy="1200329"/>
          </a:xfrm>
          <a:prstGeom prst="rect">
            <a:avLst/>
          </a:prstGeom>
          <a:noFill/>
        </p:spPr>
        <p:txBody>
          <a:bodyPr wrap="square" rtlCol="0">
            <a:spAutoFit/>
          </a:bodyPr>
          <a:lstStyle/>
          <a:p>
            <a:r>
              <a:rPr lang="en-IN" dirty="0"/>
              <a:t>1.</a:t>
            </a:r>
            <a:r>
              <a:rPr lang="en-US" dirty="0"/>
              <a:t> People's are agree with Getting value for money spent</a:t>
            </a:r>
            <a:endParaRPr lang="en-IN" dirty="0"/>
          </a:p>
          <a:p>
            <a:r>
              <a:rPr lang="en-IN" dirty="0"/>
              <a:t>2. People thinks all the companies website and their applications are easy to use.</a:t>
            </a:r>
          </a:p>
        </p:txBody>
      </p:sp>
    </p:spTree>
    <p:extLst>
      <p:ext uri="{BB962C8B-B14F-4D97-AF65-F5344CB8AC3E}">
        <p14:creationId xmlns:p14="http://schemas.microsoft.com/office/powerpoint/2010/main" val="2317899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9479B-8129-4234-8F9E-0265DEDADD11}"/>
              </a:ext>
            </a:extLst>
          </p:cNvPr>
          <p:cNvSpPr>
            <a:spLocks noGrp="1"/>
          </p:cNvSpPr>
          <p:nvPr>
            <p:ph type="title"/>
          </p:nvPr>
        </p:nvSpPr>
        <p:spPr>
          <a:xfrm>
            <a:off x="838200" y="365125"/>
            <a:ext cx="10515600" cy="587375"/>
          </a:xfrm>
        </p:spPr>
        <p:txBody>
          <a:bodyPr>
            <a:normAutofit fontScale="90000"/>
          </a:bodyPr>
          <a:lstStyle/>
          <a:p>
            <a:r>
              <a:rPr lang="en-IN" b="1" u="sng" dirty="0"/>
              <a:t>Visualizations</a:t>
            </a:r>
            <a:r>
              <a:rPr lang="en-IN" b="1" dirty="0"/>
              <a:t>:</a:t>
            </a:r>
            <a:endParaRPr lang="en-IN" dirty="0"/>
          </a:p>
        </p:txBody>
      </p:sp>
      <p:pic>
        <p:nvPicPr>
          <p:cNvPr id="5" name="Content Placeholder 4">
            <a:extLst>
              <a:ext uri="{FF2B5EF4-FFF2-40B4-BE49-F238E27FC236}">
                <a16:creationId xmlns:a16="http://schemas.microsoft.com/office/drawing/2014/main" id="{FC7DD312-81C0-4AB0-8E94-657E00D95C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922" y="885825"/>
            <a:ext cx="7346028" cy="5305425"/>
          </a:xfrm>
        </p:spPr>
      </p:pic>
      <p:sp>
        <p:nvSpPr>
          <p:cNvPr id="6" name="TextBox 5">
            <a:extLst>
              <a:ext uri="{FF2B5EF4-FFF2-40B4-BE49-F238E27FC236}">
                <a16:creationId xmlns:a16="http://schemas.microsoft.com/office/drawing/2014/main" id="{5A3CB0E4-EC32-43D1-9863-E5B748BBF9C3}"/>
              </a:ext>
            </a:extLst>
          </p:cNvPr>
          <p:cNvSpPr txBox="1"/>
          <p:nvPr/>
        </p:nvSpPr>
        <p:spPr>
          <a:xfrm>
            <a:off x="7910512" y="1685925"/>
            <a:ext cx="3133725" cy="707886"/>
          </a:xfrm>
          <a:prstGeom prst="rect">
            <a:avLst/>
          </a:prstGeom>
          <a:noFill/>
        </p:spPr>
        <p:txBody>
          <a:bodyPr wrap="square" rtlCol="0">
            <a:spAutoFit/>
          </a:bodyPr>
          <a:lstStyle/>
          <a:p>
            <a:r>
              <a:rPr lang="en-IN" sz="4000" b="1" u="sng" dirty="0">
                <a:latin typeface="+mj-lt"/>
              </a:rPr>
              <a:t>Observations</a:t>
            </a:r>
            <a:r>
              <a:rPr lang="en-IN" sz="2400" b="1" dirty="0">
                <a:latin typeface="+mj-lt"/>
              </a:rPr>
              <a:t>:</a:t>
            </a:r>
          </a:p>
        </p:txBody>
      </p:sp>
      <p:sp>
        <p:nvSpPr>
          <p:cNvPr id="7" name="TextBox 6">
            <a:extLst>
              <a:ext uri="{FF2B5EF4-FFF2-40B4-BE49-F238E27FC236}">
                <a16:creationId xmlns:a16="http://schemas.microsoft.com/office/drawing/2014/main" id="{51D64DF0-3551-459A-AA6F-C37778D29E0E}"/>
              </a:ext>
            </a:extLst>
          </p:cNvPr>
          <p:cNvSpPr txBox="1"/>
          <p:nvPr/>
        </p:nvSpPr>
        <p:spPr>
          <a:xfrm>
            <a:off x="7915275" y="2514600"/>
            <a:ext cx="3133725" cy="3139321"/>
          </a:xfrm>
          <a:prstGeom prst="rect">
            <a:avLst/>
          </a:prstGeom>
          <a:noFill/>
        </p:spPr>
        <p:txBody>
          <a:bodyPr wrap="square" rtlCol="0">
            <a:spAutoFit/>
          </a:bodyPr>
          <a:lstStyle/>
          <a:p>
            <a:pPr marL="342900" indent="-342900">
              <a:buAutoNum type="arabicPeriod"/>
            </a:pPr>
            <a:r>
              <a:rPr lang="en-US" b="0" i="0" dirty="0">
                <a:solidFill>
                  <a:srgbClr val="000000"/>
                </a:solidFill>
                <a:effectLst/>
                <a:latin typeface="Helvetica Neue"/>
              </a:rPr>
              <a:t>People's likes Amazon and </a:t>
            </a:r>
            <a:r>
              <a:rPr lang="en-US" dirty="0">
                <a:solidFill>
                  <a:srgbClr val="000000"/>
                </a:solidFill>
                <a:latin typeface="Helvetica Neue"/>
              </a:rPr>
              <a:t>F</a:t>
            </a:r>
            <a:r>
              <a:rPr lang="en-US" b="0" i="0" dirty="0">
                <a:solidFill>
                  <a:srgbClr val="000000"/>
                </a:solidFill>
                <a:effectLst/>
                <a:latin typeface="Helvetica Neue"/>
              </a:rPr>
              <a:t>lipkart the most appealing web-page layouts</a:t>
            </a:r>
          </a:p>
          <a:p>
            <a:pPr marL="342900" indent="-342900">
              <a:buAutoNum type="arabicPeriod"/>
            </a:pPr>
            <a:r>
              <a:rPr lang="en-IN" dirty="0"/>
              <a:t>People also likes the variety of products on Amazon and Flipkart.</a:t>
            </a:r>
          </a:p>
          <a:p>
            <a:pPr marL="342900" indent="-342900">
              <a:buAutoNum type="arabicPeriod"/>
            </a:pPr>
            <a:r>
              <a:rPr lang="en-IN" dirty="0"/>
              <a:t>They thinks the variety of products on offer are better than other companies like Myntra, Paytm etc</a:t>
            </a:r>
          </a:p>
        </p:txBody>
      </p:sp>
    </p:spTree>
    <p:extLst>
      <p:ext uri="{BB962C8B-B14F-4D97-AF65-F5344CB8AC3E}">
        <p14:creationId xmlns:p14="http://schemas.microsoft.com/office/powerpoint/2010/main" val="3176799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02DA5-A534-4568-AD27-C067C993B9A4}"/>
              </a:ext>
            </a:extLst>
          </p:cNvPr>
          <p:cNvSpPr>
            <a:spLocks noGrp="1"/>
          </p:cNvSpPr>
          <p:nvPr>
            <p:ph type="title"/>
          </p:nvPr>
        </p:nvSpPr>
        <p:spPr>
          <a:xfrm>
            <a:off x="838200" y="365126"/>
            <a:ext cx="10515600" cy="654050"/>
          </a:xfrm>
        </p:spPr>
        <p:txBody>
          <a:bodyPr>
            <a:normAutofit/>
          </a:bodyPr>
          <a:lstStyle/>
          <a:p>
            <a:r>
              <a:rPr lang="en-IN" sz="4000" b="1" u="sng" dirty="0"/>
              <a:t>Observations</a:t>
            </a:r>
            <a:r>
              <a:rPr lang="en-IN" sz="4000" b="1" dirty="0"/>
              <a:t>:</a:t>
            </a:r>
          </a:p>
        </p:txBody>
      </p:sp>
      <p:sp>
        <p:nvSpPr>
          <p:cNvPr id="3" name="Content Placeholder 2">
            <a:extLst>
              <a:ext uri="{FF2B5EF4-FFF2-40B4-BE49-F238E27FC236}">
                <a16:creationId xmlns:a16="http://schemas.microsoft.com/office/drawing/2014/main" id="{2DCFB9C8-BD19-445C-9BBC-C1D16822BEB7}"/>
              </a:ext>
            </a:extLst>
          </p:cNvPr>
          <p:cNvSpPr>
            <a:spLocks noGrp="1"/>
          </p:cNvSpPr>
          <p:nvPr>
            <p:ph idx="1"/>
          </p:nvPr>
        </p:nvSpPr>
        <p:spPr>
          <a:xfrm>
            <a:off x="838200" y="1171575"/>
            <a:ext cx="10515600" cy="5005388"/>
          </a:xfrm>
        </p:spPr>
        <p:txBody>
          <a:bodyPr/>
          <a:lstStyle/>
          <a:p>
            <a:pPr marL="514350" indent="-514350">
              <a:buAutoNum type="arabicPeriod"/>
            </a:pPr>
            <a:r>
              <a:rPr lang="en-IN" sz="1800" dirty="0"/>
              <a:t>People feels that complete and relevant description information of products are necessary and better on Amazon and </a:t>
            </a:r>
            <a:r>
              <a:rPr lang="en-IN" sz="1800" dirty="0" err="1"/>
              <a:t>FlipKart</a:t>
            </a:r>
            <a:r>
              <a:rPr lang="en-IN" sz="1800" dirty="0"/>
              <a:t> websites and their application.</a:t>
            </a:r>
          </a:p>
          <a:p>
            <a:pPr marL="514350" indent="-514350">
              <a:buAutoNum type="arabicPeriod"/>
            </a:pPr>
            <a:r>
              <a:rPr lang="en-US" sz="1800" dirty="0"/>
              <a:t>More peoples are 'indifferent' opinion when compare it with Complete information on listed seller and product being offered is important for purchase decision</a:t>
            </a:r>
            <a:r>
              <a:rPr lang="en-IN" sz="1800" dirty="0"/>
              <a:t>.</a:t>
            </a:r>
          </a:p>
          <a:p>
            <a:pPr marL="514350" indent="-514350">
              <a:buAutoNum type="arabicPeriod"/>
            </a:pPr>
            <a:endParaRPr lang="en-IN" dirty="0"/>
          </a:p>
          <a:p>
            <a:pPr marL="514350" indent="-514350">
              <a:buAutoNum type="arabicPeriod"/>
            </a:pPr>
            <a:endParaRPr lang="en-IN" dirty="0"/>
          </a:p>
        </p:txBody>
      </p:sp>
    </p:spTree>
    <p:extLst>
      <p:ext uri="{BB962C8B-B14F-4D97-AF65-F5344CB8AC3E}">
        <p14:creationId xmlns:p14="http://schemas.microsoft.com/office/powerpoint/2010/main" val="1042365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F2094-70B1-4A1B-93A8-A1F7F6A7D865}"/>
              </a:ext>
            </a:extLst>
          </p:cNvPr>
          <p:cNvSpPr>
            <a:spLocks noGrp="1"/>
          </p:cNvSpPr>
          <p:nvPr>
            <p:ph type="title"/>
          </p:nvPr>
        </p:nvSpPr>
        <p:spPr>
          <a:xfrm>
            <a:off x="838200" y="365126"/>
            <a:ext cx="10515600" cy="520700"/>
          </a:xfrm>
        </p:spPr>
        <p:txBody>
          <a:bodyPr>
            <a:normAutofit fontScale="90000"/>
          </a:bodyPr>
          <a:lstStyle/>
          <a:p>
            <a:r>
              <a:rPr lang="en-IN" b="1" u="sng" dirty="0"/>
              <a:t>Visualizations</a:t>
            </a:r>
            <a:r>
              <a:rPr lang="en-IN" sz="4000" b="1" dirty="0"/>
              <a:t>:</a:t>
            </a:r>
          </a:p>
        </p:txBody>
      </p:sp>
      <p:pic>
        <p:nvPicPr>
          <p:cNvPr id="5" name="Content Placeholder 4">
            <a:extLst>
              <a:ext uri="{FF2B5EF4-FFF2-40B4-BE49-F238E27FC236}">
                <a16:creationId xmlns:a16="http://schemas.microsoft.com/office/drawing/2014/main" id="{00792CA1-CC71-457B-AAEF-0FCD5C6D09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0050" y="885825"/>
            <a:ext cx="10953750" cy="4057649"/>
          </a:xfrm>
        </p:spPr>
      </p:pic>
      <p:sp>
        <p:nvSpPr>
          <p:cNvPr id="6" name="TextBox 5">
            <a:extLst>
              <a:ext uri="{FF2B5EF4-FFF2-40B4-BE49-F238E27FC236}">
                <a16:creationId xmlns:a16="http://schemas.microsoft.com/office/drawing/2014/main" id="{001BBA0F-B6DD-4399-9124-182BE7BDE4F8}"/>
              </a:ext>
            </a:extLst>
          </p:cNvPr>
          <p:cNvSpPr txBox="1"/>
          <p:nvPr/>
        </p:nvSpPr>
        <p:spPr>
          <a:xfrm>
            <a:off x="238125" y="4319588"/>
            <a:ext cx="3152775" cy="707886"/>
          </a:xfrm>
          <a:prstGeom prst="rect">
            <a:avLst/>
          </a:prstGeom>
          <a:noFill/>
        </p:spPr>
        <p:txBody>
          <a:bodyPr wrap="square" rtlCol="0">
            <a:spAutoFit/>
          </a:bodyPr>
          <a:lstStyle/>
          <a:p>
            <a:r>
              <a:rPr lang="en-IN" sz="4000" b="1" u="sng" dirty="0">
                <a:latin typeface="+mj-lt"/>
              </a:rPr>
              <a:t>Observations</a:t>
            </a:r>
            <a:r>
              <a:rPr lang="en-IN" sz="4000" b="1" dirty="0">
                <a:latin typeface="+mj-lt"/>
              </a:rPr>
              <a:t>:</a:t>
            </a:r>
          </a:p>
        </p:txBody>
      </p:sp>
      <p:sp>
        <p:nvSpPr>
          <p:cNvPr id="7" name="TextBox 6">
            <a:extLst>
              <a:ext uri="{FF2B5EF4-FFF2-40B4-BE49-F238E27FC236}">
                <a16:creationId xmlns:a16="http://schemas.microsoft.com/office/drawing/2014/main" id="{6FB8B167-4734-4D6C-8CC4-7860D92786BB}"/>
              </a:ext>
            </a:extLst>
          </p:cNvPr>
          <p:cNvSpPr txBox="1"/>
          <p:nvPr/>
        </p:nvSpPr>
        <p:spPr>
          <a:xfrm>
            <a:off x="323850" y="5146536"/>
            <a:ext cx="9077325" cy="923330"/>
          </a:xfrm>
          <a:prstGeom prst="rect">
            <a:avLst/>
          </a:prstGeom>
          <a:noFill/>
        </p:spPr>
        <p:txBody>
          <a:bodyPr wrap="square" rtlCol="0">
            <a:spAutoFit/>
          </a:bodyPr>
          <a:lstStyle/>
          <a:p>
            <a:r>
              <a:rPr lang="en-IN" dirty="0"/>
              <a:t>1. </a:t>
            </a:r>
            <a:r>
              <a:rPr lang="en-US" dirty="0"/>
              <a:t>People thinks that Amazon and Paytm Fast loading website speed of website and application</a:t>
            </a:r>
          </a:p>
          <a:p>
            <a:r>
              <a:rPr lang="en-US" dirty="0"/>
              <a:t>2. Only Amazon website speed is faster than other company</a:t>
            </a:r>
          </a:p>
          <a:p>
            <a:r>
              <a:rPr lang="en-US" dirty="0"/>
              <a:t>3. Flipkart has lowest speed of loading website and application</a:t>
            </a:r>
            <a:endParaRPr lang="en-IN" dirty="0"/>
          </a:p>
        </p:txBody>
      </p:sp>
    </p:spTree>
    <p:extLst>
      <p:ext uri="{BB962C8B-B14F-4D97-AF65-F5344CB8AC3E}">
        <p14:creationId xmlns:p14="http://schemas.microsoft.com/office/powerpoint/2010/main" val="20180277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9DF79-9481-487D-B64E-6B25D8550F7B}"/>
              </a:ext>
            </a:extLst>
          </p:cNvPr>
          <p:cNvSpPr>
            <a:spLocks noGrp="1"/>
          </p:cNvSpPr>
          <p:nvPr>
            <p:ph type="title"/>
          </p:nvPr>
        </p:nvSpPr>
        <p:spPr>
          <a:xfrm>
            <a:off x="838200" y="365125"/>
            <a:ext cx="10515600" cy="644525"/>
          </a:xfrm>
        </p:spPr>
        <p:txBody>
          <a:bodyPr>
            <a:normAutofit/>
          </a:bodyPr>
          <a:lstStyle/>
          <a:p>
            <a:r>
              <a:rPr lang="en-IN" sz="4000" b="1" u="sng" dirty="0"/>
              <a:t>Observations</a:t>
            </a:r>
            <a:r>
              <a:rPr lang="en-IN" sz="4000" b="1" dirty="0"/>
              <a:t>:</a:t>
            </a:r>
          </a:p>
        </p:txBody>
      </p:sp>
      <p:sp>
        <p:nvSpPr>
          <p:cNvPr id="3" name="Content Placeholder 2">
            <a:extLst>
              <a:ext uri="{FF2B5EF4-FFF2-40B4-BE49-F238E27FC236}">
                <a16:creationId xmlns:a16="http://schemas.microsoft.com/office/drawing/2014/main" id="{E75832FA-9834-4C09-9078-4C28319B6F19}"/>
              </a:ext>
            </a:extLst>
          </p:cNvPr>
          <p:cNvSpPr>
            <a:spLocks noGrp="1"/>
          </p:cNvSpPr>
          <p:nvPr>
            <p:ph idx="1"/>
          </p:nvPr>
        </p:nvSpPr>
        <p:spPr>
          <a:xfrm>
            <a:off x="838200" y="1076325"/>
            <a:ext cx="10515600" cy="5100638"/>
          </a:xfrm>
        </p:spPr>
        <p:txBody>
          <a:bodyPr>
            <a:normAutofit/>
          </a:bodyPr>
          <a:lstStyle/>
          <a:p>
            <a:pPr marL="0" indent="0">
              <a:buNone/>
            </a:pPr>
            <a:r>
              <a:rPr lang="en-IN" sz="1800" dirty="0"/>
              <a:t>1. </a:t>
            </a:r>
            <a:r>
              <a:rPr lang="en-US" sz="1800" dirty="0"/>
              <a:t>People thinks that Amazon has better reliability of the website or application</a:t>
            </a:r>
          </a:p>
          <a:p>
            <a:pPr marL="0" indent="0">
              <a:buNone/>
            </a:pPr>
            <a:r>
              <a:rPr lang="en-US" sz="1800" dirty="0"/>
              <a:t>2. Flipkart has worst reliability of the website and application.</a:t>
            </a:r>
          </a:p>
          <a:p>
            <a:pPr marL="0" indent="0">
              <a:buNone/>
            </a:pPr>
            <a:r>
              <a:rPr lang="en-US" sz="1800" dirty="0"/>
              <a:t>3. People thinks that Amazon has better quickness to complete purchase</a:t>
            </a:r>
          </a:p>
          <a:p>
            <a:pPr marL="0" indent="0">
              <a:buNone/>
            </a:pPr>
            <a:r>
              <a:rPr lang="en-US" sz="1800" dirty="0"/>
              <a:t>4. Flipkart has worst quickness to complete purchase</a:t>
            </a:r>
          </a:p>
          <a:p>
            <a:pPr marL="0" indent="0">
              <a:buNone/>
            </a:pPr>
            <a:r>
              <a:rPr lang="en-US" sz="1800" dirty="0"/>
              <a:t>5. People thinks that both (Amazon and Flipkart) has better Availability of several payment options</a:t>
            </a:r>
          </a:p>
          <a:p>
            <a:pPr marL="0" indent="0">
              <a:buNone/>
            </a:pPr>
            <a:r>
              <a:rPr lang="en-US" sz="1800" dirty="0"/>
              <a:t>6. Flipkart has worst Availability of several payment options</a:t>
            </a:r>
          </a:p>
          <a:p>
            <a:pPr marL="0" indent="0">
              <a:buNone/>
            </a:pPr>
            <a:r>
              <a:rPr lang="en-US" sz="1800" dirty="0"/>
              <a:t>7. Individually Amazon has best Availability of several payment options</a:t>
            </a:r>
          </a:p>
          <a:p>
            <a:pPr marL="0" indent="0">
              <a:buNone/>
            </a:pPr>
            <a:r>
              <a:rPr lang="en-US" sz="1800" dirty="0"/>
              <a:t>8. Amazon have best speedy order delivery and </a:t>
            </a:r>
            <a:r>
              <a:rPr lang="en-US" sz="1800" dirty="0" err="1"/>
              <a:t>FlipKart</a:t>
            </a:r>
            <a:r>
              <a:rPr lang="en-US" sz="1800" dirty="0"/>
              <a:t> has worst.</a:t>
            </a:r>
          </a:p>
          <a:p>
            <a:pPr marL="0" indent="0">
              <a:buNone/>
            </a:pPr>
            <a:r>
              <a:rPr lang="en-US" sz="1800" dirty="0"/>
              <a:t>9. Amazon have best privacy of customers information and </a:t>
            </a:r>
            <a:r>
              <a:rPr lang="en-US" sz="1800" dirty="0" err="1"/>
              <a:t>FlipKart</a:t>
            </a:r>
            <a:r>
              <a:rPr lang="en-US" sz="1800" dirty="0"/>
              <a:t> has worst</a:t>
            </a:r>
          </a:p>
          <a:p>
            <a:pPr marL="0" indent="0">
              <a:buNone/>
            </a:pPr>
            <a:r>
              <a:rPr lang="en-US" sz="1800" dirty="0"/>
              <a:t>10. Amazon have best Security of customer financial information and Myntra has worst</a:t>
            </a:r>
          </a:p>
          <a:p>
            <a:pPr marL="0" indent="0">
              <a:buNone/>
            </a:pPr>
            <a:r>
              <a:rPr lang="en-US" sz="1800" dirty="0"/>
              <a:t>11. Amazon is more trustworthy than Flipkart and Myntra</a:t>
            </a:r>
          </a:p>
          <a:p>
            <a:pPr marL="0" indent="0">
              <a:buNone/>
            </a:pPr>
            <a:r>
              <a:rPr lang="en-US" sz="1800" dirty="0"/>
              <a:t>12. Amazon is more Presence of online assistance through multi-channel than Flipkart and paytm.com</a:t>
            </a:r>
          </a:p>
          <a:p>
            <a:pPr marL="0" indent="0">
              <a:buNone/>
            </a:pPr>
            <a:r>
              <a:rPr lang="en-US" sz="1800" dirty="0"/>
              <a:t>13. Amazon has more Longer time to get logged in (promotion, sales period) than other companies</a:t>
            </a:r>
          </a:p>
        </p:txBody>
      </p:sp>
    </p:spTree>
    <p:extLst>
      <p:ext uri="{BB962C8B-B14F-4D97-AF65-F5344CB8AC3E}">
        <p14:creationId xmlns:p14="http://schemas.microsoft.com/office/powerpoint/2010/main" val="3746278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A1307-415E-4E8F-A4DD-CB9D70F07374}"/>
              </a:ext>
            </a:extLst>
          </p:cNvPr>
          <p:cNvSpPr>
            <a:spLocks noGrp="1"/>
          </p:cNvSpPr>
          <p:nvPr>
            <p:ph type="title"/>
          </p:nvPr>
        </p:nvSpPr>
        <p:spPr>
          <a:xfrm>
            <a:off x="838200" y="365125"/>
            <a:ext cx="10515600" cy="644525"/>
          </a:xfrm>
        </p:spPr>
        <p:txBody>
          <a:bodyPr>
            <a:normAutofit/>
          </a:bodyPr>
          <a:lstStyle/>
          <a:p>
            <a:r>
              <a:rPr lang="en-IN" sz="4000" b="1" u="sng" dirty="0"/>
              <a:t>Observations</a:t>
            </a:r>
            <a:r>
              <a:rPr lang="en-IN" sz="4000" b="1" dirty="0"/>
              <a:t>:</a:t>
            </a:r>
          </a:p>
        </p:txBody>
      </p:sp>
      <p:sp>
        <p:nvSpPr>
          <p:cNvPr id="3" name="Content Placeholder 2">
            <a:extLst>
              <a:ext uri="{FF2B5EF4-FFF2-40B4-BE49-F238E27FC236}">
                <a16:creationId xmlns:a16="http://schemas.microsoft.com/office/drawing/2014/main" id="{03E9A3B0-3119-4496-B31C-7958BF868375}"/>
              </a:ext>
            </a:extLst>
          </p:cNvPr>
          <p:cNvSpPr>
            <a:spLocks noGrp="1"/>
          </p:cNvSpPr>
          <p:nvPr>
            <p:ph idx="1"/>
          </p:nvPr>
        </p:nvSpPr>
        <p:spPr>
          <a:xfrm>
            <a:off x="838200" y="1009650"/>
            <a:ext cx="10515600" cy="5167313"/>
          </a:xfrm>
        </p:spPr>
        <p:txBody>
          <a:bodyPr>
            <a:normAutofit/>
          </a:bodyPr>
          <a:lstStyle/>
          <a:p>
            <a:pPr marL="0" indent="0">
              <a:buNone/>
            </a:pPr>
            <a:r>
              <a:rPr lang="en-US" sz="1800" dirty="0"/>
              <a:t>1. Amazon and Flipkart has more Longer time in displaying graphics and photos (promotion, sales period) than other companies</a:t>
            </a:r>
          </a:p>
          <a:p>
            <a:pPr marL="0" indent="0">
              <a:buNone/>
            </a:pPr>
            <a:r>
              <a:rPr lang="en-US" sz="1800" dirty="0"/>
              <a:t>2. Myntra and Paytm is good at Late declaration of price (promotion, sales period)</a:t>
            </a:r>
          </a:p>
          <a:p>
            <a:pPr marL="0" indent="0">
              <a:buNone/>
            </a:pPr>
            <a:r>
              <a:rPr lang="en-US" sz="1800" dirty="0"/>
              <a:t>3. Myntra and Paytm is good at Longer page loading time (promotion, sales period)</a:t>
            </a:r>
          </a:p>
          <a:p>
            <a:pPr marL="0" indent="0">
              <a:buNone/>
            </a:pPr>
            <a:r>
              <a:rPr lang="en-US" sz="1800" dirty="0"/>
              <a:t>4. Paytm has longer delivery period than others</a:t>
            </a:r>
            <a:endParaRPr lang="en-IN" sz="1800" dirty="0"/>
          </a:p>
          <a:p>
            <a:pPr marL="0" indent="0">
              <a:buNone/>
            </a:pPr>
            <a:r>
              <a:rPr lang="en-US" sz="1800" dirty="0"/>
              <a:t>5. Amazon is better at Change in website/Application design</a:t>
            </a:r>
          </a:p>
          <a:p>
            <a:pPr marL="0" indent="0">
              <a:buNone/>
            </a:pPr>
            <a:r>
              <a:rPr lang="en-US" sz="1800" dirty="0"/>
              <a:t>6. Amazon and Myntra has high Frequent disruption when moving from one page to another while </a:t>
            </a:r>
            <a:r>
              <a:rPr lang="en-US" sz="1800" dirty="0" err="1"/>
              <a:t>Filpkart</a:t>
            </a:r>
            <a:r>
              <a:rPr lang="en-US" sz="1800" dirty="0"/>
              <a:t> has low</a:t>
            </a:r>
          </a:p>
          <a:p>
            <a:pPr marL="0" indent="0">
              <a:buNone/>
            </a:pPr>
            <a:r>
              <a:rPr lang="en-US" sz="1800" dirty="0"/>
              <a:t>7. Amazon website is more efficient than other</a:t>
            </a:r>
          </a:p>
          <a:p>
            <a:pPr marL="0" indent="0">
              <a:buNone/>
            </a:pPr>
            <a:r>
              <a:rPr lang="en-US" sz="1800" dirty="0"/>
              <a:t>8. Amazon is most recommendable website than others</a:t>
            </a:r>
            <a:endParaRPr lang="en-IN" sz="1800" dirty="0"/>
          </a:p>
        </p:txBody>
      </p:sp>
    </p:spTree>
    <p:extLst>
      <p:ext uri="{BB962C8B-B14F-4D97-AF65-F5344CB8AC3E}">
        <p14:creationId xmlns:p14="http://schemas.microsoft.com/office/powerpoint/2010/main" val="4204679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85FBA-83CF-4FFD-B5D9-FB65326990E0}"/>
              </a:ext>
            </a:extLst>
          </p:cNvPr>
          <p:cNvSpPr>
            <a:spLocks noGrp="1"/>
          </p:cNvSpPr>
          <p:nvPr>
            <p:ph type="title"/>
          </p:nvPr>
        </p:nvSpPr>
        <p:spPr>
          <a:xfrm>
            <a:off x="838200" y="365125"/>
            <a:ext cx="10515600" cy="758825"/>
          </a:xfrm>
        </p:spPr>
        <p:txBody>
          <a:bodyPr>
            <a:normAutofit/>
          </a:bodyPr>
          <a:lstStyle/>
          <a:p>
            <a:r>
              <a:rPr lang="en-IN" sz="4000" b="1" u="sng" dirty="0"/>
              <a:t>Conclusion</a:t>
            </a:r>
            <a:r>
              <a:rPr lang="en-IN" sz="4000" dirty="0"/>
              <a:t>:</a:t>
            </a:r>
          </a:p>
        </p:txBody>
      </p:sp>
      <p:sp>
        <p:nvSpPr>
          <p:cNvPr id="3" name="Content Placeholder 2">
            <a:extLst>
              <a:ext uri="{FF2B5EF4-FFF2-40B4-BE49-F238E27FC236}">
                <a16:creationId xmlns:a16="http://schemas.microsoft.com/office/drawing/2014/main" id="{0A5F1193-3874-4EAE-8E4C-45BEA61FC8BC}"/>
              </a:ext>
            </a:extLst>
          </p:cNvPr>
          <p:cNvSpPr>
            <a:spLocks noGrp="1"/>
          </p:cNvSpPr>
          <p:nvPr>
            <p:ph idx="1"/>
          </p:nvPr>
        </p:nvSpPr>
        <p:spPr>
          <a:xfrm>
            <a:off x="838200" y="1123950"/>
            <a:ext cx="10515600" cy="5053013"/>
          </a:xfrm>
        </p:spPr>
        <p:txBody>
          <a:bodyPr>
            <a:normAutofit/>
          </a:bodyPr>
          <a:lstStyle/>
          <a:p>
            <a:pPr marL="0" indent="0" algn="just">
              <a:buNone/>
            </a:pPr>
            <a:r>
              <a:rPr lang="en-IN" sz="1800" dirty="0"/>
              <a:t>At last, We conclude that mostly females whose age group is around 21-30 years takes part in online shopping. Most of the people’s belongs to big cities like Delhi, Noida, Bangalore etc. They are experienced people, they do shopping more than 4 years and using smartphones, Laptops with mobile internet, their operating system is windows, screen size is bigger. They generally use applications, google chrome as a search engine to reach the online store. </a:t>
            </a:r>
          </a:p>
          <a:p>
            <a:pPr marL="0" indent="0" algn="just">
              <a:buNone/>
            </a:pPr>
            <a:r>
              <a:rPr lang="en-IN" sz="1800" dirty="0"/>
              <a:t>People likes Amazon the most because its website and application is easy to use, wide variety of products on offer, Complete, relevant description information of products, fast loading website speed, more reliable, more quickness to complete the purchase, </a:t>
            </a:r>
            <a:r>
              <a:rPr lang="en-US" sz="1800" dirty="0"/>
              <a:t>Availability of several payment options, Speedy order delivery, Privacy of customers’ information, Security of customer financial </a:t>
            </a:r>
            <a:r>
              <a:rPr lang="en-US" sz="1800" dirty="0" err="1"/>
              <a:t>information,more</a:t>
            </a:r>
            <a:r>
              <a:rPr lang="en-US" sz="1800" dirty="0"/>
              <a:t> trustworthy, Longer time to get logged in, Longer time in displaying graphics and photos, quick declaration of price, Lesser page loading time, many mode of payment on most products, Lesser delivery period, better at Change in website/Application design</a:t>
            </a:r>
            <a:endParaRPr lang="en-IN" sz="1800" dirty="0"/>
          </a:p>
        </p:txBody>
      </p:sp>
    </p:spTree>
    <p:extLst>
      <p:ext uri="{BB962C8B-B14F-4D97-AF65-F5344CB8AC3E}">
        <p14:creationId xmlns:p14="http://schemas.microsoft.com/office/powerpoint/2010/main" val="32354429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B715E-D2DC-43F3-9945-AE58455391DC}"/>
              </a:ext>
            </a:extLst>
          </p:cNvPr>
          <p:cNvSpPr>
            <a:spLocks noGrp="1"/>
          </p:cNvSpPr>
          <p:nvPr>
            <p:ph type="title"/>
          </p:nvPr>
        </p:nvSpPr>
        <p:spPr/>
        <p:txBody>
          <a:bodyPr>
            <a:normAutofit/>
          </a:bodyPr>
          <a:lstStyle/>
          <a:p>
            <a:r>
              <a:rPr lang="en-IN" sz="4000" b="1" dirty="0"/>
              <a:t>References:</a:t>
            </a:r>
          </a:p>
        </p:txBody>
      </p:sp>
      <p:sp>
        <p:nvSpPr>
          <p:cNvPr id="3" name="Content Placeholder 2">
            <a:extLst>
              <a:ext uri="{FF2B5EF4-FFF2-40B4-BE49-F238E27FC236}">
                <a16:creationId xmlns:a16="http://schemas.microsoft.com/office/drawing/2014/main" id="{AEE92ED4-20A7-434C-8DF9-A26BA16E78A9}"/>
              </a:ext>
            </a:extLst>
          </p:cNvPr>
          <p:cNvSpPr>
            <a:spLocks noGrp="1"/>
          </p:cNvSpPr>
          <p:nvPr>
            <p:ph idx="1"/>
          </p:nvPr>
        </p:nvSpPr>
        <p:spPr/>
        <p:txBody>
          <a:bodyPr>
            <a:normAutofit fontScale="25000" lnSpcReduction="20000"/>
          </a:bodyPr>
          <a:lstStyle/>
          <a:p>
            <a:pPr algn="l">
              <a:buFont typeface="+mj-lt"/>
              <a:buAutoNum type="arabicPeriod"/>
            </a:pPr>
            <a:r>
              <a:rPr lang="en-US" sz="5600" b="0" i="0" dirty="0">
                <a:solidFill>
                  <a:srgbClr val="202122"/>
                </a:solidFill>
                <a:effectLst/>
              </a:rPr>
              <a:t> Farris, Paul W.; Neil T. </a:t>
            </a:r>
            <a:r>
              <a:rPr lang="en-US" sz="5600" b="0" i="0" dirty="0" err="1">
                <a:solidFill>
                  <a:srgbClr val="202122"/>
                </a:solidFill>
                <a:effectLst/>
              </a:rPr>
              <a:t>Bendle</a:t>
            </a:r>
            <a:r>
              <a:rPr lang="en-US" sz="5600" b="0" i="0" dirty="0">
                <a:solidFill>
                  <a:srgbClr val="202122"/>
                </a:solidFill>
                <a:effectLst/>
              </a:rPr>
              <a:t>; Phillip E. Pfeifer; David J. </a:t>
            </a:r>
            <a:r>
              <a:rPr lang="en-US" sz="5600" b="0" i="0" dirty="0" err="1">
                <a:solidFill>
                  <a:srgbClr val="202122"/>
                </a:solidFill>
                <a:effectLst/>
              </a:rPr>
              <a:t>Reibstein</a:t>
            </a:r>
            <a:r>
              <a:rPr lang="en-US" sz="5600" b="0" i="0" dirty="0">
                <a:solidFill>
                  <a:srgbClr val="202122"/>
                </a:solidFill>
                <a:effectLst/>
              </a:rPr>
              <a:t> (2010). </a:t>
            </a:r>
            <a:r>
              <a:rPr lang="en-US" sz="5600" b="0" i="1" dirty="0">
                <a:solidFill>
                  <a:srgbClr val="202122"/>
                </a:solidFill>
                <a:effectLst/>
              </a:rPr>
              <a:t>Marketing Metrics: The Definitive Guide to Measuring Marketing Performance.</a:t>
            </a:r>
            <a:r>
              <a:rPr lang="en-US" sz="5600" b="0" i="0" dirty="0">
                <a:solidFill>
                  <a:srgbClr val="202122"/>
                </a:solidFill>
                <a:effectLst/>
              </a:rPr>
              <a:t> Upper Saddle River, New Jersey: Pearson Education, Inc. </a:t>
            </a:r>
            <a:r>
              <a:rPr lang="en-US" sz="5600" b="0" i="0" u="none" strike="noStrike" dirty="0">
                <a:solidFill>
                  <a:srgbClr val="0645AD"/>
                </a:solidFill>
                <a:effectLst/>
                <a:hlinkClick r:id="rId2" tooltip="ISBN (identifier)"/>
              </a:rPr>
              <a:t>ISBN</a:t>
            </a:r>
            <a:r>
              <a:rPr lang="en-US" sz="5600" b="0" i="0" dirty="0">
                <a:solidFill>
                  <a:srgbClr val="202122"/>
                </a:solidFill>
                <a:effectLst/>
              </a:rPr>
              <a:t> </a:t>
            </a:r>
            <a:r>
              <a:rPr lang="en-US" sz="5600" b="0" i="0" u="none" strike="noStrike" dirty="0">
                <a:solidFill>
                  <a:srgbClr val="0645AD"/>
                </a:solidFill>
                <a:effectLst/>
                <a:hlinkClick r:id="rId3" tooltip="Special:BookSources/0-13-705829-2"/>
              </a:rPr>
              <a:t>0-13-705829-2</a:t>
            </a:r>
            <a:r>
              <a:rPr lang="en-US" sz="5600" b="0" i="0" dirty="0">
                <a:solidFill>
                  <a:srgbClr val="202122"/>
                </a:solidFill>
                <a:effectLst/>
              </a:rPr>
              <a:t>.</a:t>
            </a:r>
          </a:p>
          <a:p>
            <a:pPr algn="l">
              <a:buFont typeface="+mj-lt"/>
              <a:buAutoNum type="arabicPeriod"/>
            </a:pPr>
            <a:r>
              <a:rPr lang="en-US" sz="5600" b="1" i="0" u="none" strike="noStrike" dirty="0">
                <a:solidFill>
                  <a:srgbClr val="0645AD"/>
                </a:solidFill>
                <a:effectLst/>
                <a:hlinkClick r:id="rId4" tooltip="Jump up"/>
              </a:rPr>
              <a:t>^</a:t>
            </a:r>
            <a:r>
              <a:rPr lang="en-US" sz="5600" b="0" i="0" dirty="0">
                <a:solidFill>
                  <a:srgbClr val="202122"/>
                </a:solidFill>
                <a:effectLst/>
              </a:rPr>
              <a:t> </a:t>
            </a:r>
            <a:r>
              <a:rPr lang="en-US" sz="5600" b="0" i="0" u="none" strike="noStrike" dirty="0">
                <a:solidFill>
                  <a:srgbClr val="3366BB"/>
                </a:solidFill>
                <a:effectLst/>
                <a:hlinkClick r:id="rId5"/>
              </a:rPr>
              <a:t>http://www.commonlanguage.wikispaces.net/</a:t>
            </a:r>
            <a:r>
              <a:rPr lang="en-US" sz="5600" b="0" i="0" dirty="0">
                <a:solidFill>
                  <a:srgbClr val="202122"/>
                </a:solidFill>
                <a:effectLst/>
              </a:rPr>
              <a:t> Material used from this publication in this article has been licensed under Creative Commons Share Alike and Gnu Free Documentation License. See talk.</a:t>
            </a:r>
          </a:p>
          <a:p>
            <a:pPr algn="l">
              <a:buFont typeface="+mj-lt"/>
              <a:buAutoNum type="arabicPeriod"/>
            </a:pPr>
            <a:r>
              <a:rPr lang="en-US" sz="5600" b="1" i="0" u="none" strike="noStrike" dirty="0">
                <a:solidFill>
                  <a:srgbClr val="0645AD"/>
                </a:solidFill>
                <a:effectLst/>
                <a:hlinkClick r:id="rId6" tooltip="Jump up"/>
              </a:rPr>
              <a:t>^</a:t>
            </a:r>
            <a:r>
              <a:rPr lang="en-US" sz="5600" b="0" i="0" dirty="0">
                <a:solidFill>
                  <a:srgbClr val="202122"/>
                </a:solidFill>
                <a:effectLst/>
              </a:rPr>
              <a:t> </a:t>
            </a:r>
            <a:r>
              <a:rPr lang="en-US" sz="5600" b="0" i="1" dirty="0" err="1">
                <a:solidFill>
                  <a:srgbClr val="202122"/>
                </a:solidFill>
                <a:effectLst/>
              </a:rPr>
              <a:t>Gitman</a:t>
            </a:r>
            <a:r>
              <a:rPr lang="en-US" sz="5600" b="0" i="1" dirty="0">
                <a:solidFill>
                  <a:srgbClr val="202122"/>
                </a:solidFill>
                <a:effectLst/>
              </a:rPr>
              <a:t>, Lawrence J.; Carl D. McDaniel (2005). The Future of Business: The Essentials. Mason, Ohio: South-Western. </a:t>
            </a:r>
            <a:r>
              <a:rPr lang="en-US" sz="5600" b="0" i="1" u="none" strike="noStrike" dirty="0">
                <a:solidFill>
                  <a:srgbClr val="0645AD"/>
                </a:solidFill>
                <a:effectLst/>
                <a:hlinkClick r:id="rId2" tooltip="ISBN (identifier)"/>
              </a:rPr>
              <a:t>ISBN</a:t>
            </a:r>
            <a:r>
              <a:rPr lang="en-US" sz="5600" b="0" i="1" dirty="0">
                <a:solidFill>
                  <a:srgbClr val="202122"/>
                </a:solidFill>
                <a:effectLst/>
              </a:rPr>
              <a:t> </a:t>
            </a:r>
            <a:r>
              <a:rPr lang="en-US" sz="5600" b="0" i="1" u="none" strike="noStrike" dirty="0">
                <a:solidFill>
                  <a:srgbClr val="0645AD"/>
                </a:solidFill>
                <a:effectLst/>
                <a:hlinkClick r:id="rId7" tooltip="Special:BookSources/978-0-324-32028-2"/>
              </a:rPr>
              <a:t>978-0-324-32028-2</a:t>
            </a:r>
            <a:r>
              <a:rPr lang="en-US" sz="5600" b="0" i="1" dirty="0">
                <a:solidFill>
                  <a:srgbClr val="202122"/>
                </a:solidFill>
                <a:effectLst/>
              </a:rPr>
              <a:t>.</a:t>
            </a:r>
            <a:endParaRPr lang="en-US" sz="5600" b="0" i="0" dirty="0">
              <a:solidFill>
                <a:srgbClr val="202122"/>
              </a:solidFill>
              <a:effectLst/>
            </a:endParaRPr>
          </a:p>
          <a:p>
            <a:pPr algn="l">
              <a:buFont typeface="+mj-lt"/>
              <a:buAutoNum type="arabicPeriod"/>
            </a:pPr>
            <a:r>
              <a:rPr lang="en-US" sz="5600" b="1" i="0" u="none" strike="noStrike" dirty="0">
                <a:solidFill>
                  <a:srgbClr val="0645AD"/>
                </a:solidFill>
                <a:effectLst/>
                <a:hlinkClick r:id="rId8" tooltip="Jump up"/>
              </a:rPr>
              <a:t>^</a:t>
            </a:r>
            <a:r>
              <a:rPr lang="en-US" sz="5600" b="0" i="0" dirty="0">
                <a:solidFill>
                  <a:srgbClr val="202122"/>
                </a:solidFill>
                <a:effectLst/>
              </a:rPr>
              <a:t> </a:t>
            </a:r>
            <a:r>
              <a:rPr lang="en-US" sz="5600" b="0" i="1" dirty="0">
                <a:solidFill>
                  <a:srgbClr val="202122"/>
                </a:solidFill>
                <a:effectLst/>
              </a:rPr>
              <a:t>Coelho, Pedro S.; Esteves, Susana P. (May 2007). "The Choice between a </a:t>
            </a:r>
            <a:r>
              <a:rPr lang="en-US" sz="5600" b="0" i="1" dirty="0" err="1">
                <a:solidFill>
                  <a:srgbClr val="202122"/>
                </a:solidFill>
                <a:effectLst/>
              </a:rPr>
              <a:t>Fivepoint</a:t>
            </a:r>
            <a:r>
              <a:rPr lang="en-US" sz="5600" b="0" i="1" dirty="0">
                <a:solidFill>
                  <a:srgbClr val="202122"/>
                </a:solidFill>
                <a:effectLst/>
              </a:rPr>
              <a:t> and a Ten-point Scale in the Framework of Customer Satisfaction Measurement". International Journal of Market Research. </a:t>
            </a:r>
            <a:r>
              <a:rPr lang="en-US" sz="5600" b="1" i="1" dirty="0">
                <a:solidFill>
                  <a:srgbClr val="202122"/>
                </a:solidFill>
                <a:effectLst/>
              </a:rPr>
              <a:t>49</a:t>
            </a:r>
            <a:r>
              <a:rPr lang="en-US" sz="5600" b="0" i="1" dirty="0">
                <a:solidFill>
                  <a:srgbClr val="202122"/>
                </a:solidFill>
                <a:effectLst/>
              </a:rPr>
              <a:t> (3): 313–339. </a:t>
            </a:r>
            <a:r>
              <a:rPr lang="en-US" sz="5600" b="0" i="1" u="none" strike="noStrike" dirty="0">
                <a:solidFill>
                  <a:srgbClr val="0645AD"/>
                </a:solidFill>
                <a:effectLst/>
                <a:hlinkClick r:id="rId9" tooltip="Doi (identifier)"/>
              </a:rPr>
              <a:t>doi</a:t>
            </a:r>
            <a:r>
              <a:rPr lang="en-US" sz="5600" b="0" i="1" dirty="0">
                <a:solidFill>
                  <a:srgbClr val="202122"/>
                </a:solidFill>
                <a:effectLst/>
              </a:rPr>
              <a:t>:</a:t>
            </a:r>
            <a:r>
              <a:rPr lang="en-US" sz="5600" b="0" i="1" u="none" strike="noStrike" dirty="0">
                <a:solidFill>
                  <a:srgbClr val="3366BB"/>
                </a:solidFill>
                <a:effectLst/>
                <a:hlinkClick r:id="rId10"/>
              </a:rPr>
              <a:t>10.1177/147078530704900305</a:t>
            </a:r>
            <a:r>
              <a:rPr lang="en-US" sz="5600" b="0" i="1" dirty="0">
                <a:solidFill>
                  <a:srgbClr val="202122"/>
                </a:solidFill>
                <a:effectLst/>
              </a:rPr>
              <a:t>. </a:t>
            </a:r>
            <a:r>
              <a:rPr lang="en-US" sz="5600" b="0" i="1" u="none" strike="noStrike" dirty="0">
                <a:solidFill>
                  <a:srgbClr val="0645AD"/>
                </a:solidFill>
                <a:effectLst/>
                <a:hlinkClick r:id="rId11" tooltip="ISSN (identifier)"/>
              </a:rPr>
              <a:t>ISSN</a:t>
            </a:r>
            <a:r>
              <a:rPr lang="en-US" sz="5600" b="0" i="1" dirty="0">
                <a:solidFill>
                  <a:srgbClr val="202122"/>
                </a:solidFill>
                <a:effectLst/>
              </a:rPr>
              <a:t> </a:t>
            </a:r>
            <a:r>
              <a:rPr lang="en-US" sz="5600" b="0" i="1" u="none" strike="noStrike" dirty="0">
                <a:solidFill>
                  <a:srgbClr val="3366BB"/>
                </a:solidFill>
                <a:effectLst/>
                <a:hlinkClick r:id="rId12"/>
              </a:rPr>
              <a:t>1470-7853</a:t>
            </a:r>
            <a:r>
              <a:rPr lang="en-US" sz="5600" b="0" i="1" dirty="0">
                <a:solidFill>
                  <a:srgbClr val="202122"/>
                </a:solidFill>
                <a:effectLst/>
              </a:rPr>
              <a:t>. </a:t>
            </a:r>
            <a:r>
              <a:rPr lang="en-US" sz="5600" b="0" i="1" u="none" strike="noStrike" dirty="0">
                <a:solidFill>
                  <a:srgbClr val="0645AD"/>
                </a:solidFill>
                <a:effectLst/>
                <a:hlinkClick r:id="rId13" tooltip="S2CID (identifier)"/>
              </a:rPr>
              <a:t>S2CID</a:t>
            </a:r>
            <a:r>
              <a:rPr lang="en-US" sz="5600" b="0" i="1" dirty="0">
                <a:solidFill>
                  <a:srgbClr val="202122"/>
                </a:solidFill>
                <a:effectLst/>
              </a:rPr>
              <a:t> </a:t>
            </a:r>
            <a:r>
              <a:rPr lang="en-US" sz="5600" b="0" i="1" u="none" strike="noStrike" dirty="0">
                <a:solidFill>
                  <a:srgbClr val="3366BB"/>
                </a:solidFill>
                <a:effectLst/>
                <a:hlinkClick r:id="rId14"/>
              </a:rPr>
              <a:t>166325179</a:t>
            </a:r>
            <a:r>
              <a:rPr lang="en-US" sz="5600" b="0" i="1" dirty="0">
                <a:solidFill>
                  <a:srgbClr val="202122"/>
                </a:solidFill>
                <a:effectLst/>
              </a:rPr>
              <a:t>.</a:t>
            </a:r>
            <a:endParaRPr lang="en-US" sz="5600" b="0" i="0" dirty="0">
              <a:solidFill>
                <a:srgbClr val="202122"/>
              </a:solidFill>
              <a:effectLst/>
            </a:endParaRPr>
          </a:p>
          <a:p>
            <a:pPr algn="l">
              <a:buFont typeface="+mj-lt"/>
              <a:buAutoNum type="arabicPeriod"/>
            </a:pPr>
            <a:r>
              <a:rPr lang="en-US" sz="5600" b="1" i="0" u="none" strike="noStrike" dirty="0">
                <a:solidFill>
                  <a:srgbClr val="0645AD"/>
                </a:solidFill>
                <a:effectLst/>
                <a:hlinkClick r:id="rId15" tooltip="Jump up"/>
              </a:rPr>
              <a:t>^</a:t>
            </a:r>
            <a:r>
              <a:rPr lang="en-US" sz="5600" b="0" i="0" dirty="0">
                <a:solidFill>
                  <a:srgbClr val="202122"/>
                </a:solidFill>
                <a:effectLst/>
              </a:rPr>
              <a:t> </a:t>
            </a:r>
            <a:r>
              <a:rPr lang="en-US" sz="5600" b="0" i="1" dirty="0">
                <a:solidFill>
                  <a:srgbClr val="202122"/>
                </a:solidFill>
                <a:effectLst/>
              </a:rPr>
              <a:t>Dawes, John; </a:t>
            </a:r>
            <a:r>
              <a:rPr lang="en-US" sz="5600" b="0" i="1" dirty="0" err="1">
                <a:solidFill>
                  <a:srgbClr val="202122"/>
                </a:solidFill>
                <a:effectLst/>
              </a:rPr>
              <a:t>Stocchi</a:t>
            </a:r>
            <a:r>
              <a:rPr lang="en-US" sz="5600" b="0" i="1" dirty="0">
                <a:solidFill>
                  <a:srgbClr val="202122"/>
                </a:solidFill>
                <a:effectLst/>
              </a:rPr>
              <a:t>, Lara; </a:t>
            </a:r>
            <a:r>
              <a:rPr lang="en-US" sz="5600" b="0" i="1" dirty="0" err="1">
                <a:solidFill>
                  <a:srgbClr val="202122"/>
                </a:solidFill>
                <a:effectLst/>
              </a:rPr>
              <a:t>Dall’Olmo</a:t>
            </a:r>
            <a:r>
              <a:rPr lang="en-US" sz="5600" b="0" i="1" dirty="0">
                <a:solidFill>
                  <a:srgbClr val="202122"/>
                </a:solidFill>
                <a:effectLst/>
              </a:rPr>
              <a:t>-Riley, Francesca (May 2020). </a:t>
            </a:r>
            <a:r>
              <a:rPr lang="en-US" sz="5600" b="0" i="1" u="none" strike="noStrike" dirty="0">
                <a:solidFill>
                  <a:srgbClr val="3366BB"/>
                </a:solidFill>
                <a:effectLst/>
                <a:hlinkClick r:id="rId16"/>
              </a:rPr>
              <a:t>"Over-time variation in individual's customer satisfaction scores"</a:t>
            </a:r>
            <a:r>
              <a:rPr lang="en-US" sz="5600" b="0" i="1" dirty="0">
                <a:solidFill>
                  <a:srgbClr val="202122"/>
                </a:solidFill>
                <a:effectLst/>
              </a:rPr>
              <a:t> (PDF). International Journal of Market Research. </a:t>
            </a:r>
            <a:r>
              <a:rPr lang="en-US" sz="5600" b="1" i="1" dirty="0">
                <a:solidFill>
                  <a:srgbClr val="202122"/>
                </a:solidFill>
                <a:effectLst/>
              </a:rPr>
              <a:t>62</a:t>
            </a:r>
            <a:r>
              <a:rPr lang="en-US" sz="5600" b="0" i="1" dirty="0">
                <a:solidFill>
                  <a:srgbClr val="202122"/>
                </a:solidFill>
                <a:effectLst/>
              </a:rPr>
              <a:t> (3): 262–271. </a:t>
            </a:r>
            <a:r>
              <a:rPr lang="en-US" sz="5600" b="0" i="1" u="none" strike="noStrike" dirty="0">
                <a:solidFill>
                  <a:srgbClr val="0645AD"/>
                </a:solidFill>
                <a:effectLst/>
                <a:hlinkClick r:id="rId9" tooltip="Doi (identifier)"/>
              </a:rPr>
              <a:t>doi</a:t>
            </a:r>
            <a:r>
              <a:rPr lang="en-US" sz="5600" b="0" i="1" dirty="0">
                <a:solidFill>
                  <a:srgbClr val="202122"/>
                </a:solidFill>
                <a:effectLst/>
              </a:rPr>
              <a:t>:</a:t>
            </a:r>
            <a:r>
              <a:rPr lang="en-US" sz="5600" b="0" i="1" u="none" strike="noStrike" dirty="0">
                <a:solidFill>
                  <a:srgbClr val="3366BB"/>
                </a:solidFill>
                <a:effectLst/>
                <a:hlinkClick r:id="rId17"/>
              </a:rPr>
              <a:t>10.1177/1470785320907538</a:t>
            </a:r>
            <a:r>
              <a:rPr lang="en-US" sz="5600" b="0" i="1" dirty="0">
                <a:solidFill>
                  <a:srgbClr val="202122"/>
                </a:solidFill>
                <a:effectLst/>
              </a:rPr>
              <a:t>. </a:t>
            </a:r>
            <a:r>
              <a:rPr lang="en-US" sz="5600" b="0" i="1" u="none" strike="noStrike" dirty="0">
                <a:solidFill>
                  <a:srgbClr val="0645AD"/>
                </a:solidFill>
                <a:effectLst/>
                <a:hlinkClick r:id="rId11" tooltip="ISSN (identifier)"/>
              </a:rPr>
              <a:t>ISSN</a:t>
            </a:r>
            <a:r>
              <a:rPr lang="en-US" sz="5600" b="0" i="1" dirty="0">
                <a:solidFill>
                  <a:srgbClr val="202122"/>
                </a:solidFill>
                <a:effectLst/>
              </a:rPr>
              <a:t> </a:t>
            </a:r>
            <a:r>
              <a:rPr lang="en-US" sz="5600" b="0" i="1" u="none" strike="noStrike" dirty="0">
                <a:solidFill>
                  <a:srgbClr val="3366BB"/>
                </a:solidFill>
                <a:effectLst/>
                <a:hlinkClick r:id="rId12"/>
              </a:rPr>
              <a:t>1470-7853</a:t>
            </a:r>
            <a:r>
              <a:rPr lang="en-US" sz="5600" b="0" i="1" dirty="0">
                <a:solidFill>
                  <a:srgbClr val="202122"/>
                </a:solidFill>
                <a:effectLst/>
              </a:rPr>
              <a:t>. </a:t>
            </a:r>
            <a:r>
              <a:rPr lang="en-US" sz="5600" b="0" i="1" u="none" strike="noStrike" dirty="0">
                <a:solidFill>
                  <a:srgbClr val="0645AD"/>
                </a:solidFill>
                <a:effectLst/>
                <a:hlinkClick r:id="rId13" tooltip="S2CID (identifier)"/>
              </a:rPr>
              <a:t>S2CID</a:t>
            </a:r>
            <a:r>
              <a:rPr lang="en-US" sz="5600" b="0" i="1" dirty="0">
                <a:solidFill>
                  <a:srgbClr val="202122"/>
                </a:solidFill>
                <a:effectLst/>
              </a:rPr>
              <a:t> </a:t>
            </a:r>
            <a:r>
              <a:rPr lang="en-US" sz="5600" b="0" i="1" u="none" strike="noStrike" dirty="0">
                <a:solidFill>
                  <a:srgbClr val="3366BB"/>
                </a:solidFill>
                <a:effectLst/>
                <a:hlinkClick r:id="rId18"/>
              </a:rPr>
              <a:t>213159177</a:t>
            </a:r>
            <a:r>
              <a:rPr lang="en-US" sz="5600" b="0" i="1" dirty="0">
                <a:solidFill>
                  <a:srgbClr val="202122"/>
                </a:solidFill>
                <a:effectLst/>
              </a:rPr>
              <a:t>.</a:t>
            </a:r>
            <a:endParaRPr lang="en-US" sz="5600" b="0" i="0" dirty="0">
              <a:solidFill>
                <a:srgbClr val="202122"/>
              </a:solidFill>
              <a:effectLst/>
            </a:endParaRPr>
          </a:p>
          <a:p>
            <a:pPr algn="l">
              <a:buFont typeface="+mj-lt"/>
              <a:buAutoNum type="arabicPeriod"/>
            </a:pPr>
            <a:r>
              <a:rPr lang="en-US" sz="5600" b="0" i="0" dirty="0">
                <a:solidFill>
                  <a:srgbClr val="202122"/>
                </a:solidFill>
                <a:effectLst/>
              </a:rPr>
              <a:t>^ </a:t>
            </a:r>
            <a:r>
              <a:rPr lang="en-US" sz="5600" b="0" i="0" u="none" strike="noStrike" dirty="0">
                <a:solidFill>
                  <a:srgbClr val="0645AD"/>
                </a:solidFill>
                <a:effectLst/>
                <a:hlinkClick r:id="rId19"/>
              </a:rPr>
              <a:t>Jump up </a:t>
            </a:r>
            <a:r>
              <a:rPr lang="en-US" sz="5600" b="0" i="0" u="none" strike="noStrike" dirty="0" err="1">
                <a:solidFill>
                  <a:srgbClr val="0645AD"/>
                </a:solidFill>
                <a:effectLst/>
                <a:hlinkClick r:id="rId19"/>
              </a:rPr>
              <a:t>to:</a:t>
            </a:r>
            <a:r>
              <a:rPr lang="en-US" sz="5600" b="1" i="1" u="none" strike="noStrike" baseline="30000" dirty="0" err="1">
                <a:solidFill>
                  <a:srgbClr val="0645AD"/>
                </a:solidFill>
                <a:effectLst/>
                <a:hlinkClick r:id="rId19"/>
              </a:rPr>
              <a:t>a</a:t>
            </a:r>
            <a:r>
              <a:rPr lang="en-US" sz="5600" b="0" i="0" dirty="0">
                <a:solidFill>
                  <a:srgbClr val="202122"/>
                </a:solidFill>
                <a:effectLst/>
              </a:rPr>
              <a:t> </a:t>
            </a:r>
            <a:r>
              <a:rPr lang="en-US" sz="5600" b="1" i="1" u="none" strike="noStrike" baseline="30000" dirty="0">
                <a:solidFill>
                  <a:srgbClr val="0645AD"/>
                </a:solidFill>
                <a:effectLst/>
                <a:hlinkClick r:id="rId20"/>
              </a:rPr>
              <a:t>b</a:t>
            </a:r>
            <a:r>
              <a:rPr lang="en-US" sz="5600" b="0" i="0" dirty="0">
                <a:solidFill>
                  <a:srgbClr val="202122"/>
                </a:solidFill>
                <a:effectLst/>
              </a:rPr>
              <a:t> </a:t>
            </a:r>
            <a:r>
              <a:rPr lang="en-US" sz="5600" b="1" i="1" u="none" strike="noStrike" baseline="30000" dirty="0">
                <a:solidFill>
                  <a:srgbClr val="0645AD"/>
                </a:solidFill>
                <a:effectLst/>
                <a:hlinkClick r:id="rId21"/>
              </a:rPr>
              <a:t>c</a:t>
            </a:r>
            <a:r>
              <a:rPr lang="en-US" sz="5600" b="0" i="0" dirty="0">
                <a:solidFill>
                  <a:srgbClr val="202122"/>
                </a:solidFill>
                <a:effectLst/>
              </a:rPr>
              <a:t> </a:t>
            </a:r>
            <a:r>
              <a:rPr lang="en-US" sz="5600" b="1" i="1" u="none" strike="noStrike" baseline="30000" dirty="0">
                <a:solidFill>
                  <a:srgbClr val="0645AD"/>
                </a:solidFill>
                <a:effectLst/>
                <a:hlinkClick r:id="rId22"/>
              </a:rPr>
              <a:t>d</a:t>
            </a:r>
            <a:r>
              <a:rPr lang="en-US" sz="5600" b="0" i="0" dirty="0">
                <a:solidFill>
                  <a:srgbClr val="202122"/>
                </a:solidFill>
                <a:effectLst/>
              </a:rPr>
              <a:t> </a:t>
            </a:r>
            <a:r>
              <a:rPr lang="en-US" sz="5600" b="0" i="0" dirty="0" err="1">
                <a:solidFill>
                  <a:srgbClr val="202122"/>
                </a:solidFill>
                <a:effectLst/>
              </a:rPr>
              <a:t>Kucukosmanoglu</a:t>
            </a:r>
            <a:r>
              <a:rPr lang="en-US" sz="5600" b="0" i="0" dirty="0">
                <a:solidFill>
                  <a:srgbClr val="202122"/>
                </a:solidFill>
                <a:effectLst/>
              </a:rPr>
              <a:t>, Ahmet Nuri; </a:t>
            </a:r>
            <a:r>
              <a:rPr lang="en-US" sz="5600" b="0" i="0" dirty="0" err="1">
                <a:solidFill>
                  <a:srgbClr val="202122"/>
                </a:solidFill>
                <a:effectLst/>
              </a:rPr>
              <a:t>Sensoy</a:t>
            </a:r>
            <a:r>
              <a:rPr lang="en-US" sz="5600" b="0" i="0" dirty="0">
                <a:solidFill>
                  <a:srgbClr val="202122"/>
                </a:solidFill>
                <a:effectLst/>
              </a:rPr>
              <a:t> </a:t>
            </a:r>
            <a:r>
              <a:rPr lang="en-US" sz="5600" b="0" i="0" dirty="0" err="1">
                <a:solidFill>
                  <a:srgbClr val="202122"/>
                </a:solidFill>
                <a:effectLst/>
              </a:rPr>
              <a:t>Ertan</a:t>
            </a:r>
            <a:r>
              <a:rPr lang="en-US" sz="5600" b="0" i="0" dirty="0">
                <a:solidFill>
                  <a:srgbClr val="202122"/>
                </a:solidFill>
                <a:effectLst/>
              </a:rPr>
              <a:t> (2010). "Customer Satisfaction: A Central Phenomenon in Marketing". </a:t>
            </a:r>
            <a:r>
              <a:rPr lang="en-US" sz="5600" b="0" i="0" u="none" strike="noStrike" dirty="0">
                <a:solidFill>
                  <a:srgbClr val="3366BB"/>
                </a:solidFill>
                <a:effectLst/>
                <a:hlinkClick r:id="rId23"/>
              </a:rPr>
              <a:t>[1]</a:t>
            </a:r>
            <a:endParaRPr lang="en-US" sz="5600" b="0" i="0" dirty="0">
              <a:solidFill>
                <a:srgbClr val="202122"/>
              </a:solidFill>
              <a:effectLst/>
            </a:endParaRPr>
          </a:p>
          <a:p>
            <a:pPr algn="l">
              <a:buFont typeface="+mj-lt"/>
              <a:buAutoNum type="arabicPeriod"/>
            </a:pPr>
            <a:r>
              <a:rPr lang="en-US" sz="5600" b="1" i="0" u="none" strike="noStrike" dirty="0">
                <a:solidFill>
                  <a:srgbClr val="0645AD"/>
                </a:solidFill>
                <a:effectLst/>
                <a:hlinkClick r:id="rId24" tooltip="Jump up"/>
              </a:rPr>
              <a:t>^</a:t>
            </a:r>
            <a:r>
              <a:rPr lang="en-US" sz="5600" b="0" i="0" dirty="0">
                <a:solidFill>
                  <a:srgbClr val="202122"/>
                </a:solidFill>
                <a:effectLst/>
              </a:rPr>
              <a:t> Westbrook, Robert A., and Richard L. Oliver. "The dimensionality of consumption emotion patterns and consumer satisfaction." Journal of consumer research (1991): 84-91.</a:t>
            </a:r>
          </a:p>
          <a:p>
            <a:pPr algn="l">
              <a:buFont typeface="+mj-lt"/>
              <a:buAutoNum type="arabicPeriod"/>
            </a:pPr>
            <a:r>
              <a:rPr lang="en-US" sz="5600" b="1" i="0" u="none" strike="noStrike" dirty="0">
                <a:solidFill>
                  <a:srgbClr val="0645AD"/>
                </a:solidFill>
                <a:effectLst/>
                <a:hlinkClick r:id="rId25" tooltip="Jump up"/>
              </a:rPr>
              <a:t>^</a:t>
            </a:r>
            <a:r>
              <a:rPr lang="en-US" sz="5600" b="0" i="0" dirty="0">
                <a:solidFill>
                  <a:srgbClr val="202122"/>
                </a:solidFill>
                <a:effectLst/>
              </a:rPr>
              <a:t> Homburg, Christian, Nicole </a:t>
            </a:r>
            <a:r>
              <a:rPr lang="en-US" sz="5600" b="0" i="0" dirty="0" err="1">
                <a:solidFill>
                  <a:srgbClr val="202122"/>
                </a:solidFill>
                <a:effectLst/>
              </a:rPr>
              <a:t>Koschate</a:t>
            </a:r>
            <a:r>
              <a:rPr lang="en-US" sz="5600" b="0" i="0" dirty="0">
                <a:solidFill>
                  <a:srgbClr val="202122"/>
                </a:solidFill>
                <a:effectLst/>
              </a:rPr>
              <a:t>, and Wayne D. Hoyer. "The role of cognition and affect in the formation of customer satisfaction: a dynamic perspective." Journal of Marketing 70.3 (2006): 21-31.</a:t>
            </a:r>
          </a:p>
          <a:p>
            <a:pPr algn="l">
              <a:buFont typeface="+mj-lt"/>
              <a:buAutoNum type="arabicPeriod"/>
            </a:pPr>
            <a:r>
              <a:rPr lang="en-US" sz="5600" b="1" i="0" u="none" strike="noStrike" dirty="0">
                <a:solidFill>
                  <a:srgbClr val="0645AD"/>
                </a:solidFill>
                <a:effectLst/>
                <a:hlinkClick r:id="rId26" tooltip="Jump up"/>
              </a:rPr>
              <a:t>^</a:t>
            </a:r>
            <a:r>
              <a:rPr lang="en-US" sz="5600" b="0" i="0" dirty="0">
                <a:solidFill>
                  <a:srgbClr val="202122"/>
                </a:solidFill>
                <a:effectLst/>
              </a:rPr>
              <a:t> Johnson, Michael D., Andreas Herrmann, and Frank Huber. "The evolution of loyalty intentions." Journal of marketing 70.2 (2006): 122-132.</a:t>
            </a:r>
          </a:p>
          <a:p>
            <a:pPr algn="l">
              <a:buFont typeface="+mj-lt"/>
              <a:buAutoNum type="arabicPeriod"/>
            </a:pPr>
            <a:r>
              <a:rPr lang="en-US" sz="5600" b="1" i="0" u="none" strike="noStrike" dirty="0">
                <a:solidFill>
                  <a:srgbClr val="0645AD"/>
                </a:solidFill>
                <a:effectLst/>
                <a:hlinkClick r:id="rId27" tooltip="Jump up"/>
              </a:rPr>
              <a:t>^</a:t>
            </a:r>
            <a:r>
              <a:rPr lang="en-US" sz="5600" b="0" i="0" dirty="0">
                <a:solidFill>
                  <a:srgbClr val="202122"/>
                </a:solidFill>
                <a:effectLst/>
              </a:rPr>
              <a:t> </a:t>
            </a:r>
            <a:r>
              <a:rPr lang="en-US" sz="5600" b="0" i="1" dirty="0">
                <a:solidFill>
                  <a:srgbClr val="202122"/>
                </a:solidFill>
                <a:effectLst/>
              </a:rPr>
              <a:t>John, Joby (2003). Fundamentals of Customer-Focused Management: Competing Through Service. Westport, Conn.: Praeger. </a:t>
            </a:r>
            <a:r>
              <a:rPr lang="en-US" sz="5600" b="0" i="1" u="none" strike="noStrike" dirty="0">
                <a:solidFill>
                  <a:srgbClr val="0645AD"/>
                </a:solidFill>
                <a:effectLst/>
                <a:hlinkClick r:id="rId2" tooltip="ISBN (identifier)"/>
              </a:rPr>
              <a:t>ISBN</a:t>
            </a:r>
            <a:r>
              <a:rPr lang="en-US" sz="5600" b="0" i="1" dirty="0">
                <a:solidFill>
                  <a:srgbClr val="202122"/>
                </a:solidFill>
                <a:effectLst/>
              </a:rPr>
              <a:t> </a:t>
            </a:r>
            <a:r>
              <a:rPr lang="en-US" sz="5600" b="0" i="1" u="none" strike="noStrike" dirty="0">
                <a:solidFill>
                  <a:srgbClr val="0645AD"/>
                </a:solidFill>
                <a:effectLst/>
                <a:hlinkClick r:id="rId28" tooltip="Special:BookSources/978-1-56720-564-0"/>
              </a:rPr>
              <a:t>978-1-56720-564-0</a:t>
            </a:r>
            <a:r>
              <a:rPr lang="en-US" sz="5600" b="0" i="1" dirty="0">
                <a:solidFill>
                  <a:srgbClr val="202122"/>
                </a:solidFill>
                <a:effectLst/>
              </a:rPr>
              <a:t>.</a:t>
            </a:r>
            <a:endParaRPr lang="en-US" sz="5600" b="0" i="0" dirty="0">
              <a:solidFill>
                <a:srgbClr val="202122"/>
              </a:solidFill>
              <a:effectLst/>
            </a:endParaRPr>
          </a:p>
          <a:p>
            <a:pPr marL="0" indent="0">
              <a:buNone/>
            </a:pPr>
            <a:endParaRPr lang="en-IN" dirty="0"/>
          </a:p>
        </p:txBody>
      </p:sp>
    </p:spTree>
    <p:extLst>
      <p:ext uri="{BB962C8B-B14F-4D97-AF65-F5344CB8AC3E}">
        <p14:creationId xmlns:p14="http://schemas.microsoft.com/office/powerpoint/2010/main" val="1689610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9DC30-DF4E-4EF9-997D-222EDD50E518}"/>
              </a:ext>
            </a:extLst>
          </p:cNvPr>
          <p:cNvSpPr>
            <a:spLocks noGrp="1"/>
          </p:cNvSpPr>
          <p:nvPr>
            <p:ph type="title"/>
          </p:nvPr>
        </p:nvSpPr>
        <p:spPr/>
        <p:txBody>
          <a:bodyPr>
            <a:normAutofit/>
          </a:bodyPr>
          <a:lstStyle/>
          <a:p>
            <a:r>
              <a:rPr lang="en-IN" sz="4000" b="1" u="sng" dirty="0"/>
              <a:t>Introduction</a:t>
            </a:r>
          </a:p>
        </p:txBody>
      </p:sp>
      <p:sp>
        <p:nvSpPr>
          <p:cNvPr id="3" name="Content Placeholder 2">
            <a:extLst>
              <a:ext uri="{FF2B5EF4-FFF2-40B4-BE49-F238E27FC236}">
                <a16:creationId xmlns:a16="http://schemas.microsoft.com/office/drawing/2014/main" id="{4BD0D1B3-5449-42CA-A092-6CF738916F8F}"/>
              </a:ext>
            </a:extLst>
          </p:cNvPr>
          <p:cNvSpPr>
            <a:spLocks noGrp="1"/>
          </p:cNvSpPr>
          <p:nvPr>
            <p:ph idx="1"/>
          </p:nvPr>
        </p:nvSpPr>
        <p:spPr/>
        <p:txBody>
          <a:bodyPr>
            <a:normAutofit/>
          </a:bodyPr>
          <a:lstStyle/>
          <a:p>
            <a:pPr marL="0" indent="0">
              <a:buNone/>
            </a:pPr>
            <a:r>
              <a:rPr lang="en-US" sz="1800" b="0" i="0" dirty="0">
                <a:solidFill>
                  <a:srgbClr val="17494D"/>
                </a:solidFill>
                <a:effectLst/>
              </a:rPr>
              <a:t>Customer retention refers to a company’s ability to turn customers into repeat buyers and prevent them from switching to a competitor. It indicates whether your product and the quality of your service please your existing customers. It’s also the lifeblood of most subscription-based companies and service providers.</a:t>
            </a:r>
          </a:p>
          <a:p>
            <a:pPr marL="0" indent="0">
              <a:buNone/>
            </a:pPr>
            <a:r>
              <a:rPr lang="en-US" sz="1800" b="0" i="0" dirty="0">
                <a:solidFill>
                  <a:srgbClr val="202122"/>
                </a:solidFill>
                <a:effectLst/>
              </a:rPr>
              <a:t>It is a measure of how products and services supplied by a company meet or surpass </a:t>
            </a:r>
            <a:r>
              <a:rPr lang="en-US" sz="1800" dirty="0"/>
              <a:t>customer</a:t>
            </a:r>
            <a:r>
              <a:rPr lang="en-US" sz="1800" b="0" i="0" dirty="0">
                <a:solidFill>
                  <a:srgbClr val="202122"/>
                </a:solidFill>
                <a:effectLst/>
              </a:rPr>
              <a:t> expectation. "the number of customers, or percentage of total customers, whose reported experience with a firm, its products, or its services (ratings) exceeds specified </a:t>
            </a:r>
            <a:r>
              <a:rPr lang="en-US" sz="1800" dirty="0"/>
              <a:t>satisfaction</a:t>
            </a:r>
            <a:r>
              <a:rPr lang="en-US" sz="1800" b="1" i="0" dirty="0">
                <a:solidFill>
                  <a:srgbClr val="202122"/>
                </a:solidFill>
                <a:effectLst/>
              </a:rPr>
              <a:t> </a:t>
            </a:r>
            <a:r>
              <a:rPr lang="en-US" sz="1800" b="0" i="0" dirty="0">
                <a:solidFill>
                  <a:srgbClr val="202122"/>
                </a:solidFill>
                <a:effectLst/>
              </a:rPr>
              <a:t>goals." Customers play an important role and are essential in keeping a product or service relevant; it is, therefore, in the best interest of the business to ensure customer satisfaction and build customer loyalty.</a:t>
            </a:r>
          </a:p>
          <a:p>
            <a:pPr marL="0" indent="0">
              <a:buNone/>
            </a:pPr>
            <a:r>
              <a:rPr lang="en-IN" sz="1800" dirty="0">
                <a:solidFill>
                  <a:srgbClr val="212326"/>
                </a:solidFill>
                <a:effectLst/>
                <a:latin typeface="Calibri" panose="020F0502020204030204" pitchFamily="34" charset="0"/>
                <a:ea typeface="Calibri" panose="020F0502020204030204" pitchFamily="34" charset="0"/>
                <a:cs typeface="Calibri" panose="020F0502020204030204" pitchFamily="34" charset="0"/>
              </a:rPr>
              <a:t> The ultimate goal of retention marketing is to increase customer value. Customer value is the final piece of the puzzle because it helps you understand how much each customer is actually worth.</a:t>
            </a:r>
            <a:endParaRPr lang="en-IN" sz="1800" dirty="0"/>
          </a:p>
        </p:txBody>
      </p:sp>
    </p:spTree>
    <p:extLst>
      <p:ext uri="{BB962C8B-B14F-4D97-AF65-F5344CB8AC3E}">
        <p14:creationId xmlns:p14="http://schemas.microsoft.com/office/powerpoint/2010/main" val="5107816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06B52-7E20-4CC9-97C2-87AAD16BF521}"/>
              </a:ext>
            </a:extLst>
          </p:cNvPr>
          <p:cNvSpPr>
            <a:spLocks noGrp="1"/>
          </p:cNvSpPr>
          <p:nvPr>
            <p:ph type="title"/>
          </p:nvPr>
        </p:nvSpPr>
        <p:spPr>
          <a:xfrm>
            <a:off x="361950" y="2766218"/>
            <a:ext cx="10515600" cy="1325563"/>
          </a:xfrm>
        </p:spPr>
        <p:txBody>
          <a:bodyPr/>
          <a:lstStyle/>
          <a:p>
            <a:r>
              <a:rPr lang="en-IN" dirty="0"/>
              <a:t>                                </a:t>
            </a:r>
            <a:r>
              <a:rPr lang="en-IN" b="1" u="sng" dirty="0"/>
              <a:t>Thankyou</a:t>
            </a:r>
          </a:p>
        </p:txBody>
      </p:sp>
    </p:spTree>
    <p:extLst>
      <p:ext uri="{BB962C8B-B14F-4D97-AF65-F5344CB8AC3E}">
        <p14:creationId xmlns:p14="http://schemas.microsoft.com/office/powerpoint/2010/main" val="1022119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BC359-45E1-4674-A8EB-9A461444C1B8}"/>
              </a:ext>
            </a:extLst>
          </p:cNvPr>
          <p:cNvSpPr>
            <a:spLocks noGrp="1"/>
          </p:cNvSpPr>
          <p:nvPr>
            <p:ph type="title"/>
          </p:nvPr>
        </p:nvSpPr>
        <p:spPr/>
        <p:txBody>
          <a:bodyPr>
            <a:normAutofit/>
          </a:bodyPr>
          <a:lstStyle/>
          <a:p>
            <a:r>
              <a:rPr lang="en-IN" sz="4000" b="1" u="sng" dirty="0"/>
              <a:t>What are the benefits of Customer Retention?</a:t>
            </a:r>
          </a:p>
        </p:txBody>
      </p:sp>
      <p:sp>
        <p:nvSpPr>
          <p:cNvPr id="3" name="Content Placeholder 2">
            <a:extLst>
              <a:ext uri="{FF2B5EF4-FFF2-40B4-BE49-F238E27FC236}">
                <a16:creationId xmlns:a16="http://schemas.microsoft.com/office/drawing/2014/main" id="{3DE4B79C-3249-46B1-86D5-93159F3F5B78}"/>
              </a:ext>
            </a:extLst>
          </p:cNvPr>
          <p:cNvSpPr>
            <a:spLocks noGrp="1"/>
          </p:cNvSpPr>
          <p:nvPr>
            <p:ph idx="1"/>
          </p:nvPr>
        </p:nvSpPr>
        <p:spPr>
          <a:xfrm>
            <a:off x="838200" y="1825625"/>
            <a:ext cx="10515600" cy="3057460"/>
          </a:xfrm>
        </p:spPr>
        <p:txBody>
          <a:bodyPr>
            <a:normAutofit/>
          </a:bodyPr>
          <a:lstStyle/>
          <a:p>
            <a:r>
              <a:rPr lang="en-IN" sz="1800" dirty="0"/>
              <a:t>Retained customer tend to buy other services from same company</a:t>
            </a:r>
          </a:p>
          <a:p>
            <a:r>
              <a:rPr lang="en-IN" sz="1800" dirty="0"/>
              <a:t>Retained customer are known to be less price/cost sensitive</a:t>
            </a:r>
          </a:p>
          <a:p>
            <a:r>
              <a:rPr lang="en-IN" sz="1800" dirty="0"/>
              <a:t>Positive Word of Mouth – Free Marketing 24/7</a:t>
            </a:r>
          </a:p>
          <a:p>
            <a:r>
              <a:rPr lang="en-IN" sz="1800" dirty="0"/>
              <a:t>The probability of selling to an existing customer is 60/70%</a:t>
            </a:r>
          </a:p>
          <a:p>
            <a:r>
              <a:rPr lang="en-IN" sz="1800" dirty="0"/>
              <a:t>The probability of selling to a new product is 5-20%</a:t>
            </a:r>
          </a:p>
          <a:p>
            <a:r>
              <a:rPr lang="en-IN" sz="1800" dirty="0"/>
              <a:t>Declined migration rates</a:t>
            </a:r>
          </a:p>
        </p:txBody>
      </p:sp>
      <p:sp>
        <p:nvSpPr>
          <p:cNvPr id="5" name="TextBox 4">
            <a:extLst>
              <a:ext uri="{FF2B5EF4-FFF2-40B4-BE49-F238E27FC236}">
                <a16:creationId xmlns:a16="http://schemas.microsoft.com/office/drawing/2014/main" id="{CBF45268-E65C-42EE-90A6-3188CA0244A3}"/>
              </a:ext>
            </a:extLst>
          </p:cNvPr>
          <p:cNvSpPr txBox="1"/>
          <p:nvPr/>
        </p:nvSpPr>
        <p:spPr>
          <a:xfrm rot="10800000" flipV="1">
            <a:off x="933254" y="4775334"/>
            <a:ext cx="10840823" cy="1323439"/>
          </a:xfrm>
          <a:prstGeom prst="rect">
            <a:avLst/>
          </a:prstGeom>
          <a:noFill/>
        </p:spPr>
        <p:txBody>
          <a:bodyPr wrap="square">
            <a:spAutoFit/>
          </a:bodyPr>
          <a:lstStyle/>
          <a:p>
            <a:r>
              <a:rPr lang="en-IN" sz="4000" dirty="0"/>
              <a:t>Remember it’s more expensive to </a:t>
            </a:r>
            <a:r>
              <a:rPr lang="en-IN" sz="4000" dirty="0" err="1"/>
              <a:t>aquire</a:t>
            </a:r>
            <a:r>
              <a:rPr lang="en-IN" sz="4000" dirty="0"/>
              <a:t> a new customer than to plan an old one</a:t>
            </a:r>
          </a:p>
        </p:txBody>
      </p:sp>
    </p:spTree>
    <p:extLst>
      <p:ext uri="{BB962C8B-B14F-4D97-AF65-F5344CB8AC3E}">
        <p14:creationId xmlns:p14="http://schemas.microsoft.com/office/powerpoint/2010/main" val="3628722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5E17F-C909-45F3-A265-99707E1FE64D}"/>
              </a:ext>
            </a:extLst>
          </p:cNvPr>
          <p:cNvSpPr>
            <a:spLocks noGrp="1"/>
          </p:cNvSpPr>
          <p:nvPr>
            <p:ph type="title"/>
          </p:nvPr>
        </p:nvSpPr>
        <p:spPr/>
        <p:txBody>
          <a:bodyPr>
            <a:normAutofit/>
          </a:bodyPr>
          <a:lstStyle/>
          <a:p>
            <a:r>
              <a:rPr lang="en-IN" sz="4000" b="1" u="sng" dirty="0"/>
              <a:t>About Problem Statement</a:t>
            </a:r>
          </a:p>
        </p:txBody>
      </p:sp>
      <p:sp>
        <p:nvSpPr>
          <p:cNvPr id="3" name="Content Placeholder 2">
            <a:extLst>
              <a:ext uri="{FF2B5EF4-FFF2-40B4-BE49-F238E27FC236}">
                <a16:creationId xmlns:a16="http://schemas.microsoft.com/office/drawing/2014/main" id="{6B20E717-5C5D-4A9B-8F27-EA3966BD31DD}"/>
              </a:ext>
            </a:extLst>
          </p:cNvPr>
          <p:cNvSpPr>
            <a:spLocks noGrp="1"/>
          </p:cNvSpPr>
          <p:nvPr>
            <p:ph idx="1"/>
          </p:nvPr>
        </p:nvSpPr>
        <p:spPr/>
        <p:txBody>
          <a:bodyPr/>
          <a:lstStyle/>
          <a:p>
            <a:pPr>
              <a:lnSpc>
                <a:spcPct val="107000"/>
              </a:lnSpc>
              <a:spcAft>
                <a:spcPts val="800"/>
              </a:spcAft>
            </a:pPr>
            <a:r>
              <a:rPr lang="en-IN" sz="1800" dirty="0">
                <a:solidFill>
                  <a:srgbClr val="111111"/>
                </a:solidFill>
                <a:effectLst/>
                <a:ea typeface="Calibri" panose="020F0502020204030204" pitchFamily="34" charset="0"/>
                <a:cs typeface="Times New Roman" panose="02020603050405020304" pitchFamily="18"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IN" sz="1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74928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8A4F7-3B99-41AB-8E09-20B4D7A5CEDB}"/>
              </a:ext>
            </a:extLst>
          </p:cNvPr>
          <p:cNvSpPr>
            <a:spLocks noGrp="1"/>
          </p:cNvSpPr>
          <p:nvPr>
            <p:ph type="title"/>
          </p:nvPr>
        </p:nvSpPr>
        <p:spPr>
          <a:xfrm>
            <a:off x="838200" y="365126"/>
            <a:ext cx="10515600" cy="577850"/>
          </a:xfrm>
        </p:spPr>
        <p:txBody>
          <a:bodyPr>
            <a:normAutofit fontScale="90000"/>
          </a:bodyPr>
          <a:lstStyle/>
          <a:p>
            <a:r>
              <a:rPr lang="en-IN" b="1" u="sng" dirty="0"/>
              <a:t>Objectives</a:t>
            </a:r>
          </a:p>
        </p:txBody>
      </p:sp>
      <p:sp>
        <p:nvSpPr>
          <p:cNvPr id="3" name="Content Placeholder 2">
            <a:extLst>
              <a:ext uri="{FF2B5EF4-FFF2-40B4-BE49-F238E27FC236}">
                <a16:creationId xmlns:a16="http://schemas.microsoft.com/office/drawing/2014/main" id="{9AA6F87E-BB16-4142-8025-8EFE00D155EB}"/>
              </a:ext>
            </a:extLst>
          </p:cNvPr>
          <p:cNvSpPr>
            <a:spLocks noGrp="1"/>
          </p:cNvSpPr>
          <p:nvPr>
            <p:ph idx="1"/>
          </p:nvPr>
        </p:nvSpPr>
        <p:spPr>
          <a:xfrm>
            <a:off x="838200" y="1190625"/>
            <a:ext cx="10515600" cy="5667374"/>
          </a:xfrm>
        </p:spPr>
        <p:txBody>
          <a:bodyPr>
            <a:normAutofit/>
          </a:bodyPr>
          <a:lstStyle/>
          <a:p>
            <a:pPr algn="l">
              <a:buFont typeface="Arial" panose="020B0604020202020204" pitchFamily="34" charset="0"/>
              <a:buChar char="•"/>
            </a:pPr>
            <a:r>
              <a:rPr lang="en-US" sz="1900" b="0" i="0" dirty="0">
                <a:solidFill>
                  <a:srgbClr val="000000"/>
                </a:solidFill>
                <a:effectLst/>
                <a:latin typeface="Calibri" panose="020F0502020204030204" pitchFamily="34" charset="0"/>
              </a:rPr>
              <a:t>Knowing customer behavior</a:t>
            </a:r>
          </a:p>
          <a:p>
            <a:pPr algn="l">
              <a:buFont typeface="Arial" panose="020B0604020202020204" pitchFamily="34" charset="0"/>
              <a:buChar char="•"/>
            </a:pPr>
            <a:r>
              <a:rPr lang="en-US" sz="1900" b="0" i="0" dirty="0">
                <a:solidFill>
                  <a:srgbClr val="000000"/>
                </a:solidFill>
                <a:effectLst/>
                <a:latin typeface="Calibri" panose="020F0502020204030204" pitchFamily="34" charset="0"/>
              </a:rPr>
              <a:t>Track customers</a:t>
            </a:r>
          </a:p>
          <a:p>
            <a:pPr algn="l">
              <a:buFont typeface="Arial" panose="020B0604020202020204" pitchFamily="34" charset="0"/>
              <a:buChar char="•"/>
            </a:pPr>
            <a:r>
              <a:rPr lang="en-US" sz="1900" b="0" i="0" dirty="0">
                <a:solidFill>
                  <a:srgbClr val="000000"/>
                </a:solidFill>
                <a:effectLst/>
                <a:latin typeface="Calibri" panose="020F0502020204030204" pitchFamily="34" charset="0"/>
              </a:rPr>
              <a:t>Gather and store data</a:t>
            </a:r>
          </a:p>
          <a:p>
            <a:pPr algn="l">
              <a:buFont typeface="Arial" panose="020B0604020202020204" pitchFamily="34" charset="0"/>
              <a:buChar char="•"/>
            </a:pPr>
            <a:r>
              <a:rPr lang="en-US" sz="1900" b="0" i="0" dirty="0">
                <a:solidFill>
                  <a:srgbClr val="000000"/>
                </a:solidFill>
                <a:effectLst/>
                <a:latin typeface="Calibri" panose="020F0502020204030204" pitchFamily="34" charset="0"/>
              </a:rPr>
              <a:t>Do data mining</a:t>
            </a:r>
          </a:p>
          <a:p>
            <a:pPr algn="l">
              <a:buFont typeface="Arial" panose="020B0604020202020204" pitchFamily="34" charset="0"/>
              <a:buChar char="•"/>
            </a:pPr>
            <a:r>
              <a:rPr lang="en-US" sz="1900" b="0" i="0" dirty="0">
                <a:solidFill>
                  <a:srgbClr val="000000"/>
                </a:solidFill>
                <a:effectLst/>
                <a:latin typeface="Calibri" panose="020F0502020204030204" pitchFamily="34" charset="0"/>
              </a:rPr>
              <a:t>Know trends current events</a:t>
            </a:r>
          </a:p>
          <a:p>
            <a:pPr algn="l">
              <a:buFont typeface="Arial" panose="020B0604020202020204" pitchFamily="34" charset="0"/>
              <a:buChar char="•"/>
            </a:pPr>
            <a:r>
              <a:rPr lang="en-US" sz="1900" b="0" i="0" dirty="0">
                <a:solidFill>
                  <a:srgbClr val="000000"/>
                </a:solidFill>
                <a:effectLst/>
                <a:latin typeface="Calibri" panose="020F0502020204030204" pitchFamily="34" charset="0"/>
              </a:rPr>
              <a:t>Create Useful Information:</a:t>
            </a:r>
          </a:p>
          <a:p>
            <a:pPr marL="0" indent="0" algn="l">
              <a:buNone/>
            </a:pPr>
            <a:r>
              <a:rPr lang="en-US" sz="1900" b="0" i="0" dirty="0">
                <a:solidFill>
                  <a:srgbClr val="000000"/>
                </a:solidFill>
                <a:effectLst/>
                <a:latin typeface="Calibri" panose="020F0502020204030204" pitchFamily="34" charset="0"/>
              </a:rPr>
              <a:t>    Cycle---Action---Reaction---Feedback---Repeat</a:t>
            </a:r>
          </a:p>
          <a:p>
            <a:pPr algn="l">
              <a:buFont typeface="Arial" panose="020B0604020202020204" pitchFamily="34" charset="0"/>
              <a:buChar char="•"/>
            </a:pPr>
            <a:r>
              <a:rPr lang="en-US" sz="1900" b="0" i="0" dirty="0">
                <a:solidFill>
                  <a:srgbClr val="000000"/>
                </a:solidFill>
                <a:effectLst/>
                <a:latin typeface="Calibri" panose="020F0502020204030204" pitchFamily="34" charset="0"/>
              </a:rPr>
              <a:t>Customer expectation of future use</a:t>
            </a:r>
          </a:p>
          <a:p>
            <a:pPr algn="l">
              <a:buFont typeface="Arial" panose="020B0604020202020204" pitchFamily="34" charset="0"/>
              <a:buChar char="•"/>
            </a:pPr>
            <a:r>
              <a:rPr lang="en-US" sz="1900" b="0" i="0" dirty="0">
                <a:solidFill>
                  <a:srgbClr val="000000"/>
                </a:solidFill>
                <a:effectLst/>
                <a:latin typeface="Calibri" panose="020F0502020204030204" pitchFamily="34" charset="0"/>
              </a:rPr>
              <a:t>Keeping customers active with tools</a:t>
            </a:r>
          </a:p>
          <a:p>
            <a:pPr algn="l">
              <a:buFont typeface="Arial" panose="020B0604020202020204" pitchFamily="34" charset="0"/>
              <a:buChar char="•"/>
            </a:pPr>
            <a:r>
              <a:rPr lang="en-US" sz="1900" b="0" i="0" dirty="0">
                <a:solidFill>
                  <a:srgbClr val="000000"/>
                </a:solidFill>
                <a:effectLst/>
                <a:latin typeface="Calibri" panose="020F0502020204030204" pitchFamily="34" charset="0"/>
              </a:rPr>
              <a:t>Sophisticated searches</a:t>
            </a:r>
          </a:p>
          <a:p>
            <a:pPr algn="l">
              <a:buFont typeface="Arial" panose="020B0604020202020204" pitchFamily="34" charset="0"/>
              <a:buChar char="•"/>
            </a:pPr>
            <a:r>
              <a:rPr lang="en-US" sz="1900" b="0" i="0" dirty="0">
                <a:solidFill>
                  <a:srgbClr val="000000"/>
                </a:solidFill>
                <a:effectLst/>
                <a:latin typeface="Calibri" panose="020F0502020204030204" pitchFamily="34" charset="0"/>
              </a:rPr>
              <a:t>Spam (News Alerts)</a:t>
            </a:r>
          </a:p>
          <a:p>
            <a:pPr algn="l">
              <a:buFont typeface="Arial" panose="020B0604020202020204" pitchFamily="34" charset="0"/>
              <a:buChar char="•"/>
            </a:pPr>
            <a:r>
              <a:rPr lang="en-US" sz="1900" b="0" i="0" dirty="0">
                <a:solidFill>
                  <a:srgbClr val="000000"/>
                </a:solidFill>
                <a:effectLst/>
                <a:latin typeface="Calibri" panose="020F0502020204030204" pitchFamily="34" charset="0"/>
              </a:rPr>
              <a:t>Online payment</a:t>
            </a:r>
          </a:p>
          <a:p>
            <a:pPr algn="l">
              <a:buFont typeface="Arial" panose="020B0604020202020204" pitchFamily="34" charset="0"/>
              <a:buChar char="•"/>
            </a:pPr>
            <a:r>
              <a:rPr lang="en-US" sz="1900" b="0" i="0" dirty="0">
                <a:solidFill>
                  <a:srgbClr val="000000"/>
                </a:solidFill>
                <a:effectLst/>
                <a:latin typeface="Calibri" panose="020F0502020204030204" pitchFamily="34" charset="0"/>
              </a:rPr>
              <a:t>Online support</a:t>
            </a:r>
          </a:p>
          <a:p>
            <a:pPr marL="0" indent="0" algn="l">
              <a:buNone/>
            </a:pPr>
            <a:endParaRPr lang="en-US" b="0" i="0" dirty="0">
              <a:solidFill>
                <a:srgbClr val="000000"/>
              </a:solidFill>
              <a:effectLst/>
              <a:latin typeface="Calibri" panose="020F0502020204030204" pitchFamily="34" charset="0"/>
            </a:endParaRPr>
          </a:p>
          <a:p>
            <a:pPr algn="l">
              <a:buFont typeface="Arial" panose="020B0604020202020204" pitchFamily="34" charset="0"/>
              <a:buChar char="•"/>
            </a:pPr>
            <a:endParaRPr lang="en-US" b="0" i="0" dirty="0">
              <a:solidFill>
                <a:srgbClr val="000000"/>
              </a:solidFill>
              <a:effectLst/>
              <a:latin typeface="Calibri" panose="020F0502020204030204" pitchFamily="34" charset="0"/>
            </a:endParaRPr>
          </a:p>
          <a:p>
            <a:pPr algn="l">
              <a:buFont typeface="Arial" panose="020B0604020202020204" pitchFamily="34" charset="0"/>
              <a:buChar char="•"/>
            </a:pPr>
            <a:endParaRPr lang="en-US" b="0" i="0" dirty="0">
              <a:solidFill>
                <a:srgbClr val="000000"/>
              </a:solidFill>
              <a:effectLst/>
              <a:latin typeface="Calibri" panose="020F0502020204030204" pitchFamily="34" charset="0"/>
            </a:endParaRPr>
          </a:p>
          <a:p>
            <a:endParaRPr lang="en-IN" dirty="0"/>
          </a:p>
        </p:txBody>
      </p:sp>
      <p:pic>
        <p:nvPicPr>
          <p:cNvPr id="7" name="Picture 6">
            <a:extLst>
              <a:ext uri="{FF2B5EF4-FFF2-40B4-BE49-F238E27FC236}">
                <a16:creationId xmlns:a16="http://schemas.microsoft.com/office/drawing/2014/main" id="{C3ADE8AD-7F26-4446-8247-23F7CBE362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4076" y="1190625"/>
            <a:ext cx="5819774" cy="4181475"/>
          </a:xfrm>
          <a:prstGeom prst="rect">
            <a:avLst/>
          </a:prstGeom>
          <a:effectLst>
            <a:softEdge rad="152400"/>
          </a:effectLst>
          <a:scene3d>
            <a:camera prst="orthographicFront"/>
            <a:lightRig rig="threePt" dir="t"/>
          </a:scene3d>
          <a:sp3d>
            <a:bevelT w="0" h="50800"/>
          </a:sp3d>
        </p:spPr>
      </p:pic>
    </p:spTree>
    <p:extLst>
      <p:ext uri="{BB962C8B-B14F-4D97-AF65-F5344CB8AC3E}">
        <p14:creationId xmlns:p14="http://schemas.microsoft.com/office/powerpoint/2010/main" val="3665776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52CCB-D322-4F9A-86CC-BEC456F54461}"/>
              </a:ext>
            </a:extLst>
          </p:cNvPr>
          <p:cNvSpPr>
            <a:spLocks noGrp="1"/>
          </p:cNvSpPr>
          <p:nvPr>
            <p:ph type="title"/>
          </p:nvPr>
        </p:nvSpPr>
        <p:spPr/>
        <p:txBody>
          <a:bodyPr>
            <a:normAutofit/>
          </a:bodyPr>
          <a:lstStyle/>
          <a:p>
            <a:r>
              <a:rPr lang="en-IN" sz="4000" b="1" u="sng" dirty="0"/>
              <a:t>Research Methodology</a:t>
            </a:r>
          </a:p>
        </p:txBody>
      </p:sp>
      <p:sp>
        <p:nvSpPr>
          <p:cNvPr id="3" name="Content Placeholder 2">
            <a:extLst>
              <a:ext uri="{FF2B5EF4-FFF2-40B4-BE49-F238E27FC236}">
                <a16:creationId xmlns:a16="http://schemas.microsoft.com/office/drawing/2014/main" id="{7DAA601E-ADB0-4BE6-95C9-ED6297D4C15E}"/>
              </a:ext>
            </a:extLst>
          </p:cNvPr>
          <p:cNvSpPr>
            <a:spLocks noGrp="1"/>
          </p:cNvSpPr>
          <p:nvPr>
            <p:ph idx="1"/>
          </p:nvPr>
        </p:nvSpPr>
        <p:spPr/>
        <p:txBody>
          <a:bodyPr/>
          <a:lstStyle/>
          <a:p>
            <a:r>
              <a:rPr lang="en-US" sz="1800" b="1" dirty="0"/>
              <a:t>The research methodology adopted for this is given as follows:</a:t>
            </a:r>
          </a:p>
          <a:p>
            <a:pPr marL="0" indent="0">
              <a:buNone/>
            </a:pPr>
            <a:r>
              <a:rPr lang="en-US" sz="2000" b="1" u="sng" dirty="0"/>
              <a:t>Research design</a:t>
            </a:r>
            <a:r>
              <a:rPr lang="en-US" b="1" dirty="0"/>
              <a:t>: </a:t>
            </a:r>
            <a:r>
              <a:rPr lang="en-US" sz="1800" dirty="0"/>
              <a:t>The research design adopted for this study is descriptive research design. The descriptive research design focuses on the accurate description of the variables present in the problem.</a:t>
            </a:r>
          </a:p>
          <a:p>
            <a:pPr marL="0" indent="0">
              <a:buNone/>
            </a:pPr>
            <a:endParaRPr lang="en-US" sz="1800" dirty="0"/>
          </a:p>
          <a:p>
            <a:pPr marL="0" indent="0">
              <a:buNone/>
            </a:pPr>
            <a:r>
              <a:rPr lang="en-US" sz="2000" dirty="0"/>
              <a:t> </a:t>
            </a:r>
            <a:r>
              <a:rPr lang="en-US" sz="2000" b="1" u="sng" dirty="0"/>
              <a:t>Sampling</a:t>
            </a:r>
            <a:r>
              <a:rPr lang="en-US" b="1" dirty="0"/>
              <a:t>: </a:t>
            </a:r>
            <a:r>
              <a:rPr lang="en-US" sz="1800" dirty="0"/>
              <a:t>Sampling allows concentrating upon a relatively smaller number of people and hence, to devote more energy that the information collected from them is accurate. </a:t>
            </a:r>
          </a:p>
          <a:p>
            <a:pPr marL="0" indent="0">
              <a:buNone/>
            </a:pPr>
            <a:endParaRPr lang="en-US" sz="1800" dirty="0"/>
          </a:p>
          <a:p>
            <a:pPr marL="0" indent="0">
              <a:buNone/>
            </a:pPr>
            <a:r>
              <a:rPr lang="en-US" sz="2000" b="1" u="sng" dirty="0"/>
              <a:t>Sampling Size</a:t>
            </a:r>
            <a:r>
              <a:rPr lang="en-US" dirty="0"/>
              <a:t>: </a:t>
            </a:r>
            <a:r>
              <a:rPr lang="en-US" sz="1800" dirty="0"/>
              <a:t>The total size of the sample is 269 respondents. </a:t>
            </a:r>
            <a:endParaRPr lang="en-IN" sz="1800" dirty="0"/>
          </a:p>
        </p:txBody>
      </p:sp>
    </p:spTree>
    <p:extLst>
      <p:ext uri="{BB962C8B-B14F-4D97-AF65-F5344CB8AC3E}">
        <p14:creationId xmlns:p14="http://schemas.microsoft.com/office/powerpoint/2010/main" val="2584748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64562-B98F-4784-826C-23DB1E4B6A67}"/>
              </a:ext>
            </a:extLst>
          </p:cNvPr>
          <p:cNvSpPr>
            <a:spLocks noGrp="1"/>
          </p:cNvSpPr>
          <p:nvPr>
            <p:ph type="title"/>
          </p:nvPr>
        </p:nvSpPr>
        <p:spPr/>
        <p:txBody>
          <a:bodyPr>
            <a:normAutofit/>
          </a:bodyPr>
          <a:lstStyle/>
          <a:p>
            <a:r>
              <a:rPr lang="en-IN" sz="4000" b="1" u="sng" dirty="0"/>
              <a:t>Data Analysis and Interpretation</a:t>
            </a:r>
          </a:p>
        </p:txBody>
      </p:sp>
      <p:graphicFrame>
        <p:nvGraphicFramePr>
          <p:cNvPr id="13" name="Content Placeholder 12">
            <a:extLst>
              <a:ext uri="{FF2B5EF4-FFF2-40B4-BE49-F238E27FC236}">
                <a16:creationId xmlns:a16="http://schemas.microsoft.com/office/drawing/2014/main" id="{ED8CAEF7-91A9-40D0-BBCA-639FA50C6087}"/>
              </a:ext>
            </a:extLst>
          </p:cNvPr>
          <p:cNvGraphicFramePr>
            <a:graphicFrameLocks noGrp="1"/>
          </p:cNvGraphicFramePr>
          <p:nvPr>
            <p:ph idx="1"/>
            <p:extLst>
              <p:ext uri="{D42A27DB-BD31-4B8C-83A1-F6EECF244321}">
                <p14:modId xmlns:p14="http://schemas.microsoft.com/office/powerpoint/2010/main" val="2549299805"/>
              </p:ext>
            </p:extLst>
          </p:nvPr>
        </p:nvGraphicFramePr>
        <p:xfrm>
          <a:off x="342900" y="1604963"/>
          <a:ext cx="3648076" cy="2709862"/>
        </p:xfrm>
        <a:graphic>
          <a:graphicData uri="http://schemas.openxmlformats.org/drawingml/2006/chart">
            <c:chart xmlns:c="http://schemas.openxmlformats.org/drawingml/2006/chart" xmlns:r="http://schemas.openxmlformats.org/officeDocument/2006/relationships" r:id="rId2"/>
          </a:graphicData>
        </a:graphic>
      </p:graphicFrame>
      <p:pic>
        <p:nvPicPr>
          <p:cNvPr id="9" name="Content Placeholder 8">
            <a:extLst>
              <a:ext uri="{FF2B5EF4-FFF2-40B4-BE49-F238E27FC236}">
                <a16:creationId xmlns:a16="http://schemas.microsoft.com/office/drawing/2014/main" id="{BDBA13AB-EE55-4940-9CD1-C3176D900A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 y="4225924"/>
            <a:ext cx="9963150" cy="2266951"/>
          </a:xfrm>
          <a:prstGeom prst="rect">
            <a:avLst/>
          </a:prstGeom>
        </p:spPr>
      </p:pic>
      <p:sp>
        <p:nvSpPr>
          <p:cNvPr id="10" name="TextBox 9">
            <a:extLst>
              <a:ext uri="{FF2B5EF4-FFF2-40B4-BE49-F238E27FC236}">
                <a16:creationId xmlns:a16="http://schemas.microsoft.com/office/drawing/2014/main" id="{6B60EFF4-93F0-405D-8545-01A74D526127}"/>
              </a:ext>
            </a:extLst>
          </p:cNvPr>
          <p:cNvSpPr txBox="1"/>
          <p:nvPr/>
        </p:nvSpPr>
        <p:spPr>
          <a:xfrm>
            <a:off x="6657975" y="2314575"/>
            <a:ext cx="4048125" cy="923330"/>
          </a:xfrm>
          <a:prstGeom prst="rect">
            <a:avLst/>
          </a:prstGeom>
          <a:noFill/>
        </p:spPr>
        <p:txBody>
          <a:bodyPr wrap="square" rtlCol="0">
            <a:spAutoFit/>
          </a:bodyPr>
          <a:lstStyle/>
          <a:p>
            <a:pPr marL="342900" indent="-342900">
              <a:buAutoNum type="arabicPeriod"/>
            </a:pPr>
            <a:r>
              <a:rPr lang="en-IN" dirty="0"/>
              <a:t>Females are more than Males</a:t>
            </a:r>
          </a:p>
          <a:p>
            <a:pPr marL="342900" indent="-342900">
              <a:buAutoNum type="arabicPeriod"/>
            </a:pPr>
            <a:r>
              <a:rPr lang="en-IN" dirty="0"/>
              <a:t>Mostly people’s do online shopping from Delhi</a:t>
            </a:r>
          </a:p>
        </p:txBody>
      </p:sp>
      <p:sp>
        <p:nvSpPr>
          <p:cNvPr id="12" name="TextBox 11">
            <a:extLst>
              <a:ext uri="{FF2B5EF4-FFF2-40B4-BE49-F238E27FC236}">
                <a16:creationId xmlns:a16="http://schemas.microsoft.com/office/drawing/2014/main" id="{F85A21AB-9374-4BAD-A64A-5D804EF5A30E}"/>
              </a:ext>
            </a:extLst>
          </p:cNvPr>
          <p:cNvSpPr txBox="1"/>
          <p:nvPr/>
        </p:nvSpPr>
        <p:spPr>
          <a:xfrm>
            <a:off x="6553200" y="1545134"/>
            <a:ext cx="3486150" cy="707886"/>
          </a:xfrm>
          <a:prstGeom prst="rect">
            <a:avLst/>
          </a:prstGeom>
          <a:noFill/>
        </p:spPr>
        <p:txBody>
          <a:bodyPr wrap="square" rtlCol="0">
            <a:spAutoFit/>
          </a:bodyPr>
          <a:lstStyle/>
          <a:p>
            <a:r>
              <a:rPr lang="en-IN" sz="4000" b="1" u="sng" dirty="0">
                <a:latin typeface="+mj-lt"/>
              </a:rPr>
              <a:t>Observations</a:t>
            </a:r>
            <a:r>
              <a:rPr lang="en-IN" sz="2400" b="1" dirty="0">
                <a:latin typeface="+mj-lt"/>
              </a:rPr>
              <a:t>:</a:t>
            </a:r>
          </a:p>
        </p:txBody>
      </p:sp>
    </p:spTree>
    <p:extLst>
      <p:ext uri="{BB962C8B-B14F-4D97-AF65-F5344CB8AC3E}">
        <p14:creationId xmlns:p14="http://schemas.microsoft.com/office/powerpoint/2010/main" val="504879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8AE15-8888-4D65-A66D-69812E53DC03}"/>
              </a:ext>
            </a:extLst>
          </p:cNvPr>
          <p:cNvSpPr>
            <a:spLocks noGrp="1"/>
          </p:cNvSpPr>
          <p:nvPr>
            <p:ph type="title"/>
          </p:nvPr>
        </p:nvSpPr>
        <p:spPr>
          <a:xfrm>
            <a:off x="6629400" y="365126"/>
            <a:ext cx="4514850" cy="787399"/>
          </a:xfrm>
        </p:spPr>
        <p:txBody>
          <a:bodyPr/>
          <a:lstStyle/>
          <a:p>
            <a:r>
              <a:rPr lang="en-IN" sz="4000" b="1" u="sng" dirty="0"/>
              <a:t>Observations</a:t>
            </a:r>
            <a:r>
              <a:rPr lang="en-IN" b="1" u="sng" dirty="0"/>
              <a:t>:</a:t>
            </a:r>
          </a:p>
        </p:txBody>
      </p:sp>
      <p:graphicFrame>
        <p:nvGraphicFramePr>
          <p:cNvPr id="4" name="Content Placeholder 3">
            <a:extLst>
              <a:ext uri="{FF2B5EF4-FFF2-40B4-BE49-F238E27FC236}">
                <a16:creationId xmlns:a16="http://schemas.microsoft.com/office/drawing/2014/main" id="{B1F2D022-43A3-4432-9E98-8D647510ED77}"/>
              </a:ext>
            </a:extLst>
          </p:cNvPr>
          <p:cNvGraphicFramePr>
            <a:graphicFrameLocks noGrp="1"/>
          </p:cNvGraphicFramePr>
          <p:nvPr>
            <p:ph idx="1"/>
            <p:extLst>
              <p:ext uri="{D42A27DB-BD31-4B8C-83A1-F6EECF244321}">
                <p14:modId xmlns:p14="http://schemas.microsoft.com/office/powerpoint/2010/main" val="394113192"/>
              </p:ext>
            </p:extLst>
          </p:nvPr>
        </p:nvGraphicFramePr>
        <p:xfrm>
          <a:off x="381000" y="365126"/>
          <a:ext cx="5486400" cy="234315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C93F484D-8C5E-4F2E-8BB0-AD941D581DBA}"/>
              </a:ext>
            </a:extLst>
          </p:cNvPr>
          <p:cNvSpPr txBox="1"/>
          <p:nvPr/>
        </p:nvSpPr>
        <p:spPr>
          <a:xfrm>
            <a:off x="6629400" y="1352035"/>
            <a:ext cx="4448175" cy="2585323"/>
          </a:xfrm>
          <a:prstGeom prst="rect">
            <a:avLst/>
          </a:prstGeom>
          <a:noFill/>
        </p:spPr>
        <p:txBody>
          <a:bodyPr wrap="square" rtlCol="0">
            <a:spAutoFit/>
          </a:bodyPr>
          <a:lstStyle/>
          <a:p>
            <a:pPr marL="342900" indent="-342900">
              <a:buAutoNum type="arabicPeriod"/>
            </a:pPr>
            <a:r>
              <a:rPr lang="en-IN" dirty="0"/>
              <a:t>People’s are more in their age group 21-30 years. </a:t>
            </a:r>
          </a:p>
          <a:p>
            <a:pPr marL="342900" indent="-342900">
              <a:buAutoNum type="arabicPeriod"/>
            </a:pPr>
            <a:r>
              <a:rPr lang="en-IN" dirty="0"/>
              <a:t>In any Age Group, Females are more than Males.</a:t>
            </a:r>
          </a:p>
          <a:p>
            <a:pPr marL="342900" indent="-342900">
              <a:buAutoNum type="arabicPeriod"/>
            </a:pPr>
            <a:r>
              <a:rPr lang="en-IN" dirty="0"/>
              <a:t>Maximum Females are from the Age Group 21-30 years in terms of percentage.</a:t>
            </a:r>
          </a:p>
          <a:p>
            <a:pPr marL="342900" indent="-342900">
              <a:buAutoNum type="arabicPeriod"/>
            </a:pPr>
            <a:r>
              <a:rPr lang="en-IN" dirty="0"/>
              <a:t>Mostly, Less than 10 times people’s made an online purchase in the past 1 year</a:t>
            </a:r>
          </a:p>
        </p:txBody>
      </p:sp>
      <p:pic>
        <p:nvPicPr>
          <p:cNvPr id="8" name="Picture 7">
            <a:extLst>
              <a:ext uri="{FF2B5EF4-FFF2-40B4-BE49-F238E27FC236}">
                <a16:creationId xmlns:a16="http://schemas.microsoft.com/office/drawing/2014/main" id="{12E43CC1-81DE-487E-9D96-6B771D16CB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4078685"/>
            <a:ext cx="11177587" cy="2521193"/>
          </a:xfrm>
          <a:prstGeom prst="rect">
            <a:avLst/>
          </a:prstGeom>
        </p:spPr>
      </p:pic>
    </p:spTree>
    <p:extLst>
      <p:ext uri="{BB962C8B-B14F-4D97-AF65-F5344CB8AC3E}">
        <p14:creationId xmlns:p14="http://schemas.microsoft.com/office/powerpoint/2010/main" val="1112155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1532</TotalTime>
  <Words>2541</Words>
  <Application>Microsoft Office PowerPoint</Application>
  <PresentationFormat>Widescreen</PresentationFormat>
  <Paragraphs>193</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Bahnschrift</vt:lpstr>
      <vt:lpstr>Calibri</vt:lpstr>
      <vt:lpstr>Calibri Light</vt:lpstr>
      <vt:lpstr>Helvetica Neue</vt:lpstr>
      <vt:lpstr>Office Theme</vt:lpstr>
      <vt:lpstr>Customer Retention Case Study</vt:lpstr>
      <vt:lpstr>Table of Content</vt:lpstr>
      <vt:lpstr>Introduction</vt:lpstr>
      <vt:lpstr>What are the benefits of Customer Retention?</vt:lpstr>
      <vt:lpstr>About Problem Statement</vt:lpstr>
      <vt:lpstr>Objectives</vt:lpstr>
      <vt:lpstr>Research Methodology</vt:lpstr>
      <vt:lpstr>Data Analysis and Interpretation</vt:lpstr>
      <vt:lpstr>Observations:</vt:lpstr>
      <vt:lpstr>Observations:</vt:lpstr>
      <vt:lpstr>Observations</vt:lpstr>
      <vt:lpstr>Visualizations</vt:lpstr>
      <vt:lpstr>Observations:</vt:lpstr>
      <vt:lpstr>Visualizations:</vt:lpstr>
      <vt:lpstr>Observations:</vt:lpstr>
      <vt:lpstr>Visualizations:</vt:lpstr>
      <vt:lpstr>Observations:</vt:lpstr>
      <vt:lpstr>Visualizations:</vt:lpstr>
      <vt:lpstr>Observations:</vt:lpstr>
      <vt:lpstr>Visualizations:</vt:lpstr>
      <vt:lpstr>Visualizations:</vt:lpstr>
      <vt:lpstr>Visualizations:</vt:lpstr>
      <vt:lpstr>Visualizations:</vt:lpstr>
      <vt:lpstr>Observations:</vt:lpstr>
      <vt:lpstr>Visualizations:</vt:lpstr>
      <vt:lpstr>Observations:</vt:lpstr>
      <vt:lpstr>Observations:</vt:lpstr>
      <vt:lpstr>Conclusion:</vt:lpstr>
      <vt:lpstr>References:</vt:lpstr>
      <vt:lpstr>                                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SHIVANCHAL ASTHANA</dc:creator>
  <cp:lastModifiedBy>SHIVANCHAL ASTHANA</cp:lastModifiedBy>
  <cp:revision>4</cp:revision>
  <dcterms:created xsi:type="dcterms:W3CDTF">2022-01-25T04:43:20Z</dcterms:created>
  <dcterms:modified xsi:type="dcterms:W3CDTF">2022-01-28T09:32:31Z</dcterms:modified>
</cp:coreProperties>
</file>