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4/12/2022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4/12/2022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4/12/2022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4/12/2022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4/12/2022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4/12/2022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E0C3-4CE1-40B7-AED9-B8A9A2F87675}"/>
              </a:ext>
            </a:extLst>
          </p:cNvPr>
          <p:cNvSpPr>
            <a:spLocks noGrp="1"/>
          </p:cNvSpPr>
          <p:nvPr>
            <p:ph type="ctrTitle"/>
          </p:nvPr>
        </p:nvSpPr>
        <p:spPr/>
        <p:txBody>
          <a:bodyPr/>
          <a:lstStyle/>
          <a:p>
            <a:r>
              <a:rPr lang="en-US" b="1" u="sng" dirty="0">
                <a:latin typeface="Bahnschrift" panose="020B0502040204020203" pitchFamily="34" charset="0"/>
              </a:rPr>
              <a:t>M</a:t>
            </a:r>
            <a:r>
              <a:rPr lang="en-IN" b="1" u="sng" dirty="0" err="1">
                <a:latin typeface="Bahnschrift" panose="020B0502040204020203" pitchFamily="34" charset="0"/>
              </a:rPr>
              <a:t>alignant</a:t>
            </a:r>
            <a:r>
              <a:rPr lang="en-IN" b="1" u="sng" dirty="0">
                <a:latin typeface="Bahnschrift" panose="020B0502040204020203" pitchFamily="34" charset="0"/>
              </a:rPr>
              <a:t> Comments Classifier</a:t>
            </a:r>
            <a:endParaRPr lang="en-IN" dirty="0"/>
          </a:p>
        </p:txBody>
      </p:sp>
      <p:sp>
        <p:nvSpPr>
          <p:cNvPr id="3" name="Subtitle 2">
            <a:extLst>
              <a:ext uri="{FF2B5EF4-FFF2-40B4-BE49-F238E27FC236}">
                <a16:creationId xmlns:a16="http://schemas.microsoft.com/office/drawing/2014/main" id="{33334323-CCFB-47ED-8333-19EE3127B5C5}"/>
              </a:ext>
            </a:extLst>
          </p:cNvPr>
          <p:cNvSpPr>
            <a:spLocks noGrp="1"/>
          </p:cNvSpPr>
          <p:nvPr>
            <p:ph type="subTitle" idx="1"/>
          </p:nvPr>
        </p:nvSpPr>
        <p:spPr/>
        <p:txBody>
          <a:bodyPr/>
          <a:lstStyle/>
          <a:p>
            <a:r>
              <a:rPr lang="en-IN" sz="1600" b="1" dirty="0"/>
              <a:t> Presented By</a:t>
            </a:r>
          </a:p>
          <a:p>
            <a:r>
              <a:rPr lang="en-IN" dirty="0"/>
              <a:t>  </a:t>
            </a:r>
            <a:r>
              <a:rPr lang="en-IN" sz="2400" b="1" dirty="0" err="1"/>
              <a:t>Shivanchal</a:t>
            </a:r>
            <a:r>
              <a:rPr lang="en-IN" sz="2400" b="1" dirty="0"/>
              <a:t> Asthana</a:t>
            </a:r>
          </a:p>
          <a:p>
            <a:endParaRPr lang="en-IN" dirty="0"/>
          </a:p>
        </p:txBody>
      </p:sp>
      <p:pic>
        <p:nvPicPr>
          <p:cNvPr id="4" name="Picture 3">
            <a:extLst>
              <a:ext uri="{FF2B5EF4-FFF2-40B4-BE49-F238E27FC236}">
                <a16:creationId xmlns:a16="http://schemas.microsoft.com/office/drawing/2014/main" id="{E6B85DDF-7A5E-411C-91BD-72ED4B3774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0518" y="313038"/>
            <a:ext cx="2991578" cy="2508587"/>
          </a:xfrm>
          <a:prstGeom prst="rect">
            <a:avLst/>
          </a:prstGeom>
          <a:noFill/>
          <a:ln>
            <a:noFill/>
          </a:ln>
        </p:spPr>
      </p:pic>
      <p:pic>
        <p:nvPicPr>
          <p:cNvPr id="6" name="Picture 5">
            <a:extLst>
              <a:ext uri="{FF2B5EF4-FFF2-40B4-BE49-F238E27FC236}">
                <a16:creationId xmlns:a16="http://schemas.microsoft.com/office/drawing/2014/main" id="{6E854B30-BDAC-4677-A4A7-0570C345C397}"/>
              </a:ext>
            </a:extLst>
          </p:cNvPr>
          <p:cNvPicPr>
            <a:picLocks noChangeAspect="1"/>
          </p:cNvPicPr>
          <p:nvPr/>
        </p:nvPicPr>
        <p:blipFill>
          <a:blip r:embed="rId3"/>
          <a:stretch>
            <a:fillRect/>
          </a:stretch>
        </p:blipFill>
        <p:spPr>
          <a:xfrm>
            <a:off x="8918473" y="4963826"/>
            <a:ext cx="3028382" cy="1684855"/>
          </a:xfrm>
          <a:prstGeom prst="rect">
            <a:avLst/>
          </a:prstGeom>
        </p:spPr>
      </p:pic>
    </p:spTree>
    <p:extLst>
      <p:ext uri="{BB962C8B-B14F-4D97-AF65-F5344CB8AC3E}">
        <p14:creationId xmlns:p14="http://schemas.microsoft.com/office/powerpoint/2010/main" val="1522294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A99-A408-4086-8CB9-81DDE0D5D3C1}"/>
              </a:ext>
            </a:extLst>
          </p:cNvPr>
          <p:cNvSpPr>
            <a:spLocks noGrp="1"/>
          </p:cNvSpPr>
          <p:nvPr>
            <p:ph type="title"/>
          </p:nvPr>
        </p:nvSpPr>
        <p:spPr>
          <a:xfrm>
            <a:off x="791680" y="2341974"/>
            <a:ext cx="3643612" cy="2456442"/>
          </a:xfrm>
        </p:spPr>
        <p:txBody>
          <a:bodyPr/>
          <a:lstStyle/>
          <a:p>
            <a:r>
              <a:rPr lang="en-US" sz="4000" b="1" u="sng" dirty="0">
                <a:latin typeface="Bahnschrift" panose="020B0502040204020203" pitchFamily="34" charset="0"/>
              </a:rPr>
              <a:t>Data</a:t>
            </a:r>
            <a:br>
              <a:rPr lang="en-US" sz="4000" b="1" u="sng" dirty="0">
                <a:latin typeface="Bahnschrift" panose="020B0502040204020203" pitchFamily="34" charset="0"/>
              </a:rPr>
            </a:br>
            <a:r>
              <a:rPr lang="en-US" sz="4000" b="1" u="sng" dirty="0">
                <a:latin typeface="Bahnschrift" panose="020B0502040204020203" pitchFamily="34" charset="0"/>
              </a:rPr>
              <a:t>Understanding</a:t>
            </a:r>
            <a:endParaRPr lang="en-IN" dirty="0"/>
          </a:p>
        </p:txBody>
      </p:sp>
      <p:pic>
        <p:nvPicPr>
          <p:cNvPr id="5" name="Content Placeholder 4">
            <a:extLst>
              <a:ext uri="{FF2B5EF4-FFF2-40B4-BE49-F238E27FC236}">
                <a16:creationId xmlns:a16="http://schemas.microsoft.com/office/drawing/2014/main" id="{9B3CB42E-EFC2-4D48-A9CB-44E9833156C5}"/>
              </a:ext>
            </a:extLst>
          </p:cNvPr>
          <p:cNvPicPr>
            <a:picLocks noGrp="1" noChangeAspect="1"/>
          </p:cNvPicPr>
          <p:nvPr>
            <p:ph idx="1"/>
          </p:nvPr>
        </p:nvPicPr>
        <p:blipFill>
          <a:blip r:embed="rId2"/>
          <a:stretch>
            <a:fillRect/>
          </a:stretch>
        </p:blipFill>
        <p:spPr>
          <a:xfrm>
            <a:off x="4590445" y="447737"/>
            <a:ext cx="2248214" cy="2734057"/>
          </a:xfrm>
        </p:spPr>
      </p:pic>
      <p:pic>
        <p:nvPicPr>
          <p:cNvPr id="12" name="Picture 11">
            <a:extLst>
              <a:ext uri="{FF2B5EF4-FFF2-40B4-BE49-F238E27FC236}">
                <a16:creationId xmlns:a16="http://schemas.microsoft.com/office/drawing/2014/main" id="{97DC1BB2-C238-4CB7-88BB-C139F2FFD0F2}"/>
              </a:ext>
            </a:extLst>
          </p:cNvPr>
          <p:cNvPicPr>
            <a:picLocks noChangeAspect="1"/>
          </p:cNvPicPr>
          <p:nvPr/>
        </p:nvPicPr>
        <p:blipFill>
          <a:blip r:embed="rId3"/>
          <a:stretch>
            <a:fillRect/>
          </a:stretch>
        </p:blipFill>
        <p:spPr>
          <a:xfrm>
            <a:off x="6993812" y="447737"/>
            <a:ext cx="4772691" cy="3788473"/>
          </a:xfrm>
          <a:prstGeom prst="rect">
            <a:avLst/>
          </a:prstGeom>
        </p:spPr>
      </p:pic>
      <p:sp>
        <p:nvSpPr>
          <p:cNvPr id="13" name="TextBox 12">
            <a:extLst>
              <a:ext uri="{FF2B5EF4-FFF2-40B4-BE49-F238E27FC236}">
                <a16:creationId xmlns:a16="http://schemas.microsoft.com/office/drawing/2014/main" id="{0C971A54-9B09-47A8-AEA0-0D38BCA703CF}"/>
              </a:ext>
            </a:extLst>
          </p:cNvPr>
          <p:cNvSpPr txBox="1"/>
          <p:nvPr/>
        </p:nvSpPr>
        <p:spPr>
          <a:xfrm>
            <a:off x="890546" y="5462546"/>
            <a:ext cx="11489635" cy="646331"/>
          </a:xfrm>
          <a:prstGeom prst="rect">
            <a:avLst/>
          </a:prstGeom>
          <a:noFill/>
        </p:spPr>
        <p:txBody>
          <a:bodyPr wrap="square" rtlCol="0">
            <a:spAutoFit/>
          </a:bodyPr>
          <a:lstStyle/>
          <a:p>
            <a:pPr marL="342900" indent="-342900">
              <a:buAutoNum type="arabicPeriod"/>
            </a:pPr>
            <a:r>
              <a:rPr lang="en-US" dirty="0"/>
              <a:t>No Null values are found in Train dataset</a:t>
            </a:r>
          </a:p>
          <a:p>
            <a:pPr marL="342900" indent="-342900">
              <a:buAutoNum type="arabicPeriod"/>
            </a:pPr>
            <a:r>
              <a:rPr lang="en-US" dirty="0"/>
              <a:t>Except 2 columns, rest all are integer type</a:t>
            </a:r>
            <a:endParaRPr lang="en-IN" dirty="0"/>
          </a:p>
        </p:txBody>
      </p:sp>
    </p:spTree>
    <p:extLst>
      <p:ext uri="{BB962C8B-B14F-4D97-AF65-F5344CB8AC3E}">
        <p14:creationId xmlns:p14="http://schemas.microsoft.com/office/powerpoint/2010/main" val="421967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4B0E-F40D-427D-9776-ED7E84C43A28}"/>
              </a:ext>
            </a:extLst>
          </p:cNvPr>
          <p:cNvSpPr>
            <a:spLocks noGrp="1"/>
          </p:cNvSpPr>
          <p:nvPr>
            <p:ph type="title"/>
          </p:nvPr>
        </p:nvSpPr>
        <p:spPr>
          <a:xfrm>
            <a:off x="888631" y="2349925"/>
            <a:ext cx="3603158" cy="2456442"/>
          </a:xfrm>
        </p:spPr>
        <p:txBody>
          <a:bodyPr/>
          <a:lstStyle/>
          <a:p>
            <a:r>
              <a:rPr lang="en-US" sz="4000" b="1" u="sng" dirty="0">
                <a:latin typeface="Bahnschrift" panose="020B0502040204020203" pitchFamily="34" charset="0"/>
              </a:rPr>
              <a:t>EDA</a:t>
            </a:r>
            <a:endParaRPr lang="en-IN" dirty="0"/>
          </a:p>
        </p:txBody>
      </p:sp>
      <p:pic>
        <p:nvPicPr>
          <p:cNvPr id="5" name="Content Placeholder 4">
            <a:extLst>
              <a:ext uri="{FF2B5EF4-FFF2-40B4-BE49-F238E27FC236}">
                <a16:creationId xmlns:a16="http://schemas.microsoft.com/office/drawing/2014/main" id="{803CF21D-9831-46DA-9D1F-0A0AB324AA88}"/>
              </a:ext>
            </a:extLst>
          </p:cNvPr>
          <p:cNvPicPr>
            <a:picLocks noGrp="1" noChangeAspect="1"/>
          </p:cNvPicPr>
          <p:nvPr>
            <p:ph idx="1"/>
          </p:nvPr>
        </p:nvPicPr>
        <p:blipFill>
          <a:blip r:embed="rId2"/>
          <a:stretch>
            <a:fillRect/>
          </a:stretch>
        </p:blipFill>
        <p:spPr>
          <a:xfrm>
            <a:off x="4755041" y="217874"/>
            <a:ext cx="2576202" cy="1466547"/>
          </a:xfrm>
        </p:spPr>
      </p:pic>
      <p:pic>
        <p:nvPicPr>
          <p:cNvPr id="7" name="Picture 6">
            <a:extLst>
              <a:ext uri="{FF2B5EF4-FFF2-40B4-BE49-F238E27FC236}">
                <a16:creationId xmlns:a16="http://schemas.microsoft.com/office/drawing/2014/main" id="{566A3B64-4549-40D6-838E-2208FD56CF1E}"/>
              </a:ext>
            </a:extLst>
          </p:cNvPr>
          <p:cNvPicPr>
            <a:picLocks noChangeAspect="1"/>
          </p:cNvPicPr>
          <p:nvPr/>
        </p:nvPicPr>
        <p:blipFill>
          <a:blip r:embed="rId3"/>
          <a:stretch>
            <a:fillRect/>
          </a:stretch>
        </p:blipFill>
        <p:spPr>
          <a:xfrm>
            <a:off x="8113447" y="205138"/>
            <a:ext cx="3292490" cy="2456442"/>
          </a:xfrm>
          <a:prstGeom prst="rect">
            <a:avLst/>
          </a:prstGeom>
        </p:spPr>
      </p:pic>
      <p:pic>
        <p:nvPicPr>
          <p:cNvPr id="9" name="Picture 8">
            <a:extLst>
              <a:ext uri="{FF2B5EF4-FFF2-40B4-BE49-F238E27FC236}">
                <a16:creationId xmlns:a16="http://schemas.microsoft.com/office/drawing/2014/main" id="{336ABCC0-83C6-412D-BDB1-1E91675CAD63}"/>
              </a:ext>
            </a:extLst>
          </p:cNvPr>
          <p:cNvPicPr>
            <a:picLocks noChangeAspect="1"/>
          </p:cNvPicPr>
          <p:nvPr/>
        </p:nvPicPr>
        <p:blipFill>
          <a:blip r:embed="rId4"/>
          <a:stretch>
            <a:fillRect/>
          </a:stretch>
        </p:blipFill>
        <p:spPr>
          <a:xfrm>
            <a:off x="4755041" y="1861640"/>
            <a:ext cx="3166013" cy="2124822"/>
          </a:xfrm>
          <a:prstGeom prst="rect">
            <a:avLst/>
          </a:prstGeom>
        </p:spPr>
      </p:pic>
      <p:pic>
        <p:nvPicPr>
          <p:cNvPr id="11" name="Picture 10">
            <a:extLst>
              <a:ext uri="{FF2B5EF4-FFF2-40B4-BE49-F238E27FC236}">
                <a16:creationId xmlns:a16="http://schemas.microsoft.com/office/drawing/2014/main" id="{F7B37954-AD89-4DB1-A7E6-2F5D02CCA454}"/>
              </a:ext>
            </a:extLst>
          </p:cNvPr>
          <p:cNvPicPr>
            <a:picLocks noChangeAspect="1"/>
          </p:cNvPicPr>
          <p:nvPr/>
        </p:nvPicPr>
        <p:blipFill>
          <a:blip r:embed="rId5"/>
          <a:stretch>
            <a:fillRect/>
          </a:stretch>
        </p:blipFill>
        <p:spPr>
          <a:xfrm>
            <a:off x="8184306" y="3014012"/>
            <a:ext cx="2004883" cy="1309092"/>
          </a:xfrm>
          <a:prstGeom prst="rect">
            <a:avLst/>
          </a:prstGeom>
        </p:spPr>
      </p:pic>
      <p:pic>
        <p:nvPicPr>
          <p:cNvPr id="13" name="Picture 12">
            <a:extLst>
              <a:ext uri="{FF2B5EF4-FFF2-40B4-BE49-F238E27FC236}">
                <a16:creationId xmlns:a16="http://schemas.microsoft.com/office/drawing/2014/main" id="{743B0C24-C996-46EE-8502-D70B60EEA12F}"/>
              </a:ext>
            </a:extLst>
          </p:cNvPr>
          <p:cNvPicPr>
            <a:picLocks noChangeAspect="1"/>
          </p:cNvPicPr>
          <p:nvPr/>
        </p:nvPicPr>
        <p:blipFill>
          <a:blip r:embed="rId6"/>
          <a:stretch>
            <a:fillRect/>
          </a:stretch>
        </p:blipFill>
        <p:spPr>
          <a:xfrm>
            <a:off x="10187117" y="3014012"/>
            <a:ext cx="2004883" cy="1317076"/>
          </a:xfrm>
          <a:prstGeom prst="rect">
            <a:avLst/>
          </a:prstGeom>
        </p:spPr>
      </p:pic>
      <p:pic>
        <p:nvPicPr>
          <p:cNvPr id="15" name="Picture 14">
            <a:extLst>
              <a:ext uri="{FF2B5EF4-FFF2-40B4-BE49-F238E27FC236}">
                <a16:creationId xmlns:a16="http://schemas.microsoft.com/office/drawing/2014/main" id="{0E742AFE-6801-42D3-B2AE-2E9A3BBD8035}"/>
              </a:ext>
            </a:extLst>
          </p:cNvPr>
          <p:cNvPicPr>
            <a:picLocks noChangeAspect="1"/>
          </p:cNvPicPr>
          <p:nvPr/>
        </p:nvPicPr>
        <p:blipFill>
          <a:blip r:embed="rId7"/>
          <a:stretch>
            <a:fillRect/>
          </a:stretch>
        </p:blipFill>
        <p:spPr>
          <a:xfrm>
            <a:off x="8182235" y="4391903"/>
            <a:ext cx="2004882" cy="1281509"/>
          </a:xfrm>
          <a:prstGeom prst="rect">
            <a:avLst/>
          </a:prstGeom>
        </p:spPr>
      </p:pic>
      <p:pic>
        <p:nvPicPr>
          <p:cNvPr id="17" name="Picture 16">
            <a:extLst>
              <a:ext uri="{FF2B5EF4-FFF2-40B4-BE49-F238E27FC236}">
                <a16:creationId xmlns:a16="http://schemas.microsoft.com/office/drawing/2014/main" id="{44109A64-377E-4A89-A22A-3272E8DFB113}"/>
              </a:ext>
            </a:extLst>
          </p:cNvPr>
          <p:cNvPicPr>
            <a:picLocks noChangeAspect="1"/>
          </p:cNvPicPr>
          <p:nvPr/>
        </p:nvPicPr>
        <p:blipFill>
          <a:blip r:embed="rId8"/>
          <a:stretch>
            <a:fillRect/>
          </a:stretch>
        </p:blipFill>
        <p:spPr>
          <a:xfrm>
            <a:off x="8182235" y="5760703"/>
            <a:ext cx="2004882" cy="1157770"/>
          </a:xfrm>
          <a:prstGeom prst="rect">
            <a:avLst/>
          </a:prstGeom>
        </p:spPr>
      </p:pic>
      <p:pic>
        <p:nvPicPr>
          <p:cNvPr id="19" name="Picture 18">
            <a:extLst>
              <a:ext uri="{FF2B5EF4-FFF2-40B4-BE49-F238E27FC236}">
                <a16:creationId xmlns:a16="http://schemas.microsoft.com/office/drawing/2014/main" id="{6578420C-4996-4613-A7F2-47F22C92CCD8}"/>
              </a:ext>
            </a:extLst>
          </p:cNvPr>
          <p:cNvPicPr>
            <a:picLocks noChangeAspect="1"/>
          </p:cNvPicPr>
          <p:nvPr/>
        </p:nvPicPr>
        <p:blipFill>
          <a:blip r:embed="rId9"/>
          <a:stretch>
            <a:fillRect/>
          </a:stretch>
        </p:blipFill>
        <p:spPr>
          <a:xfrm>
            <a:off x="10372070" y="4391903"/>
            <a:ext cx="1819930" cy="1281508"/>
          </a:xfrm>
          <a:prstGeom prst="rect">
            <a:avLst/>
          </a:prstGeom>
        </p:spPr>
      </p:pic>
      <p:pic>
        <p:nvPicPr>
          <p:cNvPr id="21" name="Picture 20">
            <a:extLst>
              <a:ext uri="{FF2B5EF4-FFF2-40B4-BE49-F238E27FC236}">
                <a16:creationId xmlns:a16="http://schemas.microsoft.com/office/drawing/2014/main" id="{836935A8-ED46-423B-8B3A-8B924D4987D9}"/>
              </a:ext>
            </a:extLst>
          </p:cNvPr>
          <p:cNvPicPr>
            <a:picLocks noChangeAspect="1"/>
          </p:cNvPicPr>
          <p:nvPr/>
        </p:nvPicPr>
        <p:blipFill>
          <a:blip r:embed="rId10"/>
          <a:stretch>
            <a:fillRect/>
          </a:stretch>
        </p:blipFill>
        <p:spPr>
          <a:xfrm>
            <a:off x="10368878" y="5734226"/>
            <a:ext cx="1826313" cy="1166081"/>
          </a:xfrm>
          <a:prstGeom prst="rect">
            <a:avLst/>
          </a:prstGeom>
        </p:spPr>
      </p:pic>
      <p:sp>
        <p:nvSpPr>
          <p:cNvPr id="22" name="TextBox 21">
            <a:extLst>
              <a:ext uri="{FF2B5EF4-FFF2-40B4-BE49-F238E27FC236}">
                <a16:creationId xmlns:a16="http://schemas.microsoft.com/office/drawing/2014/main" id="{0D5EC92D-1B52-41CF-A7DC-BB4F4C31DAEC}"/>
              </a:ext>
            </a:extLst>
          </p:cNvPr>
          <p:cNvSpPr txBox="1"/>
          <p:nvPr/>
        </p:nvSpPr>
        <p:spPr>
          <a:xfrm>
            <a:off x="684093" y="5454497"/>
            <a:ext cx="7002379" cy="369332"/>
          </a:xfrm>
          <a:prstGeom prst="rect">
            <a:avLst/>
          </a:prstGeom>
          <a:noFill/>
        </p:spPr>
        <p:txBody>
          <a:bodyPr wrap="square" rtlCol="0">
            <a:spAutoFit/>
          </a:bodyPr>
          <a:lstStyle/>
          <a:p>
            <a:r>
              <a:rPr lang="en-US" dirty="0"/>
              <a:t>1. We can see here, our columns are imbalanced. </a:t>
            </a:r>
            <a:endParaRPr lang="en-IN" dirty="0"/>
          </a:p>
        </p:txBody>
      </p:sp>
    </p:spTree>
    <p:extLst>
      <p:ext uri="{BB962C8B-B14F-4D97-AF65-F5344CB8AC3E}">
        <p14:creationId xmlns:p14="http://schemas.microsoft.com/office/powerpoint/2010/main" val="1728852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C798-4141-4A1D-BFA6-BDB0BCA18139}"/>
              </a:ext>
            </a:extLst>
          </p:cNvPr>
          <p:cNvSpPr>
            <a:spLocks noGrp="1"/>
          </p:cNvSpPr>
          <p:nvPr>
            <p:ph type="title"/>
          </p:nvPr>
        </p:nvSpPr>
        <p:spPr>
          <a:xfrm>
            <a:off x="904534" y="2349925"/>
            <a:ext cx="3580002" cy="2456442"/>
          </a:xfrm>
        </p:spPr>
        <p:txBody>
          <a:bodyPr/>
          <a:lstStyle/>
          <a:p>
            <a:r>
              <a:rPr lang="en-US" sz="4000" b="1" u="sng" dirty="0">
                <a:latin typeface="Bahnschrift" panose="020B0502040204020203" pitchFamily="34" charset="0"/>
              </a:rPr>
              <a:t>Data</a:t>
            </a:r>
            <a:br>
              <a:rPr lang="en-US" sz="4000" b="1" u="sng" dirty="0">
                <a:latin typeface="Bahnschrift" panose="020B0502040204020203" pitchFamily="34" charset="0"/>
              </a:rPr>
            </a:br>
            <a:r>
              <a:rPr lang="en-US" sz="4000" b="1" u="sng" dirty="0">
                <a:latin typeface="Bahnschrift" panose="020B0502040204020203" pitchFamily="34" charset="0"/>
              </a:rPr>
              <a:t>Understanding</a:t>
            </a:r>
            <a:endParaRPr lang="en-IN" dirty="0"/>
          </a:p>
        </p:txBody>
      </p:sp>
      <p:pic>
        <p:nvPicPr>
          <p:cNvPr id="5" name="Content Placeholder 4">
            <a:extLst>
              <a:ext uri="{FF2B5EF4-FFF2-40B4-BE49-F238E27FC236}">
                <a16:creationId xmlns:a16="http://schemas.microsoft.com/office/drawing/2014/main" id="{F0133B0B-9CC2-4B24-BD28-5D49C7A01322}"/>
              </a:ext>
            </a:extLst>
          </p:cNvPr>
          <p:cNvPicPr>
            <a:picLocks noGrp="1" noChangeAspect="1"/>
          </p:cNvPicPr>
          <p:nvPr>
            <p:ph idx="1"/>
          </p:nvPr>
        </p:nvPicPr>
        <p:blipFill>
          <a:blip r:embed="rId2"/>
          <a:stretch>
            <a:fillRect/>
          </a:stretch>
        </p:blipFill>
        <p:spPr>
          <a:xfrm>
            <a:off x="4854905" y="140885"/>
            <a:ext cx="2848373" cy="2391691"/>
          </a:xfrm>
        </p:spPr>
      </p:pic>
      <p:pic>
        <p:nvPicPr>
          <p:cNvPr id="7" name="Picture 6">
            <a:extLst>
              <a:ext uri="{FF2B5EF4-FFF2-40B4-BE49-F238E27FC236}">
                <a16:creationId xmlns:a16="http://schemas.microsoft.com/office/drawing/2014/main" id="{76BD9EDF-F0B3-4702-B1D3-7578B45A7432}"/>
              </a:ext>
            </a:extLst>
          </p:cNvPr>
          <p:cNvPicPr>
            <a:picLocks noChangeAspect="1"/>
          </p:cNvPicPr>
          <p:nvPr/>
        </p:nvPicPr>
        <p:blipFill>
          <a:blip r:embed="rId3"/>
          <a:stretch>
            <a:fillRect/>
          </a:stretch>
        </p:blipFill>
        <p:spPr>
          <a:xfrm>
            <a:off x="7822270" y="232473"/>
            <a:ext cx="4219510" cy="1590142"/>
          </a:xfrm>
          <a:prstGeom prst="rect">
            <a:avLst/>
          </a:prstGeom>
        </p:spPr>
      </p:pic>
      <p:pic>
        <p:nvPicPr>
          <p:cNvPr id="8" name="Picture 7">
            <a:extLst>
              <a:ext uri="{FF2B5EF4-FFF2-40B4-BE49-F238E27FC236}">
                <a16:creationId xmlns:a16="http://schemas.microsoft.com/office/drawing/2014/main" id="{9F935D53-D969-4D90-8C8D-42F9704A1430}"/>
              </a:ext>
            </a:extLst>
          </p:cNvPr>
          <p:cNvPicPr>
            <a:picLocks noChangeAspect="1"/>
          </p:cNvPicPr>
          <p:nvPr/>
        </p:nvPicPr>
        <p:blipFill>
          <a:blip r:embed="rId4"/>
          <a:stretch>
            <a:fillRect/>
          </a:stretch>
        </p:blipFill>
        <p:spPr>
          <a:xfrm>
            <a:off x="4871305" y="2661741"/>
            <a:ext cx="7056357" cy="1832810"/>
          </a:xfrm>
          <a:prstGeom prst="rect">
            <a:avLst/>
          </a:prstGeom>
        </p:spPr>
      </p:pic>
      <p:pic>
        <p:nvPicPr>
          <p:cNvPr id="10" name="Picture 9">
            <a:extLst>
              <a:ext uri="{FF2B5EF4-FFF2-40B4-BE49-F238E27FC236}">
                <a16:creationId xmlns:a16="http://schemas.microsoft.com/office/drawing/2014/main" id="{FC841860-D234-4954-BCDC-2275CF733B98}"/>
              </a:ext>
            </a:extLst>
          </p:cNvPr>
          <p:cNvPicPr>
            <a:picLocks noChangeAspect="1"/>
          </p:cNvPicPr>
          <p:nvPr/>
        </p:nvPicPr>
        <p:blipFill>
          <a:blip r:embed="rId5"/>
          <a:stretch>
            <a:fillRect/>
          </a:stretch>
        </p:blipFill>
        <p:spPr>
          <a:xfrm>
            <a:off x="6112400" y="4652694"/>
            <a:ext cx="5815262" cy="2064421"/>
          </a:xfrm>
          <a:prstGeom prst="rect">
            <a:avLst/>
          </a:prstGeom>
        </p:spPr>
      </p:pic>
      <p:sp>
        <p:nvSpPr>
          <p:cNvPr id="13" name="TextBox 12">
            <a:extLst>
              <a:ext uri="{FF2B5EF4-FFF2-40B4-BE49-F238E27FC236}">
                <a16:creationId xmlns:a16="http://schemas.microsoft.com/office/drawing/2014/main" id="{7C0A042D-CFFC-41FE-8AF3-54DAA80D3BCA}"/>
              </a:ext>
            </a:extLst>
          </p:cNvPr>
          <p:cNvSpPr txBox="1"/>
          <p:nvPr/>
        </p:nvSpPr>
        <p:spPr>
          <a:xfrm>
            <a:off x="264338" y="5084739"/>
            <a:ext cx="5815262" cy="1477328"/>
          </a:xfrm>
          <a:prstGeom prst="rect">
            <a:avLst/>
          </a:prstGeom>
          <a:noFill/>
        </p:spPr>
        <p:txBody>
          <a:bodyPr wrap="square" rtlCol="0">
            <a:spAutoFit/>
          </a:bodyPr>
          <a:lstStyle/>
          <a:p>
            <a:pPr marL="342900" indent="-342900">
              <a:buAutoNum type="arabicPeriod"/>
            </a:pPr>
            <a:r>
              <a:rPr lang="en-US" dirty="0"/>
              <a:t>We see, how much comments are distributed according to their categories, malignant comments are more than others.</a:t>
            </a:r>
          </a:p>
          <a:p>
            <a:pPr marL="342900" indent="-342900">
              <a:buAutoNum type="arabicPeriod"/>
            </a:pPr>
            <a:r>
              <a:rPr lang="en-US" dirty="0"/>
              <a:t>And these two datasets are our cleaned dataset.</a:t>
            </a:r>
          </a:p>
          <a:p>
            <a:pPr marL="342900" indent="-342900">
              <a:buAutoNum type="arabicPeriod"/>
            </a:pPr>
            <a:endParaRPr lang="en-IN" dirty="0"/>
          </a:p>
        </p:txBody>
      </p:sp>
    </p:spTree>
    <p:extLst>
      <p:ext uri="{BB962C8B-B14F-4D97-AF65-F5344CB8AC3E}">
        <p14:creationId xmlns:p14="http://schemas.microsoft.com/office/powerpoint/2010/main" val="410569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7556-9724-4DCA-9A64-83F95012A84E}"/>
              </a:ext>
            </a:extLst>
          </p:cNvPr>
          <p:cNvSpPr>
            <a:spLocks noGrp="1"/>
          </p:cNvSpPr>
          <p:nvPr>
            <p:ph type="title"/>
          </p:nvPr>
        </p:nvSpPr>
        <p:spPr>
          <a:xfrm>
            <a:off x="888631" y="2349925"/>
            <a:ext cx="3643264" cy="2456442"/>
          </a:xfrm>
        </p:spPr>
        <p:txBody>
          <a:bodyPr/>
          <a:lstStyle/>
          <a:p>
            <a:r>
              <a:rPr lang="en-US" sz="4000" b="1" u="sng" dirty="0">
                <a:latin typeface="Bahnschrift" panose="020B0502040204020203" pitchFamily="34" charset="0"/>
              </a:rPr>
              <a:t>Data</a:t>
            </a:r>
            <a:br>
              <a:rPr lang="en-US" sz="4000" b="1" u="sng" dirty="0">
                <a:latin typeface="Bahnschrift" panose="020B0502040204020203" pitchFamily="34" charset="0"/>
              </a:rPr>
            </a:br>
            <a:r>
              <a:rPr lang="en-US" sz="4000" b="1" u="sng" dirty="0">
                <a:latin typeface="Bahnschrift" panose="020B0502040204020203" pitchFamily="34" charset="0"/>
              </a:rPr>
              <a:t>Visualization</a:t>
            </a:r>
            <a:endParaRPr lang="en-IN" dirty="0"/>
          </a:p>
        </p:txBody>
      </p:sp>
      <p:pic>
        <p:nvPicPr>
          <p:cNvPr id="5" name="Content Placeholder 4">
            <a:extLst>
              <a:ext uri="{FF2B5EF4-FFF2-40B4-BE49-F238E27FC236}">
                <a16:creationId xmlns:a16="http://schemas.microsoft.com/office/drawing/2014/main" id="{B0A86648-559D-4BB0-A3E1-1EF54C11EE1E}"/>
              </a:ext>
            </a:extLst>
          </p:cNvPr>
          <p:cNvPicPr>
            <a:picLocks noGrp="1" noChangeAspect="1"/>
          </p:cNvPicPr>
          <p:nvPr>
            <p:ph idx="1"/>
          </p:nvPr>
        </p:nvPicPr>
        <p:blipFill>
          <a:blip r:embed="rId2"/>
          <a:stretch>
            <a:fillRect/>
          </a:stretch>
        </p:blipFill>
        <p:spPr>
          <a:xfrm>
            <a:off x="5005589" y="390209"/>
            <a:ext cx="5477927" cy="2219467"/>
          </a:xfrm>
        </p:spPr>
      </p:pic>
      <p:pic>
        <p:nvPicPr>
          <p:cNvPr id="7" name="Picture 6">
            <a:extLst>
              <a:ext uri="{FF2B5EF4-FFF2-40B4-BE49-F238E27FC236}">
                <a16:creationId xmlns:a16="http://schemas.microsoft.com/office/drawing/2014/main" id="{A9571611-4D68-4076-965C-513E9818EE4F}"/>
              </a:ext>
            </a:extLst>
          </p:cNvPr>
          <p:cNvPicPr>
            <a:picLocks noChangeAspect="1"/>
          </p:cNvPicPr>
          <p:nvPr/>
        </p:nvPicPr>
        <p:blipFill>
          <a:blip r:embed="rId3"/>
          <a:stretch>
            <a:fillRect/>
          </a:stretch>
        </p:blipFill>
        <p:spPr>
          <a:xfrm>
            <a:off x="4692316" y="2792315"/>
            <a:ext cx="1892968" cy="1571662"/>
          </a:xfrm>
          <a:prstGeom prst="rect">
            <a:avLst/>
          </a:prstGeom>
        </p:spPr>
      </p:pic>
      <p:pic>
        <p:nvPicPr>
          <p:cNvPr id="9" name="Picture 8">
            <a:extLst>
              <a:ext uri="{FF2B5EF4-FFF2-40B4-BE49-F238E27FC236}">
                <a16:creationId xmlns:a16="http://schemas.microsoft.com/office/drawing/2014/main" id="{7A1659D7-B925-4EB8-8A54-2A79D4C6FADF}"/>
              </a:ext>
            </a:extLst>
          </p:cNvPr>
          <p:cNvPicPr>
            <a:picLocks noChangeAspect="1"/>
          </p:cNvPicPr>
          <p:nvPr/>
        </p:nvPicPr>
        <p:blipFill>
          <a:blip r:embed="rId4"/>
          <a:stretch>
            <a:fillRect/>
          </a:stretch>
        </p:blipFill>
        <p:spPr>
          <a:xfrm>
            <a:off x="6745705" y="2792316"/>
            <a:ext cx="1548063" cy="1571661"/>
          </a:xfrm>
          <a:prstGeom prst="rect">
            <a:avLst/>
          </a:prstGeom>
        </p:spPr>
      </p:pic>
      <p:pic>
        <p:nvPicPr>
          <p:cNvPr id="11" name="Picture 10">
            <a:extLst>
              <a:ext uri="{FF2B5EF4-FFF2-40B4-BE49-F238E27FC236}">
                <a16:creationId xmlns:a16="http://schemas.microsoft.com/office/drawing/2014/main" id="{C289A026-A289-472E-95F6-FD5B8C223144}"/>
              </a:ext>
            </a:extLst>
          </p:cNvPr>
          <p:cNvPicPr>
            <a:picLocks noChangeAspect="1"/>
          </p:cNvPicPr>
          <p:nvPr/>
        </p:nvPicPr>
        <p:blipFill>
          <a:blip r:embed="rId5"/>
          <a:stretch>
            <a:fillRect/>
          </a:stretch>
        </p:blipFill>
        <p:spPr>
          <a:xfrm>
            <a:off x="8590549" y="2792316"/>
            <a:ext cx="1548063" cy="1456009"/>
          </a:xfrm>
          <a:prstGeom prst="rect">
            <a:avLst/>
          </a:prstGeom>
        </p:spPr>
      </p:pic>
      <p:pic>
        <p:nvPicPr>
          <p:cNvPr id="13" name="Picture 12">
            <a:extLst>
              <a:ext uri="{FF2B5EF4-FFF2-40B4-BE49-F238E27FC236}">
                <a16:creationId xmlns:a16="http://schemas.microsoft.com/office/drawing/2014/main" id="{1132E79E-139D-4A54-8AD5-8C1AB94C101C}"/>
              </a:ext>
            </a:extLst>
          </p:cNvPr>
          <p:cNvPicPr>
            <a:picLocks noChangeAspect="1"/>
          </p:cNvPicPr>
          <p:nvPr/>
        </p:nvPicPr>
        <p:blipFill>
          <a:blip r:embed="rId6"/>
          <a:stretch>
            <a:fillRect/>
          </a:stretch>
        </p:blipFill>
        <p:spPr>
          <a:xfrm>
            <a:off x="10435393" y="2792316"/>
            <a:ext cx="1492024" cy="1456009"/>
          </a:xfrm>
          <a:prstGeom prst="rect">
            <a:avLst/>
          </a:prstGeom>
        </p:spPr>
      </p:pic>
      <p:pic>
        <p:nvPicPr>
          <p:cNvPr id="15" name="Picture 14">
            <a:extLst>
              <a:ext uri="{FF2B5EF4-FFF2-40B4-BE49-F238E27FC236}">
                <a16:creationId xmlns:a16="http://schemas.microsoft.com/office/drawing/2014/main" id="{9D433CE4-98C4-4610-94A6-11DF0A68B9DF}"/>
              </a:ext>
            </a:extLst>
          </p:cNvPr>
          <p:cNvPicPr>
            <a:picLocks noChangeAspect="1"/>
          </p:cNvPicPr>
          <p:nvPr/>
        </p:nvPicPr>
        <p:blipFill>
          <a:blip r:embed="rId7"/>
          <a:stretch>
            <a:fillRect/>
          </a:stretch>
        </p:blipFill>
        <p:spPr>
          <a:xfrm>
            <a:off x="10379353" y="4687906"/>
            <a:ext cx="1548064" cy="1542707"/>
          </a:xfrm>
          <a:prstGeom prst="rect">
            <a:avLst/>
          </a:prstGeom>
        </p:spPr>
      </p:pic>
      <p:pic>
        <p:nvPicPr>
          <p:cNvPr id="17" name="Picture 16">
            <a:extLst>
              <a:ext uri="{FF2B5EF4-FFF2-40B4-BE49-F238E27FC236}">
                <a16:creationId xmlns:a16="http://schemas.microsoft.com/office/drawing/2014/main" id="{08BBCA3A-9828-425D-B6A2-C8F68C226F61}"/>
              </a:ext>
            </a:extLst>
          </p:cNvPr>
          <p:cNvPicPr>
            <a:picLocks noChangeAspect="1"/>
          </p:cNvPicPr>
          <p:nvPr/>
        </p:nvPicPr>
        <p:blipFill>
          <a:blip r:embed="rId8"/>
          <a:stretch>
            <a:fillRect/>
          </a:stretch>
        </p:blipFill>
        <p:spPr>
          <a:xfrm>
            <a:off x="8697891" y="4687906"/>
            <a:ext cx="1440721" cy="1535440"/>
          </a:xfrm>
          <a:prstGeom prst="rect">
            <a:avLst/>
          </a:prstGeom>
        </p:spPr>
      </p:pic>
      <p:sp>
        <p:nvSpPr>
          <p:cNvPr id="18" name="TextBox 17">
            <a:extLst>
              <a:ext uri="{FF2B5EF4-FFF2-40B4-BE49-F238E27FC236}">
                <a16:creationId xmlns:a16="http://schemas.microsoft.com/office/drawing/2014/main" id="{9218E1AB-28B7-4F68-AE25-EB6A271E48B6}"/>
              </a:ext>
            </a:extLst>
          </p:cNvPr>
          <p:cNvSpPr txBox="1"/>
          <p:nvPr/>
        </p:nvSpPr>
        <p:spPr>
          <a:xfrm>
            <a:off x="399033" y="5359373"/>
            <a:ext cx="7149718" cy="1200329"/>
          </a:xfrm>
          <a:prstGeom prst="rect">
            <a:avLst/>
          </a:prstGeom>
          <a:noFill/>
        </p:spPr>
        <p:txBody>
          <a:bodyPr wrap="square" rtlCol="0">
            <a:spAutoFit/>
          </a:bodyPr>
          <a:lstStyle/>
          <a:p>
            <a:pPr marL="342900" indent="-342900">
              <a:buAutoNum type="arabicPeriod"/>
            </a:pPr>
            <a:r>
              <a:rPr lang="en-US" dirty="0"/>
              <a:t>We can see, original length and cleaned length both are imbalanced.</a:t>
            </a:r>
          </a:p>
          <a:p>
            <a:pPr marL="342900" indent="-342900">
              <a:buAutoNum type="arabicPeriod"/>
            </a:pPr>
            <a:r>
              <a:rPr lang="en-US" dirty="0"/>
              <a:t>By using </a:t>
            </a:r>
            <a:r>
              <a:rPr lang="en-US" dirty="0" err="1"/>
              <a:t>Wordcloud</a:t>
            </a:r>
            <a:r>
              <a:rPr lang="en-US" dirty="0"/>
              <a:t>, we see these words are malignant, highly malignant etc.</a:t>
            </a:r>
            <a:endParaRPr lang="en-IN" dirty="0"/>
          </a:p>
        </p:txBody>
      </p:sp>
    </p:spTree>
    <p:extLst>
      <p:ext uri="{BB962C8B-B14F-4D97-AF65-F5344CB8AC3E}">
        <p14:creationId xmlns:p14="http://schemas.microsoft.com/office/powerpoint/2010/main" val="183671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5F5B-E087-4508-9292-B69E3F3B7EEE}"/>
              </a:ext>
            </a:extLst>
          </p:cNvPr>
          <p:cNvSpPr>
            <a:spLocks noGrp="1"/>
          </p:cNvSpPr>
          <p:nvPr>
            <p:ph type="title"/>
          </p:nvPr>
        </p:nvSpPr>
        <p:spPr/>
        <p:txBody>
          <a:bodyPr>
            <a:normAutofit fontScale="90000"/>
          </a:bodyPr>
          <a:lstStyle/>
          <a:p>
            <a:r>
              <a:rPr lang="en-US" b="1" u="sng" dirty="0">
                <a:latin typeface="Bahnschrift" panose="020B0502040204020203" pitchFamily="34" charset="0"/>
              </a:rPr>
              <a:t>Model Building</a:t>
            </a:r>
            <a:br>
              <a:rPr lang="en-US" b="1" u="sng" dirty="0">
                <a:latin typeface="Bahnschrift" panose="020B0502040204020203" pitchFamily="34" charset="0"/>
              </a:rPr>
            </a:br>
            <a:r>
              <a:rPr lang="en-US" b="1" u="sng" dirty="0">
                <a:latin typeface="Bahnschrift" panose="020B0502040204020203" pitchFamily="34" charset="0"/>
              </a:rPr>
              <a:t>&amp; </a:t>
            </a:r>
            <a:br>
              <a:rPr lang="en-US" b="1" u="sng" dirty="0">
                <a:latin typeface="Bahnschrift" panose="020B0502040204020203" pitchFamily="34" charset="0"/>
              </a:rPr>
            </a:br>
            <a:r>
              <a:rPr lang="en-US" b="1" u="sng" dirty="0">
                <a:latin typeface="Bahnschrift" panose="020B0502040204020203" pitchFamily="34" charset="0"/>
              </a:rPr>
              <a:t>Logistic Regression</a:t>
            </a:r>
            <a:endParaRPr lang="en-IN" dirty="0"/>
          </a:p>
        </p:txBody>
      </p:sp>
      <p:pic>
        <p:nvPicPr>
          <p:cNvPr id="5" name="Content Placeholder 4">
            <a:extLst>
              <a:ext uri="{FF2B5EF4-FFF2-40B4-BE49-F238E27FC236}">
                <a16:creationId xmlns:a16="http://schemas.microsoft.com/office/drawing/2014/main" id="{F03C7F98-1287-4F21-8DF3-04AAB50A86AE}"/>
              </a:ext>
            </a:extLst>
          </p:cNvPr>
          <p:cNvPicPr>
            <a:picLocks noGrp="1" noChangeAspect="1"/>
          </p:cNvPicPr>
          <p:nvPr>
            <p:ph idx="1"/>
          </p:nvPr>
        </p:nvPicPr>
        <p:blipFill>
          <a:blip r:embed="rId2"/>
          <a:stretch>
            <a:fillRect/>
          </a:stretch>
        </p:blipFill>
        <p:spPr>
          <a:xfrm>
            <a:off x="4990576" y="722227"/>
            <a:ext cx="2427992" cy="1260688"/>
          </a:xfrm>
        </p:spPr>
      </p:pic>
      <p:pic>
        <p:nvPicPr>
          <p:cNvPr id="7" name="Picture 6">
            <a:extLst>
              <a:ext uri="{FF2B5EF4-FFF2-40B4-BE49-F238E27FC236}">
                <a16:creationId xmlns:a16="http://schemas.microsoft.com/office/drawing/2014/main" id="{C0F46FA5-E79B-4AB7-B7B6-B6734F951DFC}"/>
              </a:ext>
            </a:extLst>
          </p:cNvPr>
          <p:cNvPicPr>
            <a:picLocks noChangeAspect="1"/>
          </p:cNvPicPr>
          <p:nvPr/>
        </p:nvPicPr>
        <p:blipFill>
          <a:blip r:embed="rId3"/>
          <a:stretch>
            <a:fillRect/>
          </a:stretch>
        </p:blipFill>
        <p:spPr>
          <a:xfrm>
            <a:off x="4990576" y="2490898"/>
            <a:ext cx="2427992" cy="2384188"/>
          </a:xfrm>
          <a:prstGeom prst="rect">
            <a:avLst/>
          </a:prstGeom>
        </p:spPr>
      </p:pic>
      <p:pic>
        <p:nvPicPr>
          <p:cNvPr id="9" name="Picture 8">
            <a:extLst>
              <a:ext uri="{FF2B5EF4-FFF2-40B4-BE49-F238E27FC236}">
                <a16:creationId xmlns:a16="http://schemas.microsoft.com/office/drawing/2014/main" id="{40ED391E-E539-4CF4-A2F0-DF4CE14FDE1D}"/>
              </a:ext>
            </a:extLst>
          </p:cNvPr>
          <p:cNvPicPr>
            <a:picLocks noChangeAspect="1"/>
          </p:cNvPicPr>
          <p:nvPr/>
        </p:nvPicPr>
        <p:blipFill>
          <a:blip r:embed="rId4"/>
          <a:stretch>
            <a:fillRect/>
          </a:stretch>
        </p:blipFill>
        <p:spPr>
          <a:xfrm>
            <a:off x="8183622" y="722227"/>
            <a:ext cx="3465039" cy="1482434"/>
          </a:xfrm>
          <a:prstGeom prst="rect">
            <a:avLst/>
          </a:prstGeom>
        </p:spPr>
      </p:pic>
      <p:pic>
        <p:nvPicPr>
          <p:cNvPr id="11" name="Picture 10">
            <a:extLst>
              <a:ext uri="{FF2B5EF4-FFF2-40B4-BE49-F238E27FC236}">
                <a16:creationId xmlns:a16="http://schemas.microsoft.com/office/drawing/2014/main" id="{94A99C47-CBF4-4E1F-8736-E69EE387CC5B}"/>
              </a:ext>
            </a:extLst>
          </p:cNvPr>
          <p:cNvPicPr>
            <a:picLocks noChangeAspect="1"/>
          </p:cNvPicPr>
          <p:nvPr/>
        </p:nvPicPr>
        <p:blipFill>
          <a:blip r:embed="rId5"/>
          <a:stretch>
            <a:fillRect/>
          </a:stretch>
        </p:blipFill>
        <p:spPr>
          <a:xfrm>
            <a:off x="8183622" y="2490898"/>
            <a:ext cx="1988868" cy="1174279"/>
          </a:xfrm>
          <a:prstGeom prst="rect">
            <a:avLst/>
          </a:prstGeom>
        </p:spPr>
      </p:pic>
      <p:pic>
        <p:nvPicPr>
          <p:cNvPr id="13" name="Picture 12">
            <a:extLst>
              <a:ext uri="{FF2B5EF4-FFF2-40B4-BE49-F238E27FC236}">
                <a16:creationId xmlns:a16="http://schemas.microsoft.com/office/drawing/2014/main" id="{D2A7945B-E958-49DB-BFBD-B12FF64AB86D}"/>
              </a:ext>
            </a:extLst>
          </p:cNvPr>
          <p:cNvPicPr>
            <a:picLocks noChangeAspect="1"/>
          </p:cNvPicPr>
          <p:nvPr/>
        </p:nvPicPr>
        <p:blipFill>
          <a:blip r:embed="rId6"/>
          <a:stretch>
            <a:fillRect/>
          </a:stretch>
        </p:blipFill>
        <p:spPr>
          <a:xfrm>
            <a:off x="7913683" y="4262806"/>
            <a:ext cx="3671367" cy="1872967"/>
          </a:xfrm>
          <a:prstGeom prst="rect">
            <a:avLst/>
          </a:prstGeom>
        </p:spPr>
      </p:pic>
      <p:sp>
        <p:nvSpPr>
          <p:cNvPr id="14" name="TextBox 13">
            <a:extLst>
              <a:ext uri="{FF2B5EF4-FFF2-40B4-BE49-F238E27FC236}">
                <a16:creationId xmlns:a16="http://schemas.microsoft.com/office/drawing/2014/main" id="{76D9FED0-A3DD-45FD-9A9F-B963DEC5D411}"/>
              </a:ext>
            </a:extLst>
          </p:cNvPr>
          <p:cNvSpPr txBox="1"/>
          <p:nvPr/>
        </p:nvSpPr>
        <p:spPr>
          <a:xfrm>
            <a:off x="556591" y="5470497"/>
            <a:ext cx="6019138" cy="646331"/>
          </a:xfrm>
          <a:prstGeom prst="rect">
            <a:avLst/>
          </a:prstGeom>
          <a:noFill/>
        </p:spPr>
        <p:txBody>
          <a:bodyPr wrap="square" rtlCol="0">
            <a:spAutoFit/>
          </a:bodyPr>
          <a:lstStyle/>
          <a:p>
            <a:pPr marL="342900" indent="-342900">
              <a:buAutoNum type="arabicPeriod"/>
            </a:pPr>
            <a:r>
              <a:rPr lang="en-US" dirty="0"/>
              <a:t>We check our accuracy by using 6-7 models.</a:t>
            </a:r>
          </a:p>
          <a:p>
            <a:pPr marL="342900" indent="-342900">
              <a:buAutoNum type="arabicPeriod"/>
            </a:pPr>
            <a:r>
              <a:rPr lang="en-US" dirty="0"/>
              <a:t>Logistic Regression is giving us 95.5% Accuracy.</a:t>
            </a:r>
            <a:endParaRPr lang="en-IN" dirty="0"/>
          </a:p>
        </p:txBody>
      </p:sp>
    </p:spTree>
    <p:extLst>
      <p:ext uri="{BB962C8B-B14F-4D97-AF65-F5344CB8AC3E}">
        <p14:creationId xmlns:p14="http://schemas.microsoft.com/office/powerpoint/2010/main" val="1809435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344F-5432-410E-BD03-3E6DB2B537FE}"/>
              </a:ext>
            </a:extLst>
          </p:cNvPr>
          <p:cNvSpPr>
            <a:spLocks noGrp="1"/>
          </p:cNvSpPr>
          <p:nvPr>
            <p:ph type="title"/>
          </p:nvPr>
        </p:nvSpPr>
        <p:spPr>
          <a:xfrm>
            <a:off x="814868" y="2349925"/>
            <a:ext cx="3671003" cy="2456442"/>
          </a:xfrm>
        </p:spPr>
        <p:txBody>
          <a:bodyPr/>
          <a:lstStyle/>
          <a:p>
            <a:r>
              <a:rPr lang="en-US" sz="4000" b="1" u="sng" dirty="0" err="1">
                <a:latin typeface="Bahnschrift" panose="020B0502040204020203" pitchFamily="34" charset="0"/>
              </a:rPr>
              <a:t>MultinomialNB</a:t>
            </a:r>
            <a:endParaRPr lang="en-IN" dirty="0"/>
          </a:p>
        </p:txBody>
      </p:sp>
      <p:pic>
        <p:nvPicPr>
          <p:cNvPr id="5" name="Content Placeholder 4">
            <a:extLst>
              <a:ext uri="{FF2B5EF4-FFF2-40B4-BE49-F238E27FC236}">
                <a16:creationId xmlns:a16="http://schemas.microsoft.com/office/drawing/2014/main" id="{921DD130-F0B4-4D8B-B98C-06BE0700473B}"/>
              </a:ext>
            </a:extLst>
          </p:cNvPr>
          <p:cNvPicPr>
            <a:picLocks noGrp="1" noChangeAspect="1"/>
          </p:cNvPicPr>
          <p:nvPr>
            <p:ph idx="1"/>
          </p:nvPr>
        </p:nvPicPr>
        <p:blipFill>
          <a:blip r:embed="rId2"/>
          <a:stretch>
            <a:fillRect/>
          </a:stretch>
        </p:blipFill>
        <p:spPr>
          <a:xfrm>
            <a:off x="4633395" y="430303"/>
            <a:ext cx="2574038" cy="2456442"/>
          </a:xfrm>
        </p:spPr>
      </p:pic>
      <p:pic>
        <p:nvPicPr>
          <p:cNvPr id="9" name="Picture 8">
            <a:extLst>
              <a:ext uri="{FF2B5EF4-FFF2-40B4-BE49-F238E27FC236}">
                <a16:creationId xmlns:a16="http://schemas.microsoft.com/office/drawing/2014/main" id="{4D0FB8B9-B23C-4B98-9B27-C928A0989BA7}"/>
              </a:ext>
            </a:extLst>
          </p:cNvPr>
          <p:cNvPicPr>
            <a:picLocks noChangeAspect="1"/>
          </p:cNvPicPr>
          <p:nvPr/>
        </p:nvPicPr>
        <p:blipFill>
          <a:blip r:embed="rId3"/>
          <a:stretch>
            <a:fillRect/>
          </a:stretch>
        </p:blipFill>
        <p:spPr>
          <a:xfrm>
            <a:off x="4633395" y="3456757"/>
            <a:ext cx="1687918" cy="1028998"/>
          </a:xfrm>
          <a:prstGeom prst="rect">
            <a:avLst/>
          </a:prstGeom>
        </p:spPr>
      </p:pic>
      <p:pic>
        <p:nvPicPr>
          <p:cNvPr id="11" name="Picture 10">
            <a:extLst>
              <a:ext uri="{FF2B5EF4-FFF2-40B4-BE49-F238E27FC236}">
                <a16:creationId xmlns:a16="http://schemas.microsoft.com/office/drawing/2014/main" id="{785F6BA8-166A-4D90-BAA2-1B4B95F66A8D}"/>
              </a:ext>
            </a:extLst>
          </p:cNvPr>
          <p:cNvPicPr>
            <a:picLocks noChangeAspect="1"/>
          </p:cNvPicPr>
          <p:nvPr/>
        </p:nvPicPr>
        <p:blipFill>
          <a:blip r:embed="rId4"/>
          <a:stretch>
            <a:fillRect/>
          </a:stretch>
        </p:blipFill>
        <p:spPr>
          <a:xfrm>
            <a:off x="7354957" y="585964"/>
            <a:ext cx="4510903" cy="1911802"/>
          </a:xfrm>
          <a:prstGeom prst="rect">
            <a:avLst/>
          </a:prstGeom>
        </p:spPr>
      </p:pic>
      <p:pic>
        <p:nvPicPr>
          <p:cNvPr id="13" name="Picture 12">
            <a:extLst>
              <a:ext uri="{FF2B5EF4-FFF2-40B4-BE49-F238E27FC236}">
                <a16:creationId xmlns:a16="http://schemas.microsoft.com/office/drawing/2014/main" id="{78CF120D-28A0-4F41-AFEA-9387F726C66B}"/>
              </a:ext>
            </a:extLst>
          </p:cNvPr>
          <p:cNvPicPr>
            <a:picLocks noChangeAspect="1"/>
          </p:cNvPicPr>
          <p:nvPr/>
        </p:nvPicPr>
        <p:blipFill>
          <a:blip r:embed="rId5"/>
          <a:stretch>
            <a:fillRect/>
          </a:stretch>
        </p:blipFill>
        <p:spPr>
          <a:xfrm>
            <a:off x="7281194" y="2743998"/>
            <a:ext cx="4658427" cy="2323655"/>
          </a:xfrm>
          <a:prstGeom prst="rect">
            <a:avLst/>
          </a:prstGeom>
        </p:spPr>
      </p:pic>
      <p:sp>
        <p:nvSpPr>
          <p:cNvPr id="14" name="TextBox 13">
            <a:extLst>
              <a:ext uri="{FF2B5EF4-FFF2-40B4-BE49-F238E27FC236}">
                <a16:creationId xmlns:a16="http://schemas.microsoft.com/office/drawing/2014/main" id="{29215D20-D754-48FB-BD17-32D84B9FE0E6}"/>
              </a:ext>
            </a:extLst>
          </p:cNvPr>
          <p:cNvSpPr txBox="1"/>
          <p:nvPr/>
        </p:nvSpPr>
        <p:spPr>
          <a:xfrm>
            <a:off x="814868" y="5653377"/>
            <a:ext cx="5140659" cy="369332"/>
          </a:xfrm>
          <a:prstGeom prst="rect">
            <a:avLst/>
          </a:prstGeom>
          <a:noFill/>
        </p:spPr>
        <p:txBody>
          <a:bodyPr wrap="square" rtlCol="0">
            <a:spAutoFit/>
          </a:bodyPr>
          <a:lstStyle/>
          <a:p>
            <a:r>
              <a:rPr lang="en-US" dirty="0"/>
              <a:t>1. </a:t>
            </a:r>
            <a:r>
              <a:rPr lang="en-US" dirty="0" err="1"/>
              <a:t>MultinomialNB</a:t>
            </a:r>
            <a:r>
              <a:rPr lang="en-US" dirty="0"/>
              <a:t> is giving us 94.6% Accuracy</a:t>
            </a:r>
            <a:endParaRPr lang="en-IN" dirty="0"/>
          </a:p>
        </p:txBody>
      </p:sp>
    </p:spTree>
    <p:extLst>
      <p:ext uri="{BB962C8B-B14F-4D97-AF65-F5344CB8AC3E}">
        <p14:creationId xmlns:p14="http://schemas.microsoft.com/office/powerpoint/2010/main" val="261490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E56E-7FC2-43DE-9CEB-6BB0228D9EBA}"/>
              </a:ext>
            </a:extLst>
          </p:cNvPr>
          <p:cNvSpPr>
            <a:spLocks noGrp="1"/>
          </p:cNvSpPr>
          <p:nvPr>
            <p:ph type="title"/>
          </p:nvPr>
        </p:nvSpPr>
        <p:spPr/>
        <p:txBody>
          <a:bodyPr/>
          <a:lstStyle/>
          <a:p>
            <a:r>
              <a:rPr lang="en-US" sz="4000" b="1" u="sng" dirty="0" err="1">
                <a:latin typeface="Bahnschrift" panose="020B0502040204020203" pitchFamily="34" charset="0"/>
              </a:rPr>
              <a:t>DecisionTree</a:t>
            </a:r>
            <a:br>
              <a:rPr lang="en-US" sz="4000" b="1" u="sng" dirty="0">
                <a:latin typeface="Bahnschrift" panose="020B0502040204020203" pitchFamily="34" charset="0"/>
              </a:rPr>
            </a:br>
            <a:r>
              <a:rPr lang="en-US" sz="4000" b="1" u="sng" dirty="0">
                <a:latin typeface="Bahnschrift" panose="020B0502040204020203" pitchFamily="34" charset="0"/>
              </a:rPr>
              <a:t>Classifier</a:t>
            </a:r>
            <a:endParaRPr lang="en-IN" dirty="0"/>
          </a:p>
        </p:txBody>
      </p:sp>
      <p:pic>
        <p:nvPicPr>
          <p:cNvPr id="5" name="Content Placeholder 4">
            <a:extLst>
              <a:ext uri="{FF2B5EF4-FFF2-40B4-BE49-F238E27FC236}">
                <a16:creationId xmlns:a16="http://schemas.microsoft.com/office/drawing/2014/main" id="{9F1A96AA-606C-4175-B094-AC8F33EBB850}"/>
              </a:ext>
            </a:extLst>
          </p:cNvPr>
          <p:cNvPicPr>
            <a:picLocks noGrp="1" noChangeAspect="1"/>
          </p:cNvPicPr>
          <p:nvPr>
            <p:ph idx="1"/>
          </p:nvPr>
        </p:nvPicPr>
        <p:blipFill>
          <a:blip r:embed="rId2"/>
          <a:stretch>
            <a:fillRect/>
          </a:stretch>
        </p:blipFill>
        <p:spPr>
          <a:xfrm>
            <a:off x="4545493" y="456443"/>
            <a:ext cx="2817833" cy="2680201"/>
          </a:xfrm>
        </p:spPr>
      </p:pic>
      <p:pic>
        <p:nvPicPr>
          <p:cNvPr id="7" name="Picture 6">
            <a:extLst>
              <a:ext uri="{FF2B5EF4-FFF2-40B4-BE49-F238E27FC236}">
                <a16:creationId xmlns:a16="http://schemas.microsoft.com/office/drawing/2014/main" id="{F400D405-C201-44BB-8DCA-C798A8C48AC8}"/>
              </a:ext>
            </a:extLst>
          </p:cNvPr>
          <p:cNvPicPr>
            <a:picLocks noChangeAspect="1"/>
          </p:cNvPicPr>
          <p:nvPr/>
        </p:nvPicPr>
        <p:blipFill>
          <a:blip r:embed="rId3"/>
          <a:stretch>
            <a:fillRect/>
          </a:stretch>
        </p:blipFill>
        <p:spPr>
          <a:xfrm>
            <a:off x="7521209" y="570128"/>
            <a:ext cx="4186901" cy="1779797"/>
          </a:xfrm>
          <a:prstGeom prst="rect">
            <a:avLst/>
          </a:prstGeom>
        </p:spPr>
      </p:pic>
      <p:pic>
        <p:nvPicPr>
          <p:cNvPr id="9" name="Picture 8">
            <a:extLst>
              <a:ext uri="{FF2B5EF4-FFF2-40B4-BE49-F238E27FC236}">
                <a16:creationId xmlns:a16="http://schemas.microsoft.com/office/drawing/2014/main" id="{AB8D4182-2E22-45D5-90A9-A3D438A41D72}"/>
              </a:ext>
            </a:extLst>
          </p:cNvPr>
          <p:cNvPicPr>
            <a:picLocks noChangeAspect="1"/>
          </p:cNvPicPr>
          <p:nvPr/>
        </p:nvPicPr>
        <p:blipFill>
          <a:blip r:embed="rId4"/>
          <a:stretch>
            <a:fillRect/>
          </a:stretch>
        </p:blipFill>
        <p:spPr>
          <a:xfrm>
            <a:off x="4545493" y="3513344"/>
            <a:ext cx="1743318" cy="1105054"/>
          </a:xfrm>
          <a:prstGeom prst="rect">
            <a:avLst/>
          </a:prstGeom>
        </p:spPr>
      </p:pic>
      <p:pic>
        <p:nvPicPr>
          <p:cNvPr id="11" name="Picture 10">
            <a:extLst>
              <a:ext uri="{FF2B5EF4-FFF2-40B4-BE49-F238E27FC236}">
                <a16:creationId xmlns:a16="http://schemas.microsoft.com/office/drawing/2014/main" id="{E93E744E-82E4-49E6-9BCA-DE4D307D869B}"/>
              </a:ext>
            </a:extLst>
          </p:cNvPr>
          <p:cNvPicPr>
            <a:picLocks noChangeAspect="1"/>
          </p:cNvPicPr>
          <p:nvPr/>
        </p:nvPicPr>
        <p:blipFill>
          <a:blip r:embed="rId5"/>
          <a:stretch>
            <a:fillRect/>
          </a:stretch>
        </p:blipFill>
        <p:spPr>
          <a:xfrm>
            <a:off x="7521209" y="2594754"/>
            <a:ext cx="4344985" cy="2211613"/>
          </a:xfrm>
          <a:prstGeom prst="rect">
            <a:avLst/>
          </a:prstGeom>
        </p:spPr>
      </p:pic>
      <p:sp>
        <p:nvSpPr>
          <p:cNvPr id="13" name="TextBox 12">
            <a:extLst>
              <a:ext uri="{FF2B5EF4-FFF2-40B4-BE49-F238E27FC236}">
                <a16:creationId xmlns:a16="http://schemas.microsoft.com/office/drawing/2014/main" id="{086AE75D-F2F8-41A6-B2A8-3E87B2FF7F43}"/>
              </a:ext>
            </a:extLst>
          </p:cNvPr>
          <p:cNvSpPr txBox="1"/>
          <p:nvPr/>
        </p:nvSpPr>
        <p:spPr>
          <a:xfrm>
            <a:off x="677849" y="5635689"/>
            <a:ext cx="6094674" cy="369332"/>
          </a:xfrm>
          <a:prstGeom prst="rect">
            <a:avLst/>
          </a:prstGeom>
          <a:noFill/>
        </p:spPr>
        <p:txBody>
          <a:bodyPr wrap="square">
            <a:spAutoFit/>
          </a:bodyPr>
          <a:lstStyle/>
          <a:p>
            <a:r>
              <a:rPr lang="en-US" dirty="0"/>
              <a:t>1. </a:t>
            </a:r>
            <a:r>
              <a:rPr lang="en-US" dirty="0" err="1"/>
              <a:t>DecisionTreeClassifer</a:t>
            </a:r>
            <a:r>
              <a:rPr lang="en-US" dirty="0"/>
              <a:t> is giving us 94.1% Accuracy</a:t>
            </a:r>
            <a:endParaRPr lang="en-IN" dirty="0"/>
          </a:p>
        </p:txBody>
      </p:sp>
    </p:spTree>
    <p:extLst>
      <p:ext uri="{BB962C8B-B14F-4D97-AF65-F5344CB8AC3E}">
        <p14:creationId xmlns:p14="http://schemas.microsoft.com/office/powerpoint/2010/main" val="253471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B1B9-0675-450F-B101-6A751BCB69BA}"/>
              </a:ext>
            </a:extLst>
          </p:cNvPr>
          <p:cNvSpPr>
            <a:spLocks noGrp="1"/>
          </p:cNvSpPr>
          <p:nvPr>
            <p:ph type="title"/>
          </p:nvPr>
        </p:nvSpPr>
        <p:spPr/>
        <p:txBody>
          <a:bodyPr/>
          <a:lstStyle/>
          <a:p>
            <a:r>
              <a:rPr lang="en-US" sz="4000" b="1" u="sng" dirty="0">
                <a:latin typeface="Bahnschrift" panose="020B0502040204020203" pitchFamily="34" charset="0"/>
              </a:rPr>
              <a:t>KNN Classifier</a:t>
            </a:r>
            <a:endParaRPr lang="en-IN" dirty="0"/>
          </a:p>
        </p:txBody>
      </p:sp>
      <p:pic>
        <p:nvPicPr>
          <p:cNvPr id="5" name="Content Placeholder 4">
            <a:extLst>
              <a:ext uri="{FF2B5EF4-FFF2-40B4-BE49-F238E27FC236}">
                <a16:creationId xmlns:a16="http://schemas.microsoft.com/office/drawing/2014/main" id="{21E2C9C1-D4C7-4222-91D6-80ECF74B0B2F}"/>
              </a:ext>
            </a:extLst>
          </p:cNvPr>
          <p:cNvPicPr>
            <a:picLocks noGrp="1" noChangeAspect="1"/>
          </p:cNvPicPr>
          <p:nvPr>
            <p:ph idx="1"/>
          </p:nvPr>
        </p:nvPicPr>
        <p:blipFill>
          <a:blip r:embed="rId2"/>
          <a:stretch>
            <a:fillRect/>
          </a:stretch>
        </p:blipFill>
        <p:spPr>
          <a:xfrm>
            <a:off x="4652233" y="439866"/>
            <a:ext cx="2540923" cy="2456442"/>
          </a:xfrm>
        </p:spPr>
      </p:pic>
      <p:pic>
        <p:nvPicPr>
          <p:cNvPr id="7" name="Picture 6">
            <a:extLst>
              <a:ext uri="{FF2B5EF4-FFF2-40B4-BE49-F238E27FC236}">
                <a16:creationId xmlns:a16="http://schemas.microsoft.com/office/drawing/2014/main" id="{44546107-8A38-4D3C-A15C-63A653646BBF}"/>
              </a:ext>
            </a:extLst>
          </p:cNvPr>
          <p:cNvPicPr>
            <a:picLocks noChangeAspect="1"/>
          </p:cNvPicPr>
          <p:nvPr/>
        </p:nvPicPr>
        <p:blipFill>
          <a:blip r:embed="rId3"/>
          <a:stretch>
            <a:fillRect/>
          </a:stretch>
        </p:blipFill>
        <p:spPr>
          <a:xfrm>
            <a:off x="7591075" y="439866"/>
            <a:ext cx="4199873" cy="1757238"/>
          </a:xfrm>
          <a:prstGeom prst="rect">
            <a:avLst/>
          </a:prstGeom>
        </p:spPr>
      </p:pic>
      <p:pic>
        <p:nvPicPr>
          <p:cNvPr id="9" name="Picture 8">
            <a:extLst>
              <a:ext uri="{FF2B5EF4-FFF2-40B4-BE49-F238E27FC236}">
                <a16:creationId xmlns:a16="http://schemas.microsoft.com/office/drawing/2014/main" id="{BAFE9A4E-4BDE-4EF7-BE9F-4E708B7B0B24}"/>
              </a:ext>
            </a:extLst>
          </p:cNvPr>
          <p:cNvPicPr>
            <a:picLocks noChangeAspect="1"/>
          </p:cNvPicPr>
          <p:nvPr/>
        </p:nvPicPr>
        <p:blipFill>
          <a:blip r:embed="rId4"/>
          <a:stretch>
            <a:fillRect/>
          </a:stretch>
        </p:blipFill>
        <p:spPr>
          <a:xfrm>
            <a:off x="4652233" y="3234756"/>
            <a:ext cx="1810003" cy="1190791"/>
          </a:xfrm>
          <a:prstGeom prst="rect">
            <a:avLst/>
          </a:prstGeom>
        </p:spPr>
      </p:pic>
      <p:pic>
        <p:nvPicPr>
          <p:cNvPr id="11" name="Picture 10">
            <a:extLst>
              <a:ext uri="{FF2B5EF4-FFF2-40B4-BE49-F238E27FC236}">
                <a16:creationId xmlns:a16="http://schemas.microsoft.com/office/drawing/2014/main" id="{B752B8D6-D948-4B0B-AADE-082C522B93E1}"/>
              </a:ext>
            </a:extLst>
          </p:cNvPr>
          <p:cNvPicPr>
            <a:picLocks noChangeAspect="1"/>
          </p:cNvPicPr>
          <p:nvPr/>
        </p:nvPicPr>
        <p:blipFill>
          <a:blip r:embed="rId5"/>
          <a:stretch>
            <a:fillRect/>
          </a:stretch>
        </p:blipFill>
        <p:spPr>
          <a:xfrm>
            <a:off x="7193156" y="2603896"/>
            <a:ext cx="4858532" cy="2452513"/>
          </a:xfrm>
          <a:prstGeom prst="rect">
            <a:avLst/>
          </a:prstGeom>
        </p:spPr>
      </p:pic>
      <p:sp>
        <p:nvSpPr>
          <p:cNvPr id="13" name="TextBox 12">
            <a:extLst>
              <a:ext uri="{FF2B5EF4-FFF2-40B4-BE49-F238E27FC236}">
                <a16:creationId xmlns:a16="http://schemas.microsoft.com/office/drawing/2014/main" id="{D63B8733-4980-464D-9E8B-B1077BCC828C}"/>
              </a:ext>
            </a:extLst>
          </p:cNvPr>
          <p:cNvSpPr txBox="1"/>
          <p:nvPr/>
        </p:nvSpPr>
        <p:spPr>
          <a:xfrm>
            <a:off x="701703" y="5683397"/>
            <a:ext cx="6094674" cy="369332"/>
          </a:xfrm>
          <a:prstGeom prst="rect">
            <a:avLst/>
          </a:prstGeom>
          <a:noFill/>
        </p:spPr>
        <p:txBody>
          <a:bodyPr wrap="square">
            <a:spAutoFit/>
          </a:bodyPr>
          <a:lstStyle/>
          <a:p>
            <a:r>
              <a:rPr lang="en-US" dirty="0"/>
              <a:t>1. KNN Classifier is giving us 91.8% Accuracy</a:t>
            </a:r>
            <a:endParaRPr lang="en-IN" dirty="0"/>
          </a:p>
        </p:txBody>
      </p:sp>
    </p:spTree>
    <p:extLst>
      <p:ext uri="{BB962C8B-B14F-4D97-AF65-F5344CB8AC3E}">
        <p14:creationId xmlns:p14="http://schemas.microsoft.com/office/powerpoint/2010/main" val="1822767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C030-FBE9-4406-8359-A08D4ED8422A}"/>
              </a:ext>
            </a:extLst>
          </p:cNvPr>
          <p:cNvSpPr>
            <a:spLocks noGrp="1"/>
          </p:cNvSpPr>
          <p:nvPr>
            <p:ph type="title"/>
          </p:nvPr>
        </p:nvSpPr>
        <p:spPr>
          <a:xfrm>
            <a:off x="749541" y="2349630"/>
            <a:ext cx="3695503" cy="2456442"/>
          </a:xfrm>
        </p:spPr>
        <p:txBody>
          <a:bodyPr/>
          <a:lstStyle/>
          <a:p>
            <a:r>
              <a:rPr lang="en-US" sz="4000" b="1" u="sng" dirty="0" err="1">
                <a:latin typeface="Bahnschrift" panose="020B0502040204020203" pitchFamily="34" charset="0"/>
              </a:rPr>
              <a:t>RandomForest</a:t>
            </a:r>
            <a:br>
              <a:rPr lang="en-US" sz="4000" b="1" u="sng" dirty="0">
                <a:latin typeface="Bahnschrift" panose="020B0502040204020203" pitchFamily="34" charset="0"/>
              </a:rPr>
            </a:br>
            <a:r>
              <a:rPr lang="en-US" sz="4000" b="1" u="sng" dirty="0">
                <a:latin typeface="Bahnschrift" panose="020B0502040204020203" pitchFamily="34" charset="0"/>
              </a:rPr>
              <a:t>Classifier</a:t>
            </a:r>
            <a:endParaRPr lang="en-IN" dirty="0"/>
          </a:p>
        </p:txBody>
      </p:sp>
      <p:pic>
        <p:nvPicPr>
          <p:cNvPr id="9" name="Content Placeholder 8">
            <a:extLst>
              <a:ext uri="{FF2B5EF4-FFF2-40B4-BE49-F238E27FC236}">
                <a16:creationId xmlns:a16="http://schemas.microsoft.com/office/drawing/2014/main" id="{A7809DA1-C3AA-4CA0-88F6-B95A10279DC3}"/>
              </a:ext>
            </a:extLst>
          </p:cNvPr>
          <p:cNvPicPr>
            <a:picLocks noGrp="1" noChangeAspect="1"/>
          </p:cNvPicPr>
          <p:nvPr>
            <p:ph idx="1"/>
          </p:nvPr>
        </p:nvPicPr>
        <p:blipFill>
          <a:blip r:embed="rId2"/>
          <a:stretch>
            <a:fillRect/>
          </a:stretch>
        </p:blipFill>
        <p:spPr>
          <a:xfrm>
            <a:off x="4445044" y="526089"/>
            <a:ext cx="2618772" cy="2585112"/>
          </a:xfrm>
        </p:spPr>
      </p:pic>
      <p:pic>
        <p:nvPicPr>
          <p:cNvPr id="11" name="Picture 10">
            <a:extLst>
              <a:ext uri="{FF2B5EF4-FFF2-40B4-BE49-F238E27FC236}">
                <a16:creationId xmlns:a16="http://schemas.microsoft.com/office/drawing/2014/main" id="{09FA12C8-6E33-4459-B8FB-0E6EE0FD12E6}"/>
              </a:ext>
            </a:extLst>
          </p:cNvPr>
          <p:cNvPicPr>
            <a:picLocks noChangeAspect="1"/>
          </p:cNvPicPr>
          <p:nvPr/>
        </p:nvPicPr>
        <p:blipFill>
          <a:blip r:embed="rId3"/>
          <a:stretch>
            <a:fillRect/>
          </a:stretch>
        </p:blipFill>
        <p:spPr>
          <a:xfrm>
            <a:off x="7481086" y="741560"/>
            <a:ext cx="4290523" cy="1835598"/>
          </a:xfrm>
          <a:prstGeom prst="rect">
            <a:avLst/>
          </a:prstGeom>
        </p:spPr>
      </p:pic>
      <p:pic>
        <p:nvPicPr>
          <p:cNvPr id="13" name="Picture 12">
            <a:extLst>
              <a:ext uri="{FF2B5EF4-FFF2-40B4-BE49-F238E27FC236}">
                <a16:creationId xmlns:a16="http://schemas.microsoft.com/office/drawing/2014/main" id="{FEFAE39D-AF50-4D87-B08A-0629B7F31ACB}"/>
              </a:ext>
            </a:extLst>
          </p:cNvPr>
          <p:cNvPicPr>
            <a:picLocks noChangeAspect="1"/>
          </p:cNvPicPr>
          <p:nvPr/>
        </p:nvPicPr>
        <p:blipFill>
          <a:blip r:embed="rId4"/>
          <a:stretch>
            <a:fillRect/>
          </a:stretch>
        </p:blipFill>
        <p:spPr>
          <a:xfrm>
            <a:off x="4584134" y="3577851"/>
            <a:ext cx="1867161" cy="1457528"/>
          </a:xfrm>
          <a:prstGeom prst="rect">
            <a:avLst/>
          </a:prstGeom>
        </p:spPr>
      </p:pic>
      <p:pic>
        <p:nvPicPr>
          <p:cNvPr id="15" name="Picture 14">
            <a:extLst>
              <a:ext uri="{FF2B5EF4-FFF2-40B4-BE49-F238E27FC236}">
                <a16:creationId xmlns:a16="http://schemas.microsoft.com/office/drawing/2014/main" id="{AB51BC6D-6630-4A6E-AF0C-7B475D00CC24}"/>
              </a:ext>
            </a:extLst>
          </p:cNvPr>
          <p:cNvPicPr>
            <a:picLocks noChangeAspect="1"/>
          </p:cNvPicPr>
          <p:nvPr/>
        </p:nvPicPr>
        <p:blipFill>
          <a:blip r:embed="rId5"/>
          <a:stretch>
            <a:fillRect/>
          </a:stretch>
        </p:blipFill>
        <p:spPr>
          <a:xfrm>
            <a:off x="7481085" y="2836160"/>
            <a:ext cx="4290523" cy="2031219"/>
          </a:xfrm>
          <a:prstGeom prst="rect">
            <a:avLst/>
          </a:prstGeom>
        </p:spPr>
      </p:pic>
      <p:sp>
        <p:nvSpPr>
          <p:cNvPr id="17" name="TextBox 16">
            <a:extLst>
              <a:ext uri="{FF2B5EF4-FFF2-40B4-BE49-F238E27FC236}">
                <a16:creationId xmlns:a16="http://schemas.microsoft.com/office/drawing/2014/main" id="{6D3335F1-27CD-408B-86BD-38CB914FC987}"/>
              </a:ext>
            </a:extLst>
          </p:cNvPr>
          <p:cNvSpPr txBox="1"/>
          <p:nvPr/>
        </p:nvSpPr>
        <p:spPr>
          <a:xfrm>
            <a:off x="630142" y="5691348"/>
            <a:ext cx="6094674" cy="369332"/>
          </a:xfrm>
          <a:prstGeom prst="rect">
            <a:avLst/>
          </a:prstGeom>
          <a:noFill/>
        </p:spPr>
        <p:txBody>
          <a:bodyPr wrap="square">
            <a:spAutoFit/>
          </a:bodyPr>
          <a:lstStyle/>
          <a:p>
            <a:r>
              <a:rPr lang="en-US" dirty="0"/>
              <a:t>1. </a:t>
            </a:r>
            <a:r>
              <a:rPr lang="en-US" dirty="0" err="1"/>
              <a:t>RandomForestClassifier</a:t>
            </a:r>
            <a:r>
              <a:rPr lang="en-US" dirty="0"/>
              <a:t> is giving us 96% Accuracy</a:t>
            </a:r>
            <a:endParaRPr lang="en-IN" dirty="0"/>
          </a:p>
        </p:txBody>
      </p:sp>
    </p:spTree>
    <p:extLst>
      <p:ext uri="{BB962C8B-B14F-4D97-AF65-F5344CB8AC3E}">
        <p14:creationId xmlns:p14="http://schemas.microsoft.com/office/powerpoint/2010/main" val="480790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D628-3582-4177-ABAE-F151F8C72814}"/>
              </a:ext>
            </a:extLst>
          </p:cNvPr>
          <p:cNvSpPr>
            <a:spLocks noGrp="1"/>
          </p:cNvSpPr>
          <p:nvPr>
            <p:ph type="title"/>
          </p:nvPr>
        </p:nvSpPr>
        <p:spPr/>
        <p:txBody>
          <a:bodyPr/>
          <a:lstStyle/>
          <a:p>
            <a:r>
              <a:rPr lang="en-US" b="1" u="sng" dirty="0">
                <a:latin typeface="Bahnschrift" panose="020B0502040204020203" pitchFamily="34" charset="0"/>
              </a:rPr>
              <a:t>Ad</a:t>
            </a:r>
            <a:r>
              <a:rPr lang="en-US" sz="4000" b="1" u="sng" dirty="0">
                <a:latin typeface="Bahnschrift" panose="020B0502040204020203" pitchFamily="34" charset="0"/>
              </a:rPr>
              <a:t>a Boost</a:t>
            </a:r>
            <a:br>
              <a:rPr lang="en-US" sz="4000" b="1" u="sng" dirty="0">
                <a:latin typeface="Bahnschrift" panose="020B0502040204020203" pitchFamily="34" charset="0"/>
              </a:rPr>
            </a:br>
            <a:r>
              <a:rPr lang="en-US" sz="4000" b="1" u="sng" dirty="0">
                <a:latin typeface="Bahnschrift" panose="020B0502040204020203" pitchFamily="34" charset="0"/>
              </a:rPr>
              <a:t>Classifier</a:t>
            </a:r>
            <a:endParaRPr lang="en-IN" dirty="0"/>
          </a:p>
        </p:txBody>
      </p:sp>
      <p:pic>
        <p:nvPicPr>
          <p:cNvPr id="5" name="Content Placeholder 4">
            <a:extLst>
              <a:ext uri="{FF2B5EF4-FFF2-40B4-BE49-F238E27FC236}">
                <a16:creationId xmlns:a16="http://schemas.microsoft.com/office/drawing/2014/main" id="{66BECA08-4125-48A7-AA78-9F54D1750607}"/>
              </a:ext>
            </a:extLst>
          </p:cNvPr>
          <p:cNvPicPr>
            <a:picLocks noGrp="1" noChangeAspect="1"/>
          </p:cNvPicPr>
          <p:nvPr>
            <p:ph idx="1"/>
          </p:nvPr>
        </p:nvPicPr>
        <p:blipFill>
          <a:blip r:embed="rId2"/>
          <a:stretch>
            <a:fillRect/>
          </a:stretch>
        </p:blipFill>
        <p:spPr>
          <a:xfrm>
            <a:off x="4639371" y="237676"/>
            <a:ext cx="2698095" cy="2561828"/>
          </a:xfrm>
        </p:spPr>
      </p:pic>
      <p:pic>
        <p:nvPicPr>
          <p:cNvPr id="7" name="Picture 6">
            <a:extLst>
              <a:ext uri="{FF2B5EF4-FFF2-40B4-BE49-F238E27FC236}">
                <a16:creationId xmlns:a16="http://schemas.microsoft.com/office/drawing/2014/main" id="{7799C629-779D-4F9D-A7DB-0F5D738CF085}"/>
              </a:ext>
            </a:extLst>
          </p:cNvPr>
          <p:cNvPicPr>
            <a:picLocks noChangeAspect="1"/>
          </p:cNvPicPr>
          <p:nvPr/>
        </p:nvPicPr>
        <p:blipFill>
          <a:blip r:embed="rId3"/>
          <a:stretch>
            <a:fillRect/>
          </a:stretch>
        </p:blipFill>
        <p:spPr>
          <a:xfrm>
            <a:off x="7782869" y="261370"/>
            <a:ext cx="4128186" cy="1661343"/>
          </a:xfrm>
          <a:prstGeom prst="rect">
            <a:avLst/>
          </a:prstGeom>
        </p:spPr>
      </p:pic>
      <p:pic>
        <p:nvPicPr>
          <p:cNvPr id="9" name="Picture 8">
            <a:extLst>
              <a:ext uri="{FF2B5EF4-FFF2-40B4-BE49-F238E27FC236}">
                <a16:creationId xmlns:a16="http://schemas.microsoft.com/office/drawing/2014/main" id="{2B94B26D-90DF-4542-8B7B-41073E72120D}"/>
              </a:ext>
            </a:extLst>
          </p:cNvPr>
          <p:cNvPicPr>
            <a:picLocks noChangeAspect="1"/>
          </p:cNvPicPr>
          <p:nvPr/>
        </p:nvPicPr>
        <p:blipFill>
          <a:blip r:embed="rId4"/>
          <a:stretch>
            <a:fillRect/>
          </a:stretch>
        </p:blipFill>
        <p:spPr>
          <a:xfrm>
            <a:off x="4639371" y="3183862"/>
            <a:ext cx="1886213" cy="1114581"/>
          </a:xfrm>
          <a:prstGeom prst="rect">
            <a:avLst/>
          </a:prstGeom>
        </p:spPr>
      </p:pic>
      <p:pic>
        <p:nvPicPr>
          <p:cNvPr id="11" name="Picture 10">
            <a:extLst>
              <a:ext uri="{FF2B5EF4-FFF2-40B4-BE49-F238E27FC236}">
                <a16:creationId xmlns:a16="http://schemas.microsoft.com/office/drawing/2014/main" id="{DC255D77-3973-4038-B2FD-3FF83F829AEF}"/>
              </a:ext>
            </a:extLst>
          </p:cNvPr>
          <p:cNvPicPr>
            <a:picLocks noChangeAspect="1"/>
          </p:cNvPicPr>
          <p:nvPr/>
        </p:nvPicPr>
        <p:blipFill>
          <a:blip r:embed="rId5"/>
          <a:stretch>
            <a:fillRect/>
          </a:stretch>
        </p:blipFill>
        <p:spPr>
          <a:xfrm>
            <a:off x="7589227" y="2349925"/>
            <a:ext cx="4280239" cy="2045965"/>
          </a:xfrm>
          <a:prstGeom prst="rect">
            <a:avLst/>
          </a:prstGeom>
        </p:spPr>
      </p:pic>
      <p:sp>
        <p:nvSpPr>
          <p:cNvPr id="13" name="TextBox 12">
            <a:extLst>
              <a:ext uri="{FF2B5EF4-FFF2-40B4-BE49-F238E27FC236}">
                <a16:creationId xmlns:a16="http://schemas.microsoft.com/office/drawing/2014/main" id="{03B92A89-B089-4E93-B6A1-7AE8552E6D58}"/>
              </a:ext>
            </a:extLst>
          </p:cNvPr>
          <p:cNvSpPr txBox="1"/>
          <p:nvPr/>
        </p:nvSpPr>
        <p:spPr>
          <a:xfrm>
            <a:off x="646044" y="5786763"/>
            <a:ext cx="6094674" cy="369332"/>
          </a:xfrm>
          <a:prstGeom prst="rect">
            <a:avLst/>
          </a:prstGeom>
          <a:noFill/>
        </p:spPr>
        <p:txBody>
          <a:bodyPr wrap="square">
            <a:spAutoFit/>
          </a:bodyPr>
          <a:lstStyle/>
          <a:p>
            <a:r>
              <a:rPr lang="en-US" dirty="0"/>
              <a:t>1. </a:t>
            </a:r>
            <a:r>
              <a:rPr lang="en-US" dirty="0" err="1"/>
              <a:t>AdaBoostClassifier</a:t>
            </a:r>
            <a:r>
              <a:rPr lang="en-US" dirty="0"/>
              <a:t> is giving us 94.4% Accuracy</a:t>
            </a:r>
            <a:endParaRPr lang="en-IN" dirty="0"/>
          </a:p>
        </p:txBody>
      </p:sp>
    </p:spTree>
    <p:extLst>
      <p:ext uri="{BB962C8B-B14F-4D97-AF65-F5344CB8AC3E}">
        <p14:creationId xmlns:p14="http://schemas.microsoft.com/office/powerpoint/2010/main" val="264644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83CE-1E5E-4EDA-8D3B-FA6C28EFB680}"/>
              </a:ext>
            </a:extLst>
          </p:cNvPr>
          <p:cNvSpPr>
            <a:spLocks noGrp="1"/>
          </p:cNvSpPr>
          <p:nvPr>
            <p:ph type="title"/>
          </p:nvPr>
        </p:nvSpPr>
        <p:spPr/>
        <p:txBody>
          <a:bodyPr/>
          <a:lstStyle/>
          <a:p>
            <a:r>
              <a:rPr lang="en-IN" sz="4000" b="1" u="sng" dirty="0">
                <a:latin typeface="Bahnschrift" panose="020B0502040204020203" pitchFamily="34" charset="0"/>
              </a:rPr>
              <a:t>Table of Content</a:t>
            </a:r>
            <a:endParaRPr lang="en-IN" dirty="0"/>
          </a:p>
        </p:txBody>
      </p:sp>
      <p:sp>
        <p:nvSpPr>
          <p:cNvPr id="3" name="Content Placeholder 2">
            <a:extLst>
              <a:ext uri="{FF2B5EF4-FFF2-40B4-BE49-F238E27FC236}">
                <a16:creationId xmlns:a16="http://schemas.microsoft.com/office/drawing/2014/main" id="{334E46FD-F39A-42FD-8849-6BA0A02E8D15}"/>
              </a:ext>
            </a:extLst>
          </p:cNvPr>
          <p:cNvSpPr>
            <a:spLocks noGrp="1"/>
          </p:cNvSpPr>
          <p:nvPr>
            <p:ph idx="1"/>
          </p:nvPr>
        </p:nvSpPr>
        <p:spPr/>
        <p:txBody>
          <a:bodyPr/>
          <a:lstStyle/>
          <a:p>
            <a:r>
              <a:rPr lang="en-IN" sz="1800" dirty="0">
                <a:latin typeface="Arial" panose="020B0604020202020204" pitchFamily="34" charset="0"/>
                <a:cs typeface="Arial" panose="020B0604020202020204" pitchFamily="34" charset="0"/>
              </a:rPr>
              <a:t>Introduction</a:t>
            </a:r>
          </a:p>
          <a:p>
            <a:r>
              <a:rPr lang="en-IN" sz="1800" dirty="0">
                <a:latin typeface="Arial" panose="020B0604020202020204" pitchFamily="34" charset="0"/>
                <a:cs typeface="Arial" panose="020B0604020202020204" pitchFamily="34" charset="0"/>
              </a:rPr>
              <a:t>Benefits of Malignant Comments Classifier</a:t>
            </a:r>
          </a:p>
          <a:p>
            <a:r>
              <a:rPr lang="en-IN" sz="1800" dirty="0">
                <a:latin typeface="Arial" panose="020B0604020202020204" pitchFamily="34" charset="0"/>
                <a:cs typeface="Arial" panose="020B0604020202020204" pitchFamily="34" charset="0"/>
              </a:rPr>
              <a:t>Problem statement</a:t>
            </a:r>
          </a:p>
          <a:p>
            <a:r>
              <a:rPr lang="en-IN" sz="1800" dirty="0">
                <a:latin typeface="Arial" panose="020B0604020202020204" pitchFamily="34" charset="0"/>
                <a:cs typeface="Arial" panose="020B0604020202020204" pitchFamily="34" charset="0"/>
              </a:rPr>
              <a:t>Objectives</a:t>
            </a:r>
          </a:p>
          <a:p>
            <a:r>
              <a:rPr lang="en-IN" sz="1800" dirty="0">
                <a:latin typeface="Arial" panose="020B0604020202020204" pitchFamily="34" charset="0"/>
                <a:cs typeface="Arial" panose="020B0604020202020204" pitchFamily="34" charset="0"/>
              </a:rPr>
              <a:t>Research Methodology</a:t>
            </a:r>
          </a:p>
          <a:p>
            <a:r>
              <a:rPr lang="en-IN" sz="1800" dirty="0">
                <a:latin typeface="Arial" panose="020B0604020202020204" pitchFamily="34" charset="0"/>
                <a:cs typeface="Arial" panose="020B0604020202020204" pitchFamily="34" charset="0"/>
              </a:rPr>
              <a:t>Data Analysis/ Visualizations/ Observations</a:t>
            </a:r>
          </a:p>
          <a:p>
            <a:r>
              <a:rPr lang="en-IN" sz="1800" dirty="0">
                <a:latin typeface="Arial" panose="020B0604020202020204" pitchFamily="34" charset="0"/>
                <a:cs typeface="Arial" panose="020B0604020202020204" pitchFamily="34" charset="0"/>
              </a:rPr>
              <a:t>Conclusions</a:t>
            </a:r>
          </a:p>
          <a:p>
            <a:endParaRPr lang="en-IN" dirty="0"/>
          </a:p>
        </p:txBody>
      </p:sp>
      <p:pic>
        <p:nvPicPr>
          <p:cNvPr id="5" name="Picture 4">
            <a:extLst>
              <a:ext uri="{FF2B5EF4-FFF2-40B4-BE49-F238E27FC236}">
                <a16:creationId xmlns:a16="http://schemas.microsoft.com/office/drawing/2014/main" id="{7E75DC53-EEEB-40FC-91E7-193CACABCB1D}"/>
              </a:ext>
            </a:extLst>
          </p:cNvPr>
          <p:cNvPicPr>
            <a:picLocks noChangeAspect="1"/>
          </p:cNvPicPr>
          <p:nvPr/>
        </p:nvPicPr>
        <p:blipFill>
          <a:blip r:embed="rId2"/>
          <a:stretch>
            <a:fillRect/>
          </a:stretch>
        </p:blipFill>
        <p:spPr>
          <a:xfrm>
            <a:off x="8641045" y="4528144"/>
            <a:ext cx="2888346" cy="1815301"/>
          </a:xfrm>
          <a:prstGeom prst="rect">
            <a:avLst/>
          </a:prstGeom>
        </p:spPr>
      </p:pic>
    </p:spTree>
    <p:extLst>
      <p:ext uri="{BB962C8B-B14F-4D97-AF65-F5344CB8AC3E}">
        <p14:creationId xmlns:p14="http://schemas.microsoft.com/office/powerpoint/2010/main" val="2143862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3442-8532-4FBF-B278-17E94A3C0E8E}"/>
              </a:ext>
            </a:extLst>
          </p:cNvPr>
          <p:cNvSpPr>
            <a:spLocks noGrp="1"/>
          </p:cNvSpPr>
          <p:nvPr>
            <p:ph type="title"/>
          </p:nvPr>
        </p:nvSpPr>
        <p:spPr/>
        <p:txBody>
          <a:bodyPr>
            <a:normAutofit/>
          </a:bodyPr>
          <a:lstStyle/>
          <a:p>
            <a:r>
              <a:rPr lang="en-US" sz="4000" b="1" u="sng" dirty="0">
                <a:latin typeface="Bahnschrift" panose="020B0502040204020203" pitchFamily="34" charset="0"/>
              </a:rPr>
              <a:t>Gradient Boosting</a:t>
            </a:r>
            <a:br>
              <a:rPr lang="en-US" sz="4000" b="1" u="sng" dirty="0">
                <a:latin typeface="Bahnschrift" panose="020B0502040204020203" pitchFamily="34" charset="0"/>
              </a:rPr>
            </a:br>
            <a:r>
              <a:rPr lang="en-US" sz="4000" b="1" u="sng" dirty="0">
                <a:latin typeface="Bahnschrift" panose="020B0502040204020203" pitchFamily="34" charset="0"/>
              </a:rPr>
              <a:t>Classifier</a:t>
            </a:r>
            <a:endParaRPr lang="en-IN" dirty="0"/>
          </a:p>
        </p:txBody>
      </p:sp>
      <p:pic>
        <p:nvPicPr>
          <p:cNvPr id="5" name="Content Placeholder 4">
            <a:extLst>
              <a:ext uri="{FF2B5EF4-FFF2-40B4-BE49-F238E27FC236}">
                <a16:creationId xmlns:a16="http://schemas.microsoft.com/office/drawing/2014/main" id="{05A502F1-05DC-4800-A27D-7E0D81A251F7}"/>
              </a:ext>
            </a:extLst>
          </p:cNvPr>
          <p:cNvPicPr>
            <a:picLocks noGrp="1" noChangeAspect="1"/>
          </p:cNvPicPr>
          <p:nvPr>
            <p:ph idx="1"/>
          </p:nvPr>
        </p:nvPicPr>
        <p:blipFill>
          <a:blip r:embed="rId2"/>
          <a:stretch>
            <a:fillRect/>
          </a:stretch>
        </p:blipFill>
        <p:spPr>
          <a:xfrm>
            <a:off x="4642052" y="328260"/>
            <a:ext cx="2676539" cy="2537412"/>
          </a:xfrm>
        </p:spPr>
      </p:pic>
      <p:pic>
        <p:nvPicPr>
          <p:cNvPr id="7" name="Picture 6">
            <a:extLst>
              <a:ext uri="{FF2B5EF4-FFF2-40B4-BE49-F238E27FC236}">
                <a16:creationId xmlns:a16="http://schemas.microsoft.com/office/drawing/2014/main" id="{A2E62219-B29B-4208-BBD1-3ECDAFF219F2}"/>
              </a:ext>
            </a:extLst>
          </p:cNvPr>
          <p:cNvPicPr>
            <a:picLocks noChangeAspect="1"/>
          </p:cNvPicPr>
          <p:nvPr/>
        </p:nvPicPr>
        <p:blipFill>
          <a:blip r:embed="rId3"/>
          <a:stretch>
            <a:fillRect/>
          </a:stretch>
        </p:blipFill>
        <p:spPr>
          <a:xfrm>
            <a:off x="7476451" y="269398"/>
            <a:ext cx="4100648" cy="1712749"/>
          </a:xfrm>
          <a:prstGeom prst="rect">
            <a:avLst/>
          </a:prstGeom>
        </p:spPr>
      </p:pic>
      <p:pic>
        <p:nvPicPr>
          <p:cNvPr id="9" name="Picture 8">
            <a:extLst>
              <a:ext uri="{FF2B5EF4-FFF2-40B4-BE49-F238E27FC236}">
                <a16:creationId xmlns:a16="http://schemas.microsoft.com/office/drawing/2014/main" id="{6C300BC8-5506-4A4A-ACC5-14DDAD500593}"/>
              </a:ext>
            </a:extLst>
          </p:cNvPr>
          <p:cNvPicPr>
            <a:picLocks noChangeAspect="1"/>
          </p:cNvPicPr>
          <p:nvPr/>
        </p:nvPicPr>
        <p:blipFill>
          <a:blip r:embed="rId4"/>
          <a:stretch>
            <a:fillRect/>
          </a:stretch>
        </p:blipFill>
        <p:spPr>
          <a:xfrm>
            <a:off x="4793541" y="3200100"/>
            <a:ext cx="1771897" cy="1209844"/>
          </a:xfrm>
          <a:prstGeom prst="rect">
            <a:avLst/>
          </a:prstGeom>
        </p:spPr>
      </p:pic>
      <p:pic>
        <p:nvPicPr>
          <p:cNvPr id="11" name="Picture 10">
            <a:extLst>
              <a:ext uri="{FF2B5EF4-FFF2-40B4-BE49-F238E27FC236}">
                <a16:creationId xmlns:a16="http://schemas.microsoft.com/office/drawing/2014/main" id="{CAEE15E1-0495-4ACE-BC7E-433F03033CF6}"/>
              </a:ext>
            </a:extLst>
          </p:cNvPr>
          <p:cNvPicPr>
            <a:picLocks noChangeAspect="1"/>
          </p:cNvPicPr>
          <p:nvPr/>
        </p:nvPicPr>
        <p:blipFill>
          <a:blip r:embed="rId5"/>
          <a:stretch>
            <a:fillRect/>
          </a:stretch>
        </p:blipFill>
        <p:spPr>
          <a:xfrm>
            <a:off x="7398460" y="2417530"/>
            <a:ext cx="4517432" cy="2321232"/>
          </a:xfrm>
          <a:prstGeom prst="rect">
            <a:avLst/>
          </a:prstGeom>
        </p:spPr>
      </p:pic>
      <p:sp>
        <p:nvSpPr>
          <p:cNvPr id="13" name="TextBox 12">
            <a:extLst>
              <a:ext uri="{FF2B5EF4-FFF2-40B4-BE49-F238E27FC236}">
                <a16:creationId xmlns:a16="http://schemas.microsoft.com/office/drawing/2014/main" id="{D5EFB293-29B4-41F6-817C-676B9FA57AF9}"/>
              </a:ext>
            </a:extLst>
          </p:cNvPr>
          <p:cNvSpPr txBox="1"/>
          <p:nvPr/>
        </p:nvSpPr>
        <p:spPr>
          <a:xfrm>
            <a:off x="813021" y="5731104"/>
            <a:ext cx="6663430" cy="369332"/>
          </a:xfrm>
          <a:prstGeom prst="rect">
            <a:avLst/>
          </a:prstGeom>
          <a:noFill/>
        </p:spPr>
        <p:txBody>
          <a:bodyPr wrap="square">
            <a:spAutoFit/>
          </a:bodyPr>
          <a:lstStyle/>
          <a:p>
            <a:r>
              <a:rPr lang="en-US" dirty="0"/>
              <a:t>1. </a:t>
            </a:r>
            <a:r>
              <a:rPr lang="en-US" dirty="0" err="1"/>
              <a:t>GradientBoostingClassifier</a:t>
            </a:r>
            <a:r>
              <a:rPr lang="en-US" dirty="0"/>
              <a:t> is giving us 93.9% Accuracy</a:t>
            </a:r>
            <a:endParaRPr lang="en-IN" dirty="0"/>
          </a:p>
        </p:txBody>
      </p:sp>
    </p:spTree>
    <p:extLst>
      <p:ext uri="{BB962C8B-B14F-4D97-AF65-F5344CB8AC3E}">
        <p14:creationId xmlns:p14="http://schemas.microsoft.com/office/powerpoint/2010/main" val="3363221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9887-0E7F-4BDE-8D06-AD86D767A90D}"/>
              </a:ext>
            </a:extLst>
          </p:cNvPr>
          <p:cNvSpPr>
            <a:spLocks noGrp="1"/>
          </p:cNvSpPr>
          <p:nvPr>
            <p:ph type="title"/>
          </p:nvPr>
        </p:nvSpPr>
        <p:spPr/>
        <p:txBody>
          <a:bodyPr>
            <a:normAutofit fontScale="90000"/>
          </a:bodyPr>
          <a:lstStyle/>
          <a:p>
            <a:r>
              <a:rPr lang="en-US" sz="4000" b="1" u="sng" dirty="0" err="1">
                <a:latin typeface="Bahnschrift" panose="020B0502040204020203" pitchFamily="34" charset="0"/>
              </a:rPr>
              <a:t>GridSearchCV</a:t>
            </a:r>
            <a:br>
              <a:rPr lang="en-US" sz="4000" b="1" u="sng" dirty="0">
                <a:latin typeface="Bahnschrift" panose="020B0502040204020203" pitchFamily="34" charset="0"/>
              </a:rPr>
            </a:br>
            <a:r>
              <a:rPr lang="en-US" sz="4000" b="1" u="sng" dirty="0">
                <a:latin typeface="Bahnschrift" panose="020B0502040204020203" pitchFamily="34" charset="0"/>
              </a:rPr>
              <a:t>Using</a:t>
            </a:r>
            <a:br>
              <a:rPr lang="en-US" sz="4000" b="1" u="sng" dirty="0">
                <a:latin typeface="Bahnschrift" panose="020B0502040204020203" pitchFamily="34" charset="0"/>
              </a:rPr>
            </a:br>
            <a:r>
              <a:rPr lang="en-US" sz="4000" b="1" u="sng" dirty="0" err="1">
                <a:latin typeface="Bahnschrift" panose="020B0502040204020203" pitchFamily="34" charset="0"/>
              </a:rPr>
              <a:t>RandomForest</a:t>
            </a:r>
            <a:endParaRPr lang="en-IN" dirty="0"/>
          </a:p>
        </p:txBody>
      </p:sp>
      <p:pic>
        <p:nvPicPr>
          <p:cNvPr id="5" name="Content Placeholder 4">
            <a:extLst>
              <a:ext uri="{FF2B5EF4-FFF2-40B4-BE49-F238E27FC236}">
                <a16:creationId xmlns:a16="http://schemas.microsoft.com/office/drawing/2014/main" id="{9338C2E8-9D80-40A1-884B-A6D3F2ACCE8D}"/>
              </a:ext>
            </a:extLst>
          </p:cNvPr>
          <p:cNvPicPr>
            <a:picLocks noGrp="1" noChangeAspect="1"/>
          </p:cNvPicPr>
          <p:nvPr>
            <p:ph idx="1"/>
          </p:nvPr>
        </p:nvPicPr>
        <p:blipFill>
          <a:blip r:embed="rId2"/>
          <a:stretch>
            <a:fillRect/>
          </a:stretch>
        </p:blipFill>
        <p:spPr>
          <a:xfrm>
            <a:off x="4744389" y="1370802"/>
            <a:ext cx="6281738" cy="2456441"/>
          </a:xfrm>
        </p:spPr>
      </p:pic>
      <p:sp>
        <p:nvSpPr>
          <p:cNvPr id="6" name="TextBox 5">
            <a:extLst>
              <a:ext uri="{FF2B5EF4-FFF2-40B4-BE49-F238E27FC236}">
                <a16:creationId xmlns:a16="http://schemas.microsoft.com/office/drawing/2014/main" id="{95A65846-0B93-410E-AD9C-475B94DC844A}"/>
              </a:ext>
            </a:extLst>
          </p:cNvPr>
          <p:cNvSpPr txBox="1"/>
          <p:nvPr/>
        </p:nvSpPr>
        <p:spPr>
          <a:xfrm>
            <a:off x="596348" y="5304560"/>
            <a:ext cx="6400800" cy="923330"/>
          </a:xfrm>
          <a:prstGeom prst="rect">
            <a:avLst/>
          </a:prstGeom>
          <a:noFill/>
        </p:spPr>
        <p:txBody>
          <a:bodyPr wrap="square" rtlCol="0">
            <a:spAutoFit/>
          </a:bodyPr>
          <a:lstStyle/>
          <a:p>
            <a:r>
              <a:rPr lang="en-US" dirty="0"/>
              <a:t>1. We see, random Forest is giving us good accuracy, so, we tried to improve accuracy by using </a:t>
            </a:r>
            <a:r>
              <a:rPr lang="en-US" dirty="0" err="1"/>
              <a:t>GridSearchCV</a:t>
            </a:r>
            <a:r>
              <a:rPr lang="en-US" dirty="0"/>
              <a:t>, but we failed to improve it.</a:t>
            </a:r>
            <a:endParaRPr lang="en-IN" dirty="0"/>
          </a:p>
        </p:txBody>
      </p:sp>
    </p:spTree>
    <p:extLst>
      <p:ext uri="{BB962C8B-B14F-4D97-AF65-F5344CB8AC3E}">
        <p14:creationId xmlns:p14="http://schemas.microsoft.com/office/powerpoint/2010/main" val="1786911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31B2-2126-42D5-B72E-87F9ACC3B058}"/>
              </a:ext>
            </a:extLst>
          </p:cNvPr>
          <p:cNvSpPr>
            <a:spLocks noGrp="1"/>
          </p:cNvSpPr>
          <p:nvPr>
            <p:ph type="title"/>
          </p:nvPr>
        </p:nvSpPr>
        <p:spPr/>
        <p:txBody>
          <a:bodyPr>
            <a:normAutofit/>
          </a:bodyPr>
          <a:lstStyle/>
          <a:p>
            <a:r>
              <a:rPr lang="en-US" sz="4000" b="1" u="sng" dirty="0">
                <a:latin typeface="Bahnschrift" panose="020B0502040204020203" pitchFamily="34" charset="0"/>
              </a:rPr>
              <a:t>Conclusion</a:t>
            </a:r>
            <a:endParaRPr lang="en-IN" dirty="0"/>
          </a:p>
        </p:txBody>
      </p:sp>
      <p:sp>
        <p:nvSpPr>
          <p:cNvPr id="3" name="Content Placeholder 2">
            <a:extLst>
              <a:ext uri="{FF2B5EF4-FFF2-40B4-BE49-F238E27FC236}">
                <a16:creationId xmlns:a16="http://schemas.microsoft.com/office/drawing/2014/main" id="{25F364C5-FEA0-489E-9049-21FDB316496A}"/>
              </a:ext>
            </a:extLst>
          </p:cNvPr>
          <p:cNvSpPr>
            <a:spLocks noGrp="1"/>
          </p:cNvSpPr>
          <p:nvPr>
            <p:ph idx="1"/>
          </p:nvPr>
        </p:nvSpPr>
        <p:spPr>
          <a:xfrm>
            <a:off x="5118447" y="803186"/>
            <a:ext cx="6281873" cy="2758998"/>
          </a:xfrm>
        </p:spPr>
        <p:txBody>
          <a:bodyPr/>
          <a:lstStyle/>
          <a:p>
            <a:r>
              <a:rPr lang="en-US" dirty="0"/>
              <a:t>We see, </a:t>
            </a:r>
            <a:r>
              <a:rPr lang="en-US" dirty="0" err="1"/>
              <a:t>RandomForest</a:t>
            </a:r>
            <a:r>
              <a:rPr lang="en-US" dirty="0"/>
              <a:t> is giving us better accuracy. So, this is our best model.</a:t>
            </a:r>
            <a:endParaRPr lang="en-IN" dirty="0"/>
          </a:p>
        </p:txBody>
      </p:sp>
    </p:spTree>
    <p:extLst>
      <p:ext uri="{BB962C8B-B14F-4D97-AF65-F5344CB8AC3E}">
        <p14:creationId xmlns:p14="http://schemas.microsoft.com/office/powerpoint/2010/main" val="345247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8CAB-9013-4991-88E1-10BD8E059EF1}"/>
              </a:ext>
            </a:extLst>
          </p:cNvPr>
          <p:cNvSpPr>
            <a:spLocks noGrp="1"/>
          </p:cNvSpPr>
          <p:nvPr>
            <p:ph type="title"/>
          </p:nvPr>
        </p:nvSpPr>
        <p:spPr/>
        <p:txBody>
          <a:bodyPr/>
          <a:lstStyle/>
          <a:p>
            <a:r>
              <a:rPr lang="en-IN" sz="4000" b="1" u="sng" dirty="0">
                <a:latin typeface="Bahnschrift" panose="020B0502040204020203" pitchFamily="34" charset="0"/>
              </a:rPr>
              <a:t>Introduction</a:t>
            </a:r>
            <a:endParaRPr lang="en-IN" dirty="0"/>
          </a:p>
        </p:txBody>
      </p:sp>
      <p:sp>
        <p:nvSpPr>
          <p:cNvPr id="3" name="Content Placeholder 2">
            <a:extLst>
              <a:ext uri="{FF2B5EF4-FFF2-40B4-BE49-F238E27FC236}">
                <a16:creationId xmlns:a16="http://schemas.microsoft.com/office/drawing/2014/main" id="{FD82CE0F-6168-4C2A-8F57-684C763FF666}"/>
              </a:ext>
            </a:extLst>
          </p:cNvPr>
          <p:cNvSpPr>
            <a:spLocks noGrp="1"/>
          </p:cNvSpPr>
          <p:nvPr>
            <p:ph idx="1"/>
          </p:nvPr>
        </p:nvSpPr>
        <p:spPr/>
        <p:txBody>
          <a:bodyPr>
            <a:normAutofit/>
          </a:bodyPr>
          <a:lstStyle/>
          <a:p>
            <a:pPr algn="just"/>
            <a:r>
              <a:rPr lang="en-US" sz="1600" dirty="0"/>
              <a:t>Over a decade, social media have been growing, and people are able to express their opinions and also discuss among others via these platforms. o These debates may arise due to differences in opinion and may often result in fights over the social media during which offensive language termed as malignant comments may be used from one side. </a:t>
            </a:r>
          </a:p>
          <a:p>
            <a:pPr algn="just"/>
            <a:r>
              <a:rPr lang="en-US" sz="1600" dirty="0"/>
              <a:t>This clearly pose the threat of abuse and harassment online.  As such, some people stop giving their opinions or give up seeking different opinions which result in unhealthy and biased discussion. </a:t>
            </a:r>
          </a:p>
          <a:p>
            <a:pPr algn="just"/>
            <a:r>
              <a:rPr lang="en-US" sz="1600" dirty="0"/>
              <a:t>Therefore it results in different platforms and communities finding it very difficult to facilitate fair conversation and are often forced to either limit user comments or get dissolved by shutting down user comments completely.</a:t>
            </a:r>
            <a:endParaRPr lang="en-IN" sz="1600" dirty="0"/>
          </a:p>
        </p:txBody>
      </p:sp>
    </p:spTree>
    <p:extLst>
      <p:ext uri="{BB962C8B-B14F-4D97-AF65-F5344CB8AC3E}">
        <p14:creationId xmlns:p14="http://schemas.microsoft.com/office/powerpoint/2010/main" val="2168127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9197-6906-4366-B2E1-0DB05DF574DE}"/>
              </a:ext>
            </a:extLst>
          </p:cNvPr>
          <p:cNvSpPr>
            <a:spLocks noGrp="1"/>
          </p:cNvSpPr>
          <p:nvPr>
            <p:ph type="title"/>
          </p:nvPr>
        </p:nvSpPr>
        <p:spPr/>
        <p:txBody>
          <a:bodyPr/>
          <a:lstStyle/>
          <a:p>
            <a:r>
              <a:rPr lang="en-IN" sz="4000" b="1" u="sng" dirty="0">
                <a:latin typeface="Bahnschrift"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5EDDF5A9-C1F0-4A92-9C9B-A065503F0B78}"/>
              </a:ext>
            </a:extLst>
          </p:cNvPr>
          <p:cNvSpPr>
            <a:spLocks noGrp="1"/>
          </p:cNvSpPr>
          <p:nvPr>
            <p:ph idx="1"/>
          </p:nvPr>
        </p:nvSpPr>
        <p:spPr/>
        <p:txBody>
          <a:bodyPr/>
          <a:lstStyle/>
          <a:p>
            <a:r>
              <a:rPr lang="en-US" dirty="0"/>
              <a:t>The main benefit of this classifier is that we can easily know about which comment is malignant or not and based on that we can easily remove it.</a:t>
            </a:r>
          </a:p>
          <a:p>
            <a:r>
              <a:rPr lang="en-US" dirty="0"/>
              <a:t>By using this project, we can reduce online hate which is increasing now a days.</a:t>
            </a:r>
          </a:p>
          <a:p>
            <a:r>
              <a:rPr lang="en-US" dirty="0"/>
              <a:t>Everyone do some hard work and give some precious time to make content and publish on social media, and peoples are just do malignant comment on that for spreading hate and by seeing hate comments, anybody can loose their confidence. So,  This is useful for social media activist or influencers to get good quality of feedback and it may bolster their confidence also.</a:t>
            </a:r>
          </a:p>
        </p:txBody>
      </p:sp>
    </p:spTree>
    <p:extLst>
      <p:ext uri="{BB962C8B-B14F-4D97-AF65-F5344CB8AC3E}">
        <p14:creationId xmlns:p14="http://schemas.microsoft.com/office/powerpoint/2010/main" val="169981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36F0-8F39-46D7-9150-9D31A8303E75}"/>
              </a:ext>
            </a:extLst>
          </p:cNvPr>
          <p:cNvSpPr>
            <a:spLocks noGrp="1"/>
          </p:cNvSpPr>
          <p:nvPr>
            <p:ph type="title"/>
          </p:nvPr>
        </p:nvSpPr>
        <p:spPr/>
        <p:txBody>
          <a:bodyPr/>
          <a:lstStyle/>
          <a:p>
            <a:r>
              <a:rPr lang="en-IN" b="1" u="sng" dirty="0">
                <a:latin typeface="Bahnschrift" panose="020B0502040204020203" pitchFamily="34" charset="0"/>
              </a:rPr>
              <a:t>About Problem Statement</a:t>
            </a:r>
            <a:endParaRPr lang="en-IN" dirty="0"/>
          </a:p>
        </p:txBody>
      </p:sp>
      <p:sp>
        <p:nvSpPr>
          <p:cNvPr id="3" name="Content Placeholder 2">
            <a:extLst>
              <a:ext uri="{FF2B5EF4-FFF2-40B4-BE49-F238E27FC236}">
                <a16:creationId xmlns:a16="http://schemas.microsoft.com/office/drawing/2014/main" id="{C7CDC6EF-8515-4387-8F0A-48CCD5E90DB9}"/>
              </a:ext>
            </a:extLst>
          </p:cNvPr>
          <p:cNvSpPr>
            <a:spLocks noGrp="1"/>
          </p:cNvSpPr>
          <p:nvPr>
            <p:ph idx="1"/>
          </p:nvPr>
        </p:nvSpPr>
        <p:spPr/>
        <p:txBody>
          <a:bodyPr>
            <a:normAutofit fontScale="77500" lnSpcReduction="20000"/>
          </a:bodyPr>
          <a:lstStyle/>
          <a:p>
            <a:pPr algn="just">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gn="just">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sz="19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endParaRPr lang="en-IN" dirty="0"/>
          </a:p>
        </p:txBody>
      </p:sp>
    </p:spTree>
    <p:extLst>
      <p:ext uri="{BB962C8B-B14F-4D97-AF65-F5344CB8AC3E}">
        <p14:creationId xmlns:p14="http://schemas.microsoft.com/office/powerpoint/2010/main" val="180546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FEAB-98FA-42C5-9AB1-C1003533B004}"/>
              </a:ext>
            </a:extLst>
          </p:cNvPr>
          <p:cNvSpPr>
            <a:spLocks noGrp="1"/>
          </p:cNvSpPr>
          <p:nvPr>
            <p:ph type="title"/>
          </p:nvPr>
        </p:nvSpPr>
        <p:spPr/>
        <p:txBody>
          <a:bodyPr/>
          <a:lstStyle/>
          <a:p>
            <a:r>
              <a:rPr lang="en-IN" b="1" u="sng" dirty="0">
                <a:latin typeface="Bahnschrift" panose="020B0502040204020203" pitchFamily="34" charset="0"/>
              </a:rPr>
              <a:t>Objectives</a:t>
            </a:r>
            <a:endParaRPr lang="en-IN" dirty="0"/>
          </a:p>
        </p:txBody>
      </p:sp>
      <p:sp>
        <p:nvSpPr>
          <p:cNvPr id="3" name="Content Placeholder 2">
            <a:extLst>
              <a:ext uri="{FF2B5EF4-FFF2-40B4-BE49-F238E27FC236}">
                <a16:creationId xmlns:a16="http://schemas.microsoft.com/office/drawing/2014/main" id="{56FF7BAF-3B4B-460A-9665-9FD1585C419F}"/>
              </a:ext>
            </a:extLst>
          </p:cNvPr>
          <p:cNvSpPr>
            <a:spLocks noGrp="1"/>
          </p:cNvSpPr>
          <p:nvPr>
            <p:ph idx="1"/>
          </p:nvPr>
        </p:nvSpPr>
        <p:spPr/>
        <p:txBody>
          <a:bodyPr/>
          <a:lstStyle/>
          <a:p>
            <a:r>
              <a:rPr lang="en-IN" sz="2000" b="1" u="sng" dirty="0">
                <a:latin typeface="Bahnschrift Condensed" panose="020B0502040204020203" pitchFamily="34" charset="0"/>
              </a:rPr>
              <a:t>Create an analytical framework to understand </a:t>
            </a:r>
          </a:p>
          <a:p>
            <a:pPr marL="0" indent="0">
              <a:buNone/>
            </a:pPr>
            <a:r>
              <a:rPr lang="en-IN" sz="1800" dirty="0"/>
              <a:t>    -  </a:t>
            </a:r>
            <a:r>
              <a:rPr lang="en-IN" sz="1800" dirty="0">
                <a:latin typeface="Arial" panose="020B0604020202020204" pitchFamily="34" charset="0"/>
                <a:cs typeface="Arial" panose="020B0604020202020204" pitchFamily="34" charset="0"/>
              </a:rPr>
              <a:t>Key factors impacting how much comment is malignant or not</a:t>
            </a:r>
          </a:p>
          <a:p>
            <a:r>
              <a:rPr lang="en-IN" sz="2000" b="1" u="sng" dirty="0">
                <a:latin typeface="Bahnschrift Condensed" panose="020B0502040204020203" pitchFamily="34" charset="0"/>
              </a:rPr>
              <a:t>Develop a modelling framework</a:t>
            </a:r>
          </a:p>
          <a:p>
            <a:pPr marL="0" indent="0">
              <a:buNone/>
            </a:pPr>
            <a:r>
              <a:rPr lang="en-IN" sz="1800" dirty="0"/>
              <a:t>    -  </a:t>
            </a:r>
            <a:r>
              <a:rPr lang="en-IN" sz="1800" dirty="0">
                <a:latin typeface="Arial" panose="020B0604020202020204" pitchFamily="34" charset="0"/>
                <a:cs typeface="Arial" panose="020B0604020202020204" pitchFamily="34" charset="0"/>
              </a:rPr>
              <a:t>To check the comment is malignant or not.</a:t>
            </a:r>
          </a:p>
          <a:p>
            <a:endParaRPr lang="en-IN" dirty="0"/>
          </a:p>
        </p:txBody>
      </p:sp>
      <p:pic>
        <p:nvPicPr>
          <p:cNvPr id="5" name="Picture 4">
            <a:extLst>
              <a:ext uri="{FF2B5EF4-FFF2-40B4-BE49-F238E27FC236}">
                <a16:creationId xmlns:a16="http://schemas.microsoft.com/office/drawing/2014/main" id="{6EF19465-F3E0-4D77-8F7D-851D894FDC02}"/>
              </a:ext>
            </a:extLst>
          </p:cNvPr>
          <p:cNvPicPr>
            <a:picLocks noChangeAspect="1"/>
          </p:cNvPicPr>
          <p:nvPr/>
        </p:nvPicPr>
        <p:blipFill>
          <a:blip r:embed="rId2"/>
          <a:stretch>
            <a:fillRect/>
          </a:stretch>
        </p:blipFill>
        <p:spPr>
          <a:xfrm>
            <a:off x="9904509" y="4321409"/>
            <a:ext cx="1638300" cy="2143125"/>
          </a:xfrm>
          <a:prstGeom prst="rect">
            <a:avLst/>
          </a:prstGeom>
        </p:spPr>
      </p:pic>
    </p:spTree>
    <p:extLst>
      <p:ext uri="{BB962C8B-B14F-4D97-AF65-F5344CB8AC3E}">
        <p14:creationId xmlns:p14="http://schemas.microsoft.com/office/powerpoint/2010/main" val="255315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44C5-67D8-42BD-9F05-6BCEF0D39B37}"/>
              </a:ext>
            </a:extLst>
          </p:cNvPr>
          <p:cNvSpPr>
            <a:spLocks noGrp="1"/>
          </p:cNvSpPr>
          <p:nvPr>
            <p:ph type="title"/>
          </p:nvPr>
        </p:nvSpPr>
        <p:spPr/>
        <p:txBody>
          <a:bodyPr/>
          <a:lstStyle/>
          <a:p>
            <a:r>
              <a:rPr lang="en-IN" sz="4000" b="1" u="sng" dirty="0">
                <a:latin typeface="Bahnschrift" panose="020B0502040204020203" pitchFamily="34" charset="0"/>
              </a:rPr>
              <a:t>Research Methodology</a:t>
            </a:r>
            <a:endParaRPr lang="en-IN" dirty="0"/>
          </a:p>
        </p:txBody>
      </p:sp>
      <p:sp>
        <p:nvSpPr>
          <p:cNvPr id="3" name="Content Placeholder 2">
            <a:extLst>
              <a:ext uri="{FF2B5EF4-FFF2-40B4-BE49-F238E27FC236}">
                <a16:creationId xmlns:a16="http://schemas.microsoft.com/office/drawing/2014/main" id="{39DDCA42-71ED-42BB-B624-23E63E536A8C}"/>
              </a:ext>
            </a:extLst>
          </p:cNvPr>
          <p:cNvSpPr>
            <a:spLocks noGrp="1"/>
          </p:cNvSpPr>
          <p:nvPr>
            <p:ph idx="1"/>
          </p:nvPr>
        </p:nvSpPr>
        <p:spPr/>
        <p:txBody>
          <a:bodyPr/>
          <a:lstStyle/>
          <a:p>
            <a:r>
              <a:rPr lang="en-US" sz="2400" b="1" u="sng" dirty="0">
                <a:latin typeface="Bahnschrift Condensed" panose="020B0502040204020203" pitchFamily="34" charset="0"/>
                <a:cs typeface="Arial" panose="020B0604020202020204" pitchFamily="34" charset="0"/>
              </a:rPr>
              <a:t>The research methodology adopted for this is given as follows:</a:t>
            </a:r>
          </a:p>
          <a:p>
            <a:pPr marL="0" indent="0" algn="just">
              <a:buNone/>
            </a:pPr>
            <a:r>
              <a:rPr lang="en-US" sz="1800" b="1" u="sng" dirty="0">
                <a:latin typeface="Arial" panose="020B0604020202020204" pitchFamily="34" charset="0"/>
                <a:cs typeface="Arial" panose="020B0604020202020204" pitchFamily="34" charset="0"/>
              </a:rPr>
              <a:t>Research design</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The research design adopted for this study is descriptive research design. The descriptive research design focuses on the accurate description of the variables present in the problem.</a:t>
            </a:r>
          </a:p>
          <a:p>
            <a:pPr marL="0" indent="0" algn="just">
              <a:buNone/>
            </a:pPr>
            <a:r>
              <a:rPr lang="en-US" sz="1800" b="1" u="sng" dirty="0">
                <a:latin typeface="Arial" panose="020B0604020202020204" pitchFamily="34" charset="0"/>
                <a:cs typeface="Arial" panose="020B0604020202020204" pitchFamily="34" charset="0"/>
              </a:rPr>
              <a:t>Sampling</a:t>
            </a: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Sampling allows concentrating upon a relatively smaller number of people and hence, to devote more energy that the information collected from them is accurate. </a:t>
            </a:r>
          </a:p>
          <a:p>
            <a:pPr marL="0" indent="0" algn="just">
              <a:buNone/>
            </a:pPr>
            <a:r>
              <a:rPr lang="en-US" sz="1800" b="1" u="sng" dirty="0">
                <a:latin typeface="Arial" panose="020B0604020202020204" pitchFamily="34" charset="0"/>
                <a:cs typeface="Arial" panose="020B0604020202020204" pitchFamily="34" charset="0"/>
              </a:rPr>
              <a:t>Sampling Size</a:t>
            </a:r>
            <a:r>
              <a:rPr lang="en-US" sz="1800" dirty="0">
                <a:latin typeface="Arial" panose="020B0604020202020204" pitchFamily="34" charset="0"/>
                <a:cs typeface="Arial" panose="020B0604020202020204" pitchFamily="34" charset="0"/>
              </a:rPr>
              <a:t>: The total size of the sample is 153164 respondents. </a:t>
            </a:r>
            <a:endParaRPr lang="en-IN" sz="1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2893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6F1C-F7C2-4634-BD2F-37AA501E0BED}"/>
              </a:ext>
            </a:extLst>
          </p:cNvPr>
          <p:cNvSpPr>
            <a:spLocks noGrp="1"/>
          </p:cNvSpPr>
          <p:nvPr>
            <p:ph type="title"/>
          </p:nvPr>
        </p:nvSpPr>
        <p:spPr/>
        <p:txBody>
          <a:bodyPr/>
          <a:lstStyle/>
          <a:p>
            <a:r>
              <a:rPr lang="en-IN" sz="4000" b="1" u="sng" dirty="0">
                <a:latin typeface="Bahnschrift" panose="020B0502040204020203" pitchFamily="34" charset="0"/>
              </a:rPr>
              <a:t>Data Analysis and Interpretation</a:t>
            </a:r>
            <a:endParaRPr lang="en-IN" dirty="0"/>
          </a:p>
        </p:txBody>
      </p:sp>
      <p:pic>
        <p:nvPicPr>
          <p:cNvPr id="5" name="Content Placeholder 4">
            <a:extLst>
              <a:ext uri="{FF2B5EF4-FFF2-40B4-BE49-F238E27FC236}">
                <a16:creationId xmlns:a16="http://schemas.microsoft.com/office/drawing/2014/main" id="{813BD7E5-F590-43FB-AEF9-E48679D097BE}"/>
              </a:ext>
            </a:extLst>
          </p:cNvPr>
          <p:cNvPicPr>
            <a:picLocks noGrp="1" noChangeAspect="1"/>
          </p:cNvPicPr>
          <p:nvPr>
            <p:ph idx="1"/>
          </p:nvPr>
        </p:nvPicPr>
        <p:blipFill>
          <a:blip r:embed="rId2"/>
          <a:stretch>
            <a:fillRect/>
          </a:stretch>
        </p:blipFill>
        <p:spPr>
          <a:xfrm>
            <a:off x="4564938" y="663942"/>
            <a:ext cx="7338163" cy="727536"/>
          </a:xfrm>
        </p:spPr>
      </p:pic>
      <p:pic>
        <p:nvPicPr>
          <p:cNvPr id="7" name="Picture 6">
            <a:extLst>
              <a:ext uri="{FF2B5EF4-FFF2-40B4-BE49-F238E27FC236}">
                <a16:creationId xmlns:a16="http://schemas.microsoft.com/office/drawing/2014/main" id="{F5ED4B0D-D43F-417A-98EA-686A61A23B57}"/>
              </a:ext>
            </a:extLst>
          </p:cNvPr>
          <p:cNvPicPr>
            <a:picLocks noChangeAspect="1"/>
          </p:cNvPicPr>
          <p:nvPr/>
        </p:nvPicPr>
        <p:blipFill>
          <a:blip r:embed="rId3"/>
          <a:stretch>
            <a:fillRect/>
          </a:stretch>
        </p:blipFill>
        <p:spPr>
          <a:xfrm>
            <a:off x="4564939" y="1512874"/>
            <a:ext cx="7338164" cy="2162477"/>
          </a:xfrm>
          <a:prstGeom prst="rect">
            <a:avLst/>
          </a:prstGeom>
        </p:spPr>
      </p:pic>
      <p:sp>
        <p:nvSpPr>
          <p:cNvPr id="14" name="TextBox 13">
            <a:extLst>
              <a:ext uri="{FF2B5EF4-FFF2-40B4-BE49-F238E27FC236}">
                <a16:creationId xmlns:a16="http://schemas.microsoft.com/office/drawing/2014/main" id="{E1978883-D942-4B1F-B04F-AA2705DE59EE}"/>
              </a:ext>
            </a:extLst>
          </p:cNvPr>
          <p:cNvSpPr txBox="1"/>
          <p:nvPr/>
        </p:nvSpPr>
        <p:spPr>
          <a:xfrm>
            <a:off x="333954" y="5446643"/>
            <a:ext cx="5677231" cy="1200329"/>
          </a:xfrm>
          <a:prstGeom prst="rect">
            <a:avLst/>
          </a:prstGeom>
          <a:noFill/>
        </p:spPr>
        <p:txBody>
          <a:bodyPr wrap="square" rtlCol="0">
            <a:spAutoFit/>
          </a:bodyPr>
          <a:lstStyle/>
          <a:p>
            <a:pPr marL="342900" indent="-342900">
              <a:buAutoNum type="arabicPeriod"/>
            </a:pPr>
            <a:r>
              <a:rPr lang="en-US" dirty="0"/>
              <a:t>We have two Dataset- Train and Test</a:t>
            </a:r>
          </a:p>
          <a:p>
            <a:pPr marL="342900" indent="-342900">
              <a:buAutoNum type="arabicPeriod"/>
            </a:pPr>
            <a:r>
              <a:rPr lang="en-US" dirty="0"/>
              <a:t>Train Dataset contains 8 columns</a:t>
            </a:r>
          </a:p>
          <a:p>
            <a:pPr marL="342900" indent="-342900">
              <a:buAutoNum type="arabicPeriod"/>
            </a:pPr>
            <a:r>
              <a:rPr lang="en-US" dirty="0"/>
              <a:t>Test Dataset contains 2 columns</a:t>
            </a:r>
          </a:p>
          <a:p>
            <a:pPr marL="342900" indent="-342900">
              <a:buAutoNum type="arabicPeriod"/>
            </a:pPr>
            <a:endParaRPr lang="en-IN" dirty="0"/>
          </a:p>
        </p:txBody>
      </p:sp>
      <p:pic>
        <p:nvPicPr>
          <p:cNvPr id="16" name="Picture 15">
            <a:extLst>
              <a:ext uri="{FF2B5EF4-FFF2-40B4-BE49-F238E27FC236}">
                <a16:creationId xmlns:a16="http://schemas.microsoft.com/office/drawing/2014/main" id="{A29015DF-7769-4524-99D0-5A0997D9D03F}"/>
              </a:ext>
            </a:extLst>
          </p:cNvPr>
          <p:cNvPicPr>
            <a:picLocks noChangeAspect="1"/>
          </p:cNvPicPr>
          <p:nvPr/>
        </p:nvPicPr>
        <p:blipFill>
          <a:blip r:embed="rId4"/>
          <a:stretch>
            <a:fillRect/>
          </a:stretch>
        </p:blipFill>
        <p:spPr>
          <a:xfrm>
            <a:off x="6408751" y="3983295"/>
            <a:ext cx="5494350" cy="2250519"/>
          </a:xfrm>
          <a:prstGeom prst="rect">
            <a:avLst/>
          </a:prstGeom>
        </p:spPr>
      </p:pic>
    </p:spTree>
    <p:extLst>
      <p:ext uri="{BB962C8B-B14F-4D97-AF65-F5344CB8AC3E}">
        <p14:creationId xmlns:p14="http://schemas.microsoft.com/office/powerpoint/2010/main" val="382066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BF6F-2364-47A2-AA90-64265AA1A228}"/>
              </a:ext>
            </a:extLst>
          </p:cNvPr>
          <p:cNvSpPr>
            <a:spLocks noGrp="1"/>
          </p:cNvSpPr>
          <p:nvPr>
            <p:ph type="title"/>
          </p:nvPr>
        </p:nvSpPr>
        <p:spPr>
          <a:xfrm>
            <a:off x="805732" y="2326071"/>
            <a:ext cx="3611807" cy="2456442"/>
          </a:xfrm>
        </p:spPr>
        <p:txBody>
          <a:bodyPr/>
          <a:lstStyle/>
          <a:p>
            <a:r>
              <a:rPr lang="en-US" sz="4000" b="1" u="sng" dirty="0">
                <a:latin typeface="Bahnschrift" panose="020B0502040204020203" pitchFamily="34" charset="0"/>
              </a:rPr>
              <a:t>Data Understanding</a:t>
            </a:r>
            <a:endParaRPr lang="en-IN" dirty="0"/>
          </a:p>
        </p:txBody>
      </p:sp>
      <p:pic>
        <p:nvPicPr>
          <p:cNvPr id="4" name="Content Placeholder 3">
            <a:extLst>
              <a:ext uri="{FF2B5EF4-FFF2-40B4-BE49-F238E27FC236}">
                <a16:creationId xmlns:a16="http://schemas.microsoft.com/office/drawing/2014/main" id="{535BE6B4-69B3-4DA4-B3D6-D502AC537D38}"/>
              </a:ext>
            </a:extLst>
          </p:cNvPr>
          <p:cNvPicPr>
            <a:picLocks noGrp="1" noChangeAspect="1"/>
          </p:cNvPicPr>
          <p:nvPr>
            <p:ph idx="1"/>
          </p:nvPr>
        </p:nvPicPr>
        <p:blipFill>
          <a:blip r:embed="rId2"/>
          <a:stretch>
            <a:fillRect/>
          </a:stretch>
        </p:blipFill>
        <p:spPr>
          <a:xfrm>
            <a:off x="4804316" y="283185"/>
            <a:ext cx="3219899" cy="1143160"/>
          </a:xfrm>
          <a:prstGeom prst="rect">
            <a:avLst/>
          </a:prstGeom>
        </p:spPr>
      </p:pic>
      <p:pic>
        <p:nvPicPr>
          <p:cNvPr id="5" name="Picture 4">
            <a:extLst>
              <a:ext uri="{FF2B5EF4-FFF2-40B4-BE49-F238E27FC236}">
                <a16:creationId xmlns:a16="http://schemas.microsoft.com/office/drawing/2014/main" id="{23CA1EAF-5F24-4EEA-869B-3DA5E8577F5C}"/>
              </a:ext>
            </a:extLst>
          </p:cNvPr>
          <p:cNvPicPr>
            <a:picLocks noChangeAspect="1"/>
          </p:cNvPicPr>
          <p:nvPr/>
        </p:nvPicPr>
        <p:blipFill>
          <a:blip r:embed="rId3"/>
          <a:stretch>
            <a:fillRect/>
          </a:stretch>
        </p:blipFill>
        <p:spPr>
          <a:xfrm>
            <a:off x="4780683" y="1413195"/>
            <a:ext cx="2630634" cy="1106315"/>
          </a:xfrm>
          <a:prstGeom prst="rect">
            <a:avLst/>
          </a:prstGeom>
        </p:spPr>
      </p:pic>
      <p:pic>
        <p:nvPicPr>
          <p:cNvPr id="6" name="Picture 5">
            <a:extLst>
              <a:ext uri="{FF2B5EF4-FFF2-40B4-BE49-F238E27FC236}">
                <a16:creationId xmlns:a16="http://schemas.microsoft.com/office/drawing/2014/main" id="{EB77AC57-B41B-4F24-ABC0-AD16BC6BE685}"/>
              </a:ext>
            </a:extLst>
          </p:cNvPr>
          <p:cNvPicPr>
            <a:picLocks noChangeAspect="1"/>
          </p:cNvPicPr>
          <p:nvPr/>
        </p:nvPicPr>
        <p:blipFill>
          <a:blip r:embed="rId4"/>
          <a:stretch>
            <a:fillRect/>
          </a:stretch>
        </p:blipFill>
        <p:spPr>
          <a:xfrm>
            <a:off x="4780683" y="4266014"/>
            <a:ext cx="6277705" cy="1009620"/>
          </a:xfrm>
          <a:prstGeom prst="rect">
            <a:avLst/>
          </a:prstGeom>
        </p:spPr>
      </p:pic>
      <p:sp>
        <p:nvSpPr>
          <p:cNvPr id="10" name="TextBox 9">
            <a:extLst>
              <a:ext uri="{FF2B5EF4-FFF2-40B4-BE49-F238E27FC236}">
                <a16:creationId xmlns:a16="http://schemas.microsoft.com/office/drawing/2014/main" id="{709E2AC0-A50B-42BC-B2E8-29E068497F5E}"/>
              </a:ext>
            </a:extLst>
          </p:cNvPr>
          <p:cNvSpPr txBox="1"/>
          <p:nvPr/>
        </p:nvSpPr>
        <p:spPr>
          <a:xfrm>
            <a:off x="326003" y="5359179"/>
            <a:ext cx="10964849" cy="1200329"/>
          </a:xfrm>
          <a:prstGeom prst="rect">
            <a:avLst/>
          </a:prstGeom>
          <a:noFill/>
        </p:spPr>
        <p:txBody>
          <a:bodyPr wrap="square" rtlCol="0">
            <a:spAutoFit/>
          </a:bodyPr>
          <a:lstStyle/>
          <a:p>
            <a:pPr marL="342900" indent="-342900">
              <a:buAutoNum type="arabicPeriod"/>
            </a:pPr>
            <a:r>
              <a:rPr lang="en-US" dirty="0"/>
              <a:t>Shape of Train Dataset is 159571 rows and 8 columns</a:t>
            </a:r>
          </a:p>
          <a:p>
            <a:pPr marL="342900" indent="-342900">
              <a:buAutoNum type="arabicPeriod"/>
            </a:pPr>
            <a:r>
              <a:rPr lang="en-US" dirty="0"/>
              <a:t>Shape of test dataset is 153164 rows and 2 columns</a:t>
            </a:r>
          </a:p>
          <a:p>
            <a:pPr marL="342900" indent="-342900">
              <a:buAutoNum type="arabicPeriod"/>
            </a:pPr>
            <a:r>
              <a:rPr lang="en-US" dirty="0"/>
              <a:t>No duplicate values found in train dataset</a:t>
            </a:r>
          </a:p>
          <a:p>
            <a:pPr marL="342900" indent="-342900">
              <a:buAutoNum type="arabicPeriod"/>
            </a:pPr>
            <a:r>
              <a:rPr lang="en-US" dirty="0"/>
              <a:t>No null values found in test dataset and both the columns are object type in test dataset</a:t>
            </a:r>
            <a:endParaRPr lang="en-IN" dirty="0"/>
          </a:p>
        </p:txBody>
      </p:sp>
      <p:pic>
        <p:nvPicPr>
          <p:cNvPr id="11" name="Picture 10">
            <a:extLst>
              <a:ext uri="{FF2B5EF4-FFF2-40B4-BE49-F238E27FC236}">
                <a16:creationId xmlns:a16="http://schemas.microsoft.com/office/drawing/2014/main" id="{D4B70725-9BDF-4D32-8DC8-4091E0A3F23D}"/>
              </a:ext>
            </a:extLst>
          </p:cNvPr>
          <p:cNvPicPr>
            <a:picLocks noChangeAspect="1"/>
          </p:cNvPicPr>
          <p:nvPr/>
        </p:nvPicPr>
        <p:blipFill>
          <a:blip r:embed="rId5"/>
          <a:stretch>
            <a:fillRect/>
          </a:stretch>
        </p:blipFill>
        <p:spPr>
          <a:xfrm>
            <a:off x="8405342" y="366838"/>
            <a:ext cx="3219899" cy="1143160"/>
          </a:xfrm>
          <a:prstGeom prst="rect">
            <a:avLst/>
          </a:prstGeom>
        </p:spPr>
      </p:pic>
      <p:pic>
        <p:nvPicPr>
          <p:cNvPr id="12" name="Picture 11">
            <a:extLst>
              <a:ext uri="{FF2B5EF4-FFF2-40B4-BE49-F238E27FC236}">
                <a16:creationId xmlns:a16="http://schemas.microsoft.com/office/drawing/2014/main" id="{712BB887-6837-4845-8609-BF01003642E0}"/>
              </a:ext>
            </a:extLst>
          </p:cNvPr>
          <p:cNvPicPr>
            <a:picLocks noChangeAspect="1"/>
          </p:cNvPicPr>
          <p:nvPr/>
        </p:nvPicPr>
        <p:blipFill>
          <a:blip r:embed="rId6"/>
          <a:stretch>
            <a:fillRect/>
          </a:stretch>
        </p:blipFill>
        <p:spPr>
          <a:xfrm>
            <a:off x="8405342" y="1583017"/>
            <a:ext cx="2295845" cy="1486107"/>
          </a:xfrm>
          <a:prstGeom prst="rect">
            <a:avLst/>
          </a:prstGeom>
        </p:spPr>
      </p:pic>
      <p:pic>
        <p:nvPicPr>
          <p:cNvPr id="13" name="Picture 12">
            <a:extLst>
              <a:ext uri="{FF2B5EF4-FFF2-40B4-BE49-F238E27FC236}">
                <a16:creationId xmlns:a16="http://schemas.microsoft.com/office/drawing/2014/main" id="{92D32E4F-37FD-4F26-87A2-7D50034256B5}"/>
              </a:ext>
            </a:extLst>
          </p:cNvPr>
          <p:cNvPicPr>
            <a:picLocks noChangeAspect="1"/>
          </p:cNvPicPr>
          <p:nvPr/>
        </p:nvPicPr>
        <p:blipFill>
          <a:blip r:embed="rId7"/>
          <a:stretch>
            <a:fillRect/>
          </a:stretch>
        </p:blipFill>
        <p:spPr>
          <a:xfrm>
            <a:off x="4780683" y="2724051"/>
            <a:ext cx="2276793" cy="1409897"/>
          </a:xfrm>
          <a:prstGeom prst="rect">
            <a:avLst/>
          </a:prstGeom>
        </p:spPr>
      </p:pic>
    </p:spTree>
    <p:extLst>
      <p:ext uri="{BB962C8B-B14F-4D97-AF65-F5344CB8AC3E}">
        <p14:creationId xmlns:p14="http://schemas.microsoft.com/office/powerpoint/2010/main" val="30612585"/>
      </p:ext>
    </p:extLst>
  </p:cSld>
  <p:clrMapOvr>
    <a:masterClrMapping/>
  </p:clrMapOvr>
</p:sld>
</file>

<file path=ppt/theme/theme1.xml><?xml version="1.0" encoding="utf-8"?>
<a:theme xmlns:a="http://schemas.openxmlformats.org/drawingml/2006/main" name="Atla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TM16401371[[fn=Atlas]]</Template>
  <TotalTime>443</TotalTime>
  <Words>960</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Bahnschrift</vt:lpstr>
      <vt:lpstr>Bahnschrift Condensed</vt:lpstr>
      <vt:lpstr>Calibri</vt:lpstr>
      <vt:lpstr>Calibri Light</vt:lpstr>
      <vt:lpstr>Rockwell</vt:lpstr>
      <vt:lpstr>Wingdings</vt:lpstr>
      <vt:lpstr>Atlas</vt:lpstr>
      <vt:lpstr>Malignant Comments Classifier</vt:lpstr>
      <vt:lpstr>Table of Content</vt:lpstr>
      <vt:lpstr>Introduction</vt:lpstr>
      <vt:lpstr>Benefits</vt:lpstr>
      <vt:lpstr>About Problem Statement</vt:lpstr>
      <vt:lpstr>Objectives</vt:lpstr>
      <vt:lpstr>Research Methodology</vt:lpstr>
      <vt:lpstr>Data Analysis and Interpretation</vt:lpstr>
      <vt:lpstr>Data Understanding</vt:lpstr>
      <vt:lpstr>Data Understanding</vt:lpstr>
      <vt:lpstr>EDA</vt:lpstr>
      <vt:lpstr>Data Understanding</vt:lpstr>
      <vt:lpstr>Data Visualization</vt:lpstr>
      <vt:lpstr>Model Building &amp;  Logistic Regression</vt:lpstr>
      <vt:lpstr>MultinomialNB</vt:lpstr>
      <vt:lpstr>DecisionTree Classifier</vt:lpstr>
      <vt:lpstr>KNN Classifier</vt:lpstr>
      <vt:lpstr>RandomForest Classifier</vt:lpstr>
      <vt:lpstr>Ada Boost Classifier</vt:lpstr>
      <vt:lpstr>Gradient Boosting Classifier</vt:lpstr>
      <vt:lpstr>GridSearchCV Using RandomForest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SHIVANCHAL ASTHANA</dc:creator>
  <cp:lastModifiedBy>SHIVANCHAL ASTHANA</cp:lastModifiedBy>
  <cp:revision>3</cp:revision>
  <dcterms:created xsi:type="dcterms:W3CDTF">2022-04-10T11:11:39Z</dcterms:created>
  <dcterms:modified xsi:type="dcterms:W3CDTF">2022-04-12T16:54:07Z</dcterms:modified>
</cp:coreProperties>
</file>