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shiva\Downloads\Statis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508497898502451E-2"/>
          <c:y val="5.0261798714601333E-2"/>
          <c:w val="0.85930389454165124"/>
          <c:h val="0.87816999448239264"/>
        </c:manualLayout>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Males</c:v>
                </c:pt>
                <c:pt idx="1">
                  <c:v>Females</c:v>
                </c:pt>
              </c:strCache>
            </c:strRef>
          </c:cat>
          <c:val>
            <c:numRef>
              <c:f>Sheet1!$B$2:$B$5</c:f>
              <c:numCache>
                <c:formatCode>General</c:formatCode>
                <c:ptCount val="4"/>
                <c:pt idx="0">
                  <c:v>2563</c:v>
                </c:pt>
                <c:pt idx="1">
                  <c:v>1856</c:v>
                </c:pt>
              </c:numCache>
            </c:numRef>
          </c:val>
          <c:extLst>
            <c:ext xmlns:c16="http://schemas.microsoft.com/office/drawing/2014/chart" uri="{C3380CC4-5D6E-409C-BE32-E72D297353CC}">
              <c16:uniqueId val="{00000000-AB08-44CE-A85F-507356D98064}"/>
            </c:ext>
          </c:extLst>
        </c:ser>
        <c:ser>
          <c:idx val="1"/>
          <c:order val="1"/>
          <c:tx>
            <c:strRef>
              <c:f>Sheet1!$C$1</c:f>
              <c:strCache>
                <c:ptCount val="1"/>
                <c:pt idx="0">
                  <c:v>Series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Males</c:v>
                </c:pt>
                <c:pt idx="1">
                  <c:v>Females</c:v>
                </c:pt>
              </c:strCache>
            </c:strRef>
          </c:cat>
          <c:val>
            <c:numRef>
              <c:f>Sheet1!$C$2:$C$5</c:f>
              <c:numCache>
                <c:formatCode>General</c:formatCode>
                <c:ptCount val="4"/>
              </c:numCache>
            </c:numRef>
          </c:val>
          <c:extLst>
            <c:ext xmlns:c16="http://schemas.microsoft.com/office/drawing/2014/chart" uri="{C3380CC4-5D6E-409C-BE32-E72D297353CC}">
              <c16:uniqueId val="{00000004-C344-45D0-99A2-219D54E72D43}"/>
            </c:ext>
          </c:extLst>
        </c:ser>
        <c:ser>
          <c:idx val="2"/>
          <c:order val="2"/>
          <c:tx>
            <c:strRef>
              <c:f>Sheet1!$D$1</c:f>
              <c:strCache>
                <c:ptCount val="1"/>
                <c:pt idx="0">
                  <c:v>Column1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Males</c:v>
                </c:pt>
                <c:pt idx="1">
                  <c:v>Females</c:v>
                </c:pt>
              </c:strCache>
            </c:strRef>
          </c:cat>
          <c:val>
            <c:numRef>
              <c:f>Sheet1!$D$2:$D$5</c:f>
              <c:numCache>
                <c:formatCode>General</c:formatCode>
                <c:ptCount val="4"/>
              </c:numCache>
            </c:numRef>
          </c:val>
          <c:extLst>
            <c:ext xmlns:c16="http://schemas.microsoft.com/office/drawing/2014/chart" uri="{C3380CC4-5D6E-409C-BE32-E72D297353CC}">
              <c16:uniqueId val="{00000005-C344-45D0-99A2-219D54E72D43}"/>
            </c:ext>
          </c:extLst>
        </c:ser>
        <c:dLbls>
          <c:dLblPos val="outEnd"/>
          <c:showLegendKey val="0"/>
          <c:showVal val="1"/>
          <c:showCatName val="0"/>
          <c:showSerName val="0"/>
          <c:showPercent val="0"/>
          <c:showBubbleSize val="0"/>
        </c:dLbls>
        <c:gapWidth val="219"/>
        <c:overlap val="-27"/>
        <c:axId val="1922190511"/>
        <c:axId val="1922189263"/>
      </c:barChart>
      <c:catAx>
        <c:axId val="192219051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2189263"/>
        <c:crosses val="autoZero"/>
        <c:auto val="1"/>
        <c:lblAlgn val="ctr"/>
        <c:lblOffset val="100"/>
        <c:noMultiLvlLbl val="0"/>
      </c:catAx>
      <c:valAx>
        <c:axId val="192218926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a:t>
                </a:r>
                <a:r>
                  <a:rPr lang="en-US" baseline="0" dirty="0"/>
                  <a:t>r of Hiring</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2190511"/>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EB3-4A34-AAC4-666B6F5776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EB3-4A34-AAC4-666B6F5776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EB3-4A34-AAC4-666B6F5776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EB3-4A34-AAC4-666B6F5776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EB3-4A34-AAC4-666B6F57769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EB3-4A34-AAC4-666B6F57769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EB3-4A34-AAC4-666B6F57769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EB3-4A34-AAC4-666B6F57769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EB3-4A34-AAC4-666B6F57769C}"/>
              </c:ext>
            </c:extLst>
          </c:dPt>
          <c:dLbls>
            <c:spPr>
              <a:noFill/>
              <a:ln w="0">
                <a:solidFill>
                  <a:sysClr val="window" lastClr="FFFFFF"/>
                </a:solid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Sheet9!$A$2:$A$10</c:f>
              <c:strCache>
                <c:ptCount val="9"/>
                <c:pt idx="0">
                  <c:v>Finance Department</c:v>
                </c:pt>
                <c:pt idx="1">
                  <c:v>General Management</c:v>
                </c:pt>
                <c:pt idx="2">
                  <c:v>HR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Sheet9!$B$2:$B$10</c:f>
              <c:numCache>
                <c:formatCode>General</c:formatCode>
                <c:ptCount val="9"/>
                <c:pt idx="0">
                  <c:v>177</c:v>
                </c:pt>
                <c:pt idx="1">
                  <c:v>114</c:v>
                </c:pt>
                <c:pt idx="2">
                  <c:v>71</c:v>
                </c:pt>
                <c:pt idx="3">
                  <c:v>203</c:v>
                </c:pt>
                <c:pt idx="4">
                  <c:v>1844</c:v>
                </c:pt>
                <c:pt idx="5">
                  <c:v>247</c:v>
                </c:pt>
                <c:pt idx="6">
                  <c:v>231</c:v>
                </c:pt>
                <c:pt idx="7">
                  <c:v>486</c:v>
                </c:pt>
                <c:pt idx="8">
                  <c:v>1333</c:v>
                </c:pt>
              </c:numCache>
            </c:numRef>
          </c:val>
          <c:extLst>
            <c:ext xmlns:c16="http://schemas.microsoft.com/office/drawing/2014/chart" uri="{C3380CC4-5D6E-409C-BE32-E72D297353CC}">
              <c16:uniqueId val="{00000012-3EB3-4A34-AAC4-666B6F57769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B741-4D2E-96C7-EA9B-47EF80028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3753BC-5708-BC9A-0A0F-C9A01B42B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11D3D7-4A81-102D-E2C0-57AD89C20DCF}"/>
              </a:ext>
            </a:extLst>
          </p:cNvPr>
          <p:cNvSpPr>
            <a:spLocks noGrp="1"/>
          </p:cNvSpPr>
          <p:nvPr>
            <p:ph type="dt" sz="half" idx="10"/>
          </p:nvPr>
        </p:nvSpPr>
        <p:spPr/>
        <p:txBody>
          <a:bodyPr/>
          <a:lstStyle/>
          <a:p>
            <a:fld id="{163D65D8-BC04-407D-9796-70B5B129DDD1}" type="datetimeFigureOut">
              <a:rPr lang="en-US" smtClean="0"/>
              <a:t>11/13/2022</a:t>
            </a:fld>
            <a:endParaRPr lang="en-US"/>
          </a:p>
        </p:txBody>
      </p:sp>
      <p:sp>
        <p:nvSpPr>
          <p:cNvPr id="5" name="Footer Placeholder 4">
            <a:extLst>
              <a:ext uri="{FF2B5EF4-FFF2-40B4-BE49-F238E27FC236}">
                <a16:creationId xmlns:a16="http://schemas.microsoft.com/office/drawing/2014/main" id="{80843556-C053-C8C8-C5C1-5C2C8B8A4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AFDBC-EBE2-32A4-21FA-807A87E9CDA4}"/>
              </a:ext>
            </a:extLst>
          </p:cNvPr>
          <p:cNvSpPr>
            <a:spLocks noGrp="1"/>
          </p:cNvSpPr>
          <p:nvPr>
            <p:ph type="sldNum" sz="quarter" idx="12"/>
          </p:nvPr>
        </p:nvSpPr>
        <p:spPr/>
        <p:txBody>
          <a:bodyPr/>
          <a:lstStyle/>
          <a:p>
            <a:fld id="{75F0BE3E-922F-4997-AEF5-C4D70E0ECEAF}" type="slidenum">
              <a:rPr lang="en-US" smtClean="0"/>
              <a:t>‹#›</a:t>
            </a:fld>
            <a:endParaRPr lang="en-US"/>
          </a:p>
        </p:txBody>
      </p:sp>
    </p:spTree>
    <p:extLst>
      <p:ext uri="{BB962C8B-B14F-4D97-AF65-F5344CB8AC3E}">
        <p14:creationId xmlns:p14="http://schemas.microsoft.com/office/powerpoint/2010/main" val="55834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5C01-C38E-6034-0D23-C34234A34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BBDC84-B13C-C670-F114-C1BE5A41E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1AF02-4939-B70E-5AE4-99872D77D1DD}"/>
              </a:ext>
            </a:extLst>
          </p:cNvPr>
          <p:cNvSpPr>
            <a:spLocks noGrp="1"/>
          </p:cNvSpPr>
          <p:nvPr>
            <p:ph type="dt" sz="half" idx="10"/>
          </p:nvPr>
        </p:nvSpPr>
        <p:spPr/>
        <p:txBody>
          <a:bodyPr/>
          <a:lstStyle/>
          <a:p>
            <a:fld id="{163D65D8-BC04-407D-9796-70B5B129DDD1}" type="datetimeFigureOut">
              <a:rPr lang="en-US" smtClean="0"/>
              <a:t>11/13/2022</a:t>
            </a:fld>
            <a:endParaRPr lang="en-US"/>
          </a:p>
        </p:txBody>
      </p:sp>
      <p:sp>
        <p:nvSpPr>
          <p:cNvPr id="5" name="Footer Placeholder 4">
            <a:extLst>
              <a:ext uri="{FF2B5EF4-FFF2-40B4-BE49-F238E27FC236}">
                <a16:creationId xmlns:a16="http://schemas.microsoft.com/office/drawing/2014/main" id="{3648B330-5106-4505-1AC0-B3287BC11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C8E08-AEB4-814C-08E1-327A7D51C537}"/>
              </a:ext>
            </a:extLst>
          </p:cNvPr>
          <p:cNvSpPr>
            <a:spLocks noGrp="1"/>
          </p:cNvSpPr>
          <p:nvPr>
            <p:ph type="sldNum" sz="quarter" idx="12"/>
          </p:nvPr>
        </p:nvSpPr>
        <p:spPr/>
        <p:txBody>
          <a:bodyPr/>
          <a:lstStyle/>
          <a:p>
            <a:fld id="{75F0BE3E-922F-4997-AEF5-C4D70E0ECEAF}" type="slidenum">
              <a:rPr lang="en-US" smtClean="0"/>
              <a:t>‹#›</a:t>
            </a:fld>
            <a:endParaRPr lang="en-US"/>
          </a:p>
        </p:txBody>
      </p:sp>
    </p:spTree>
    <p:extLst>
      <p:ext uri="{BB962C8B-B14F-4D97-AF65-F5344CB8AC3E}">
        <p14:creationId xmlns:p14="http://schemas.microsoft.com/office/powerpoint/2010/main" val="73946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0935C-2478-7600-AC64-3E2C60A76C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D3F36-8595-7BC0-876E-602CF23EA6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1029C-E233-E4ED-5EBC-DCDC94FE8354}"/>
              </a:ext>
            </a:extLst>
          </p:cNvPr>
          <p:cNvSpPr>
            <a:spLocks noGrp="1"/>
          </p:cNvSpPr>
          <p:nvPr>
            <p:ph type="dt" sz="half" idx="10"/>
          </p:nvPr>
        </p:nvSpPr>
        <p:spPr/>
        <p:txBody>
          <a:bodyPr/>
          <a:lstStyle/>
          <a:p>
            <a:fld id="{163D65D8-BC04-407D-9796-70B5B129DDD1}" type="datetimeFigureOut">
              <a:rPr lang="en-US" smtClean="0"/>
              <a:t>11/13/2022</a:t>
            </a:fld>
            <a:endParaRPr lang="en-US"/>
          </a:p>
        </p:txBody>
      </p:sp>
      <p:sp>
        <p:nvSpPr>
          <p:cNvPr id="5" name="Footer Placeholder 4">
            <a:extLst>
              <a:ext uri="{FF2B5EF4-FFF2-40B4-BE49-F238E27FC236}">
                <a16:creationId xmlns:a16="http://schemas.microsoft.com/office/drawing/2014/main" id="{9C439DF4-3109-23FD-FAF3-BCF0CF9B9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3938F-87BD-06C0-AF7A-60F563104DFA}"/>
              </a:ext>
            </a:extLst>
          </p:cNvPr>
          <p:cNvSpPr>
            <a:spLocks noGrp="1"/>
          </p:cNvSpPr>
          <p:nvPr>
            <p:ph type="sldNum" sz="quarter" idx="12"/>
          </p:nvPr>
        </p:nvSpPr>
        <p:spPr/>
        <p:txBody>
          <a:bodyPr/>
          <a:lstStyle/>
          <a:p>
            <a:fld id="{75F0BE3E-922F-4997-AEF5-C4D70E0ECEAF}" type="slidenum">
              <a:rPr lang="en-US" smtClean="0"/>
              <a:t>‹#›</a:t>
            </a:fld>
            <a:endParaRPr lang="en-US"/>
          </a:p>
        </p:txBody>
      </p:sp>
    </p:spTree>
    <p:extLst>
      <p:ext uri="{BB962C8B-B14F-4D97-AF65-F5344CB8AC3E}">
        <p14:creationId xmlns:p14="http://schemas.microsoft.com/office/powerpoint/2010/main" val="390713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520D-8872-CA0B-DAE5-38A915894E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78EF-F3DB-F1B5-8293-B946EE9EA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DE219-3E6B-4830-DCB5-350365610092}"/>
              </a:ext>
            </a:extLst>
          </p:cNvPr>
          <p:cNvSpPr>
            <a:spLocks noGrp="1"/>
          </p:cNvSpPr>
          <p:nvPr>
            <p:ph type="dt" sz="half" idx="10"/>
          </p:nvPr>
        </p:nvSpPr>
        <p:spPr/>
        <p:txBody>
          <a:bodyPr/>
          <a:lstStyle/>
          <a:p>
            <a:fld id="{163D65D8-BC04-407D-9796-70B5B129DDD1}" type="datetimeFigureOut">
              <a:rPr lang="en-US" smtClean="0"/>
              <a:t>11/13/2022</a:t>
            </a:fld>
            <a:endParaRPr lang="en-US"/>
          </a:p>
        </p:txBody>
      </p:sp>
      <p:sp>
        <p:nvSpPr>
          <p:cNvPr id="5" name="Footer Placeholder 4">
            <a:extLst>
              <a:ext uri="{FF2B5EF4-FFF2-40B4-BE49-F238E27FC236}">
                <a16:creationId xmlns:a16="http://schemas.microsoft.com/office/drawing/2014/main" id="{8955913E-2C40-4272-8669-E80CCCA24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C65EE-A184-05E5-0051-51EEC253520F}"/>
              </a:ext>
            </a:extLst>
          </p:cNvPr>
          <p:cNvSpPr>
            <a:spLocks noGrp="1"/>
          </p:cNvSpPr>
          <p:nvPr>
            <p:ph type="sldNum" sz="quarter" idx="12"/>
          </p:nvPr>
        </p:nvSpPr>
        <p:spPr/>
        <p:txBody>
          <a:bodyPr/>
          <a:lstStyle/>
          <a:p>
            <a:fld id="{75F0BE3E-922F-4997-AEF5-C4D70E0ECEAF}" type="slidenum">
              <a:rPr lang="en-US" smtClean="0"/>
              <a:t>‹#›</a:t>
            </a:fld>
            <a:endParaRPr lang="en-US"/>
          </a:p>
        </p:txBody>
      </p:sp>
    </p:spTree>
    <p:extLst>
      <p:ext uri="{BB962C8B-B14F-4D97-AF65-F5344CB8AC3E}">
        <p14:creationId xmlns:p14="http://schemas.microsoft.com/office/powerpoint/2010/main" val="192861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DDBC-FD90-288F-5B06-F790C7FE2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1EE456-D0E1-FCF6-C541-55CDA64310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7E6687-8B31-38DF-49F3-2A64BBF4D40D}"/>
              </a:ext>
            </a:extLst>
          </p:cNvPr>
          <p:cNvSpPr>
            <a:spLocks noGrp="1"/>
          </p:cNvSpPr>
          <p:nvPr>
            <p:ph type="dt" sz="half" idx="10"/>
          </p:nvPr>
        </p:nvSpPr>
        <p:spPr/>
        <p:txBody>
          <a:bodyPr/>
          <a:lstStyle/>
          <a:p>
            <a:fld id="{163D65D8-BC04-407D-9796-70B5B129DDD1}" type="datetimeFigureOut">
              <a:rPr lang="en-US" smtClean="0"/>
              <a:t>11/13/2022</a:t>
            </a:fld>
            <a:endParaRPr lang="en-US"/>
          </a:p>
        </p:txBody>
      </p:sp>
      <p:sp>
        <p:nvSpPr>
          <p:cNvPr id="5" name="Footer Placeholder 4">
            <a:extLst>
              <a:ext uri="{FF2B5EF4-FFF2-40B4-BE49-F238E27FC236}">
                <a16:creationId xmlns:a16="http://schemas.microsoft.com/office/drawing/2014/main" id="{F6D15D0D-240B-F011-99A0-39B386A13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1FC54-11F0-FAD0-8CF8-2B2E0F2E3F75}"/>
              </a:ext>
            </a:extLst>
          </p:cNvPr>
          <p:cNvSpPr>
            <a:spLocks noGrp="1"/>
          </p:cNvSpPr>
          <p:nvPr>
            <p:ph type="sldNum" sz="quarter" idx="12"/>
          </p:nvPr>
        </p:nvSpPr>
        <p:spPr/>
        <p:txBody>
          <a:bodyPr/>
          <a:lstStyle/>
          <a:p>
            <a:fld id="{75F0BE3E-922F-4997-AEF5-C4D70E0ECEAF}" type="slidenum">
              <a:rPr lang="en-US" smtClean="0"/>
              <a:t>‹#›</a:t>
            </a:fld>
            <a:endParaRPr lang="en-US"/>
          </a:p>
        </p:txBody>
      </p:sp>
    </p:spTree>
    <p:extLst>
      <p:ext uri="{BB962C8B-B14F-4D97-AF65-F5344CB8AC3E}">
        <p14:creationId xmlns:p14="http://schemas.microsoft.com/office/powerpoint/2010/main" val="127586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9355-9761-37E5-CDDE-6B1F1A6C3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A04AE5-34EE-5F2B-D4FB-5D0CBD123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4C2CEE-5158-0156-0A5F-4DAACB2608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078D0-BB3E-4B80-857C-5433099294B9}"/>
              </a:ext>
            </a:extLst>
          </p:cNvPr>
          <p:cNvSpPr>
            <a:spLocks noGrp="1"/>
          </p:cNvSpPr>
          <p:nvPr>
            <p:ph type="dt" sz="half" idx="10"/>
          </p:nvPr>
        </p:nvSpPr>
        <p:spPr/>
        <p:txBody>
          <a:bodyPr/>
          <a:lstStyle/>
          <a:p>
            <a:fld id="{163D65D8-BC04-407D-9796-70B5B129DDD1}" type="datetimeFigureOut">
              <a:rPr lang="en-US" smtClean="0"/>
              <a:t>11/13/2022</a:t>
            </a:fld>
            <a:endParaRPr lang="en-US"/>
          </a:p>
        </p:txBody>
      </p:sp>
      <p:sp>
        <p:nvSpPr>
          <p:cNvPr id="6" name="Footer Placeholder 5">
            <a:extLst>
              <a:ext uri="{FF2B5EF4-FFF2-40B4-BE49-F238E27FC236}">
                <a16:creationId xmlns:a16="http://schemas.microsoft.com/office/drawing/2014/main" id="{4E0C3240-BBE9-058D-3C22-5B60FEA03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64167-9D54-A4D2-BFFD-C2D5D0BF26B7}"/>
              </a:ext>
            </a:extLst>
          </p:cNvPr>
          <p:cNvSpPr>
            <a:spLocks noGrp="1"/>
          </p:cNvSpPr>
          <p:nvPr>
            <p:ph type="sldNum" sz="quarter" idx="12"/>
          </p:nvPr>
        </p:nvSpPr>
        <p:spPr/>
        <p:txBody>
          <a:bodyPr/>
          <a:lstStyle/>
          <a:p>
            <a:fld id="{75F0BE3E-922F-4997-AEF5-C4D70E0ECEAF}" type="slidenum">
              <a:rPr lang="en-US" smtClean="0"/>
              <a:t>‹#›</a:t>
            </a:fld>
            <a:endParaRPr lang="en-US"/>
          </a:p>
        </p:txBody>
      </p:sp>
    </p:spTree>
    <p:extLst>
      <p:ext uri="{BB962C8B-B14F-4D97-AF65-F5344CB8AC3E}">
        <p14:creationId xmlns:p14="http://schemas.microsoft.com/office/powerpoint/2010/main" val="40953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DFD8-910A-F35A-66AE-A201B8D5E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0F85D3-B156-821E-ED25-A333F430D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DC6AD-61AC-ED10-641F-35547C9552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A74E08-C0CD-5BC0-FAB5-BAA4030228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D38D1-1265-B679-726C-558CD32C55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245DC9-0A60-85CC-1CC6-12A01CAD8571}"/>
              </a:ext>
            </a:extLst>
          </p:cNvPr>
          <p:cNvSpPr>
            <a:spLocks noGrp="1"/>
          </p:cNvSpPr>
          <p:nvPr>
            <p:ph type="dt" sz="half" idx="10"/>
          </p:nvPr>
        </p:nvSpPr>
        <p:spPr/>
        <p:txBody>
          <a:bodyPr/>
          <a:lstStyle/>
          <a:p>
            <a:fld id="{163D65D8-BC04-407D-9796-70B5B129DDD1}" type="datetimeFigureOut">
              <a:rPr lang="en-US" smtClean="0"/>
              <a:t>11/13/2022</a:t>
            </a:fld>
            <a:endParaRPr lang="en-US"/>
          </a:p>
        </p:txBody>
      </p:sp>
      <p:sp>
        <p:nvSpPr>
          <p:cNvPr id="8" name="Footer Placeholder 7">
            <a:extLst>
              <a:ext uri="{FF2B5EF4-FFF2-40B4-BE49-F238E27FC236}">
                <a16:creationId xmlns:a16="http://schemas.microsoft.com/office/drawing/2014/main" id="{FE786BC8-32EA-6417-DE49-6EEDA92E13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735230-7B03-87C3-5C12-42EB78282A48}"/>
              </a:ext>
            </a:extLst>
          </p:cNvPr>
          <p:cNvSpPr>
            <a:spLocks noGrp="1"/>
          </p:cNvSpPr>
          <p:nvPr>
            <p:ph type="sldNum" sz="quarter" idx="12"/>
          </p:nvPr>
        </p:nvSpPr>
        <p:spPr/>
        <p:txBody>
          <a:bodyPr/>
          <a:lstStyle/>
          <a:p>
            <a:fld id="{75F0BE3E-922F-4997-AEF5-C4D70E0ECEAF}" type="slidenum">
              <a:rPr lang="en-US" smtClean="0"/>
              <a:t>‹#›</a:t>
            </a:fld>
            <a:endParaRPr lang="en-US"/>
          </a:p>
        </p:txBody>
      </p:sp>
    </p:spTree>
    <p:extLst>
      <p:ext uri="{BB962C8B-B14F-4D97-AF65-F5344CB8AC3E}">
        <p14:creationId xmlns:p14="http://schemas.microsoft.com/office/powerpoint/2010/main" val="201616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24D6-8A71-4C0B-57F6-C8117C076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C87B37-D8B9-E856-FFB7-723A7E38D1C3}"/>
              </a:ext>
            </a:extLst>
          </p:cNvPr>
          <p:cNvSpPr>
            <a:spLocks noGrp="1"/>
          </p:cNvSpPr>
          <p:nvPr>
            <p:ph type="dt" sz="half" idx="10"/>
          </p:nvPr>
        </p:nvSpPr>
        <p:spPr/>
        <p:txBody>
          <a:bodyPr/>
          <a:lstStyle/>
          <a:p>
            <a:fld id="{163D65D8-BC04-407D-9796-70B5B129DDD1}" type="datetimeFigureOut">
              <a:rPr lang="en-US" smtClean="0"/>
              <a:t>11/13/2022</a:t>
            </a:fld>
            <a:endParaRPr lang="en-US"/>
          </a:p>
        </p:txBody>
      </p:sp>
      <p:sp>
        <p:nvSpPr>
          <p:cNvPr id="4" name="Footer Placeholder 3">
            <a:extLst>
              <a:ext uri="{FF2B5EF4-FFF2-40B4-BE49-F238E27FC236}">
                <a16:creationId xmlns:a16="http://schemas.microsoft.com/office/drawing/2014/main" id="{D5AE0F9E-C0CA-433D-F572-C1DECA4427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0568EA-DE44-C8AE-54C2-30060AC189AA}"/>
              </a:ext>
            </a:extLst>
          </p:cNvPr>
          <p:cNvSpPr>
            <a:spLocks noGrp="1"/>
          </p:cNvSpPr>
          <p:nvPr>
            <p:ph type="sldNum" sz="quarter" idx="12"/>
          </p:nvPr>
        </p:nvSpPr>
        <p:spPr/>
        <p:txBody>
          <a:bodyPr/>
          <a:lstStyle/>
          <a:p>
            <a:fld id="{75F0BE3E-922F-4997-AEF5-C4D70E0ECEAF}" type="slidenum">
              <a:rPr lang="en-US" smtClean="0"/>
              <a:t>‹#›</a:t>
            </a:fld>
            <a:endParaRPr lang="en-US"/>
          </a:p>
        </p:txBody>
      </p:sp>
    </p:spTree>
    <p:extLst>
      <p:ext uri="{BB962C8B-B14F-4D97-AF65-F5344CB8AC3E}">
        <p14:creationId xmlns:p14="http://schemas.microsoft.com/office/powerpoint/2010/main" val="59920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A7335-51F4-1812-B962-87EC47F807C9}"/>
              </a:ext>
            </a:extLst>
          </p:cNvPr>
          <p:cNvSpPr>
            <a:spLocks noGrp="1"/>
          </p:cNvSpPr>
          <p:nvPr>
            <p:ph type="dt" sz="half" idx="10"/>
          </p:nvPr>
        </p:nvSpPr>
        <p:spPr/>
        <p:txBody>
          <a:bodyPr/>
          <a:lstStyle/>
          <a:p>
            <a:fld id="{163D65D8-BC04-407D-9796-70B5B129DDD1}" type="datetimeFigureOut">
              <a:rPr lang="en-US" smtClean="0"/>
              <a:t>11/13/2022</a:t>
            </a:fld>
            <a:endParaRPr lang="en-US"/>
          </a:p>
        </p:txBody>
      </p:sp>
      <p:sp>
        <p:nvSpPr>
          <p:cNvPr id="3" name="Footer Placeholder 2">
            <a:extLst>
              <a:ext uri="{FF2B5EF4-FFF2-40B4-BE49-F238E27FC236}">
                <a16:creationId xmlns:a16="http://schemas.microsoft.com/office/drawing/2014/main" id="{B6030701-9804-D14E-7E0B-CE359F3B11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C871DC-B4B4-7F98-1C5F-CFDED787FCEC}"/>
              </a:ext>
            </a:extLst>
          </p:cNvPr>
          <p:cNvSpPr>
            <a:spLocks noGrp="1"/>
          </p:cNvSpPr>
          <p:nvPr>
            <p:ph type="sldNum" sz="quarter" idx="12"/>
          </p:nvPr>
        </p:nvSpPr>
        <p:spPr/>
        <p:txBody>
          <a:bodyPr/>
          <a:lstStyle/>
          <a:p>
            <a:fld id="{75F0BE3E-922F-4997-AEF5-C4D70E0ECEAF}" type="slidenum">
              <a:rPr lang="en-US" smtClean="0"/>
              <a:t>‹#›</a:t>
            </a:fld>
            <a:endParaRPr lang="en-US"/>
          </a:p>
        </p:txBody>
      </p:sp>
    </p:spTree>
    <p:extLst>
      <p:ext uri="{BB962C8B-B14F-4D97-AF65-F5344CB8AC3E}">
        <p14:creationId xmlns:p14="http://schemas.microsoft.com/office/powerpoint/2010/main" val="65389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EBE3-19D3-81DA-3B39-3E8B96F63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2F288A-40B0-AE37-5B07-7FE67CCD6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3D9E98-E8BC-3351-CFF6-7760CDFC5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AEA27-0C65-46BC-8AA1-9395DDD0BE02}"/>
              </a:ext>
            </a:extLst>
          </p:cNvPr>
          <p:cNvSpPr>
            <a:spLocks noGrp="1"/>
          </p:cNvSpPr>
          <p:nvPr>
            <p:ph type="dt" sz="half" idx="10"/>
          </p:nvPr>
        </p:nvSpPr>
        <p:spPr/>
        <p:txBody>
          <a:bodyPr/>
          <a:lstStyle/>
          <a:p>
            <a:fld id="{163D65D8-BC04-407D-9796-70B5B129DDD1}" type="datetimeFigureOut">
              <a:rPr lang="en-US" smtClean="0"/>
              <a:t>11/13/2022</a:t>
            </a:fld>
            <a:endParaRPr lang="en-US"/>
          </a:p>
        </p:txBody>
      </p:sp>
      <p:sp>
        <p:nvSpPr>
          <p:cNvPr id="6" name="Footer Placeholder 5">
            <a:extLst>
              <a:ext uri="{FF2B5EF4-FFF2-40B4-BE49-F238E27FC236}">
                <a16:creationId xmlns:a16="http://schemas.microsoft.com/office/drawing/2014/main" id="{CFC73A4E-B321-1B2B-2EC4-3E901EA8F5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8408C-0626-F7AF-D3DB-A70FA2348AD9}"/>
              </a:ext>
            </a:extLst>
          </p:cNvPr>
          <p:cNvSpPr>
            <a:spLocks noGrp="1"/>
          </p:cNvSpPr>
          <p:nvPr>
            <p:ph type="sldNum" sz="quarter" idx="12"/>
          </p:nvPr>
        </p:nvSpPr>
        <p:spPr/>
        <p:txBody>
          <a:bodyPr/>
          <a:lstStyle/>
          <a:p>
            <a:fld id="{75F0BE3E-922F-4997-AEF5-C4D70E0ECEAF}" type="slidenum">
              <a:rPr lang="en-US" smtClean="0"/>
              <a:t>‹#›</a:t>
            </a:fld>
            <a:endParaRPr lang="en-US"/>
          </a:p>
        </p:txBody>
      </p:sp>
    </p:spTree>
    <p:extLst>
      <p:ext uri="{BB962C8B-B14F-4D97-AF65-F5344CB8AC3E}">
        <p14:creationId xmlns:p14="http://schemas.microsoft.com/office/powerpoint/2010/main" val="374334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111D-C444-F4E8-FFF6-D08058A4B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9AE207-72D5-16E9-BE3E-6DF68867B1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2BD18-D1F9-CD44-110B-A2294AE9D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1B5F8-A87E-6594-F083-297CC8326314}"/>
              </a:ext>
            </a:extLst>
          </p:cNvPr>
          <p:cNvSpPr>
            <a:spLocks noGrp="1"/>
          </p:cNvSpPr>
          <p:nvPr>
            <p:ph type="dt" sz="half" idx="10"/>
          </p:nvPr>
        </p:nvSpPr>
        <p:spPr/>
        <p:txBody>
          <a:bodyPr/>
          <a:lstStyle/>
          <a:p>
            <a:fld id="{163D65D8-BC04-407D-9796-70B5B129DDD1}" type="datetimeFigureOut">
              <a:rPr lang="en-US" smtClean="0"/>
              <a:t>11/13/2022</a:t>
            </a:fld>
            <a:endParaRPr lang="en-US"/>
          </a:p>
        </p:txBody>
      </p:sp>
      <p:sp>
        <p:nvSpPr>
          <p:cNvPr id="6" name="Footer Placeholder 5">
            <a:extLst>
              <a:ext uri="{FF2B5EF4-FFF2-40B4-BE49-F238E27FC236}">
                <a16:creationId xmlns:a16="http://schemas.microsoft.com/office/drawing/2014/main" id="{AA82CA7B-4A96-A075-C756-D8D859D99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0B0BC-C47E-A2C1-2DAC-B0FC5123F68F}"/>
              </a:ext>
            </a:extLst>
          </p:cNvPr>
          <p:cNvSpPr>
            <a:spLocks noGrp="1"/>
          </p:cNvSpPr>
          <p:nvPr>
            <p:ph type="sldNum" sz="quarter" idx="12"/>
          </p:nvPr>
        </p:nvSpPr>
        <p:spPr/>
        <p:txBody>
          <a:bodyPr/>
          <a:lstStyle/>
          <a:p>
            <a:fld id="{75F0BE3E-922F-4997-AEF5-C4D70E0ECEAF}" type="slidenum">
              <a:rPr lang="en-US" smtClean="0"/>
              <a:t>‹#›</a:t>
            </a:fld>
            <a:endParaRPr lang="en-US"/>
          </a:p>
        </p:txBody>
      </p:sp>
    </p:spTree>
    <p:extLst>
      <p:ext uri="{BB962C8B-B14F-4D97-AF65-F5344CB8AC3E}">
        <p14:creationId xmlns:p14="http://schemas.microsoft.com/office/powerpoint/2010/main" val="291992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47ED3E-4267-D58B-3294-133DA6BFA4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C7D39E-82B5-E4CC-1F29-B9A37E047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68D2C-5A0A-CAA0-40BC-A4D2C24641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D65D8-BC04-407D-9796-70B5B129DDD1}" type="datetimeFigureOut">
              <a:rPr lang="en-US" smtClean="0"/>
              <a:t>11/13/2022</a:t>
            </a:fld>
            <a:endParaRPr lang="en-US"/>
          </a:p>
        </p:txBody>
      </p:sp>
      <p:sp>
        <p:nvSpPr>
          <p:cNvPr id="5" name="Footer Placeholder 4">
            <a:extLst>
              <a:ext uri="{FF2B5EF4-FFF2-40B4-BE49-F238E27FC236}">
                <a16:creationId xmlns:a16="http://schemas.microsoft.com/office/drawing/2014/main" id="{9DC2FAF1-AA96-202A-1649-463E1FDEA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A9FB7C-AA4F-7A4A-EDB1-13BA17761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0BE3E-922F-4997-AEF5-C4D70E0ECEAF}" type="slidenum">
              <a:rPr lang="en-US" smtClean="0"/>
              <a:t>‹#›</a:t>
            </a:fld>
            <a:endParaRPr lang="en-US"/>
          </a:p>
        </p:txBody>
      </p:sp>
    </p:spTree>
    <p:extLst>
      <p:ext uri="{BB962C8B-B14F-4D97-AF65-F5344CB8AC3E}">
        <p14:creationId xmlns:p14="http://schemas.microsoft.com/office/powerpoint/2010/main" val="609045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DF949-B85C-2CF1-3E9F-C590AC092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21527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2D59-F4EE-2177-D811-86634A63141E}"/>
              </a:ext>
            </a:extLst>
          </p:cNvPr>
          <p:cNvSpPr>
            <a:spLocks noGrp="1"/>
          </p:cNvSpPr>
          <p:nvPr>
            <p:ph type="ctrTitle"/>
          </p:nvPr>
        </p:nvSpPr>
        <p:spPr/>
        <p:txBody>
          <a:bodyPr/>
          <a:lstStyle/>
          <a:p>
            <a:endParaRPr lang="en-US" dirty="0">
              <a:latin typeface="Microsoft Uighur" panose="02000000000000000000" pitchFamily="2" charset="-78"/>
              <a:cs typeface="Microsoft Uighur" panose="02000000000000000000" pitchFamily="2" charset="-78"/>
            </a:endParaRPr>
          </a:p>
        </p:txBody>
      </p:sp>
      <p:sp>
        <p:nvSpPr>
          <p:cNvPr id="3" name="Subtitle 2">
            <a:extLst>
              <a:ext uri="{FF2B5EF4-FFF2-40B4-BE49-F238E27FC236}">
                <a16:creationId xmlns:a16="http://schemas.microsoft.com/office/drawing/2014/main" id="{2B17A430-E32E-FD24-594F-EA2B1DDF7F6A}"/>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6F3F6FD4-6639-9ED9-D7F9-4D0D286CBBC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2143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45CF-F533-B30F-785D-ECE66E4317AE}"/>
              </a:ext>
            </a:extLst>
          </p:cNvPr>
          <p:cNvSpPr>
            <a:spLocks noGrp="1"/>
          </p:cNvSpPr>
          <p:nvPr>
            <p:ph type="title"/>
          </p:nvPr>
        </p:nvSpPr>
        <p:spPr>
          <a:xfrm>
            <a:off x="1029789" y="86451"/>
            <a:ext cx="10515600" cy="1325563"/>
          </a:xfrm>
        </p:spPr>
        <p:txBody>
          <a:bodyPr/>
          <a:lstStyle/>
          <a:p>
            <a:r>
              <a:rPr lang="en-US" dirty="0"/>
              <a:t>                   </a:t>
            </a:r>
            <a:r>
              <a:rPr lang="en-US" u="sng" dirty="0">
                <a:latin typeface="Microsoft Uighur" panose="02000000000000000000" pitchFamily="2" charset="-78"/>
                <a:cs typeface="Microsoft Uighur" panose="02000000000000000000" pitchFamily="2" charset="-78"/>
              </a:rPr>
              <a:t>AIM OF THE PROJECT</a:t>
            </a:r>
          </a:p>
        </p:txBody>
      </p:sp>
      <p:sp>
        <p:nvSpPr>
          <p:cNvPr id="3" name="Content Placeholder 2">
            <a:extLst>
              <a:ext uri="{FF2B5EF4-FFF2-40B4-BE49-F238E27FC236}">
                <a16:creationId xmlns:a16="http://schemas.microsoft.com/office/drawing/2014/main" id="{E89485F7-D48A-CB4C-70D0-D8401D70EB37}"/>
              </a:ext>
            </a:extLst>
          </p:cNvPr>
          <p:cNvSpPr>
            <a:spLocks noGrp="1"/>
          </p:cNvSpPr>
          <p:nvPr>
            <p:ph idx="1"/>
          </p:nvPr>
        </p:nvSpPr>
        <p:spPr/>
        <p:txBody>
          <a:bodyPr/>
          <a:lstStyle/>
          <a:p>
            <a:r>
              <a:rPr lang="en-US" dirty="0"/>
              <a:t>This project is all about finding the answers of the questions that we are looking for.</a:t>
            </a:r>
          </a:p>
          <a:p>
            <a:endParaRPr lang="en-US" dirty="0"/>
          </a:p>
          <a:p>
            <a:pPr marL="0" indent="0">
              <a:buNone/>
            </a:pPr>
            <a:endParaRPr lang="en-US" dirty="0"/>
          </a:p>
          <a:p>
            <a:r>
              <a:rPr lang="en-US" dirty="0"/>
              <a:t>In this project, our main focus is to analyze major trends about the hiring process like number of rejections, number of interviews, types of jobs, vacancies etc. which are important to analyze before recruitment drive.</a:t>
            </a:r>
          </a:p>
          <a:p>
            <a:pPr marL="0" indent="0">
              <a:buNone/>
            </a:pPr>
            <a:endParaRPr lang="en-US" dirty="0"/>
          </a:p>
        </p:txBody>
      </p:sp>
    </p:spTree>
    <p:extLst>
      <p:ext uri="{BB962C8B-B14F-4D97-AF65-F5344CB8AC3E}">
        <p14:creationId xmlns:p14="http://schemas.microsoft.com/office/powerpoint/2010/main" val="414919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98C8-63F2-C836-823A-167F19343290}"/>
              </a:ext>
            </a:extLst>
          </p:cNvPr>
          <p:cNvSpPr>
            <a:spLocks noGrp="1"/>
          </p:cNvSpPr>
          <p:nvPr>
            <p:ph type="title"/>
          </p:nvPr>
        </p:nvSpPr>
        <p:spPr/>
        <p:txBody>
          <a:bodyPr/>
          <a:lstStyle/>
          <a:p>
            <a:r>
              <a:rPr lang="en-US" dirty="0">
                <a:latin typeface="Microsoft Uighur" panose="02000000000000000000" pitchFamily="2" charset="-78"/>
                <a:cs typeface="Microsoft Uighur" panose="02000000000000000000" pitchFamily="2" charset="-78"/>
              </a:rPr>
              <a:t>                             </a:t>
            </a:r>
            <a:r>
              <a:rPr lang="en-US" u="sng" dirty="0">
                <a:latin typeface="Microsoft Uighur" panose="02000000000000000000" pitchFamily="2" charset="-78"/>
                <a:cs typeface="Microsoft Uighur" panose="02000000000000000000" pitchFamily="2" charset="-78"/>
              </a:rPr>
              <a:t>TECHNOLOGY STACK USED</a:t>
            </a:r>
          </a:p>
        </p:txBody>
      </p:sp>
      <p:sp>
        <p:nvSpPr>
          <p:cNvPr id="3" name="Content Placeholder 2">
            <a:extLst>
              <a:ext uri="{FF2B5EF4-FFF2-40B4-BE49-F238E27FC236}">
                <a16:creationId xmlns:a16="http://schemas.microsoft.com/office/drawing/2014/main" id="{7B12555E-D4FF-21D9-5F8A-4EAAAFFE4098}"/>
              </a:ext>
            </a:extLst>
          </p:cNvPr>
          <p:cNvSpPr>
            <a:spLocks noGrp="1"/>
          </p:cNvSpPr>
          <p:nvPr>
            <p:ph idx="1"/>
          </p:nvPr>
        </p:nvSpPr>
        <p:spPr/>
        <p:txBody>
          <a:bodyPr/>
          <a:lstStyle/>
          <a:p>
            <a:r>
              <a:rPr lang="en-US" dirty="0"/>
              <a:t>Microsoft Excel – To import the datasets, cleaning of data, filtering of data, analyze the data using various formula and tools and then visualize it using various graphs and charts.</a:t>
            </a:r>
          </a:p>
          <a:p>
            <a:endParaRPr lang="en-US" dirty="0"/>
          </a:p>
          <a:p>
            <a:r>
              <a:rPr lang="en-US" dirty="0"/>
              <a:t>Microsoft Power Point – To create PPT that includes Useful Insights  </a:t>
            </a:r>
          </a:p>
          <a:p>
            <a:pPr marL="0" indent="0">
              <a:buNone/>
            </a:pPr>
            <a:r>
              <a:rPr lang="en-US" dirty="0"/>
              <a:t>                                               and Solutions for our Business Problems.</a:t>
            </a:r>
          </a:p>
        </p:txBody>
      </p:sp>
    </p:spTree>
    <p:extLst>
      <p:ext uri="{BB962C8B-B14F-4D97-AF65-F5344CB8AC3E}">
        <p14:creationId xmlns:p14="http://schemas.microsoft.com/office/powerpoint/2010/main" val="237314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928A-B8BA-220E-D636-55D55BF22F37}"/>
              </a:ext>
            </a:extLst>
          </p:cNvPr>
          <p:cNvSpPr>
            <a:spLocks noGrp="1"/>
          </p:cNvSpPr>
          <p:nvPr>
            <p:ph type="title"/>
          </p:nvPr>
        </p:nvSpPr>
        <p:spPr>
          <a:xfrm>
            <a:off x="838200" y="0"/>
            <a:ext cx="10515600" cy="1325563"/>
          </a:xfrm>
        </p:spPr>
        <p:txBody>
          <a:bodyPr/>
          <a:lstStyle/>
          <a:p>
            <a:r>
              <a:rPr lang="en-US" dirty="0"/>
              <a:t>             </a:t>
            </a:r>
            <a:r>
              <a:rPr lang="en-US" b="1" u="sng" dirty="0">
                <a:latin typeface="Microsoft Uighur" panose="02000000000000000000" pitchFamily="2" charset="-78"/>
                <a:cs typeface="Microsoft Uighur" panose="02000000000000000000" pitchFamily="2" charset="-78"/>
              </a:rPr>
              <a:t>Number of Males v/s Number of Females</a:t>
            </a:r>
            <a:endParaRPr lang="en-US" dirty="0"/>
          </a:p>
        </p:txBody>
      </p:sp>
      <p:graphicFrame>
        <p:nvGraphicFramePr>
          <p:cNvPr id="4" name="Table 4">
            <a:extLst>
              <a:ext uri="{FF2B5EF4-FFF2-40B4-BE49-F238E27FC236}">
                <a16:creationId xmlns:a16="http://schemas.microsoft.com/office/drawing/2014/main" id="{5D627B5C-89D2-97F4-E49B-786380341555}"/>
              </a:ext>
            </a:extLst>
          </p:cNvPr>
          <p:cNvGraphicFramePr>
            <a:graphicFrameLocks noGrp="1"/>
          </p:cNvGraphicFramePr>
          <p:nvPr>
            <p:ph idx="1"/>
            <p:extLst>
              <p:ext uri="{D42A27DB-BD31-4B8C-83A1-F6EECF244321}">
                <p14:modId xmlns:p14="http://schemas.microsoft.com/office/powerpoint/2010/main" val="3238509186"/>
              </p:ext>
            </p:extLst>
          </p:nvPr>
        </p:nvGraphicFramePr>
        <p:xfrm>
          <a:off x="3210197" y="1332355"/>
          <a:ext cx="5771606" cy="741680"/>
        </p:xfrm>
        <a:graphic>
          <a:graphicData uri="http://schemas.openxmlformats.org/drawingml/2006/table">
            <a:tbl>
              <a:tblPr firstRow="1" bandRow="1">
                <a:tableStyleId>{5C22544A-7EE6-4342-B048-85BDC9FD1C3A}</a:tableStyleId>
              </a:tblPr>
              <a:tblGrid>
                <a:gridCol w="2885803">
                  <a:extLst>
                    <a:ext uri="{9D8B030D-6E8A-4147-A177-3AD203B41FA5}">
                      <a16:colId xmlns:a16="http://schemas.microsoft.com/office/drawing/2014/main" val="3246962046"/>
                    </a:ext>
                  </a:extLst>
                </a:gridCol>
                <a:gridCol w="2885803">
                  <a:extLst>
                    <a:ext uri="{9D8B030D-6E8A-4147-A177-3AD203B41FA5}">
                      <a16:colId xmlns:a16="http://schemas.microsoft.com/office/drawing/2014/main" val="2996894988"/>
                    </a:ext>
                  </a:extLst>
                </a:gridCol>
              </a:tblGrid>
              <a:tr h="370840">
                <a:tc>
                  <a:txBody>
                    <a:bodyPr/>
                    <a:lstStyle/>
                    <a:p>
                      <a:r>
                        <a:rPr lang="en-US" dirty="0"/>
                        <a:t>Number of Males Hired</a:t>
                      </a:r>
                    </a:p>
                  </a:txBody>
                  <a:tcPr>
                    <a:solidFill>
                      <a:schemeClr val="accent6"/>
                    </a:solidFill>
                  </a:tcPr>
                </a:tc>
                <a:tc>
                  <a:txBody>
                    <a:bodyPr/>
                    <a:lstStyle/>
                    <a:p>
                      <a:r>
                        <a:rPr lang="en-US" dirty="0"/>
                        <a:t>Number of Females Hired</a:t>
                      </a:r>
                    </a:p>
                  </a:txBody>
                  <a:tcPr>
                    <a:solidFill>
                      <a:schemeClr val="accent6"/>
                    </a:solidFill>
                  </a:tcPr>
                </a:tc>
                <a:extLst>
                  <a:ext uri="{0D108BD9-81ED-4DB2-BD59-A6C34878D82A}">
                    <a16:rowId xmlns:a16="http://schemas.microsoft.com/office/drawing/2014/main" val="2732919792"/>
                  </a:ext>
                </a:extLst>
              </a:tr>
              <a:tr h="370840">
                <a:tc>
                  <a:txBody>
                    <a:bodyPr/>
                    <a:lstStyle/>
                    <a:p>
                      <a:r>
                        <a:rPr lang="en-US" dirty="0"/>
                        <a:t>                    2563</a:t>
                      </a:r>
                    </a:p>
                  </a:txBody>
                  <a:tcPr>
                    <a:solidFill>
                      <a:schemeClr val="accent6"/>
                    </a:solidFill>
                  </a:tcPr>
                </a:tc>
                <a:tc>
                  <a:txBody>
                    <a:bodyPr/>
                    <a:lstStyle/>
                    <a:p>
                      <a:r>
                        <a:rPr lang="en-US" dirty="0"/>
                        <a:t>                  1856</a:t>
                      </a:r>
                    </a:p>
                  </a:txBody>
                  <a:tcPr>
                    <a:solidFill>
                      <a:schemeClr val="accent6"/>
                    </a:solidFill>
                  </a:tcPr>
                </a:tc>
                <a:extLst>
                  <a:ext uri="{0D108BD9-81ED-4DB2-BD59-A6C34878D82A}">
                    <a16:rowId xmlns:a16="http://schemas.microsoft.com/office/drawing/2014/main" val="2742943090"/>
                  </a:ext>
                </a:extLst>
              </a:tr>
            </a:tbl>
          </a:graphicData>
        </a:graphic>
      </p:graphicFrame>
      <p:graphicFrame>
        <p:nvGraphicFramePr>
          <p:cNvPr id="15" name="Chart 14">
            <a:extLst>
              <a:ext uri="{FF2B5EF4-FFF2-40B4-BE49-F238E27FC236}">
                <a16:creationId xmlns:a16="http://schemas.microsoft.com/office/drawing/2014/main" id="{B12934B1-B3F1-5C47-F1D6-DD59C4CEA9D4}"/>
              </a:ext>
            </a:extLst>
          </p:cNvPr>
          <p:cNvGraphicFramePr/>
          <p:nvPr>
            <p:extLst>
              <p:ext uri="{D42A27DB-BD31-4B8C-83A1-F6EECF244321}">
                <p14:modId xmlns:p14="http://schemas.microsoft.com/office/powerpoint/2010/main" val="464081053"/>
              </p:ext>
            </p:extLst>
          </p:nvPr>
        </p:nvGraphicFramePr>
        <p:xfrm>
          <a:off x="2747554" y="2517708"/>
          <a:ext cx="6696891" cy="37698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671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7705-6211-7736-CDEF-927F82B6E190}"/>
              </a:ext>
            </a:extLst>
          </p:cNvPr>
          <p:cNvSpPr>
            <a:spLocks noGrp="1"/>
          </p:cNvSpPr>
          <p:nvPr>
            <p:ph type="title"/>
          </p:nvPr>
        </p:nvSpPr>
        <p:spPr>
          <a:xfrm>
            <a:off x="515983" y="18255"/>
            <a:ext cx="10515600" cy="1325563"/>
          </a:xfrm>
        </p:spPr>
        <p:txBody>
          <a:bodyPr/>
          <a:lstStyle/>
          <a:p>
            <a:r>
              <a:rPr lang="en-US" dirty="0">
                <a:latin typeface="Microsoft Uighur" panose="02000000000000000000" pitchFamily="2" charset="-78"/>
                <a:cs typeface="Microsoft Uighur" panose="02000000000000000000" pitchFamily="2" charset="-78"/>
              </a:rPr>
              <a:t>                                        </a:t>
            </a:r>
            <a:r>
              <a:rPr lang="en-US" b="1" u="sng" dirty="0">
                <a:latin typeface="Microsoft Uighur" panose="02000000000000000000" pitchFamily="2" charset="-78"/>
                <a:cs typeface="Microsoft Uighur" panose="02000000000000000000" pitchFamily="2" charset="-78"/>
              </a:rPr>
              <a:t>AVERAGE SALARY</a:t>
            </a:r>
            <a:endParaRPr lang="en-US" dirty="0">
              <a:latin typeface="Microsoft Uighur" panose="02000000000000000000" pitchFamily="2" charset="-78"/>
              <a:cs typeface="Microsoft Uighur" panose="02000000000000000000" pitchFamily="2" charset="-78"/>
            </a:endParaRPr>
          </a:p>
        </p:txBody>
      </p:sp>
      <p:graphicFrame>
        <p:nvGraphicFramePr>
          <p:cNvPr id="4" name="Table 4">
            <a:extLst>
              <a:ext uri="{FF2B5EF4-FFF2-40B4-BE49-F238E27FC236}">
                <a16:creationId xmlns:a16="http://schemas.microsoft.com/office/drawing/2014/main" id="{6AE770D8-A14B-2E2E-9D42-BD8E7E55DF85}"/>
              </a:ext>
            </a:extLst>
          </p:cNvPr>
          <p:cNvGraphicFramePr>
            <a:graphicFrameLocks noGrp="1"/>
          </p:cNvGraphicFramePr>
          <p:nvPr>
            <p:ph idx="1"/>
            <p:extLst>
              <p:ext uri="{D42A27DB-BD31-4B8C-83A1-F6EECF244321}">
                <p14:modId xmlns:p14="http://schemas.microsoft.com/office/powerpoint/2010/main" val="1507863879"/>
              </p:ext>
            </p:extLst>
          </p:nvPr>
        </p:nvGraphicFramePr>
        <p:xfrm>
          <a:off x="3536768" y="3558631"/>
          <a:ext cx="4474029" cy="741680"/>
        </p:xfrm>
        <a:graphic>
          <a:graphicData uri="http://schemas.openxmlformats.org/drawingml/2006/table">
            <a:tbl>
              <a:tblPr firstRow="1" bandRow="1">
                <a:tableStyleId>{5C22544A-7EE6-4342-B048-85BDC9FD1C3A}</a:tableStyleId>
              </a:tblPr>
              <a:tblGrid>
                <a:gridCol w="4474029">
                  <a:extLst>
                    <a:ext uri="{9D8B030D-6E8A-4147-A177-3AD203B41FA5}">
                      <a16:colId xmlns:a16="http://schemas.microsoft.com/office/drawing/2014/main" val="3059842262"/>
                    </a:ext>
                  </a:extLst>
                </a:gridCol>
              </a:tblGrid>
              <a:tr h="370840">
                <a:tc>
                  <a:txBody>
                    <a:bodyPr/>
                    <a:lstStyle/>
                    <a:p>
                      <a:r>
                        <a:rPr lang="en-US" dirty="0"/>
                        <a:t>                    Average Salary Offered</a:t>
                      </a:r>
                    </a:p>
                  </a:txBody>
                  <a:tcPr>
                    <a:solidFill>
                      <a:schemeClr val="accent6"/>
                    </a:solidFill>
                  </a:tcPr>
                </a:tc>
                <a:extLst>
                  <a:ext uri="{0D108BD9-81ED-4DB2-BD59-A6C34878D82A}">
                    <a16:rowId xmlns:a16="http://schemas.microsoft.com/office/drawing/2014/main" val="1795538535"/>
                  </a:ext>
                </a:extLst>
              </a:tr>
              <a:tr h="370840">
                <a:tc>
                  <a:txBody>
                    <a:bodyPr/>
                    <a:lstStyle/>
                    <a:p>
                      <a:r>
                        <a:rPr lang="en-US" dirty="0"/>
                        <a:t>                                  49752.9</a:t>
                      </a:r>
                    </a:p>
                  </a:txBody>
                  <a:tcPr>
                    <a:solidFill>
                      <a:schemeClr val="accent6"/>
                    </a:solidFill>
                  </a:tcPr>
                </a:tc>
                <a:extLst>
                  <a:ext uri="{0D108BD9-81ED-4DB2-BD59-A6C34878D82A}">
                    <a16:rowId xmlns:a16="http://schemas.microsoft.com/office/drawing/2014/main" val="2944404098"/>
                  </a:ext>
                </a:extLst>
              </a:tr>
            </a:tbl>
          </a:graphicData>
        </a:graphic>
      </p:graphicFrame>
      <p:sp>
        <p:nvSpPr>
          <p:cNvPr id="6" name="TextBox 5">
            <a:extLst>
              <a:ext uri="{FF2B5EF4-FFF2-40B4-BE49-F238E27FC236}">
                <a16:creationId xmlns:a16="http://schemas.microsoft.com/office/drawing/2014/main" id="{51E97D47-EE01-5640-25BF-E4A977BBDA9C}"/>
              </a:ext>
            </a:extLst>
          </p:cNvPr>
          <p:cNvSpPr txBox="1"/>
          <p:nvPr/>
        </p:nvSpPr>
        <p:spPr>
          <a:xfrm>
            <a:off x="1698171" y="1913271"/>
            <a:ext cx="8151221"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Excel Formulae used in this analysis is:-</a:t>
            </a:r>
          </a:p>
          <a:p>
            <a:r>
              <a:rPr lang="en-US" sz="2400" dirty="0"/>
              <a:t>     =AVERAGEIFS(</a:t>
            </a:r>
            <a:r>
              <a:rPr lang="en-US" sz="2400" dirty="0" err="1"/>
              <a:t>B:B,A:A,”Hired</a:t>
            </a:r>
            <a:r>
              <a:rPr lang="en-US" sz="2400" dirty="0"/>
              <a:t>”)</a:t>
            </a:r>
          </a:p>
        </p:txBody>
      </p:sp>
    </p:spTree>
    <p:extLst>
      <p:ext uri="{BB962C8B-B14F-4D97-AF65-F5344CB8AC3E}">
        <p14:creationId xmlns:p14="http://schemas.microsoft.com/office/powerpoint/2010/main" val="315307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97A3-CC7C-58AF-75C0-B5B106275595}"/>
              </a:ext>
            </a:extLst>
          </p:cNvPr>
          <p:cNvSpPr>
            <a:spLocks noGrp="1"/>
          </p:cNvSpPr>
          <p:nvPr>
            <p:ph type="title"/>
          </p:nvPr>
        </p:nvSpPr>
        <p:spPr>
          <a:xfrm>
            <a:off x="838200" y="0"/>
            <a:ext cx="10515600" cy="992777"/>
          </a:xfrm>
        </p:spPr>
        <p:txBody>
          <a:bodyPr/>
          <a:lstStyle/>
          <a:p>
            <a:r>
              <a:rPr lang="en-US" dirty="0"/>
              <a:t>                  </a:t>
            </a:r>
            <a:r>
              <a:rPr lang="en-US" b="1" u="sng" dirty="0">
                <a:latin typeface="Microsoft Uighur" panose="02000000000000000000" pitchFamily="2" charset="-78"/>
                <a:cs typeface="Microsoft Uighur" panose="02000000000000000000" pitchFamily="2" charset="-78"/>
              </a:rPr>
              <a:t>CLASS INTERVAL FOR SALARY</a:t>
            </a:r>
            <a:endParaRPr lang="en-US" dirty="0"/>
          </a:p>
        </p:txBody>
      </p:sp>
      <p:graphicFrame>
        <p:nvGraphicFramePr>
          <p:cNvPr id="9" name="Table 9">
            <a:extLst>
              <a:ext uri="{FF2B5EF4-FFF2-40B4-BE49-F238E27FC236}">
                <a16:creationId xmlns:a16="http://schemas.microsoft.com/office/drawing/2014/main" id="{5992E19F-3028-57ED-F98B-9438B1E9AA8A}"/>
              </a:ext>
            </a:extLst>
          </p:cNvPr>
          <p:cNvGraphicFramePr>
            <a:graphicFrameLocks noGrp="1"/>
          </p:cNvGraphicFramePr>
          <p:nvPr>
            <p:ph idx="1"/>
            <p:extLst>
              <p:ext uri="{D42A27DB-BD31-4B8C-83A1-F6EECF244321}">
                <p14:modId xmlns:p14="http://schemas.microsoft.com/office/powerpoint/2010/main" val="3582636513"/>
              </p:ext>
            </p:extLst>
          </p:nvPr>
        </p:nvGraphicFramePr>
        <p:xfrm>
          <a:off x="3361509" y="2201261"/>
          <a:ext cx="5468982" cy="4069640"/>
        </p:xfrm>
        <a:graphic>
          <a:graphicData uri="http://schemas.openxmlformats.org/drawingml/2006/table">
            <a:tbl>
              <a:tblPr firstRow="1" bandRow="1">
                <a:tableStyleId>{5C22544A-7EE6-4342-B048-85BDC9FD1C3A}</a:tableStyleId>
              </a:tblPr>
              <a:tblGrid>
                <a:gridCol w="2734491">
                  <a:extLst>
                    <a:ext uri="{9D8B030D-6E8A-4147-A177-3AD203B41FA5}">
                      <a16:colId xmlns:a16="http://schemas.microsoft.com/office/drawing/2014/main" val="3360248189"/>
                    </a:ext>
                  </a:extLst>
                </a:gridCol>
                <a:gridCol w="2734491">
                  <a:extLst>
                    <a:ext uri="{9D8B030D-6E8A-4147-A177-3AD203B41FA5}">
                      <a16:colId xmlns:a16="http://schemas.microsoft.com/office/drawing/2014/main" val="1112347451"/>
                    </a:ext>
                  </a:extLst>
                </a:gridCol>
              </a:tblGrid>
              <a:tr h="0">
                <a:tc>
                  <a:txBody>
                    <a:bodyPr/>
                    <a:lstStyle/>
                    <a:p>
                      <a:r>
                        <a:rPr lang="en-US" sz="1600" dirty="0"/>
                        <a:t>Salary Range</a:t>
                      </a:r>
                    </a:p>
                  </a:txBody>
                  <a:tcPr>
                    <a:solidFill>
                      <a:schemeClr val="accent6"/>
                    </a:solidFill>
                  </a:tcPr>
                </a:tc>
                <a:tc>
                  <a:txBody>
                    <a:bodyPr/>
                    <a:lstStyle/>
                    <a:p>
                      <a:r>
                        <a:rPr lang="en-US" sz="1600" dirty="0"/>
                        <a:t>Employees</a:t>
                      </a:r>
                    </a:p>
                  </a:txBody>
                  <a:tcPr>
                    <a:solidFill>
                      <a:schemeClr val="accent6"/>
                    </a:solidFill>
                  </a:tcPr>
                </a:tc>
                <a:extLst>
                  <a:ext uri="{0D108BD9-81ED-4DB2-BD59-A6C34878D82A}">
                    <a16:rowId xmlns:a16="http://schemas.microsoft.com/office/drawing/2014/main" val="2974878456"/>
                  </a:ext>
                </a:extLst>
              </a:tr>
              <a:tr h="266740">
                <a:tc>
                  <a:txBody>
                    <a:bodyPr/>
                    <a:lstStyle/>
                    <a:p>
                      <a:pPr algn="l" fontAlgn="b"/>
                      <a:r>
                        <a:rPr lang="en-US" sz="1600" b="0" i="0" u="none" strike="noStrike" dirty="0">
                          <a:solidFill>
                            <a:srgbClr val="000000"/>
                          </a:solidFill>
                          <a:effectLst/>
                          <a:latin typeface="Calibri" panose="020F0502020204030204" pitchFamily="34" charset="0"/>
                        </a:rPr>
                        <a:t>(blank)</a:t>
                      </a:r>
                    </a:p>
                  </a:txBody>
                  <a:tcPr marL="0" marR="0" marT="0" marB="0" anchor="b">
                    <a:solidFill>
                      <a:schemeClr val="accent6"/>
                    </a:solidFill>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0" marR="0" marT="0" marB="0" anchor="b">
                    <a:solidFill>
                      <a:schemeClr val="accent6"/>
                    </a:solidFill>
                  </a:tcPr>
                </a:tc>
                <a:extLst>
                  <a:ext uri="{0D108BD9-81ED-4DB2-BD59-A6C34878D82A}">
                    <a16:rowId xmlns:a16="http://schemas.microsoft.com/office/drawing/2014/main" val="3998797324"/>
                  </a:ext>
                </a:extLst>
              </a:tr>
              <a:tr h="266740">
                <a:tc>
                  <a:txBody>
                    <a:bodyPr/>
                    <a:lstStyle/>
                    <a:p>
                      <a:pPr algn="l" fontAlgn="b"/>
                      <a:r>
                        <a:rPr lang="en-US" sz="1600" b="0" i="0" u="none" strike="noStrike" dirty="0">
                          <a:solidFill>
                            <a:srgbClr val="000000"/>
                          </a:solidFill>
                          <a:effectLst/>
                          <a:latin typeface="Calibri" panose="020F0502020204030204" pitchFamily="34" charset="0"/>
                        </a:rPr>
                        <a:t>100-10099</a:t>
                      </a:r>
                    </a:p>
                  </a:txBody>
                  <a:tcPr marL="0" marR="0" marT="0" marB="0" anchor="b">
                    <a:solidFill>
                      <a:schemeClr val="accent6"/>
                    </a:solidFill>
                  </a:tcPr>
                </a:tc>
                <a:tc>
                  <a:txBody>
                    <a:bodyPr/>
                    <a:lstStyle/>
                    <a:p>
                      <a:pPr algn="r" fontAlgn="b"/>
                      <a:r>
                        <a:rPr lang="en-US" sz="1600" b="0" i="0" u="none" strike="noStrike">
                          <a:solidFill>
                            <a:srgbClr val="000000"/>
                          </a:solidFill>
                          <a:effectLst/>
                          <a:latin typeface="Calibri" panose="020F0502020204030204" pitchFamily="34" charset="0"/>
                        </a:rPr>
                        <a:t>443</a:t>
                      </a:r>
                    </a:p>
                  </a:txBody>
                  <a:tcPr marL="0" marR="0" marT="0" marB="0" anchor="b">
                    <a:solidFill>
                      <a:schemeClr val="accent6"/>
                    </a:solidFill>
                  </a:tcPr>
                </a:tc>
                <a:extLst>
                  <a:ext uri="{0D108BD9-81ED-4DB2-BD59-A6C34878D82A}">
                    <a16:rowId xmlns:a16="http://schemas.microsoft.com/office/drawing/2014/main" val="3917942628"/>
                  </a:ext>
                </a:extLst>
              </a:tr>
              <a:tr h="266740">
                <a:tc>
                  <a:txBody>
                    <a:bodyPr/>
                    <a:lstStyle/>
                    <a:p>
                      <a:pPr algn="l" fontAlgn="b"/>
                      <a:r>
                        <a:rPr lang="en-US" sz="1600" b="0" i="0" u="none" strike="noStrike">
                          <a:solidFill>
                            <a:srgbClr val="000000"/>
                          </a:solidFill>
                          <a:effectLst/>
                          <a:latin typeface="Calibri" panose="020F0502020204030204" pitchFamily="34" charset="0"/>
                        </a:rPr>
                        <a:t>10100-20099</a:t>
                      </a:r>
                    </a:p>
                  </a:txBody>
                  <a:tcPr marL="0" marR="0" marT="0" marB="0" anchor="b">
                    <a:solidFill>
                      <a:schemeClr val="accent6"/>
                    </a:solidFill>
                  </a:tcPr>
                </a:tc>
                <a:tc>
                  <a:txBody>
                    <a:bodyPr/>
                    <a:lstStyle/>
                    <a:p>
                      <a:pPr algn="r" fontAlgn="b"/>
                      <a:r>
                        <a:rPr lang="en-US" sz="1600" b="0" i="0" u="none" strike="noStrike">
                          <a:solidFill>
                            <a:srgbClr val="000000"/>
                          </a:solidFill>
                          <a:effectLst/>
                          <a:latin typeface="Calibri" panose="020F0502020204030204" pitchFamily="34" charset="0"/>
                        </a:rPr>
                        <a:t>480</a:t>
                      </a:r>
                    </a:p>
                  </a:txBody>
                  <a:tcPr marL="0" marR="0" marT="0" marB="0" anchor="b">
                    <a:solidFill>
                      <a:schemeClr val="accent6"/>
                    </a:solidFill>
                  </a:tcPr>
                </a:tc>
                <a:extLst>
                  <a:ext uri="{0D108BD9-81ED-4DB2-BD59-A6C34878D82A}">
                    <a16:rowId xmlns:a16="http://schemas.microsoft.com/office/drawing/2014/main" val="1667343737"/>
                  </a:ext>
                </a:extLst>
              </a:tr>
              <a:tr h="266740">
                <a:tc>
                  <a:txBody>
                    <a:bodyPr/>
                    <a:lstStyle/>
                    <a:p>
                      <a:pPr algn="l" fontAlgn="b"/>
                      <a:r>
                        <a:rPr lang="en-US" sz="1600" b="0" i="0" u="none" strike="noStrike" dirty="0">
                          <a:solidFill>
                            <a:srgbClr val="000000"/>
                          </a:solidFill>
                          <a:effectLst/>
                          <a:latin typeface="Calibri" panose="020F0502020204030204" pitchFamily="34" charset="0"/>
                        </a:rPr>
                        <a:t>20100-30099</a:t>
                      </a:r>
                    </a:p>
                  </a:txBody>
                  <a:tcPr marL="0" marR="0" marT="0" marB="0" anchor="b">
                    <a:solidFill>
                      <a:schemeClr val="accent6"/>
                    </a:solidFill>
                  </a:tcPr>
                </a:tc>
                <a:tc>
                  <a:txBody>
                    <a:bodyPr/>
                    <a:lstStyle/>
                    <a:p>
                      <a:pPr algn="r" fontAlgn="b"/>
                      <a:r>
                        <a:rPr lang="en-US" sz="1600" b="0" i="0" u="none" strike="noStrike" dirty="0">
                          <a:solidFill>
                            <a:srgbClr val="000000"/>
                          </a:solidFill>
                          <a:effectLst/>
                          <a:latin typeface="Calibri" panose="020F0502020204030204" pitchFamily="34" charset="0"/>
                        </a:rPr>
                        <a:t>481</a:t>
                      </a:r>
                    </a:p>
                  </a:txBody>
                  <a:tcPr marL="0" marR="0" marT="0" marB="0" anchor="b">
                    <a:solidFill>
                      <a:schemeClr val="accent6"/>
                    </a:solidFill>
                  </a:tcPr>
                </a:tc>
                <a:extLst>
                  <a:ext uri="{0D108BD9-81ED-4DB2-BD59-A6C34878D82A}">
                    <a16:rowId xmlns:a16="http://schemas.microsoft.com/office/drawing/2014/main" val="1546267114"/>
                  </a:ext>
                </a:extLst>
              </a:tr>
              <a:tr h="266740">
                <a:tc>
                  <a:txBody>
                    <a:bodyPr/>
                    <a:lstStyle/>
                    <a:p>
                      <a:pPr algn="l" fontAlgn="b"/>
                      <a:r>
                        <a:rPr lang="en-US" sz="1600" b="0" i="0" u="none" strike="noStrike">
                          <a:solidFill>
                            <a:srgbClr val="000000"/>
                          </a:solidFill>
                          <a:effectLst/>
                          <a:latin typeface="Calibri" panose="020F0502020204030204" pitchFamily="34" charset="0"/>
                        </a:rPr>
                        <a:t>30100-40099</a:t>
                      </a:r>
                    </a:p>
                  </a:txBody>
                  <a:tcPr marL="0" marR="0" marT="0" marB="0" anchor="b">
                    <a:solidFill>
                      <a:schemeClr val="accent6"/>
                    </a:solidFill>
                  </a:tcPr>
                </a:tc>
                <a:tc>
                  <a:txBody>
                    <a:bodyPr/>
                    <a:lstStyle/>
                    <a:p>
                      <a:pPr algn="r" fontAlgn="b"/>
                      <a:r>
                        <a:rPr lang="en-US" sz="1600" b="0" i="0" u="none" strike="noStrike">
                          <a:solidFill>
                            <a:srgbClr val="000000"/>
                          </a:solidFill>
                          <a:effectLst/>
                          <a:latin typeface="Calibri" panose="020F0502020204030204" pitchFamily="34" charset="0"/>
                        </a:rPr>
                        <a:t>465</a:t>
                      </a:r>
                    </a:p>
                  </a:txBody>
                  <a:tcPr marL="0" marR="0" marT="0" marB="0" anchor="b">
                    <a:solidFill>
                      <a:schemeClr val="accent6"/>
                    </a:solidFill>
                  </a:tcPr>
                </a:tc>
                <a:extLst>
                  <a:ext uri="{0D108BD9-81ED-4DB2-BD59-A6C34878D82A}">
                    <a16:rowId xmlns:a16="http://schemas.microsoft.com/office/drawing/2014/main" val="1305671372"/>
                  </a:ext>
                </a:extLst>
              </a:tr>
              <a:tr h="266740">
                <a:tc>
                  <a:txBody>
                    <a:bodyPr/>
                    <a:lstStyle/>
                    <a:p>
                      <a:pPr algn="l" fontAlgn="b"/>
                      <a:r>
                        <a:rPr lang="en-US" sz="1600" b="0" i="0" u="none" strike="noStrike">
                          <a:solidFill>
                            <a:srgbClr val="000000"/>
                          </a:solidFill>
                          <a:effectLst/>
                          <a:latin typeface="Calibri" panose="020F0502020204030204" pitchFamily="34" charset="0"/>
                        </a:rPr>
                        <a:t>40100-50099</a:t>
                      </a:r>
                    </a:p>
                  </a:txBody>
                  <a:tcPr marL="0" marR="0" marT="0" marB="0" anchor="b">
                    <a:solidFill>
                      <a:schemeClr val="accent6"/>
                    </a:solidFill>
                  </a:tcPr>
                </a:tc>
                <a:tc>
                  <a:txBody>
                    <a:bodyPr/>
                    <a:lstStyle/>
                    <a:p>
                      <a:pPr algn="r" fontAlgn="b"/>
                      <a:r>
                        <a:rPr lang="en-US" sz="1600" b="0" i="0" u="none" strike="noStrike">
                          <a:solidFill>
                            <a:srgbClr val="000000"/>
                          </a:solidFill>
                          <a:effectLst/>
                          <a:latin typeface="Calibri" panose="020F0502020204030204" pitchFamily="34" charset="0"/>
                        </a:rPr>
                        <a:t>513</a:t>
                      </a:r>
                    </a:p>
                  </a:txBody>
                  <a:tcPr marL="0" marR="0" marT="0" marB="0" anchor="b">
                    <a:solidFill>
                      <a:schemeClr val="accent6"/>
                    </a:solidFill>
                  </a:tcPr>
                </a:tc>
                <a:extLst>
                  <a:ext uri="{0D108BD9-81ED-4DB2-BD59-A6C34878D82A}">
                    <a16:rowId xmlns:a16="http://schemas.microsoft.com/office/drawing/2014/main" val="2826116230"/>
                  </a:ext>
                </a:extLst>
              </a:tr>
              <a:tr h="266740">
                <a:tc>
                  <a:txBody>
                    <a:bodyPr/>
                    <a:lstStyle/>
                    <a:p>
                      <a:pPr algn="l" fontAlgn="b"/>
                      <a:r>
                        <a:rPr lang="en-US" sz="1600" b="0" i="0" u="none" strike="noStrike">
                          <a:solidFill>
                            <a:srgbClr val="000000"/>
                          </a:solidFill>
                          <a:effectLst/>
                          <a:latin typeface="Calibri" panose="020F0502020204030204" pitchFamily="34" charset="0"/>
                        </a:rPr>
                        <a:t>50100-60099</a:t>
                      </a:r>
                    </a:p>
                  </a:txBody>
                  <a:tcPr marL="0" marR="0" marT="0" marB="0" anchor="b">
                    <a:solidFill>
                      <a:schemeClr val="accent6"/>
                    </a:solidFill>
                  </a:tcPr>
                </a:tc>
                <a:tc>
                  <a:txBody>
                    <a:bodyPr/>
                    <a:lstStyle/>
                    <a:p>
                      <a:pPr algn="r" fontAlgn="b"/>
                      <a:r>
                        <a:rPr lang="en-US" sz="1600" b="0" i="0" u="none" strike="noStrike">
                          <a:solidFill>
                            <a:srgbClr val="000000"/>
                          </a:solidFill>
                          <a:effectLst/>
                          <a:latin typeface="Calibri" panose="020F0502020204030204" pitchFamily="34" charset="0"/>
                        </a:rPr>
                        <a:t>500</a:t>
                      </a:r>
                    </a:p>
                  </a:txBody>
                  <a:tcPr marL="0" marR="0" marT="0" marB="0" anchor="b">
                    <a:solidFill>
                      <a:schemeClr val="accent6"/>
                    </a:solidFill>
                  </a:tcPr>
                </a:tc>
                <a:extLst>
                  <a:ext uri="{0D108BD9-81ED-4DB2-BD59-A6C34878D82A}">
                    <a16:rowId xmlns:a16="http://schemas.microsoft.com/office/drawing/2014/main" val="3565337244"/>
                  </a:ext>
                </a:extLst>
              </a:tr>
              <a:tr h="266740">
                <a:tc>
                  <a:txBody>
                    <a:bodyPr/>
                    <a:lstStyle/>
                    <a:p>
                      <a:pPr algn="l" fontAlgn="b"/>
                      <a:r>
                        <a:rPr lang="en-US" sz="1600" b="0" i="0" u="none" strike="noStrike">
                          <a:solidFill>
                            <a:srgbClr val="000000"/>
                          </a:solidFill>
                          <a:effectLst/>
                          <a:latin typeface="Calibri" panose="020F0502020204030204" pitchFamily="34" charset="0"/>
                        </a:rPr>
                        <a:t>60100-70099</a:t>
                      </a:r>
                    </a:p>
                  </a:txBody>
                  <a:tcPr marL="0" marR="0" marT="0" marB="0" anchor="b">
                    <a:solidFill>
                      <a:schemeClr val="accent6"/>
                    </a:solidFill>
                  </a:tcPr>
                </a:tc>
                <a:tc>
                  <a:txBody>
                    <a:bodyPr/>
                    <a:lstStyle/>
                    <a:p>
                      <a:pPr algn="r" fontAlgn="b"/>
                      <a:r>
                        <a:rPr lang="en-US" sz="1600" b="0" i="0" u="none" strike="noStrike">
                          <a:solidFill>
                            <a:srgbClr val="000000"/>
                          </a:solidFill>
                          <a:effectLst/>
                          <a:latin typeface="Calibri" panose="020F0502020204030204" pitchFamily="34" charset="0"/>
                        </a:rPr>
                        <a:t>453</a:t>
                      </a:r>
                    </a:p>
                  </a:txBody>
                  <a:tcPr marL="0" marR="0" marT="0" marB="0" anchor="b">
                    <a:solidFill>
                      <a:schemeClr val="accent6"/>
                    </a:solidFill>
                  </a:tcPr>
                </a:tc>
                <a:extLst>
                  <a:ext uri="{0D108BD9-81ED-4DB2-BD59-A6C34878D82A}">
                    <a16:rowId xmlns:a16="http://schemas.microsoft.com/office/drawing/2014/main" val="369992891"/>
                  </a:ext>
                </a:extLst>
              </a:tr>
              <a:tr h="266740">
                <a:tc>
                  <a:txBody>
                    <a:bodyPr/>
                    <a:lstStyle/>
                    <a:p>
                      <a:pPr algn="l" fontAlgn="b"/>
                      <a:r>
                        <a:rPr lang="en-US" sz="1600" b="0" i="0" u="none" strike="noStrike">
                          <a:solidFill>
                            <a:srgbClr val="000000"/>
                          </a:solidFill>
                          <a:effectLst/>
                          <a:latin typeface="Calibri" panose="020F0502020204030204" pitchFamily="34" charset="0"/>
                        </a:rPr>
                        <a:t>70100-80099</a:t>
                      </a:r>
                    </a:p>
                  </a:txBody>
                  <a:tcPr marL="0" marR="0" marT="0" marB="0" anchor="b">
                    <a:solidFill>
                      <a:schemeClr val="accent6"/>
                    </a:solidFill>
                  </a:tcPr>
                </a:tc>
                <a:tc>
                  <a:txBody>
                    <a:bodyPr/>
                    <a:lstStyle/>
                    <a:p>
                      <a:pPr algn="r" fontAlgn="b"/>
                      <a:r>
                        <a:rPr lang="en-US" sz="1600" b="0" i="0" u="none" strike="noStrike">
                          <a:solidFill>
                            <a:srgbClr val="000000"/>
                          </a:solidFill>
                          <a:effectLst/>
                          <a:latin typeface="Calibri" panose="020F0502020204030204" pitchFamily="34" charset="0"/>
                        </a:rPr>
                        <a:t>476</a:t>
                      </a:r>
                    </a:p>
                  </a:txBody>
                  <a:tcPr marL="0" marR="0" marT="0" marB="0" anchor="b">
                    <a:solidFill>
                      <a:schemeClr val="accent6"/>
                    </a:solidFill>
                  </a:tcPr>
                </a:tc>
                <a:extLst>
                  <a:ext uri="{0D108BD9-81ED-4DB2-BD59-A6C34878D82A}">
                    <a16:rowId xmlns:a16="http://schemas.microsoft.com/office/drawing/2014/main" val="2977641246"/>
                  </a:ext>
                </a:extLst>
              </a:tr>
              <a:tr h="266740">
                <a:tc>
                  <a:txBody>
                    <a:bodyPr/>
                    <a:lstStyle/>
                    <a:p>
                      <a:pPr algn="l" fontAlgn="b"/>
                      <a:r>
                        <a:rPr lang="en-US" sz="1600" b="0" i="0" u="none" strike="noStrike">
                          <a:solidFill>
                            <a:srgbClr val="000000"/>
                          </a:solidFill>
                          <a:effectLst/>
                          <a:latin typeface="Calibri" panose="020F0502020204030204" pitchFamily="34" charset="0"/>
                        </a:rPr>
                        <a:t>80100-90099</a:t>
                      </a:r>
                    </a:p>
                  </a:txBody>
                  <a:tcPr marL="0" marR="0" marT="0" marB="0" anchor="b">
                    <a:solidFill>
                      <a:schemeClr val="accent6"/>
                    </a:solidFill>
                  </a:tcPr>
                </a:tc>
                <a:tc>
                  <a:txBody>
                    <a:bodyPr/>
                    <a:lstStyle/>
                    <a:p>
                      <a:pPr algn="r" fontAlgn="b"/>
                      <a:r>
                        <a:rPr lang="en-US" sz="1600" b="0" i="0" u="none" strike="noStrike">
                          <a:solidFill>
                            <a:srgbClr val="000000"/>
                          </a:solidFill>
                          <a:effectLst/>
                          <a:latin typeface="Calibri" panose="020F0502020204030204" pitchFamily="34" charset="0"/>
                        </a:rPr>
                        <a:t>459</a:t>
                      </a:r>
                    </a:p>
                  </a:txBody>
                  <a:tcPr marL="0" marR="0" marT="0" marB="0" anchor="b">
                    <a:solidFill>
                      <a:schemeClr val="accent6"/>
                    </a:solidFill>
                  </a:tcPr>
                </a:tc>
                <a:extLst>
                  <a:ext uri="{0D108BD9-81ED-4DB2-BD59-A6C34878D82A}">
                    <a16:rowId xmlns:a16="http://schemas.microsoft.com/office/drawing/2014/main" val="392085102"/>
                  </a:ext>
                </a:extLst>
              </a:tr>
              <a:tr h="266740">
                <a:tc>
                  <a:txBody>
                    <a:bodyPr/>
                    <a:lstStyle/>
                    <a:p>
                      <a:pPr algn="l" fontAlgn="b"/>
                      <a:r>
                        <a:rPr lang="en-US" sz="1600" b="0" i="0" u="none" strike="noStrike">
                          <a:solidFill>
                            <a:srgbClr val="000000"/>
                          </a:solidFill>
                          <a:effectLst/>
                          <a:latin typeface="Calibri" panose="020F0502020204030204" pitchFamily="34" charset="0"/>
                        </a:rPr>
                        <a:t>90100-100099</a:t>
                      </a:r>
                    </a:p>
                  </a:txBody>
                  <a:tcPr marL="0" marR="0" marT="0" marB="0" anchor="b">
                    <a:solidFill>
                      <a:schemeClr val="accent6"/>
                    </a:solidFill>
                  </a:tcPr>
                </a:tc>
                <a:tc>
                  <a:txBody>
                    <a:bodyPr/>
                    <a:lstStyle/>
                    <a:p>
                      <a:pPr algn="r" fontAlgn="b"/>
                      <a:r>
                        <a:rPr lang="en-US" sz="1600" b="0" i="0" u="none" strike="noStrike">
                          <a:solidFill>
                            <a:srgbClr val="000000"/>
                          </a:solidFill>
                          <a:effectLst/>
                          <a:latin typeface="Calibri" panose="020F0502020204030204" pitchFamily="34" charset="0"/>
                        </a:rPr>
                        <a:t>423</a:t>
                      </a:r>
                    </a:p>
                  </a:txBody>
                  <a:tcPr marL="0" marR="0" marT="0" marB="0" anchor="b">
                    <a:solidFill>
                      <a:schemeClr val="accent6"/>
                    </a:solidFill>
                  </a:tcPr>
                </a:tc>
                <a:extLst>
                  <a:ext uri="{0D108BD9-81ED-4DB2-BD59-A6C34878D82A}">
                    <a16:rowId xmlns:a16="http://schemas.microsoft.com/office/drawing/2014/main" val="2344196444"/>
                  </a:ext>
                </a:extLst>
              </a:tr>
              <a:tr h="266740">
                <a:tc>
                  <a:txBody>
                    <a:bodyPr/>
                    <a:lstStyle/>
                    <a:p>
                      <a:pPr algn="l" fontAlgn="b"/>
                      <a:r>
                        <a:rPr lang="en-US" sz="1600" b="0" i="0" u="none" strike="noStrike">
                          <a:solidFill>
                            <a:srgbClr val="000000"/>
                          </a:solidFill>
                          <a:effectLst/>
                          <a:latin typeface="Calibri" panose="020F0502020204030204" pitchFamily="34" charset="0"/>
                        </a:rPr>
                        <a:t>190100-200099</a:t>
                      </a:r>
                    </a:p>
                  </a:txBody>
                  <a:tcPr marL="0" marR="0" marT="0" marB="0" anchor="b">
                    <a:solidFill>
                      <a:schemeClr val="accent6"/>
                    </a:solidFill>
                  </a:tcPr>
                </a:tc>
                <a:tc>
                  <a:txBody>
                    <a:bodyPr/>
                    <a:lstStyle/>
                    <a:p>
                      <a:pPr algn="r" fontAlgn="b"/>
                      <a:r>
                        <a:rPr lang="en-US" sz="1600" b="0" i="0" u="none" strike="noStrike">
                          <a:solidFill>
                            <a:srgbClr val="000000"/>
                          </a:solidFill>
                          <a:effectLst/>
                          <a:latin typeface="Calibri" panose="020F0502020204030204" pitchFamily="34" charset="0"/>
                        </a:rPr>
                        <a:t>1</a:t>
                      </a:r>
                    </a:p>
                  </a:txBody>
                  <a:tcPr marL="0" marR="0" marT="0" marB="0" anchor="b">
                    <a:solidFill>
                      <a:schemeClr val="accent6"/>
                    </a:solidFill>
                  </a:tcPr>
                </a:tc>
                <a:extLst>
                  <a:ext uri="{0D108BD9-81ED-4DB2-BD59-A6C34878D82A}">
                    <a16:rowId xmlns:a16="http://schemas.microsoft.com/office/drawing/2014/main" val="4249189950"/>
                  </a:ext>
                </a:extLst>
              </a:tr>
              <a:tr h="266740">
                <a:tc>
                  <a:txBody>
                    <a:bodyPr/>
                    <a:lstStyle/>
                    <a:p>
                      <a:pPr algn="l" fontAlgn="b"/>
                      <a:r>
                        <a:rPr lang="en-US" sz="1600" b="0" i="0" u="none" strike="noStrike">
                          <a:solidFill>
                            <a:srgbClr val="000000"/>
                          </a:solidFill>
                          <a:effectLst/>
                          <a:latin typeface="Calibri" panose="020F0502020204030204" pitchFamily="34" charset="0"/>
                        </a:rPr>
                        <a:t>290100-300099</a:t>
                      </a:r>
                    </a:p>
                  </a:txBody>
                  <a:tcPr marL="0" marR="0" marT="0" marB="0" anchor="b">
                    <a:solidFill>
                      <a:schemeClr val="accent6"/>
                    </a:solidFill>
                  </a:tcPr>
                </a:tc>
                <a:tc>
                  <a:txBody>
                    <a:bodyPr/>
                    <a:lstStyle/>
                    <a:p>
                      <a:pPr algn="r" fontAlgn="b"/>
                      <a:r>
                        <a:rPr lang="en-US" sz="1600" b="0" i="0" u="none" strike="noStrike">
                          <a:solidFill>
                            <a:srgbClr val="000000"/>
                          </a:solidFill>
                          <a:effectLst/>
                          <a:latin typeface="Calibri" panose="020F0502020204030204" pitchFamily="34" charset="0"/>
                        </a:rPr>
                        <a:t>1</a:t>
                      </a:r>
                    </a:p>
                  </a:txBody>
                  <a:tcPr marL="0" marR="0" marT="0" marB="0" anchor="b">
                    <a:solidFill>
                      <a:schemeClr val="accent6"/>
                    </a:solidFill>
                  </a:tcPr>
                </a:tc>
                <a:extLst>
                  <a:ext uri="{0D108BD9-81ED-4DB2-BD59-A6C34878D82A}">
                    <a16:rowId xmlns:a16="http://schemas.microsoft.com/office/drawing/2014/main" val="4141998201"/>
                  </a:ext>
                </a:extLst>
              </a:tr>
              <a:tr h="266740">
                <a:tc>
                  <a:txBody>
                    <a:bodyPr/>
                    <a:lstStyle/>
                    <a:p>
                      <a:pPr algn="l" fontAlgn="b"/>
                      <a:r>
                        <a:rPr lang="en-US" sz="1600" b="0" i="0" u="none" strike="noStrike">
                          <a:solidFill>
                            <a:srgbClr val="000000"/>
                          </a:solidFill>
                          <a:effectLst/>
                          <a:latin typeface="Calibri" panose="020F0502020204030204" pitchFamily="34" charset="0"/>
                        </a:rPr>
                        <a:t>390100-400099</a:t>
                      </a:r>
                    </a:p>
                  </a:txBody>
                  <a:tcPr marL="0" marR="0" marT="0" marB="0" anchor="b">
                    <a:solidFill>
                      <a:schemeClr val="accent6"/>
                    </a:solidFill>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0" marR="0" marT="0" marB="0" anchor="b">
                    <a:solidFill>
                      <a:schemeClr val="accent6"/>
                    </a:solidFill>
                  </a:tcPr>
                </a:tc>
                <a:extLst>
                  <a:ext uri="{0D108BD9-81ED-4DB2-BD59-A6C34878D82A}">
                    <a16:rowId xmlns:a16="http://schemas.microsoft.com/office/drawing/2014/main" val="2760178295"/>
                  </a:ext>
                </a:extLst>
              </a:tr>
            </a:tbl>
          </a:graphicData>
        </a:graphic>
      </p:graphicFrame>
      <p:sp>
        <p:nvSpPr>
          <p:cNvPr id="13" name="TextBox 12">
            <a:extLst>
              <a:ext uri="{FF2B5EF4-FFF2-40B4-BE49-F238E27FC236}">
                <a16:creationId xmlns:a16="http://schemas.microsoft.com/office/drawing/2014/main" id="{27690889-F23E-47F4-EDBD-1042B1FA22A1}"/>
              </a:ext>
            </a:extLst>
          </p:cNvPr>
          <p:cNvSpPr txBox="1"/>
          <p:nvPr/>
        </p:nvSpPr>
        <p:spPr>
          <a:xfrm>
            <a:off x="838200" y="1259897"/>
            <a:ext cx="102064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Using Pivot table Selecting </a:t>
            </a:r>
            <a:r>
              <a:rPr lang="en-US" sz="2400" dirty="0" err="1"/>
              <a:t>application_id</a:t>
            </a:r>
            <a:r>
              <a:rPr lang="en-US" sz="2400" dirty="0"/>
              <a:t>, Salary offered and grouping them.</a:t>
            </a:r>
          </a:p>
        </p:txBody>
      </p:sp>
    </p:spTree>
    <p:extLst>
      <p:ext uri="{BB962C8B-B14F-4D97-AF65-F5344CB8AC3E}">
        <p14:creationId xmlns:p14="http://schemas.microsoft.com/office/powerpoint/2010/main" val="37790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3153-781D-C78C-CE5C-120FC21DB7A8}"/>
              </a:ext>
            </a:extLst>
          </p:cNvPr>
          <p:cNvSpPr>
            <a:spLocks noGrp="1"/>
          </p:cNvSpPr>
          <p:nvPr>
            <p:ph type="title"/>
          </p:nvPr>
        </p:nvSpPr>
        <p:spPr>
          <a:xfrm>
            <a:off x="838200" y="18255"/>
            <a:ext cx="10515600" cy="1325563"/>
          </a:xfrm>
        </p:spPr>
        <p:txBody>
          <a:bodyPr/>
          <a:lstStyle/>
          <a:p>
            <a:r>
              <a:rPr lang="en-US" dirty="0"/>
              <a:t>          </a:t>
            </a:r>
            <a:r>
              <a:rPr lang="en-US" b="1" u="sng" dirty="0">
                <a:latin typeface="Microsoft Uighur" panose="02000000000000000000" pitchFamily="2" charset="-78"/>
                <a:cs typeface="Microsoft Uighur" panose="02000000000000000000" pitchFamily="2" charset="-78"/>
              </a:rPr>
              <a:t>EMPLOYEES IN DIFFERENT DEPARTMENT</a:t>
            </a:r>
            <a:endParaRPr lang="en-US" dirty="0"/>
          </a:p>
        </p:txBody>
      </p:sp>
      <p:graphicFrame>
        <p:nvGraphicFramePr>
          <p:cNvPr id="4" name="Content Placeholder 3">
            <a:extLst>
              <a:ext uri="{FF2B5EF4-FFF2-40B4-BE49-F238E27FC236}">
                <a16:creationId xmlns:a16="http://schemas.microsoft.com/office/drawing/2014/main" id="{A52C3BD0-DCC6-C18A-42CE-C78115AE7A4E}"/>
              </a:ext>
            </a:extLst>
          </p:cNvPr>
          <p:cNvGraphicFramePr>
            <a:graphicFrameLocks noGrp="1"/>
          </p:cNvGraphicFramePr>
          <p:nvPr>
            <p:ph idx="1"/>
            <p:extLst>
              <p:ext uri="{D42A27DB-BD31-4B8C-83A1-F6EECF244321}">
                <p14:modId xmlns:p14="http://schemas.microsoft.com/office/powerpoint/2010/main" val="2436645270"/>
              </p:ext>
            </p:extLst>
          </p:nvPr>
        </p:nvGraphicFramePr>
        <p:xfrm>
          <a:off x="4835434" y="1820091"/>
          <a:ext cx="7992292" cy="477173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4CB79B6-5CDD-D08D-9522-49DF35009217}"/>
              </a:ext>
            </a:extLst>
          </p:cNvPr>
          <p:cNvSpPr txBox="1"/>
          <p:nvPr/>
        </p:nvSpPr>
        <p:spPr>
          <a:xfrm>
            <a:off x="1519646" y="1260607"/>
            <a:ext cx="9152708"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 EXCEL FORMULA USED:-</a:t>
            </a:r>
          </a:p>
          <a:p>
            <a:r>
              <a:rPr lang="en-US" dirty="0"/>
              <a:t>=COUNTIFS(</a:t>
            </a:r>
            <a:r>
              <a:rPr lang="en-US" dirty="0" err="1"/>
              <a:t>E:E,”Finance</a:t>
            </a:r>
            <a:r>
              <a:rPr lang="en-US" dirty="0"/>
              <a:t> </a:t>
            </a:r>
            <a:r>
              <a:rPr lang="en-US" dirty="0" err="1"/>
              <a:t>Department”,C:C,”Hired</a:t>
            </a:r>
            <a:r>
              <a:rPr lang="en-US" dirty="0"/>
              <a:t>”) </a:t>
            </a:r>
          </a:p>
        </p:txBody>
      </p:sp>
      <p:graphicFrame>
        <p:nvGraphicFramePr>
          <p:cNvPr id="7" name="Table 7">
            <a:extLst>
              <a:ext uri="{FF2B5EF4-FFF2-40B4-BE49-F238E27FC236}">
                <a16:creationId xmlns:a16="http://schemas.microsoft.com/office/drawing/2014/main" id="{CF591E86-85A6-7AAF-9ADA-EB625D41E1A2}"/>
              </a:ext>
            </a:extLst>
          </p:cNvPr>
          <p:cNvGraphicFramePr>
            <a:graphicFrameLocks noGrp="1"/>
          </p:cNvGraphicFramePr>
          <p:nvPr>
            <p:extLst>
              <p:ext uri="{D42A27DB-BD31-4B8C-83A1-F6EECF244321}">
                <p14:modId xmlns:p14="http://schemas.microsoft.com/office/powerpoint/2010/main" val="201252779"/>
              </p:ext>
            </p:extLst>
          </p:nvPr>
        </p:nvGraphicFramePr>
        <p:xfrm>
          <a:off x="98697" y="2211177"/>
          <a:ext cx="5857966" cy="2806700"/>
        </p:xfrm>
        <a:graphic>
          <a:graphicData uri="http://schemas.openxmlformats.org/drawingml/2006/table">
            <a:tbl>
              <a:tblPr firstRow="1" bandRow="1">
                <a:tableStyleId>{5C22544A-7EE6-4342-B048-85BDC9FD1C3A}</a:tableStyleId>
              </a:tblPr>
              <a:tblGrid>
                <a:gridCol w="2928983">
                  <a:extLst>
                    <a:ext uri="{9D8B030D-6E8A-4147-A177-3AD203B41FA5}">
                      <a16:colId xmlns:a16="http://schemas.microsoft.com/office/drawing/2014/main" val="1559168652"/>
                    </a:ext>
                  </a:extLst>
                </a:gridCol>
                <a:gridCol w="2928983">
                  <a:extLst>
                    <a:ext uri="{9D8B030D-6E8A-4147-A177-3AD203B41FA5}">
                      <a16:colId xmlns:a16="http://schemas.microsoft.com/office/drawing/2014/main" val="1794608281"/>
                    </a:ext>
                  </a:extLst>
                </a:gridCol>
              </a:tblGrid>
              <a:tr h="258959">
                <a:tc>
                  <a:txBody>
                    <a:bodyPr/>
                    <a:lstStyle/>
                    <a:p>
                      <a:pPr algn="ctr" fontAlgn="b"/>
                      <a:r>
                        <a:rPr lang="en-US" sz="1800" b="1" i="0" u="none" strike="noStrike" dirty="0">
                          <a:solidFill>
                            <a:srgbClr val="000000"/>
                          </a:solidFill>
                          <a:effectLst/>
                          <a:latin typeface="Calibri" panose="020F0502020204030204" pitchFamily="34" charset="0"/>
                        </a:rPr>
                        <a:t>Department Name</a:t>
                      </a:r>
                    </a:p>
                  </a:txBody>
                  <a:tcPr marL="6350" marR="6350" marT="6350" marB="0" anchor="b">
                    <a:solidFill>
                      <a:schemeClr val="accent6"/>
                    </a:solidFill>
                  </a:tcPr>
                </a:tc>
                <a:tc>
                  <a:txBody>
                    <a:bodyPr/>
                    <a:lstStyle/>
                    <a:p>
                      <a:pPr algn="ctr" fontAlgn="b"/>
                      <a:r>
                        <a:rPr lang="en-US" sz="1800" b="1" i="0" u="none" strike="noStrike" dirty="0">
                          <a:solidFill>
                            <a:srgbClr val="000000"/>
                          </a:solidFill>
                          <a:effectLst/>
                          <a:latin typeface="Calibri" panose="020F0502020204030204" pitchFamily="34" charset="0"/>
                        </a:rPr>
                        <a:t>Count</a:t>
                      </a:r>
                    </a:p>
                  </a:txBody>
                  <a:tcPr marL="6350" marR="6350" marT="6350" marB="0" anchor="b">
                    <a:solidFill>
                      <a:schemeClr val="accent6"/>
                    </a:solidFill>
                  </a:tcPr>
                </a:tc>
                <a:extLst>
                  <a:ext uri="{0D108BD9-81ED-4DB2-BD59-A6C34878D82A}">
                    <a16:rowId xmlns:a16="http://schemas.microsoft.com/office/drawing/2014/main" val="2093663592"/>
                  </a:ext>
                </a:extLst>
              </a:tr>
              <a:tr h="258959">
                <a:tc>
                  <a:txBody>
                    <a:bodyPr/>
                    <a:lstStyle/>
                    <a:p>
                      <a:pPr algn="ctr" fontAlgn="b"/>
                      <a:r>
                        <a:rPr lang="en-US" sz="1800" b="0" i="0" u="none" strike="noStrike">
                          <a:solidFill>
                            <a:srgbClr val="000000"/>
                          </a:solidFill>
                          <a:effectLst/>
                          <a:latin typeface="Calibri" panose="020F0502020204030204" pitchFamily="34" charset="0"/>
                        </a:rPr>
                        <a:t>Finance Department</a:t>
                      </a:r>
                    </a:p>
                  </a:txBody>
                  <a:tcPr marL="6350" marR="6350" marT="6350" marB="0" anchor="b">
                    <a:solidFill>
                      <a:schemeClr val="accent6"/>
                    </a:solidFill>
                  </a:tcPr>
                </a:tc>
                <a:tc>
                  <a:txBody>
                    <a:bodyPr/>
                    <a:lstStyle/>
                    <a:p>
                      <a:pPr algn="ctr" fontAlgn="b"/>
                      <a:r>
                        <a:rPr lang="en-US" sz="1800" b="0" i="0" u="none" strike="noStrike" dirty="0">
                          <a:solidFill>
                            <a:srgbClr val="000000"/>
                          </a:solidFill>
                          <a:effectLst/>
                          <a:latin typeface="Calibri" panose="020F0502020204030204" pitchFamily="34" charset="0"/>
                        </a:rPr>
                        <a:t>177</a:t>
                      </a:r>
                    </a:p>
                  </a:txBody>
                  <a:tcPr marL="6350" marR="6350" marT="6350" marB="0" anchor="b">
                    <a:solidFill>
                      <a:schemeClr val="accent6"/>
                    </a:solidFill>
                  </a:tcPr>
                </a:tc>
                <a:extLst>
                  <a:ext uri="{0D108BD9-81ED-4DB2-BD59-A6C34878D82A}">
                    <a16:rowId xmlns:a16="http://schemas.microsoft.com/office/drawing/2014/main" val="3199373286"/>
                  </a:ext>
                </a:extLst>
              </a:tr>
              <a:tr h="258959">
                <a:tc>
                  <a:txBody>
                    <a:bodyPr/>
                    <a:lstStyle/>
                    <a:p>
                      <a:pPr algn="ctr" fontAlgn="b"/>
                      <a:r>
                        <a:rPr lang="en-US" sz="1800" b="0" i="0" u="none" strike="noStrike">
                          <a:solidFill>
                            <a:srgbClr val="000000"/>
                          </a:solidFill>
                          <a:effectLst/>
                          <a:latin typeface="Calibri" panose="020F0502020204030204" pitchFamily="34" charset="0"/>
                        </a:rPr>
                        <a:t>General Management</a:t>
                      </a:r>
                    </a:p>
                  </a:txBody>
                  <a:tcPr marL="6350" marR="6350" marT="6350" marB="0" anchor="b">
                    <a:solidFill>
                      <a:schemeClr val="accent6"/>
                    </a:solidFill>
                  </a:tcPr>
                </a:tc>
                <a:tc>
                  <a:txBody>
                    <a:bodyPr/>
                    <a:lstStyle/>
                    <a:p>
                      <a:pPr algn="ctr" fontAlgn="b"/>
                      <a:r>
                        <a:rPr lang="en-US" sz="1800" b="0" i="0" u="none" strike="noStrike">
                          <a:solidFill>
                            <a:srgbClr val="000000"/>
                          </a:solidFill>
                          <a:effectLst/>
                          <a:latin typeface="Calibri" panose="020F0502020204030204" pitchFamily="34" charset="0"/>
                        </a:rPr>
                        <a:t>114</a:t>
                      </a:r>
                    </a:p>
                  </a:txBody>
                  <a:tcPr marL="6350" marR="6350" marT="6350" marB="0" anchor="b">
                    <a:solidFill>
                      <a:schemeClr val="accent6"/>
                    </a:solidFill>
                  </a:tcPr>
                </a:tc>
                <a:extLst>
                  <a:ext uri="{0D108BD9-81ED-4DB2-BD59-A6C34878D82A}">
                    <a16:rowId xmlns:a16="http://schemas.microsoft.com/office/drawing/2014/main" val="175987364"/>
                  </a:ext>
                </a:extLst>
              </a:tr>
              <a:tr h="258959">
                <a:tc>
                  <a:txBody>
                    <a:bodyPr/>
                    <a:lstStyle/>
                    <a:p>
                      <a:pPr algn="ctr" fontAlgn="b"/>
                      <a:r>
                        <a:rPr lang="en-US" sz="1800" b="0" i="0" u="none" strike="noStrike">
                          <a:solidFill>
                            <a:srgbClr val="000000"/>
                          </a:solidFill>
                          <a:effectLst/>
                          <a:latin typeface="Calibri" panose="020F0502020204030204" pitchFamily="34" charset="0"/>
                        </a:rPr>
                        <a:t>HR Department</a:t>
                      </a:r>
                    </a:p>
                  </a:txBody>
                  <a:tcPr marL="6350" marR="6350" marT="6350" marB="0" anchor="b">
                    <a:solidFill>
                      <a:schemeClr val="accent6"/>
                    </a:solidFill>
                  </a:tcPr>
                </a:tc>
                <a:tc>
                  <a:txBody>
                    <a:bodyPr/>
                    <a:lstStyle/>
                    <a:p>
                      <a:pPr algn="ctr" fontAlgn="b"/>
                      <a:r>
                        <a:rPr lang="en-US" sz="1800" b="0" i="0" u="none" strike="noStrike">
                          <a:solidFill>
                            <a:srgbClr val="000000"/>
                          </a:solidFill>
                          <a:effectLst/>
                          <a:latin typeface="Calibri" panose="020F0502020204030204" pitchFamily="34" charset="0"/>
                        </a:rPr>
                        <a:t>71</a:t>
                      </a:r>
                    </a:p>
                  </a:txBody>
                  <a:tcPr marL="6350" marR="6350" marT="6350" marB="0" anchor="b">
                    <a:solidFill>
                      <a:schemeClr val="accent6"/>
                    </a:solidFill>
                  </a:tcPr>
                </a:tc>
                <a:extLst>
                  <a:ext uri="{0D108BD9-81ED-4DB2-BD59-A6C34878D82A}">
                    <a16:rowId xmlns:a16="http://schemas.microsoft.com/office/drawing/2014/main" val="785506895"/>
                  </a:ext>
                </a:extLst>
              </a:tr>
              <a:tr h="258959">
                <a:tc>
                  <a:txBody>
                    <a:bodyPr/>
                    <a:lstStyle/>
                    <a:p>
                      <a:pPr algn="ctr" fontAlgn="b"/>
                      <a:r>
                        <a:rPr lang="en-US" sz="1800" b="0" i="0" u="none" strike="noStrike">
                          <a:solidFill>
                            <a:srgbClr val="000000"/>
                          </a:solidFill>
                          <a:effectLst/>
                          <a:latin typeface="Calibri" panose="020F0502020204030204" pitchFamily="34" charset="0"/>
                        </a:rPr>
                        <a:t>Marketing Department</a:t>
                      </a:r>
                    </a:p>
                  </a:txBody>
                  <a:tcPr marL="6350" marR="6350" marT="6350" marB="0" anchor="b">
                    <a:solidFill>
                      <a:schemeClr val="accent6"/>
                    </a:solidFill>
                  </a:tcPr>
                </a:tc>
                <a:tc>
                  <a:txBody>
                    <a:bodyPr/>
                    <a:lstStyle/>
                    <a:p>
                      <a:pPr algn="ctr" fontAlgn="b"/>
                      <a:r>
                        <a:rPr lang="en-US" sz="1800" b="0" i="0" u="none" strike="noStrike">
                          <a:solidFill>
                            <a:srgbClr val="000000"/>
                          </a:solidFill>
                          <a:effectLst/>
                          <a:latin typeface="Calibri" panose="020F0502020204030204" pitchFamily="34" charset="0"/>
                        </a:rPr>
                        <a:t>203</a:t>
                      </a:r>
                    </a:p>
                  </a:txBody>
                  <a:tcPr marL="6350" marR="6350" marT="6350" marB="0" anchor="b">
                    <a:solidFill>
                      <a:schemeClr val="accent6"/>
                    </a:solidFill>
                  </a:tcPr>
                </a:tc>
                <a:extLst>
                  <a:ext uri="{0D108BD9-81ED-4DB2-BD59-A6C34878D82A}">
                    <a16:rowId xmlns:a16="http://schemas.microsoft.com/office/drawing/2014/main" val="3749919227"/>
                  </a:ext>
                </a:extLst>
              </a:tr>
              <a:tr h="258959">
                <a:tc>
                  <a:txBody>
                    <a:bodyPr/>
                    <a:lstStyle/>
                    <a:p>
                      <a:pPr algn="ctr" fontAlgn="b"/>
                      <a:r>
                        <a:rPr lang="en-US" sz="1800" b="0" i="0" u="none" strike="noStrike">
                          <a:solidFill>
                            <a:srgbClr val="000000"/>
                          </a:solidFill>
                          <a:effectLst/>
                          <a:latin typeface="Calibri" panose="020F0502020204030204" pitchFamily="34" charset="0"/>
                        </a:rPr>
                        <a:t>Operations Department</a:t>
                      </a:r>
                    </a:p>
                  </a:txBody>
                  <a:tcPr marL="6350" marR="6350" marT="6350" marB="0" anchor="b">
                    <a:solidFill>
                      <a:schemeClr val="accent6"/>
                    </a:solidFill>
                  </a:tcPr>
                </a:tc>
                <a:tc>
                  <a:txBody>
                    <a:bodyPr/>
                    <a:lstStyle/>
                    <a:p>
                      <a:pPr algn="ctr" fontAlgn="b"/>
                      <a:r>
                        <a:rPr lang="en-US" sz="1800" b="0" i="0" u="none" strike="noStrike">
                          <a:solidFill>
                            <a:srgbClr val="000000"/>
                          </a:solidFill>
                          <a:effectLst/>
                          <a:latin typeface="Calibri" panose="020F0502020204030204" pitchFamily="34" charset="0"/>
                        </a:rPr>
                        <a:t>1844</a:t>
                      </a:r>
                    </a:p>
                  </a:txBody>
                  <a:tcPr marL="6350" marR="6350" marT="6350" marB="0" anchor="b">
                    <a:solidFill>
                      <a:schemeClr val="accent6"/>
                    </a:solidFill>
                  </a:tcPr>
                </a:tc>
                <a:extLst>
                  <a:ext uri="{0D108BD9-81ED-4DB2-BD59-A6C34878D82A}">
                    <a16:rowId xmlns:a16="http://schemas.microsoft.com/office/drawing/2014/main" val="237009453"/>
                  </a:ext>
                </a:extLst>
              </a:tr>
              <a:tr h="258959">
                <a:tc>
                  <a:txBody>
                    <a:bodyPr/>
                    <a:lstStyle/>
                    <a:p>
                      <a:pPr algn="ctr" fontAlgn="b"/>
                      <a:r>
                        <a:rPr lang="en-US" sz="1800" b="0" i="0" u="none" strike="noStrike">
                          <a:solidFill>
                            <a:srgbClr val="000000"/>
                          </a:solidFill>
                          <a:effectLst/>
                          <a:latin typeface="Calibri" panose="020F0502020204030204" pitchFamily="34" charset="0"/>
                        </a:rPr>
                        <a:t>Production Department</a:t>
                      </a:r>
                    </a:p>
                  </a:txBody>
                  <a:tcPr marL="6350" marR="6350" marT="6350" marB="0" anchor="b">
                    <a:solidFill>
                      <a:schemeClr val="accent6"/>
                    </a:solidFill>
                  </a:tcPr>
                </a:tc>
                <a:tc>
                  <a:txBody>
                    <a:bodyPr/>
                    <a:lstStyle/>
                    <a:p>
                      <a:pPr algn="ctr" fontAlgn="b"/>
                      <a:r>
                        <a:rPr lang="en-US" sz="1800" b="0" i="0" u="none" strike="noStrike">
                          <a:solidFill>
                            <a:srgbClr val="000000"/>
                          </a:solidFill>
                          <a:effectLst/>
                          <a:latin typeface="Calibri" panose="020F0502020204030204" pitchFamily="34" charset="0"/>
                        </a:rPr>
                        <a:t>247</a:t>
                      </a:r>
                    </a:p>
                  </a:txBody>
                  <a:tcPr marL="6350" marR="6350" marT="6350" marB="0" anchor="b">
                    <a:solidFill>
                      <a:schemeClr val="accent6"/>
                    </a:solidFill>
                  </a:tcPr>
                </a:tc>
                <a:extLst>
                  <a:ext uri="{0D108BD9-81ED-4DB2-BD59-A6C34878D82A}">
                    <a16:rowId xmlns:a16="http://schemas.microsoft.com/office/drawing/2014/main" val="3342603614"/>
                  </a:ext>
                </a:extLst>
              </a:tr>
              <a:tr h="258959">
                <a:tc>
                  <a:txBody>
                    <a:bodyPr/>
                    <a:lstStyle/>
                    <a:p>
                      <a:pPr algn="ctr" fontAlgn="b"/>
                      <a:r>
                        <a:rPr lang="en-US" sz="1800" b="0" i="0" u="none" strike="noStrike">
                          <a:solidFill>
                            <a:srgbClr val="000000"/>
                          </a:solidFill>
                          <a:effectLst/>
                          <a:latin typeface="Calibri" panose="020F0502020204030204" pitchFamily="34" charset="0"/>
                        </a:rPr>
                        <a:t>Purchase Department</a:t>
                      </a:r>
                    </a:p>
                  </a:txBody>
                  <a:tcPr marL="6350" marR="6350" marT="6350" marB="0" anchor="b">
                    <a:solidFill>
                      <a:schemeClr val="accent6"/>
                    </a:solidFill>
                  </a:tcPr>
                </a:tc>
                <a:tc>
                  <a:txBody>
                    <a:bodyPr/>
                    <a:lstStyle/>
                    <a:p>
                      <a:pPr algn="ctr" fontAlgn="b"/>
                      <a:r>
                        <a:rPr lang="en-US" sz="1800" b="0" i="0" u="none" strike="noStrike" dirty="0">
                          <a:solidFill>
                            <a:srgbClr val="000000"/>
                          </a:solidFill>
                          <a:effectLst/>
                          <a:latin typeface="Calibri" panose="020F0502020204030204" pitchFamily="34" charset="0"/>
                        </a:rPr>
                        <a:t>231</a:t>
                      </a:r>
                    </a:p>
                  </a:txBody>
                  <a:tcPr marL="6350" marR="6350" marT="6350" marB="0" anchor="b">
                    <a:solidFill>
                      <a:schemeClr val="accent6"/>
                    </a:solidFill>
                  </a:tcPr>
                </a:tc>
                <a:extLst>
                  <a:ext uri="{0D108BD9-81ED-4DB2-BD59-A6C34878D82A}">
                    <a16:rowId xmlns:a16="http://schemas.microsoft.com/office/drawing/2014/main" val="3824693188"/>
                  </a:ext>
                </a:extLst>
              </a:tr>
              <a:tr h="258959">
                <a:tc>
                  <a:txBody>
                    <a:bodyPr/>
                    <a:lstStyle/>
                    <a:p>
                      <a:pPr algn="ctr" fontAlgn="b"/>
                      <a:r>
                        <a:rPr lang="en-US" sz="1800" b="0" i="0" u="none" strike="noStrike">
                          <a:solidFill>
                            <a:srgbClr val="000000"/>
                          </a:solidFill>
                          <a:effectLst/>
                          <a:latin typeface="Calibri" panose="020F0502020204030204" pitchFamily="34" charset="0"/>
                        </a:rPr>
                        <a:t>Sales Department</a:t>
                      </a:r>
                    </a:p>
                  </a:txBody>
                  <a:tcPr marL="6350" marR="6350" marT="6350" marB="0" anchor="b">
                    <a:solidFill>
                      <a:schemeClr val="accent6"/>
                    </a:solidFill>
                  </a:tcPr>
                </a:tc>
                <a:tc>
                  <a:txBody>
                    <a:bodyPr/>
                    <a:lstStyle/>
                    <a:p>
                      <a:pPr algn="ctr" fontAlgn="b"/>
                      <a:r>
                        <a:rPr lang="en-US" sz="1800" b="0" i="0" u="none" strike="noStrike">
                          <a:solidFill>
                            <a:srgbClr val="000000"/>
                          </a:solidFill>
                          <a:effectLst/>
                          <a:latin typeface="Calibri" panose="020F0502020204030204" pitchFamily="34" charset="0"/>
                        </a:rPr>
                        <a:t>486</a:t>
                      </a:r>
                    </a:p>
                  </a:txBody>
                  <a:tcPr marL="6350" marR="6350" marT="6350" marB="0" anchor="b">
                    <a:solidFill>
                      <a:schemeClr val="accent6"/>
                    </a:solidFill>
                  </a:tcPr>
                </a:tc>
                <a:extLst>
                  <a:ext uri="{0D108BD9-81ED-4DB2-BD59-A6C34878D82A}">
                    <a16:rowId xmlns:a16="http://schemas.microsoft.com/office/drawing/2014/main" val="2335109459"/>
                  </a:ext>
                </a:extLst>
              </a:tr>
              <a:tr h="258959">
                <a:tc>
                  <a:txBody>
                    <a:bodyPr/>
                    <a:lstStyle/>
                    <a:p>
                      <a:pPr algn="ctr" fontAlgn="b"/>
                      <a:r>
                        <a:rPr lang="en-US" sz="1800" b="0" i="0" u="none" strike="noStrike">
                          <a:solidFill>
                            <a:srgbClr val="000000"/>
                          </a:solidFill>
                          <a:effectLst/>
                          <a:latin typeface="Calibri" panose="020F0502020204030204" pitchFamily="34" charset="0"/>
                        </a:rPr>
                        <a:t>Service Department</a:t>
                      </a:r>
                    </a:p>
                  </a:txBody>
                  <a:tcPr marL="6350" marR="6350" marT="6350" marB="0" anchor="b">
                    <a:solidFill>
                      <a:schemeClr val="accent6"/>
                    </a:solidFill>
                  </a:tcPr>
                </a:tc>
                <a:tc>
                  <a:txBody>
                    <a:bodyPr/>
                    <a:lstStyle/>
                    <a:p>
                      <a:pPr algn="ctr" fontAlgn="b"/>
                      <a:r>
                        <a:rPr lang="en-US" sz="1800" b="0" i="0" u="none" strike="noStrike" dirty="0">
                          <a:solidFill>
                            <a:srgbClr val="000000"/>
                          </a:solidFill>
                          <a:effectLst/>
                          <a:latin typeface="Calibri" panose="020F0502020204030204" pitchFamily="34" charset="0"/>
                        </a:rPr>
                        <a:t>1333</a:t>
                      </a:r>
                    </a:p>
                  </a:txBody>
                  <a:tcPr marL="6350" marR="6350" marT="6350" marB="0" anchor="b">
                    <a:solidFill>
                      <a:schemeClr val="accent6"/>
                    </a:solidFill>
                  </a:tcPr>
                </a:tc>
                <a:extLst>
                  <a:ext uri="{0D108BD9-81ED-4DB2-BD59-A6C34878D82A}">
                    <a16:rowId xmlns:a16="http://schemas.microsoft.com/office/drawing/2014/main" val="837745425"/>
                  </a:ext>
                </a:extLst>
              </a:tr>
            </a:tbl>
          </a:graphicData>
        </a:graphic>
      </p:graphicFrame>
    </p:spTree>
    <p:extLst>
      <p:ext uri="{BB962C8B-B14F-4D97-AF65-F5344CB8AC3E}">
        <p14:creationId xmlns:p14="http://schemas.microsoft.com/office/powerpoint/2010/main" val="75684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405A-D507-01A1-4C15-0118F6E432F4}"/>
              </a:ext>
            </a:extLst>
          </p:cNvPr>
          <p:cNvSpPr>
            <a:spLocks noGrp="1"/>
          </p:cNvSpPr>
          <p:nvPr>
            <p:ph type="title"/>
          </p:nvPr>
        </p:nvSpPr>
        <p:spPr>
          <a:xfrm>
            <a:off x="838200" y="0"/>
            <a:ext cx="10515600" cy="821509"/>
          </a:xfrm>
        </p:spPr>
        <p:txBody>
          <a:bodyPr/>
          <a:lstStyle/>
          <a:p>
            <a:r>
              <a:rPr lang="en-US" dirty="0"/>
              <a:t>                    </a:t>
            </a:r>
            <a:r>
              <a:rPr lang="en-US" b="1" u="sng" dirty="0">
                <a:latin typeface="Microsoft Uighur" panose="02000000000000000000" pitchFamily="2" charset="-78"/>
                <a:cs typeface="Microsoft Uighur" panose="02000000000000000000" pitchFamily="2" charset="-78"/>
              </a:rPr>
              <a:t>DIFFERENT POST TIERS</a:t>
            </a:r>
            <a:endParaRPr lang="en-US" dirty="0"/>
          </a:p>
        </p:txBody>
      </p:sp>
      <p:graphicFrame>
        <p:nvGraphicFramePr>
          <p:cNvPr id="4" name="Table 4">
            <a:extLst>
              <a:ext uri="{FF2B5EF4-FFF2-40B4-BE49-F238E27FC236}">
                <a16:creationId xmlns:a16="http://schemas.microsoft.com/office/drawing/2014/main" id="{69CA9C43-68A0-1ED4-957B-6FBCC9B38290}"/>
              </a:ext>
            </a:extLst>
          </p:cNvPr>
          <p:cNvGraphicFramePr>
            <a:graphicFrameLocks noGrp="1"/>
          </p:cNvGraphicFramePr>
          <p:nvPr>
            <p:ph idx="1"/>
            <p:extLst>
              <p:ext uri="{D42A27DB-BD31-4B8C-83A1-F6EECF244321}">
                <p14:modId xmlns:p14="http://schemas.microsoft.com/office/powerpoint/2010/main" val="3877713924"/>
              </p:ext>
            </p:extLst>
          </p:nvPr>
        </p:nvGraphicFramePr>
        <p:xfrm>
          <a:off x="0" y="2310236"/>
          <a:ext cx="5164184" cy="3566160"/>
        </p:xfrm>
        <a:graphic>
          <a:graphicData uri="http://schemas.openxmlformats.org/drawingml/2006/table">
            <a:tbl>
              <a:tblPr firstRow="1" bandRow="1">
                <a:tableStyleId>{5C22544A-7EE6-4342-B048-85BDC9FD1C3A}</a:tableStyleId>
              </a:tblPr>
              <a:tblGrid>
                <a:gridCol w="2582092">
                  <a:extLst>
                    <a:ext uri="{9D8B030D-6E8A-4147-A177-3AD203B41FA5}">
                      <a16:colId xmlns:a16="http://schemas.microsoft.com/office/drawing/2014/main" val="681869214"/>
                    </a:ext>
                  </a:extLst>
                </a:gridCol>
                <a:gridCol w="2582092">
                  <a:extLst>
                    <a:ext uri="{9D8B030D-6E8A-4147-A177-3AD203B41FA5}">
                      <a16:colId xmlns:a16="http://schemas.microsoft.com/office/drawing/2014/main" val="348477365"/>
                    </a:ext>
                  </a:extLst>
                </a:gridCol>
              </a:tblGrid>
              <a:tr h="218922">
                <a:tc>
                  <a:txBody>
                    <a:bodyPr/>
                    <a:lstStyle/>
                    <a:p>
                      <a:pPr algn="ctr"/>
                      <a:r>
                        <a:rPr lang="en-US" sz="1200" dirty="0"/>
                        <a:t>POST NAME</a:t>
                      </a:r>
                    </a:p>
                  </a:txBody>
                  <a:tcPr>
                    <a:solidFill>
                      <a:schemeClr val="accent6"/>
                    </a:solidFill>
                  </a:tcPr>
                </a:tc>
                <a:tc>
                  <a:txBody>
                    <a:bodyPr/>
                    <a:lstStyle/>
                    <a:p>
                      <a:pPr algn="ctr"/>
                      <a:r>
                        <a:rPr lang="en-US" sz="1200" dirty="0"/>
                        <a:t>NUMBER OF POSTS</a:t>
                      </a:r>
                    </a:p>
                  </a:txBody>
                  <a:tcPr>
                    <a:solidFill>
                      <a:schemeClr val="accent6"/>
                    </a:solidFill>
                  </a:tcPr>
                </a:tc>
                <a:extLst>
                  <a:ext uri="{0D108BD9-81ED-4DB2-BD59-A6C34878D82A}">
                    <a16:rowId xmlns:a16="http://schemas.microsoft.com/office/drawing/2014/main" val="3176641192"/>
                  </a:ext>
                </a:extLst>
              </a:tr>
              <a:tr h="150240">
                <a:tc>
                  <a:txBody>
                    <a:bodyPr/>
                    <a:lstStyle/>
                    <a:p>
                      <a:pPr algn="ctr" fontAlgn="b"/>
                      <a:r>
                        <a:rPr lang="en-US" sz="1200" b="0" i="0" u="none" strike="noStrike" dirty="0">
                          <a:solidFill>
                            <a:srgbClr val="000000"/>
                          </a:solidFill>
                          <a:effectLst/>
                          <a:latin typeface="Calibri" panose="020F0502020204030204" pitchFamily="34" charset="0"/>
                        </a:rPr>
                        <a:t>b9</a:t>
                      </a:r>
                    </a:p>
                  </a:txBody>
                  <a:tcPr marL="0" marR="0" marT="0" marB="0" anchor="b">
                    <a:solidFill>
                      <a:schemeClr val="accent6"/>
                    </a:solidFill>
                  </a:tcPr>
                </a:tc>
                <a:tc>
                  <a:txBody>
                    <a:bodyPr/>
                    <a:lstStyle/>
                    <a:p>
                      <a:pPr algn="ctr" fontAlgn="b"/>
                      <a:r>
                        <a:rPr lang="en-US" sz="1200" b="0" i="0" u="none" strike="noStrike">
                          <a:solidFill>
                            <a:srgbClr val="000000"/>
                          </a:solidFill>
                          <a:effectLst/>
                          <a:latin typeface="Calibri" panose="020F0502020204030204" pitchFamily="34" charset="0"/>
                        </a:rPr>
                        <a:t>308</a:t>
                      </a:r>
                    </a:p>
                  </a:txBody>
                  <a:tcPr marL="0" marR="0" marT="0" marB="0" anchor="b">
                    <a:solidFill>
                      <a:schemeClr val="accent6"/>
                    </a:solidFill>
                  </a:tcPr>
                </a:tc>
                <a:extLst>
                  <a:ext uri="{0D108BD9-81ED-4DB2-BD59-A6C34878D82A}">
                    <a16:rowId xmlns:a16="http://schemas.microsoft.com/office/drawing/2014/main" val="401466062"/>
                  </a:ext>
                </a:extLst>
              </a:tr>
              <a:tr h="150240">
                <a:tc>
                  <a:txBody>
                    <a:bodyPr/>
                    <a:lstStyle/>
                    <a:p>
                      <a:pPr algn="ctr" fontAlgn="b"/>
                      <a:r>
                        <a:rPr lang="en-US" sz="1200" b="0" i="0" u="none" strike="noStrike" dirty="0">
                          <a:solidFill>
                            <a:srgbClr val="000000"/>
                          </a:solidFill>
                          <a:effectLst/>
                          <a:latin typeface="Calibri" panose="020F0502020204030204" pitchFamily="34" charset="0"/>
                        </a:rPr>
                        <a:t>c-10</a:t>
                      </a:r>
                    </a:p>
                  </a:txBody>
                  <a:tcPr marL="0" marR="0" marT="0" marB="0" anchor="b">
                    <a:solidFill>
                      <a:schemeClr val="accent6"/>
                    </a:solidFill>
                  </a:tcPr>
                </a:tc>
                <a:tc>
                  <a:txBody>
                    <a:bodyPr/>
                    <a:lstStyle/>
                    <a:p>
                      <a:pPr algn="ctr" fontAlgn="b"/>
                      <a:r>
                        <a:rPr lang="en-US" sz="1200" b="0" i="0" u="none" strike="noStrike">
                          <a:solidFill>
                            <a:srgbClr val="000000"/>
                          </a:solidFill>
                          <a:effectLst/>
                          <a:latin typeface="Calibri" panose="020F0502020204030204" pitchFamily="34" charset="0"/>
                        </a:rPr>
                        <a:t>105</a:t>
                      </a:r>
                    </a:p>
                  </a:txBody>
                  <a:tcPr marL="0" marR="0" marT="0" marB="0" anchor="b">
                    <a:solidFill>
                      <a:schemeClr val="accent6"/>
                    </a:solidFill>
                  </a:tcPr>
                </a:tc>
                <a:extLst>
                  <a:ext uri="{0D108BD9-81ED-4DB2-BD59-A6C34878D82A}">
                    <a16:rowId xmlns:a16="http://schemas.microsoft.com/office/drawing/2014/main" val="3323785756"/>
                  </a:ext>
                </a:extLst>
              </a:tr>
              <a:tr h="150240">
                <a:tc>
                  <a:txBody>
                    <a:bodyPr/>
                    <a:lstStyle/>
                    <a:p>
                      <a:pPr algn="ctr" fontAlgn="b"/>
                      <a:r>
                        <a:rPr lang="en-US" sz="1200" b="0" i="0" u="none" strike="noStrike" dirty="0">
                          <a:solidFill>
                            <a:srgbClr val="000000"/>
                          </a:solidFill>
                          <a:effectLst/>
                          <a:latin typeface="Calibri" panose="020F0502020204030204" pitchFamily="34" charset="0"/>
                        </a:rPr>
                        <a:t>c5</a:t>
                      </a:r>
                    </a:p>
                  </a:txBody>
                  <a:tcPr marL="0" marR="0" marT="0" marB="0" anchor="b">
                    <a:solidFill>
                      <a:schemeClr val="accent6"/>
                    </a:solidFill>
                  </a:tcPr>
                </a:tc>
                <a:tc>
                  <a:txBody>
                    <a:bodyPr/>
                    <a:lstStyle/>
                    <a:p>
                      <a:pPr algn="ctr" fontAlgn="b"/>
                      <a:r>
                        <a:rPr lang="en-US" sz="1200" b="0" i="0" u="none" strike="noStrike">
                          <a:solidFill>
                            <a:srgbClr val="000000"/>
                          </a:solidFill>
                          <a:effectLst/>
                          <a:latin typeface="Calibri" panose="020F0502020204030204" pitchFamily="34" charset="0"/>
                        </a:rPr>
                        <a:t>1182</a:t>
                      </a:r>
                    </a:p>
                  </a:txBody>
                  <a:tcPr marL="0" marR="0" marT="0" marB="0" anchor="b">
                    <a:solidFill>
                      <a:schemeClr val="accent6"/>
                    </a:solidFill>
                  </a:tcPr>
                </a:tc>
                <a:extLst>
                  <a:ext uri="{0D108BD9-81ED-4DB2-BD59-A6C34878D82A}">
                    <a16:rowId xmlns:a16="http://schemas.microsoft.com/office/drawing/2014/main" val="2657718147"/>
                  </a:ext>
                </a:extLst>
              </a:tr>
              <a:tr h="150240">
                <a:tc>
                  <a:txBody>
                    <a:bodyPr/>
                    <a:lstStyle/>
                    <a:p>
                      <a:pPr algn="ctr" fontAlgn="b"/>
                      <a:r>
                        <a:rPr lang="en-US" sz="1200" b="0" i="0" u="none" strike="noStrike">
                          <a:solidFill>
                            <a:srgbClr val="000000"/>
                          </a:solidFill>
                          <a:effectLst/>
                          <a:latin typeface="Calibri" panose="020F0502020204030204" pitchFamily="34" charset="0"/>
                        </a:rPr>
                        <a:t>c8</a:t>
                      </a:r>
                    </a:p>
                  </a:txBody>
                  <a:tcPr marL="0" marR="0" marT="0" marB="0" anchor="b">
                    <a:solidFill>
                      <a:schemeClr val="accent6"/>
                    </a:solidFill>
                  </a:tcPr>
                </a:tc>
                <a:tc>
                  <a:txBody>
                    <a:bodyPr/>
                    <a:lstStyle/>
                    <a:p>
                      <a:pPr algn="ctr" fontAlgn="b"/>
                      <a:r>
                        <a:rPr lang="en-US" sz="1200" b="0" i="0" u="none" strike="noStrike">
                          <a:solidFill>
                            <a:srgbClr val="000000"/>
                          </a:solidFill>
                          <a:effectLst/>
                          <a:latin typeface="Calibri" panose="020F0502020204030204" pitchFamily="34" charset="0"/>
                        </a:rPr>
                        <a:t>193</a:t>
                      </a:r>
                    </a:p>
                  </a:txBody>
                  <a:tcPr marL="0" marR="0" marT="0" marB="0" anchor="b">
                    <a:solidFill>
                      <a:schemeClr val="accent6"/>
                    </a:solidFill>
                  </a:tcPr>
                </a:tc>
                <a:extLst>
                  <a:ext uri="{0D108BD9-81ED-4DB2-BD59-A6C34878D82A}">
                    <a16:rowId xmlns:a16="http://schemas.microsoft.com/office/drawing/2014/main" val="747348862"/>
                  </a:ext>
                </a:extLst>
              </a:tr>
              <a:tr h="150240">
                <a:tc>
                  <a:txBody>
                    <a:bodyPr/>
                    <a:lstStyle/>
                    <a:p>
                      <a:pPr algn="ctr" fontAlgn="b"/>
                      <a:r>
                        <a:rPr lang="en-US" sz="1200" b="0" i="0" u="none" strike="noStrike">
                          <a:solidFill>
                            <a:srgbClr val="000000"/>
                          </a:solidFill>
                          <a:effectLst/>
                          <a:latin typeface="Calibri" panose="020F0502020204030204" pitchFamily="34" charset="0"/>
                        </a:rPr>
                        <a:t>c9</a:t>
                      </a:r>
                    </a:p>
                  </a:txBody>
                  <a:tcPr marL="0" marR="0" marT="0" marB="0" anchor="b">
                    <a:solidFill>
                      <a:schemeClr val="accent6"/>
                    </a:solidFill>
                  </a:tcPr>
                </a:tc>
                <a:tc>
                  <a:txBody>
                    <a:bodyPr/>
                    <a:lstStyle/>
                    <a:p>
                      <a:pPr algn="ctr" fontAlgn="b"/>
                      <a:r>
                        <a:rPr lang="en-US" sz="1200" b="0" i="0" u="none" strike="noStrike" dirty="0">
                          <a:solidFill>
                            <a:srgbClr val="000000"/>
                          </a:solidFill>
                          <a:effectLst/>
                          <a:latin typeface="Calibri" panose="020F0502020204030204" pitchFamily="34" charset="0"/>
                        </a:rPr>
                        <a:t>1239</a:t>
                      </a:r>
                    </a:p>
                  </a:txBody>
                  <a:tcPr marL="0" marR="0" marT="0" marB="0" anchor="b">
                    <a:solidFill>
                      <a:schemeClr val="accent6"/>
                    </a:solidFill>
                  </a:tcPr>
                </a:tc>
                <a:extLst>
                  <a:ext uri="{0D108BD9-81ED-4DB2-BD59-A6C34878D82A}">
                    <a16:rowId xmlns:a16="http://schemas.microsoft.com/office/drawing/2014/main" val="1854872610"/>
                  </a:ext>
                </a:extLst>
              </a:tr>
              <a:tr h="150240">
                <a:tc>
                  <a:txBody>
                    <a:bodyPr/>
                    <a:lstStyle/>
                    <a:p>
                      <a:pPr algn="ctr" fontAlgn="b"/>
                      <a:r>
                        <a:rPr lang="en-US" sz="1200" b="0" i="0" u="none" strike="noStrike">
                          <a:solidFill>
                            <a:srgbClr val="000000"/>
                          </a:solidFill>
                          <a:effectLst/>
                          <a:latin typeface="Calibri" panose="020F0502020204030204" pitchFamily="34" charset="0"/>
                        </a:rPr>
                        <a:t>i1</a:t>
                      </a:r>
                    </a:p>
                  </a:txBody>
                  <a:tcPr marL="0" marR="0" marT="0" marB="0" anchor="b">
                    <a:solidFill>
                      <a:schemeClr val="accent6"/>
                    </a:solidFill>
                  </a:tcPr>
                </a:tc>
                <a:tc>
                  <a:txBody>
                    <a:bodyPr/>
                    <a:lstStyle/>
                    <a:p>
                      <a:pPr algn="ctr" fontAlgn="b"/>
                      <a:r>
                        <a:rPr lang="en-US" sz="1200" b="0" i="0" u="none" strike="noStrike">
                          <a:solidFill>
                            <a:srgbClr val="000000"/>
                          </a:solidFill>
                          <a:effectLst/>
                          <a:latin typeface="Calibri" panose="020F0502020204030204" pitchFamily="34" charset="0"/>
                        </a:rPr>
                        <a:t>151</a:t>
                      </a:r>
                    </a:p>
                  </a:txBody>
                  <a:tcPr marL="0" marR="0" marT="0" marB="0" anchor="b">
                    <a:solidFill>
                      <a:schemeClr val="accent6"/>
                    </a:solidFill>
                  </a:tcPr>
                </a:tc>
                <a:extLst>
                  <a:ext uri="{0D108BD9-81ED-4DB2-BD59-A6C34878D82A}">
                    <a16:rowId xmlns:a16="http://schemas.microsoft.com/office/drawing/2014/main" val="2954467426"/>
                  </a:ext>
                </a:extLst>
              </a:tr>
              <a:tr h="150240">
                <a:tc>
                  <a:txBody>
                    <a:bodyPr/>
                    <a:lstStyle/>
                    <a:p>
                      <a:pPr algn="ctr" fontAlgn="b"/>
                      <a:r>
                        <a:rPr lang="en-US" sz="1200" b="0" i="0" u="none" strike="noStrike">
                          <a:solidFill>
                            <a:srgbClr val="000000"/>
                          </a:solidFill>
                          <a:effectLst/>
                          <a:latin typeface="Calibri" panose="020F0502020204030204" pitchFamily="34" charset="0"/>
                        </a:rPr>
                        <a:t>i4</a:t>
                      </a:r>
                    </a:p>
                  </a:txBody>
                  <a:tcPr marL="0" marR="0" marT="0" marB="0" anchor="b">
                    <a:solidFill>
                      <a:schemeClr val="accent6"/>
                    </a:solidFill>
                  </a:tcPr>
                </a:tc>
                <a:tc>
                  <a:txBody>
                    <a:bodyPr/>
                    <a:lstStyle/>
                    <a:p>
                      <a:pPr algn="ctr" fontAlgn="b"/>
                      <a:r>
                        <a:rPr lang="en-US" sz="1200" b="0" i="0" u="none" strike="noStrike">
                          <a:solidFill>
                            <a:srgbClr val="000000"/>
                          </a:solidFill>
                          <a:effectLst/>
                          <a:latin typeface="Calibri" panose="020F0502020204030204" pitchFamily="34" charset="0"/>
                        </a:rPr>
                        <a:t>32</a:t>
                      </a:r>
                    </a:p>
                  </a:txBody>
                  <a:tcPr marL="0" marR="0" marT="0" marB="0" anchor="b">
                    <a:solidFill>
                      <a:schemeClr val="accent6"/>
                    </a:solidFill>
                  </a:tcPr>
                </a:tc>
                <a:extLst>
                  <a:ext uri="{0D108BD9-81ED-4DB2-BD59-A6C34878D82A}">
                    <a16:rowId xmlns:a16="http://schemas.microsoft.com/office/drawing/2014/main" val="1278425606"/>
                  </a:ext>
                </a:extLst>
              </a:tr>
              <a:tr h="150240">
                <a:tc>
                  <a:txBody>
                    <a:bodyPr/>
                    <a:lstStyle/>
                    <a:p>
                      <a:pPr algn="ctr" fontAlgn="b"/>
                      <a:r>
                        <a:rPr lang="en-US" sz="1200" b="0" i="0" u="none" strike="noStrike">
                          <a:solidFill>
                            <a:srgbClr val="000000"/>
                          </a:solidFill>
                          <a:effectLst/>
                          <a:latin typeface="Calibri" panose="020F0502020204030204" pitchFamily="34" charset="0"/>
                        </a:rPr>
                        <a:t>i5</a:t>
                      </a:r>
                    </a:p>
                  </a:txBody>
                  <a:tcPr marL="0" marR="0" marT="0" marB="0" anchor="b">
                    <a:solidFill>
                      <a:schemeClr val="accent6"/>
                    </a:solidFill>
                  </a:tcPr>
                </a:tc>
                <a:tc>
                  <a:txBody>
                    <a:bodyPr/>
                    <a:lstStyle/>
                    <a:p>
                      <a:pPr algn="ctr" fontAlgn="b"/>
                      <a:r>
                        <a:rPr lang="en-US" sz="1200" b="0" i="0" u="none" strike="noStrike">
                          <a:solidFill>
                            <a:srgbClr val="000000"/>
                          </a:solidFill>
                          <a:effectLst/>
                          <a:latin typeface="Calibri" panose="020F0502020204030204" pitchFamily="34" charset="0"/>
                        </a:rPr>
                        <a:t>511</a:t>
                      </a:r>
                    </a:p>
                  </a:txBody>
                  <a:tcPr marL="0" marR="0" marT="0" marB="0" anchor="b">
                    <a:solidFill>
                      <a:schemeClr val="accent6"/>
                    </a:solidFill>
                  </a:tcPr>
                </a:tc>
                <a:extLst>
                  <a:ext uri="{0D108BD9-81ED-4DB2-BD59-A6C34878D82A}">
                    <a16:rowId xmlns:a16="http://schemas.microsoft.com/office/drawing/2014/main" val="1797154695"/>
                  </a:ext>
                </a:extLst>
              </a:tr>
              <a:tr h="150240">
                <a:tc>
                  <a:txBody>
                    <a:bodyPr/>
                    <a:lstStyle/>
                    <a:p>
                      <a:pPr algn="ctr" fontAlgn="b"/>
                      <a:r>
                        <a:rPr lang="en-US" sz="1200" b="0" i="0" u="none" strike="noStrike">
                          <a:solidFill>
                            <a:srgbClr val="000000"/>
                          </a:solidFill>
                          <a:effectLst/>
                          <a:latin typeface="Calibri" panose="020F0502020204030204" pitchFamily="34" charset="0"/>
                        </a:rPr>
                        <a:t>i6</a:t>
                      </a:r>
                    </a:p>
                  </a:txBody>
                  <a:tcPr marL="0" marR="0" marT="0" marB="0" anchor="b">
                    <a:solidFill>
                      <a:schemeClr val="accent6"/>
                    </a:solidFill>
                  </a:tcPr>
                </a:tc>
                <a:tc>
                  <a:txBody>
                    <a:bodyPr/>
                    <a:lstStyle/>
                    <a:p>
                      <a:pPr algn="ctr" fontAlgn="b"/>
                      <a:r>
                        <a:rPr lang="en-US" sz="1200" b="0" i="0" u="none" strike="noStrike">
                          <a:solidFill>
                            <a:srgbClr val="000000"/>
                          </a:solidFill>
                          <a:effectLst/>
                          <a:latin typeface="Calibri" panose="020F0502020204030204" pitchFamily="34" charset="0"/>
                        </a:rPr>
                        <a:t>337</a:t>
                      </a:r>
                    </a:p>
                  </a:txBody>
                  <a:tcPr marL="0" marR="0" marT="0" marB="0" anchor="b">
                    <a:solidFill>
                      <a:schemeClr val="accent6"/>
                    </a:solidFill>
                  </a:tcPr>
                </a:tc>
                <a:extLst>
                  <a:ext uri="{0D108BD9-81ED-4DB2-BD59-A6C34878D82A}">
                    <a16:rowId xmlns:a16="http://schemas.microsoft.com/office/drawing/2014/main" val="267208778"/>
                  </a:ext>
                </a:extLst>
              </a:tr>
              <a:tr h="150240">
                <a:tc>
                  <a:txBody>
                    <a:bodyPr/>
                    <a:lstStyle/>
                    <a:p>
                      <a:pPr algn="ctr" fontAlgn="b"/>
                      <a:r>
                        <a:rPr lang="en-US" sz="1200" b="0" i="0" u="none" strike="noStrike">
                          <a:solidFill>
                            <a:srgbClr val="000000"/>
                          </a:solidFill>
                          <a:effectLst/>
                          <a:latin typeface="Calibri" panose="020F0502020204030204" pitchFamily="34" charset="0"/>
                        </a:rPr>
                        <a:t>i7</a:t>
                      </a:r>
                    </a:p>
                  </a:txBody>
                  <a:tcPr marL="0" marR="0" marT="0" marB="0" anchor="b">
                    <a:solidFill>
                      <a:schemeClr val="accent6"/>
                    </a:solidFill>
                  </a:tcPr>
                </a:tc>
                <a:tc>
                  <a:txBody>
                    <a:bodyPr/>
                    <a:lstStyle/>
                    <a:p>
                      <a:pPr algn="ctr" fontAlgn="b"/>
                      <a:r>
                        <a:rPr lang="en-US" sz="1200" b="0" i="0" u="none" strike="noStrike" dirty="0">
                          <a:solidFill>
                            <a:srgbClr val="000000"/>
                          </a:solidFill>
                          <a:effectLst/>
                          <a:latin typeface="Calibri" panose="020F0502020204030204" pitchFamily="34" charset="0"/>
                        </a:rPr>
                        <a:t>635</a:t>
                      </a:r>
                    </a:p>
                  </a:txBody>
                  <a:tcPr marL="0" marR="0" marT="0" marB="0" anchor="b">
                    <a:solidFill>
                      <a:schemeClr val="accent6"/>
                    </a:solidFill>
                  </a:tcPr>
                </a:tc>
                <a:extLst>
                  <a:ext uri="{0D108BD9-81ED-4DB2-BD59-A6C34878D82A}">
                    <a16:rowId xmlns:a16="http://schemas.microsoft.com/office/drawing/2014/main" val="3518821221"/>
                  </a:ext>
                </a:extLst>
              </a:tr>
              <a:tr h="150240">
                <a:tc>
                  <a:txBody>
                    <a:bodyPr/>
                    <a:lstStyle/>
                    <a:p>
                      <a:pPr algn="ctr" fontAlgn="b"/>
                      <a:r>
                        <a:rPr lang="en-US" sz="1200" b="0" i="0" u="none" strike="noStrike">
                          <a:solidFill>
                            <a:srgbClr val="000000"/>
                          </a:solidFill>
                          <a:effectLst/>
                          <a:latin typeface="Calibri" panose="020F0502020204030204" pitchFamily="34" charset="0"/>
                        </a:rPr>
                        <a:t>m6</a:t>
                      </a:r>
                    </a:p>
                  </a:txBody>
                  <a:tcPr marL="0" marR="0" marT="0" marB="0" anchor="b">
                    <a:solidFill>
                      <a:schemeClr val="accent6"/>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0" marR="0" marT="0" marB="0" anchor="b">
                    <a:solidFill>
                      <a:schemeClr val="accent6"/>
                    </a:solidFill>
                  </a:tcPr>
                </a:tc>
                <a:extLst>
                  <a:ext uri="{0D108BD9-81ED-4DB2-BD59-A6C34878D82A}">
                    <a16:rowId xmlns:a16="http://schemas.microsoft.com/office/drawing/2014/main" val="494590215"/>
                  </a:ext>
                </a:extLst>
              </a:tr>
              <a:tr h="150240">
                <a:tc>
                  <a:txBody>
                    <a:bodyPr/>
                    <a:lstStyle/>
                    <a:p>
                      <a:pPr algn="ctr" fontAlgn="b"/>
                      <a:r>
                        <a:rPr lang="en-US" sz="1200" b="0" i="0" u="none" strike="noStrike">
                          <a:solidFill>
                            <a:srgbClr val="000000"/>
                          </a:solidFill>
                          <a:effectLst/>
                          <a:latin typeface="Calibri" panose="020F0502020204030204" pitchFamily="34" charset="0"/>
                        </a:rPr>
                        <a:t>n6</a:t>
                      </a:r>
                    </a:p>
                  </a:txBody>
                  <a:tcPr marL="0" marR="0" marT="0" marB="0" anchor="b">
                    <a:solidFill>
                      <a:schemeClr val="accent6"/>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0" marR="0" marT="0" marB="0" anchor="b">
                    <a:solidFill>
                      <a:schemeClr val="accent6"/>
                    </a:solidFill>
                  </a:tcPr>
                </a:tc>
                <a:extLst>
                  <a:ext uri="{0D108BD9-81ED-4DB2-BD59-A6C34878D82A}">
                    <a16:rowId xmlns:a16="http://schemas.microsoft.com/office/drawing/2014/main" val="4182035912"/>
                  </a:ext>
                </a:extLst>
              </a:tr>
              <a:tr h="218922">
                <a:tc>
                  <a:txBody>
                    <a:bodyPr/>
                    <a:lstStyle/>
                    <a:p>
                      <a:pPr algn="ctr"/>
                      <a:r>
                        <a:rPr lang="en-US" sz="1200" dirty="0"/>
                        <a:t>m7</a:t>
                      </a:r>
                    </a:p>
                  </a:txBody>
                  <a:tcPr>
                    <a:solidFill>
                      <a:schemeClr val="accent6"/>
                    </a:solidFill>
                  </a:tcPr>
                </a:tc>
                <a:tc>
                  <a:txBody>
                    <a:bodyPr/>
                    <a:lstStyle/>
                    <a:p>
                      <a:pPr algn="ctr"/>
                      <a:r>
                        <a:rPr lang="en-US" sz="1200" dirty="0"/>
                        <a:t>0</a:t>
                      </a:r>
                    </a:p>
                  </a:txBody>
                  <a:tcPr>
                    <a:solidFill>
                      <a:schemeClr val="accent6"/>
                    </a:solidFill>
                  </a:tcPr>
                </a:tc>
                <a:extLst>
                  <a:ext uri="{0D108BD9-81ED-4DB2-BD59-A6C34878D82A}">
                    <a16:rowId xmlns:a16="http://schemas.microsoft.com/office/drawing/2014/main" val="2194077934"/>
                  </a:ext>
                </a:extLst>
              </a:tr>
              <a:tr h="218922">
                <a:tc>
                  <a:txBody>
                    <a:bodyPr/>
                    <a:lstStyle/>
                    <a:p>
                      <a:pPr algn="ctr"/>
                      <a:r>
                        <a:rPr lang="en-US" sz="1200" dirty="0"/>
                        <a:t>n10</a:t>
                      </a:r>
                    </a:p>
                  </a:txBody>
                  <a:tcPr>
                    <a:solidFill>
                      <a:schemeClr val="accent6"/>
                    </a:solidFill>
                  </a:tcPr>
                </a:tc>
                <a:tc>
                  <a:txBody>
                    <a:bodyPr/>
                    <a:lstStyle/>
                    <a:p>
                      <a:pPr algn="ctr"/>
                      <a:r>
                        <a:rPr lang="en-US" sz="1200" dirty="0"/>
                        <a:t>0</a:t>
                      </a:r>
                    </a:p>
                  </a:txBody>
                  <a:tcPr>
                    <a:solidFill>
                      <a:schemeClr val="accent6"/>
                    </a:solidFill>
                  </a:tcPr>
                </a:tc>
                <a:extLst>
                  <a:ext uri="{0D108BD9-81ED-4DB2-BD59-A6C34878D82A}">
                    <a16:rowId xmlns:a16="http://schemas.microsoft.com/office/drawing/2014/main" val="444661859"/>
                  </a:ext>
                </a:extLst>
              </a:tr>
              <a:tr h="218922">
                <a:tc>
                  <a:txBody>
                    <a:bodyPr/>
                    <a:lstStyle/>
                    <a:p>
                      <a:pPr algn="ctr"/>
                      <a:r>
                        <a:rPr lang="en-US" sz="1200" dirty="0"/>
                        <a:t>n9</a:t>
                      </a:r>
                    </a:p>
                  </a:txBody>
                  <a:tcPr>
                    <a:solidFill>
                      <a:schemeClr val="accent6"/>
                    </a:solidFill>
                  </a:tcPr>
                </a:tc>
                <a:tc>
                  <a:txBody>
                    <a:bodyPr/>
                    <a:lstStyle/>
                    <a:p>
                      <a:pPr algn="ctr"/>
                      <a:r>
                        <a:rPr lang="en-US" sz="1200" dirty="0"/>
                        <a:t>0</a:t>
                      </a:r>
                    </a:p>
                  </a:txBody>
                  <a:tcPr>
                    <a:solidFill>
                      <a:schemeClr val="accent6"/>
                    </a:solidFill>
                  </a:tcPr>
                </a:tc>
                <a:extLst>
                  <a:ext uri="{0D108BD9-81ED-4DB2-BD59-A6C34878D82A}">
                    <a16:rowId xmlns:a16="http://schemas.microsoft.com/office/drawing/2014/main" val="294797510"/>
                  </a:ext>
                </a:extLst>
              </a:tr>
              <a:tr h="218922">
                <a:tc>
                  <a:txBody>
                    <a:bodyPr/>
                    <a:lstStyle/>
                    <a:p>
                      <a:pPr algn="ctr"/>
                      <a:r>
                        <a:rPr lang="en-US" sz="1200" dirty="0"/>
                        <a:t>-</a:t>
                      </a:r>
                    </a:p>
                  </a:txBody>
                  <a:tcPr>
                    <a:solidFill>
                      <a:schemeClr val="accent6"/>
                    </a:solidFill>
                  </a:tcPr>
                </a:tc>
                <a:tc>
                  <a:txBody>
                    <a:bodyPr/>
                    <a:lstStyle/>
                    <a:p>
                      <a:pPr algn="ctr"/>
                      <a:r>
                        <a:rPr lang="en-US" sz="1200" dirty="0"/>
                        <a:t>1</a:t>
                      </a:r>
                    </a:p>
                  </a:txBody>
                  <a:tcPr>
                    <a:solidFill>
                      <a:schemeClr val="accent6"/>
                    </a:solidFill>
                  </a:tcPr>
                </a:tc>
                <a:extLst>
                  <a:ext uri="{0D108BD9-81ED-4DB2-BD59-A6C34878D82A}">
                    <a16:rowId xmlns:a16="http://schemas.microsoft.com/office/drawing/2014/main" val="374912079"/>
                  </a:ext>
                </a:extLst>
              </a:tr>
            </a:tbl>
          </a:graphicData>
        </a:graphic>
      </p:graphicFrame>
      <p:pic>
        <p:nvPicPr>
          <p:cNvPr id="5" name="Picture 4">
            <a:extLst>
              <a:ext uri="{FF2B5EF4-FFF2-40B4-BE49-F238E27FC236}">
                <a16:creationId xmlns:a16="http://schemas.microsoft.com/office/drawing/2014/main" id="{88379CA3-5629-AB16-DD2E-081C88B933D1}"/>
              </a:ext>
            </a:extLst>
          </p:cNvPr>
          <p:cNvPicPr>
            <a:picLocks noChangeAspect="1"/>
          </p:cNvPicPr>
          <p:nvPr/>
        </p:nvPicPr>
        <p:blipFill>
          <a:blip r:embed="rId2"/>
          <a:stretch>
            <a:fillRect/>
          </a:stretch>
        </p:blipFill>
        <p:spPr>
          <a:xfrm>
            <a:off x="5660572" y="2310236"/>
            <a:ext cx="6277154" cy="3772971"/>
          </a:xfrm>
          <a:prstGeom prst="rect">
            <a:avLst/>
          </a:prstGeom>
        </p:spPr>
      </p:pic>
      <p:sp>
        <p:nvSpPr>
          <p:cNvPr id="6" name="TextBox 5">
            <a:extLst>
              <a:ext uri="{FF2B5EF4-FFF2-40B4-BE49-F238E27FC236}">
                <a16:creationId xmlns:a16="http://schemas.microsoft.com/office/drawing/2014/main" id="{86CD043C-72D9-2951-F3B3-3B0AB8982EB5}"/>
              </a:ext>
            </a:extLst>
          </p:cNvPr>
          <p:cNvSpPr txBox="1"/>
          <p:nvPr/>
        </p:nvSpPr>
        <p:spPr>
          <a:xfrm>
            <a:off x="1158240" y="981604"/>
            <a:ext cx="6592388"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EXCEL FORMULAE USED:-</a:t>
            </a:r>
          </a:p>
          <a:p>
            <a:r>
              <a:rPr lang="en-US" dirty="0"/>
              <a:t>=COUNTIFS(C:C,”b9”,A:A,”Hired”)</a:t>
            </a:r>
          </a:p>
        </p:txBody>
      </p:sp>
    </p:spTree>
    <p:extLst>
      <p:ext uri="{BB962C8B-B14F-4D97-AF65-F5344CB8AC3E}">
        <p14:creationId xmlns:p14="http://schemas.microsoft.com/office/powerpoint/2010/main" val="221880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0EB2-AC32-8D75-2132-800DEE6583BD}"/>
              </a:ext>
            </a:extLst>
          </p:cNvPr>
          <p:cNvSpPr>
            <a:spLocks noGrp="1"/>
          </p:cNvSpPr>
          <p:nvPr>
            <p:ph type="title"/>
          </p:nvPr>
        </p:nvSpPr>
        <p:spPr/>
        <p:txBody>
          <a:bodyPr/>
          <a:lstStyle/>
          <a:p>
            <a:r>
              <a:rPr lang="en-US" dirty="0">
                <a:latin typeface="Microsoft Uighur" panose="02000000000000000000" pitchFamily="2" charset="-78"/>
                <a:cs typeface="Microsoft Uighur" panose="02000000000000000000" pitchFamily="2" charset="-78"/>
              </a:rPr>
              <a:t>                                           </a:t>
            </a:r>
            <a:r>
              <a:rPr lang="en-US" i="1" u="sng" dirty="0">
                <a:latin typeface="Microsoft Uighur" panose="02000000000000000000" pitchFamily="2" charset="-78"/>
                <a:cs typeface="Microsoft Uighur" panose="02000000000000000000" pitchFamily="2" charset="-78"/>
              </a:rPr>
              <a:t>CONCLUSION</a:t>
            </a:r>
          </a:p>
        </p:txBody>
      </p:sp>
      <p:sp>
        <p:nvSpPr>
          <p:cNvPr id="3" name="Content Placeholder 2">
            <a:extLst>
              <a:ext uri="{FF2B5EF4-FFF2-40B4-BE49-F238E27FC236}">
                <a16:creationId xmlns:a16="http://schemas.microsoft.com/office/drawing/2014/main" id="{880A96AE-8B3A-71BE-EAA0-BDE813A664D5}"/>
              </a:ext>
            </a:extLst>
          </p:cNvPr>
          <p:cNvSpPr>
            <a:spLocks noGrp="1"/>
          </p:cNvSpPr>
          <p:nvPr>
            <p:ph idx="1"/>
          </p:nvPr>
        </p:nvSpPr>
        <p:spPr/>
        <p:txBody>
          <a:bodyPr/>
          <a:lstStyle/>
          <a:p>
            <a:r>
              <a:rPr lang="en-US" dirty="0"/>
              <a:t>I have learnt a lot while working on this project like how to clean and filter the data, Analyze the data, Using different tools and formulas in excel, using statistics and how to visualize the data to get the clear picture of our desired solution.</a:t>
            </a:r>
          </a:p>
          <a:p>
            <a:endParaRPr lang="en-US" dirty="0"/>
          </a:p>
          <a:p>
            <a:r>
              <a:rPr lang="en-US" dirty="0"/>
              <a:t>This project gives me opportunity to implement my Excel and statistics learning into a real world problem in order to derive useful insights.</a:t>
            </a:r>
          </a:p>
        </p:txBody>
      </p:sp>
    </p:spTree>
    <p:extLst>
      <p:ext uri="{BB962C8B-B14F-4D97-AF65-F5344CB8AC3E}">
        <p14:creationId xmlns:p14="http://schemas.microsoft.com/office/powerpoint/2010/main" val="669117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277</TotalTime>
  <Words>419</Words>
  <Application>Microsoft Office PowerPoint</Application>
  <PresentationFormat>Widescreen</PresentationFormat>
  <Paragraphs>117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Microsoft Uighur</vt:lpstr>
      <vt:lpstr>Office Theme</vt:lpstr>
      <vt:lpstr>PowerPoint Presentation</vt:lpstr>
      <vt:lpstr>                   AIM OF THE PROJECT</vt:lpstr>
      <vt:lpstr>                             TECHNOLOGY STACK USED</vt:lpstr>
      <vt:lpstr>             Number of Males v/s Number of Females</vt:lpstr>
      <vt:lpstr>                                        AVERAGE SALARY</vt:lpstr>
      <vt:lpstr>                  CLASS INTERVAL FOR SALARY</vt:lpstr>
      <vt:lpstr>          EMPLOYEES IN DIFFERENT DEPARTMENT</vt:lpstr>
      <vt:lpstr>                    DIFFERENT POST TIERS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shivang bhatnagar</dc:creator>
  <cp:lastModifiedBy>shivang bhatnagar</cp:lastModifiedBy>
  <cp:revision>2</cp:revision>
  <dcterms:created xsi:type="dcterms:W3CDTF">2022-11-12T20:00:26Z</dcterms:created>
  <dcterms:modified xsi:type="dcterms:W3CDTF">2022-11-13T09:59:02Z</dcterms:modified>
</cp:coreProperties>
</file>