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843F-2046-D365-C593-3FF2CBC4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D9B47-11E6-4897-9124-B5F078AAD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64A2-5F90-A7A9-EA1D-DCE06FA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0AC2-B99E-D798-A217-FE26E478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E506-4F31-520A-0BE1-1D7C71A4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F3F0-F3C9-B055-5788-54950368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C8F78-3D57-AA7F-E15F-869235577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EF79-67F3-878C-7387-0C228DB5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B392-91D3-862F-A426-8C2418E4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0F6F-BDB5-CF1C-30D2-E3C35076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8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81B93-BF68-D597-3E94-79AD67C9D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C130C-0112-75F8-CEF8-7677A5744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1EC6-3435-9CFB-4B87-992D7D79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A4AB-D4FF-15A6-C451-EAE9D3D1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DE2C-BBF3-42DD-FB65-A3BAF49C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9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90B2-BDD2-A747-10C3-D37EDC4E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374A-CFE3-DF08-B4BB-2172780F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4470-F2CB-6720-5FBE-F601CE93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B17F-4383-2841-8E63-569AADCC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376A-E70D-EEC7-3829-7ABAEED0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3730-0AC5-8FE5-86CC-64B13CDC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19023-D9C1-7041-A6C4-FA7DC349D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E857-DDD6-2758-8C8D-C3E667D8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A9D6-6EC3-0AC1-2568-6BC7D0FF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2F99-AA3B-06FA-00D6-A841DDC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B59-F224-E985-54AE-E0F5E0C0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1028-4BA9-B02C-9CC7-07AC1180A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92C6F-4736-8CF8-4F95-EB7DFA2B4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B4189-234A-F613-4338-5895219F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267CD-5341-0FAD-7C11-7CDDDEE9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D497-36F4-4728-23B4-D0DB05D0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FA20-4703-94EE-C7C3-1F24D728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2F5FE-6945-0DA9-D001-71894CBF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111B1-DC67-8595-25BF-2339EA5CC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FC6A3-838B-73FE-CDAF-A4E3F6936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13C54-CED4-A3D5-25B8-1CA022951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19D44-F3A5-7789-8729-998E734B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CD0B1-1659-8F56-B048-05AA74B6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C85B2-26CE-F8DD-22F6-6D1C5745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552B-AC83-04FA-3132-A342BCE0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04CE1-4964-8DAB-6829-3FCA74EC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0D9E5-F55B-EE95-04AD-0F1C4FDD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5140F-5A69-D057-FB99-16B4C241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0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85DE9-BEF0-EAF1-B8E6-E79C348B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8C163-1A01-8AB8-D4F2-F55B2DA5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B84E2-0598-D571-1FFA-754A322F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2C02-5946-3D92-1AEF-560123D5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1AB2-6089-8E15-7825-56780C80A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C08C-C5D8-2517-A85F-253BE9FA4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A78AC-BB2A-9EA8-06BE-9B34B0E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9C801-CBEE-2567-D384-C30F37A4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F44C5-44AC-ED92-AD3B-6957BD8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9007-6304-CD61-1839-6BB03EA3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B0F8D-0B46-23CC-CD42-EB14BCFC7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D3B0C-EE17-4472-766E-6EF51C73C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AB563-C776-5838-08CC-9212E3B3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049F9-B905-37BE-C4BB-23328E8A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9858D-97D4-FAF9-3567-9275600E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65C7B-B09A-6317-CA68-3C39A1D2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751C-D892-F8C7-3613-136B0B77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D15D-E460-C5E8-9C20-6E903DE19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F1269-CBDD-4A40-A89D-2101EB9100AD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A511-6801-E910-1920-46AE1FC5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6D72-DE37-5A58-E898-7D68917D9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7AED-06A2-4677-A46E-1CD45B09C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L35fUqDFt1NVgd82Qf9peaykwRDCgG1/edit?usp=share_link&amp;ouid=114690716176513320156&amp;rtpof=true&amp;sd=tr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CZ8YGYcf2nJY_BtdChG-zLd7PhfWcur/edit?usp=share_link&amp;ouid=114690716176513320156&amp;rtpof=true&amp;sd=tru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74F0-36FC-7C0B-1CCD-1DCC5DD1F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0ACD0-287B-CA2A-22BB-1BE16431E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10561-0CF5-31FF-0D8F-731D6D502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1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F51D-27D4-CA3F-69E5-C3F0CA98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59"/>
            <a:ext cx="10515600" cy="1036955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u="sng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NUMBER OF USERS OVER DECADE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A390F7-8931-06EE-C3FD-B3DF6C1FC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04025"/>
              </p:ext>
            </p:extLst>
          </p:nvPr>
        </p:nvGraphicFramePr>
        <p:xfrm>
          <a:off x="89262" y="2435226"/>
          <a:ext cx="5405846" cy="24168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2923">
                  <a:extLst>
                    <a:ext uri="{9D8B030D-6E8A-4147-A177-3AD203B41FA5}">
                      <a16:colId xmlns:a16="http://schemas.microsoft.com/office/drawing/2014/main" val="1974592864"/>
                    </a:ext>
                  </a:extLst>
                </a:gridCol>
                <a:gridCol w="2702923">
                  <a:extLst>
                    <a:ext uri="{9D8B030D-6E8A-4147-A177-3AD203B41FA5}">
                      <a16:colId xmlns:a16="http://schemas.microsoft.com/office/drawing/2014/main" val="1770662811"/>
                    </a:ext>
                  </a:extLst>
                </a:gridCol>
              </a:tblGrid>
              <a:tr h="21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Decade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Num_User_Voted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5572858"/>
                  </a:ext>
                </a:extLst>
              </a:tr>
              <a:tr h="21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1920s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116392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5477083"/>
                  </a:ext>
                </a:extLst>
              </a:tr>
              <a:tr h="21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1930s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804839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5094596"/>
                  </a:ext>
                </a:extLst>
              </a:tr>
              <a:tr h="21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1940s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230838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9214253"/>
                  </a:ext>
                </a:extLst>
              </a:tr>
              <a:tr h="21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1950s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678336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5581268"/>
                  </a:ext>
                </a:extLst>
              </a:tr>
              <a:tr h="21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1960s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2983442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5158213"/>
                  </a:ext>
                </a:extLst>
              </a:tr>
              <a:tr h="21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1970s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8269828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2070171"/>
                  </a:ext>
                </a:extLst>
              </a:tr>
              <a:tr h="21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1980s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19344369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2140835"/>
                  </a:ext>
                </a:extLst>
              </a:tr>
              <a:tr h="21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1990s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69635863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3804501"/>
                  </a:ext>
                </a:extLst>
              </a:tr>
              <a:tr h="21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165976267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1331319"/>
                  </a:ext>
                </a:extLst>
              </a:tr>
              <a:tr h="218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116239604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520605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7086C0D-0A0E-9075-3D80-5B4101D8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796" y="1929264"/>
            <a:ext cx="6385324" cy="38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A635-52BE-B33A-4713-B2630DF1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0"/>
            <a:ext cx="10515600" cy="1132749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u="sng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06F2-9DB3-EF41-2078-AA4CE82F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learnt a lot while working on this project like the concept of 5 why’s and it’s importance, how to ask right questions in order to understand the problem, how to clean the data optimally etc.</a:t>
            </a:r>
          </a:p>
          <a:p>
            <a:endParaRPr lang="en-US" dirty="0"/>
          </a:p>
          <a:p>
            <a:r>
              <a:rPr lang="en-US" dirty="0"/>
              <a:t>This project gives me opportunity to implement my data analytics learning into a real world problem in order to derive useful insights</a:t>
            </a:r>
          </a:p>
        </p:txBody>
      </p:sp>
    </p:spTree>
    <p:extLst>
      <p:ext uri="{BB962C8B-B14F-4D97-AF65-F5344CB8AC3E}">
        <p14:creationId xmlns:p14="http://schemas.microsoft.com/office/powerpoint/2010/main" val="338065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6647-9C51-BBE7-9C5A-EAF70D6F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4DFE3-322E-1B51-E299-12C64AF4B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58272"/>
          </a:xfrm>
        </p:spPr>
      </p:pic>
    </p:spTree>
    <p:extLst>
      <p:ext uri="{BB962C8B-B14F-4D97-AF65-F5344CB8AC3E}">
        <p14:creationId xmlns:p14="http://schemas.microsoft.com/office/powerpoint/2010/main" val="173126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45CF-F533-B30F-785D-ECE66E43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89" y="86451"/>
            <a:ext cx="10515600" cy="1325563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u="sng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85F7-D48A-CB4C-70D0-D8401D70E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all about finding the answers of the questions that we are looking for.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this project, our main focus is to analyze and find favorite movies, favorite directors, Top 250 IMBD movies, directors with highest </a:t>
            </a:r>
            <a:r>
              <a:rPr lang="en-US" dirty="0" err="1"/>
              <a:t>imbd</a:t>
            </a:r>
            <a:r>
              <a:rPr lang="en-US" dirty="0"/>
              <a:t> rating, popular movie genre, critic favorite actor and user favorite actor.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9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98C8-63F2-C836-823A-167F1934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                             </a:t>
            </a:r>
            <a:r>
              <a:rPr lang="en-US" u="sng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TECHNOLOGY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555E-D4FF-21D9-5F8A-4EAAAFFE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– To import the datasets, cleaning of data, filtering of data, analyze the data using various formula and tools and then visualize it using various graphs and charts.</a:t>
            </a:r>
          </a:p>
          <a:p>
            <a:endParaRPr lang="en-US" dirty="0"/>
          </a:p>
          <a:p>
            <a:r>
              <a:rPr lang="en-US" dirty="0"/>
              <a:t>Microsoft Power Point – To create PPT that includes Useful Insights  </a:t>
            </a:r>
          </a:p>
          <a:p>
            <a:pPr marL="0" indent="0">
              <a:buNone/>
            </a:pPr>
            <a:r>
              <a:rPr lang="en-US" dirty="0"/>
              <a:t>                                               and Solutions for our Business Problems.</a:t>
            </a:r>
          </a:p>
        </p:txBody>
      </p:sp>
    </p:spTree>
    <p:extLst>
      <p:ext uri="{BB962C8B-B14F-4D97-AF65-F5344CB8AC3E}">
        <p14:creationId xmlns:p14="http://schemas.microsoft.com/office/powerpoint/2010/main" val="237314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BC04-9A7B-137A-F002-6C9EE094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u="sng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TOP 10 PROFITABLE MOVIES</a:t>
            </a:r>
            <a:endParaRPr lang="en-US" u="sn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59E018-F69C-E4B0-CE13-8C25CA0B5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96552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525641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550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Director_Name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39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Avatar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Cameron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672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Jurassic World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Colin Trevorrow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991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Titanic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 Cameron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942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Wars: Episode IV - A New Hope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 Lucas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6192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E.T. the Extra-Terrestrial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Steven Spielberg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395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Avengers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Joss Whedon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629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Lion 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Roger Allers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163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 Wars: Episode I - The Phantom Menace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George Lucas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724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Dark Knight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Christopher Nolan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995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Hunger Games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Gary Ross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515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7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0EDD-2634-C4EE-1D62-2D686BDC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3135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u="sng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TOP 250 IMBD MOVIES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CBE01F9-B062-D6F7-5860-95434B772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304262"/>
              </p:ext>
            </p:extLst>
          </p:nvPr>
        </p:nvGraphicFramePr>
        <p:xfrm>
          <a:off x="838200" y="1528955"/>
          <a:ext cx="10515600" cy="48729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422233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43118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897463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474784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7258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Movie_Title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Num_of_Votes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IMBD_Score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Language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512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Shawshank Redemption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1689764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English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456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Godfather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1155770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English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27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Dark Knight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1676169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English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885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Godfather: Part II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790926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English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822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Lord of the Rings: The Return of the King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1215718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English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028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                .</a:t>
                      </a:r>
                    </a:p>
                    <a:p>
                      <a:pPr algn="ctr"/>
                      <a:r>
                        <a:rPr lang="en-US" sz="1400" dirty="0"/>
                        <a:t>                   .</a:t>
                      </a:r>
                    </a:p>
                    <a:p>
                      <a:pPr algn="ctr"/>
                      <a:r>
                        <a:rPr lang="en-US" sz="1400" dirty="0"/>
                        <a:t>                   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          .</a:t>
                      </a:r>
                    </a:p>
                    <a:p>
                      <a:pPr algn="ctr"/>
                      <a:r>
                        <a:rPr lang="en-US" sz="1400" dirty="0"/>
                        <a:t>             .</a:t>
                      </a:r>
                    </a:p>
                    <a:p>
                      <a:pPr algn="ctr"/>
                      <a:r>
                        <a:rPr lang="en-US" sz="1400" dirty="0"/>
                        <a:t>             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            .</a:t>
                      </a:r>
                    </a:p>
                    <a:p>
                      <a:pPr algn="ctr"/>
                      <a:r>
                        <a:rPr lang="en-US" sz="1400" dirty="0"/>
                        <a:t>               .</a:t>
                      </a:r>
                    </a:p>
                    <a:p>
                      <a:pPr algn="ctr"/>
                      <a:r>
                        <a:rPr lang="en-US" sz="1400" dirty="0"/>
                        <a:t>               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             .</a:t>
                      </a:r>
                    </a:p>
                    <a:p>
                      <a:pPr algn="ctr"/>
                      <a:r>
                        <a:rPr lang="en-US" sz="1400" dirty="0"/>
                        <a:t>                .</a:t>
                      </a:r>
                    </a:p>
                    <a:p>
                      <a:pPr algn="ctr"/>
                      <a:r>
                        <a:rPr lang="en-US" sz="1400" dirty="0"/>
                        <a:t>                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            .</a:t>
                      </a:r>
                    </a:p>
                    <a:p>
                      <a:pPr algn="ctr"/>
                      <a:r>
                        <a:rPr lang="en-US" sz="1400" dirty="0"/>
                        <a:t>              . </a:t>
                      </a:r>
                    </a:p>
                    <a:p>
                      <a:pPr algn="ctr"/>
                      <a:r>
                        <a:rPr lang="en-US" sz="1400" dirty="0"/>
                        <a:t>              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5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Wrestler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251349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English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78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Chorus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44151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French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595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Do the Right Thing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59524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English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411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Moon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260607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English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203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Before Midnight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95362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English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38663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37AA8A-9344-A3DD-27ED-8F4DE464CB39}"/>
              </a:ext>
            </a:extLst>
          </p:cNvPr>
          <p:cNvSpPr txBox="1"/>
          <p:nvPr/>
        </p:nvSpPr>
        <p:spPr>
          <a:xfrm>
            <a:off x="1288869" y="953135"/>
            <a:ext cx="889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Drive link for Excel File:-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Excel File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9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A632-DB8E-7090-D543-6DE61031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u="sng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TOP 10 DIRECTORS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CB368D-1F13-7437-A771-3B514E4E1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062322"/>
              </p:ext>
            </p:extLst>
          </p:nvPr>
        </p:nvGraphicFramePr>
        <p:xfrm>
          <a:off x="0" y="1864222"/>
          <a:ext cx="5719354" cy="31295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9677">
                  <a:extLst>
                    <a:ext uri="{9D8B030D-6E8A-4147-A177-3AD203B41FA5}">
                      <a16:colId xmlns:a16="http://schemas.microsoft.com/office/drawing/2014/main" val="1784368534"/>
                    </a:ext>
                  </a:extLst>
                </a:gridCol>
                <a:gridCol w="2859677">
                  <a:extLst>
                    <a:ext uri="{9D8B030D-6E8A-4147-A177-3AD203B41FA5}">
                      <a16:colId xmlns:a16="http://schemas.microsoft.com/office/drawing/2014/main" val="2101687075"/>
                    </a:ext>
                  </a:extLst>
                </a:gridCol>
              </a:tblGrid>
              <a:tr h="28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Director_Name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Mean_IMBD_Score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3784011"/>
                  </a:ext>
                </a:extLst>
              </a:tr>
              <a:tr h="28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Charles Chaplin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5705105"/>
                  </a:ext>
                </a:extLst>
              </a:tr>
              <a:tr h="28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Tony Kaye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4773007"/>
                  </a:ext>
                </a:extLst>
              </a:tr>
              <a:tr h="28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Alfred Hitchcock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584565"/>
                  </a:ext>
                </a:extLst>
              </a:tr>
              <a:tr h="28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Damien Chazelle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1660847"/>
                  </a:ext>
                </a:extLst>
              </a:tr>
              <a:tr h="28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Majid Majidi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2945665"/>
                  </a:ext>
                </a:extLst>
              </a:tr>
              <a:tr h="28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 Fricke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7745119"/>
                  </a:ext>
                </a:extLst>
              </a:tr>
              <a:tr h="28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Sergio Leone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8.433333333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4935802"/>
                  </a:ext>
                </a:extLst>
              </a:tr>
              <a:tr h="28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Christopher Nolan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3296472"/>
                  </a:ext>
                </a:extLst>
              </a:tr>
              <a:tr h="28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Asghar Farhadi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882068"/>
                  </a:ext>
                </a:extLst>
              </a:tr>
              <a:tr h="284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Richard Marquand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467702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909B6C5-50B3-F8C2-75E6-B24547B4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951" y="1864222"/>
            <a:ext cx="5206693" cy="31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D7CE-AA1C-49F7-C370-94EDD781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923744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u="sng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POPULAR GENRE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40269A-471E-53E9-DAFE-15AACA3F7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660953"/>
              </p:ext>
            </p:extLst>
          </p:nvPr>
        </p:nvGraphicFramePr>
        <p:xfrm>
          <a:off x="0" y="2717251"/>
          <a:ext cx="6566264" cy="31784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83132">
                  <a:extLst>
                    <a:ext uri="{9D8B030D-6E8A-4147-A177-3AD203B41FA5}">
                      <a16:colId xmlns:a16="http://schemas.microsoft.com/office/drawing/2014/main" val="1562778402"/>
                    </a:ext>
                  </a:extLst>
                </a:gridCol>
                <a:gridCol w="3283132">
                  <a:extLst>
                    <a:ext uri="{9D8B030D-6E8A-4147-A177-3AD203B41FA5}">
                      <a16:colId xmlns:a16="http://schemas.microsoft.com/office/drawing/2014/main" val="3839117529"/>
                    </a:ext>
                  </a:extLst>
                </a:gridCol>
              </a:tblGrid>
              <a:tr h="28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Movie Count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8477530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1755154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Comedy|Drama|Romance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7535014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Comedy|Drama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0767612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8122437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Comedy|Romance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6280727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Drama|Romance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8127145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Crime|Drama|Thriller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2753145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Action|Crime|Thriller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7890511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Action|Crime|Drama|Thriller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493092"/>
                  </a:ext>
                </a:extLst>
              </a:tr>
              <a:tr h="288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Comedy|Crime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692973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D56087-9694-1E03-68E8-63599DA3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45" y="1555660"/>
            <a:ext cx="5288044" cy="3178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5AD9A-5706-CADB-0ECB-5E6464162BE1}"/>
              </a:ext>
            </a:extLst>
          </p:cNvPr>
          <p:cNvSpPr txBox="1"/>
          <p:nvPr/>
        </p:nvSpPr>
        <p:spPr>
          <a:xfrm>
            <a:off x="463732" y="1555660"/>
            <a:ext cx="398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Drive Link of Excel File:-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Drive Link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0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948A-5F63-F66F-A167-56D0711E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3081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u="sng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USER FAVORITE ACTOR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50998-4FC8-CE92-230C-6B380E2DA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050756"/>
              </p:ext>
            </p:extLst>
          </p:nvPr>
        </p:nvGraphicFramePr>
        <p:xfrm>
          <a:off x="263434" y="2548436"/>
          <a:ext cx="509233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6169">
                  <a:extLst>
                    <a:ext uri="{9D8B030D-6E8A-4147-A177-3AD203B41FA5}">
                      <a16:colId xmlns:a16="http://schemas.microsoft.com/office/drawing/2014/main" val="1941201149"/>
                    </a:ext>
                  </a:extLst>
                </a:gridCol>
                <a:gridCol w="2546169">
                  <a:extLst>
                    <a:ext uri="{9D8B030D-6E8A-4147-A177-3AD203B41FA5}">
                      <a16:colId xmlns:a16="http://schemas.microsoft.com/office/drawing/2014/main" val="270650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Actor_Name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Mean_User_Review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60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Leonardo DiCaprio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922.55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97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Brad Pitt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742.3529412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991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Meryl Streep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297.1818182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847754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52EEDC1-C061-1E00-DFB6-496F28CF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682" y="1825625"/>
            <a:ext cx="6176318" cy="37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3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8C3A-7D08-BAA5-7952-CF442337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235779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u="sng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CRITIC FAVORITE ACTOR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264B3A-2A49-8194-D004-7D315D67B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657446"/>
              </p:ext>
            </p:extLst>
          </p:nvPr>
        </p:nvGraphicFramePr>
        <p:xfrm>
          <a:off x="80554" y="2687320"/>
          <a:ext cx="5188132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4066">
                  <a:extLst>
                    <a:ext uri="{9D8B030D-6E8A-4147-A177-3AD203B41FA5}">
                      <a16:colId xmlns:a16="http://schemas.microsoft.com/office/drawing/2014/main" val="505834788"/>
                    </a:ext>
                  </a:extLst>
                </a:gridCol>
                <a:gridCol w="2594066">
                  <a:extLst>
                    <a:ext uri="{9D8B030D-6E8A-4147-A177-3AD203B41FA5}">
                      <a16:colId xmlns:a16="http://schemas.microsoft.com/office/drawing/2014/main" val="126861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Actor_name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Mean_Critic_Review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901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Leonardo DiCaprio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322.2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215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Brad Pitt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46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Meryl Streep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181.4545455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93270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677412E-2D2D-E912-264C-869D6079D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57" y="2033766"/>
            <a:ext cx="5810558" cy="349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560</Words>
  <Application>Microsoft Office PowerPoint</Application>
  <PresentationFormat>Widescreen</PresentationFormat>
  <Paragraphs>197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Microsoft Uighur</vt:lpstr>
      <vt:lpstr>Office Theme</vt:lpstr>
      <vt:lpstr>PowerPoint Presentation</vt:lpstr>
      <vt:lpstr>                   AIM OF THE PROJECT</vt:lpstr>
      <vt:lpstr>                             TECHNOLOGY STACK USED</vt:lpstr>
      <vt:lpstr>                  TOP 10 PROFITABLE MOVIES</vt:lpstr>
      <vt:lpstr>                         TOP 250 IMBD MOVIES</vt:lpstr>
      <vt:lpstr>                          TOP 10 DIRECTORS</vt:lpstr>
      <vt:lpstr>                           POPULAR GENRE</vt:lpstr>
      <vt:lpstr>                        USER FAVORITE ACTOR</vt:lpstr>
      <vt:lpstr>                       CRITIC FAVORITE ACTOR</vt:lpstr>
      <vt:lpstr>                 NUMBER OF USERS OVER DECADE</vt:lpstr>
      <vt:lpstr>                      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shivang bhatnagar</dc:creator>
  <cp:lastModifiedBy>shivang bhatnagar</cp:lastModifiedBy>
  <cp:revision>2</cp:revision>
  <dcterms:created xsi:type="dcterms:W3CDTF">2022-11-19T20:08:14Z</dcterms:created>
  <dcterms:modified xsi:type="dcterms:W3CDTF">2022-11-20T08:50:16Z</dcterms:modified>
</cp:coreProperties>
</file>