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7252D6-893E-4226-A761-6A9432F50B84}">
          <p14:sldIdLst>
            <p14:sldId id="256"/>
            <p14:sldId id="257"/>
            <p14:sldId id="258"/>
            <p14:sldId id="259"/>
            <p14:sldId id="260"/>
            <p14:sldId id="261"/>
            <p14:sldId id="264"/>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A2619-052D-40A0-9BEA-6A77EE07B82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1A2613D-9678-48D4-A644-CE9854484C5A}" type="slidenum">
              <a:rPr lang="en-IN" smtClean="0"/>
              <a:t>‹#›</a:t>
            </a:fld>
            <a:endParaRPr lang="en-IN"/>
          </a:p>
        </p:txBody>
      </p:sp>
    </p:spTree>
    <p:extLst>
      <p:ext uri="{BB962C8B-B14F-4D97-AF65-F5344CB8AC3E}">
        <p14:creationId xmlns:p14="http://schemas.microsoft.com/office/powerpoint/2010/main" val="107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A2619-052D-40A0-9BEA-6A77EE07B82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2613D-9678-48D4-A644-CE9854484C5A}" type="slidenum">
              <a:rPr lang="en-IN" smtClean="0"/>
              <a:t>‹#›</a:t>
            </a:fld>
            <a:endParaRPr lang="en-IN"/>
          </a:p>
        </p:txBody>
      </p:sp>
    </p:spTree>
    <p:extLst>
      <p:ext uri="{BB962C8B-B14F-4D97-AF65-F5344CB8AC3E}">
        <p14:creationId xmlns:p14="http://schemas.microsoft.com/office/powerpoint/2010/main" val="264990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A2619-052D-40A0-9BEA-6A77EE07B82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2613D-9678-48D4-A644-CE9854484C5A}" type="slidenum">
              <a:rPr lang="en-IN" smtClean="0"/>
              <a:t>‹#›</a:t>
            </a:fld>
            <a:endParaRPr lang="en-IN"/>
          </a:p>
        </p:txBody>
      </p:sp>
    </p:spTree>
    <p:extLst>
      <p:ext uri="{BB962C8B-B14F-4D97-AF65-F5344CB8AC3E}">
        <p14:creationId xmlns:p14="http://schemas.microsoft.com/office/powerpoint/2010/main" val="47113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A2619-052D-40A0-9BEA-6A77EE07B82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2613D-9678-48D4-A644-CE9854484C5A}" type="slidenum">
              <a:rPr lang="en-IN" smtClean="0"/>
              <a:t>‹#›</a:t>
            </a:fld>
            <a:endParaRPr lang="en-IN"/>
          </a:p>
        </p:txBody>
      </p:sp>
    </p:spTree>
    <p:extLst>
      <p:ext uri="{BB962C8B-B14F-4D97-AF65-F5344CB8AC3E}">
        <p14:creationId xmlns:p14="http://schemas.microsoft.com/office/powerpoint/2010/main" val="273503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3A2619-052D-40A0-9BEA-6A77EE07B82F}" type="datetimeFigureOut">
              <a:rPr lang="en-IN" smtClean="0"/>
              <a:t>14-01-2024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1A2613D-9678-48D4-A644-CE9854484C5A}" type="slidenum">
              <a:rPr lang="en-IN" smtClean="0"/>
              <a:t>‹#›</a:t>
            </a:fld>
            <a:endParaRPr lang="en-IN"/>
          </a:p>
        </p:txBody>
      </p:sp>
    </p:spTree>
    <p:extLst>
      <p:ext uri="{BB962C8B-B14F-4D97-AF65-F5344CB8AC3E}">
        <p14:creationId xmlns:p14="http://schemas.microsoft.com/office/powerpoint/2010/main" val="106947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A2619-052D-40A0-9BEA-6A77EE07B82F}"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2613D-9678-48D4-A644-CE9854484C5A}" type="slidenum">
              <a:rPr lang="en-IN" smtClean="0"/>
              <a:t>‹#›</a:t>
            </a:fld>
            <a:endParaRPr lang="en-IN"/>
          </a:p>
        </p:txBody>
      </p:sp>
    </p:spTree>
    <p:extLst>
      <p:ext uri="{BB962C8B-B14F-4D97-AF65-F5344CB8AC3E}">
        <p14:creationId xmlns:p14="http://schemas.microsoft.com/office/powerpoint/2010/main" val="418111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A2619-052D-40A0-9BEA-6A77EE07B82F}" type="datetimeFigureOut">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2613D-9678-48D4-A644-CE9854484C5A}" type="slidenum">
              <a:rPr lang="en-IN" smtClean="0"/>
              <a:t>‹#›</a:t>
            </a:fld>
            <a:endParaRPr lang="en-IN"/>
          </a:p>
        </p:txBody>
      </p:sp>
    </p:spTree>
    <p:extLst>
      <p:ext uri="{BB962C8B-B14F-4D97-AF65-F5344CB8AC3E}">
        <p14:creationId xmlns:p14="http://schemas.microsoft.com/office/powerpoint/2010/main" val="125190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A2619-052D-40A0-9BEA-6A77EE07B82F}"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2613D-9678-48D4-A644-CE9854484C5A}" type="slidenum">
              <a:rPr lang="en-IN" smtClean="0"/>
              <a:t>‹#›</a:t>
            </a:fld>
            <a:endParaRPr lang="en-IN"/>
          </a:p>
        </p:txBody>
      </p:sp>
    </p:spTree>
    <p:extLst>
      <p:ext uri="{BB962C8B-B14F-4D97-AF65-F5344CB8AC3E}">
        <p14:creationId xmlns:p14="http://schemas.microsoft.com/office/powerpoint/2010/main" val="360281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A2619-052D-40A0-9BEA-6A77EE07B82F}"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A2613D-9678-48D4-A644-CE9854484C5A}" type="slidenum">
              <a:rPr lang="en-IN" smtClean="0"/>
              <a:t>‹#›</a:t>
            </a:fld>
            <a:endParaRPr lang="en-IN"/>
          </a:p>
        </p:txBody>
      </p:sp>
    </p:spTree>
    <p:extLst>
      <p:ext uri="{BB962C8B-B14F-4D97-AF65-F5344CB8AC3E}">
        <p14:creationId xmlns:p14="http://schemas.microsoft.com/office/powerpoint/2010/main" val="253696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3A2619-052D-40A0-9BEA-6A77EE07B82F}"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1A2613D-9678-48D4-A644-CE9854484C5A}" type="slidenum">
              <a:rPr lang="en-IN" smtClean="0"/>
              <a:t>‹#›</a:t>
            </a:fld>
            <a:endParaRPr lang="en-IN"/>
          </a:p>
        </p:txBody>
      </p:sp>
    </p:spTree>
    <p:extLst>
      <p:ext uri="{BB962C8B-B14F-4D97-AF65-F5344CB8AC3E}">
        <p14:creationId xmlns:p14="http://schemas.microsoft.com/office/powerpoint/2010/main" val="1649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3A2619-052D-40A0-9BEA-6A77EE07B82F}" type="datetimeFigureOut">
              <a:rPr lang="en-IN" smtClean="0"/>
              <a:t>14-01-2024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1A2613D-9678-48D4-A644-CE9854484C5A}" type="slidenum">
              <a:rPr lang="en-IN" smtClean="0"/>
              <a:t>‹#›</a:t>
            </a:fld>
            <a:endParaRPr lang="en-IN"/>
          </a:p>
        </p:txBody>
      </p:sp>
    </p:spTree>
    <p:extLst>
      <p:ext uri="{BB962C8B-B14F-4D97-AF65-F5344CB8AC3E}">
        <p14:creationId xmlns:p14="http://schemas.microsoft.com/office/powerpoint/2010/main" val="399975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3A2619-052D-40A0-9BEA-6A77EE07B82F}" type="datetimeFigureOut">
              <a:rPr lang="en-IN" smtClean="0"/>
              <a:t>14-01-2024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1A2613D-9678-48D4-A644-CE9854484C5A}" type="slidenum">
              <a:rPr lang="en-IN" smtClean="0"/>
              <a:t>‹#›</a:t>
            </a:fld>
            <a:endParaRPr lang="en-IN"/>
          </a:p>
        </p:txBody>
      </p:sp>
    </p:spTree>
    <p:extLst>
      <p:ext uri="{BB962C8B-B14F-4D97-AF65-F5344CB8AC3E}">
        <p14:creationId xmlns:p14="http://schemas.microsoft.com/office/powerpoint/2010/main" val="2457823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4633-4DEA-8798-0B5F-0C9ABED42373}"/>
              </a:ext>
            </a:extLst>
          </p:cNvPr>
          <p:cNvSpPr>
            <a:spLocks noGrp="1"/>
          </p:cNvSpPr>
          <p:nvPr>
            <p:ph type="ctrTitle"/>
          </p:nvPr>
        </p:nvSpPr>
        <p:spPr>
          <a:xfrm>
            <a:off x="927735" y="1334262"/>
            <a:ext cx="9966960" cy="3035808"/>
          </a:xfrm>
        </p:spPr>
        <p:txBody>
          <a:bodyPr/>
          <a:lstStyle/>
          <a:p>
            <a:r>
              <a:rPr lang="en-IN" dirty="0"/>
              <a:t>Music Genre Classification</a:t>
            </a:r>
          </a:p>
        </p:txBody>
      </p:sp>
      <p:sp>
        <p:nvSpPr>
          <p:cNvPr id="3" name="Subtitle 2">
            <a:extLst>
              <a:ext uri="{FF2B5EF4-FFF2-40B4-BE49-F238E27FC236}">
                <a16:creationId xmlns:a16="http://schemas.microsoft.com/office/drawing/2014/main" id="{CB610F01-E3AE-98F0-6AD6-4088B868E587}"/>
              </a:ext>
            </a:extLst>
          </p:cNvPr>
          <p:cNvSpPr>
            <a:spLocks noGrp="1"/>
          </p:cNvSpPr>
          <p:nvPr>
            <p:ph type="subTitle" idx="1"/>
          </p:nvPr>
        </p:nvSpPr>
        <p:spPr>
          <a:xfrm>
            <a:off x="927735" y="4370070"/>
            <a:ext cx="9121140" cy="1659255"/>
          </a:xfrm>
        </p:spPr>
        <p:txBody>
          <a:bodyPr>
            <a:normAutofit lnSpcReduction="10000"/>
          </a:bodyPr>
          <a:lstStyle/>
          <a:p>
            <a:endParaRPr lang="en-IN" dirty="0"/>
          </a:p>
          <a:p>
            <a:r>
              <a:rPr lang="en-IN" dirty="0"/>
              <a:t>Mentor Name:-                                                       Student Name:-</a:t>
            </a:r>
          </a:p>
          <a:p>
            <a:r>
              <a:rPr lang="en-IN" dirty="0"/>
              <a:t>Pawan Kumar Mishra                                            Shivang Mahendra</a:t>
            </a:r>
          </a:p>
          <a:p>
            <a:r>
              <a:rPr lang="en-IN" dirty="0"/>
              <a:t>Associate Professor                                                Univ. Roll No:- 2019103</a:t>
            </a:r>
          </a:p>
        </p:txBody>
      </p:sp>
    </p:spTree>
    <p:extLst>
      <p:ext uri="{BB962C8B-B14F-4D97-AF65-F5344CB8AC3E}">
        <p14:creationId xmlns:p14="http://schemas.microsoft.com/office/powerpoint/2010/main" val="226610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8DB4-3D25-CD75-51FB-11D516BDCB7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2850A7A-D8E7-548D-736C-BBDEA39A49B9}"/>
              </a:ext>
            </a:extLst>
          </p:cNvPr>
          <p:cNvSpPr>
            <a:spLocks noGrp="1"/>
          </p:cNvSpPr>
          <p:nvPr>
            <p:ph idx="1"/>
          </p:nvPr>
        </p:nvSpPr>
        <p:spPr/>
        <p:txBody>
          <a:bodyPr>
            <a:normAutofit/>
          </a:bodyPr>
          <a:lstStyle/>
          <a:p>
            <a:pPr lvl="1" indent="0" algn="just">
              <a:lnSpc>
                <a:spcPct val="150000"/>
              </a:lnSpc>
              <a:spcBef>
                <a:spcPts val="600"/>
              </a:spcBef>
              <a:spcAft>
                <a:spcPts val="6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600"/>
              </a:spcBef>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Music genre Classification is an important task in the field of music information retrieval. It will help users receive better and personalized recommendations on various streaming platforms such as Spotify, Hungama,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savaan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and find new artists based on their previous listening patterns and likings.</a:t>
            </a:r>
          </a:p>
          <a:p>
            <a:pPr lvl="1" indent="0" algn="just">
              <a:lnSpc>
                <a:spcPct val="150000"/>
              </a:lnSpc>
              <a:spcBef>
                <a:spcPts val="600"/>
              </a:spcBef>
              <a:spcAft>
                <a:spcPts val="600"/>
              </a:spcAft>
              <a:buNone/>
            </a:pPr>
            <a:r>
              <a:rPr lang="en-US" sz="1600" b="1" dirty="0">
                <a:effectLst/>
                <a:latin typeface="Times New Roman" panose="02020603050405020304" pitchFamily="18" charset="0"/>
                <a:ea typeface="Times New Roman" panose="02020603050405020304" pitchFamily="18" charset="0"/>
              </a:rPr>
              <a:t>Introduction</a:t>
            </a:r>
            <a:endParaRPr lang="en-IN" sz="1600" dirty="0">
              <a:effectLst/>
              <a:latin typeface="Calibri" panose="020F0502020204030204" pitchFamily="34" charset="0"/>
              <a:ea typeface="Calibri" panose="020F0502020204030204" pitchFamily="34" charset="0"/>
            </a:endParaRPr>
          </a:p>
          <a:p>
            <a:pPr algn="just">
              <a:lnSpc>
                <a:spcPct val="150000"/>
              </a:lnSpc>
              <a:spcBef>
                <a:spcPts val="600"/>
              </a:spcBef>
              <a:spcAft>
                <a:spcPts val="600"/>
              </a:spcAft>
            </a:pPr>
            <a:r>
              <a:rPr lang="en-US" sz="1600" dirty="0">
                <a:effectLst/>
                <a:latin typeface="Times New Roman" panose="02020603050405020304" pitchFamily="18" charset="0"/>
                <a:ea typeface="Times New Roman" panose="02020603050405020304" pitchFamily="18" charset="0"/>
              </a:rPr>
              <a:t>The goal of a music genre classification project is to develop a system that can analyze audio signals and assign them to specific predefined genres such as jazz, classical, pop, rock, blues, etc. </a:t>
            </a:r>
          </a:p>
          <a:p>
            <a:pPr algn="just">
              <a:lnSpc>
                <a:spcPct val="150000"/>
              </a:lnSpc>
              <a:spcBef>
                <a:spcPts val="600"/>
              </a:spcBef>
              <a:spcAft>
                <a:spcPts val="600"/>
              </a:spcAft>
            </a:pPr>
            <a:r>
              <a:rPr lang="en-US" sz="1600" dirty="0">
                <a:effectLst/>
                <a:latin typeface="Times New Roman" panose="02020603050405020304" pitchFamily="18" charset="0"/>
                <a:ea typeface="Times New Roman" panose="02020603050405020304" pitchFamily="18" charset="0"/>
              </a:rPr>
              <a:t>To assign music/audio to various genres there are various machine learning and deep learning technologies. These methods have made the complex task of classifying music audios in various music genres easy.</a:t>
            </a:r>
            <a:endParaRPr lang="en-IN" sz="1600" dirty="0"/>
          </a:p>
        </p:txBody>
      </p:sp>
    </p:spTree>
    <p:extLst>
      <p:ext uri="{BB962C8B-B14F-4D97-AF65-F5344CB8AC3E}">
        <p14:creationId xmlns:p14="http://schemas.microsoft.com/office/powerpoint/2010/main" val="871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990E9-4F0B-C2D4-59EF-560BE45DC069}"/>
              </a:ext>
            </a:extLst>
          </p:cNvPr>
          <p:cNvSpPr txBox="1"/>
          <p:nvPr/>
        </p:nvSpPr>
        <p:spPr>
          <a:xfrm>
            <a:off x="867747" y="979714"/>
            <a:ext cx="10170367" cy="4955203"/>
          </a:xfrm>
          <a:prstGeom prst="rect">
            <a:avLst/>
          </a:prstGeom>
          <a:noFill/>
        </p:spPr>
        <p:txBody>
          <a:bodyPr wrap="square">
            <a:spAutoFit/>
          </a:bodyPr>
          <a:lstStyle/>
          <a:p>
            <a:pPr marL="285750" indent="-285750">
              <a:buClr>
                <a:schemeClr val="accent1"/>
              </a:buCl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Feature extraction, signal processing, and neural networks are commonly used in music genre classification systems. In this project I have used two of the most used algorithms for this project, those are K – nearest neighbors and Convolutional neural networks.</a:t>
            </a:r>
          </a:p>
          <a:p>
            <a:pPr marL="285750" indent="-285750">
              <a:buClr>
                <a:schemeClr val="accent1"/>
              </a:buClr>
              <a:buFont typeface="Wingdings" panose="05000000000000000000" pitchFamily="2" charset="2"/>
              <a:buChar char="§"/>
            </a:pPr>
            <a:endParaRPr lang="en-US" sz="1600" dirty="0">
              <a:effectLst/>
              <a:latin typeface="Times New Roman" panose="02020603050405020304" pitchFamily="18" charset="0"/>
              <a:ea typeface="Times New Roman" panose="02020603050405020304" pitchFamily="18" charset="0"/>
            </a:endParaRPr>
          </a:p>
          <a:p>
            <a:pPr marL="285750" indent="-285750">
              <a:buClr>
                <a:schemeClr val="accent1"/>
              </a:buCl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The application of music genre classification are diverse and ranging from improving personalized music recommendations on music streaming platforms such as </a:t>
            </a:r>
            <a:r>
              <a:rPr lang="en-US" sz="1600" dirty="0" err="1">
                <a:effectLst/>
                <a:latin typeface="Times New Roman" panose="02020603050405020304" pitchFamily="18" charset="0"/>
                <a:ea typeface="Times New Roman" panose="02020603050405020304" pitchFamily="18" charset="0"/>
              </a:rPr>
              <a:t>spotify</a:t>
            </a:r>
            <a:r>
              <a:rPr lang="en-US" sz="1600" dirty="0">
                <a:effectLst/>
                <a:latin typeface="Times New Roman" panose="02020603050405020304" pitchFamily="18" charset="0"/>
                <a:ea typeface="Times New Roman" panose="02020603050405020304" pitchFamily="18" charset="0"/>
              </a:rPr>
              <a:t>, Hungama, etc. to assisting musicologists in analyzing large music corpora. </a:t>
            </a:r>
          </a:p>
          <a:p>
            <a:pPr marL="285750" indent="-285750">
              <a:buClr>
                <a:schemeClr val="accent1"/>
              </a:buClr>
              <a:buFont typeface="Wingdings" panose="05000000000000000000" pitchFamily="2" charset="2"/>
              <a:buChar char="§"/>
            </a:pPr>
            <a:endParaRPr lang="en-US" sz="1600" dirty="0">
              <a:latin typeface="Times New Roman" panose="02020603050405020304" pitchFamily="18" charset="0"/>
              <a:ea typeface="Times New Roman" panose="02020603050405020304" pitchFamily="18" charset="0"/>
            </a:endParaRPr>
          </a:p>
          <a:p>
            <a:pPr marL="285750" indent="-285750">
              <a:buClr>
                <a:schemeClr val="accent1"/>
              </a:buCl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Additionally, understanding and automating genre classification can provide valuable insights into the evolution of musical style and trends over time and how people’s tastes changed over time.</a:t>
            </a:r>
          </a:p>
          <a:p>
            <a:pPr marL="285750" indent="-285750">
              <a:buClr>
                <a:schemeClr val="accent1"/>
              </a:buClr>
              <a:buFont typeface="Wingdings" panose="05000000000000000000" pitchFamily="2" charset="2"/>
              <a:buChar char="§"/>
            </a:pPr>
            <a:endParaRPr lang="en-US" sz="1600" dirty="0">
              <a:latin typeface="Times New Roman" panose="02020603050405020304" pitchFamily="18" charset="0"/>
              <a:ea typeface="Calibri" panose="020F0502020204030204" pitchFamily="34" charset="0"/>
            </a:endParaRPr>
          </a:p>
          <a:p>
            <a:pPr marL="285750" indent="-285750">
              <a:buClr>
                <a:schemeClr val="accent1"/>
              </a:buCl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Throughout this project we will explore various technologies and algorithms, and tools to build an effective music genre classification system and compare different algorithms. </a:t>
            </a:r>
          </a:p>
          <a:p>
            <a:pPr marL="285750" indent="-285750">
              <a:buClr>
                <a:schemeClr val="accent1"/>
              </a:buClr>
              <a:buFont typeface="Wingdings" panose="05000000000000000000" pitchFamily="2" charset="2"/>
              <a:buChar char="§"/>
            </a:pPr>
            <a:endParaRPr lang="en-US" sz="1600" dirty="0">
              <a:latin typeface="Times New Roman" panose="02020603050405020304" pitchFamily="18" charset="0"/>
              <a:ea typeface="Times New Roman" panose="02020603050405020304" pitchFamily="18" charset="0"/>
            </a:endParaRPr>
          </a:p>
          <a:p>
            <a:pPr marL="285750" indent="-285750">
              <a:buClr>
                <a:schemeClr val="accent1"/>
              </a:buCl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By using machine learning and deep learning methodologies, we aim to create a model that will help us in identifying various music pieces into their correct genres and contribute to the ongoing development in music-related technologies.   </a:t>
            </a:r>
            <a:endParaRPr lang="en-IN" sz="1600" dirty="0">
              <a:effectLst/>
              <a:latin typeface="Calibri" panose="020F0502020204030204" pitchFamily="34" charset="0"/>
              <a:ea typeface="Calibri" panose="020F0502020204030204" pitchFamily="34" charset="0"/>
            </a:endParaRPr>
          </a:p>
          <a:p>
            <a:pPr marL="285750" indent="-285750">
              <a:buClr>
                <a:schemeClr val="accent1"/>
              </a:buClr>
              <a:buFont typeface="Wingdings" panose="05000000000000000000" pitchFamily="2" charset="2"/>
              <a:buChar char="§"/>
            </a:pPr>
            <a:endParaRPr lang="en-IN" sz="1600" dirty="0">
              <a:effectLst/>
              <a:latin typeface="Calibri" panose="020F0502020204030204" pitchFamily="34" charset="0"/>
              <a:ea typeface="Calibri" panose="020F0502020204030204" pitchFamily="34" charset="0"/>
            </a:endParaRPr>
          </a:p>
          <a:p>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0166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F952-A849-CC97-DD3A-6189B878C82A}"/>
              </a:ext>
            </a:extLst>
          </p:cNvPr>
          <p:cNvSpPr>
            <a:spLocks noGrp="1"/>
          </p:cNvSpPr>
          <p:nvPr>
            <p:ph type="title"/>
          </p:nvPr>
        </p:nvSpPr>
        <p:spPr>
          <a:xfrm>
            <a:off x="1066800" y="176722"/>
            <a:ext cx="10058400" cy="1232200"/>
          </a:xfrm>
        </p:spPr>
        <p:txBody>
          <a:bodyPr/>
          <a:lstStyle/>
          <a:p>
            <a:r>
              <a:rPr lang="en-IN" dirty="0"/>
              <a:t>methodology</a:t>
            </a:r>
          </a:p>
        </p:txBody>
      </p:sp>
      <p:sp>
        <p:nvSpPr>
          <p:cNvPr id="3" name="Content Placeholder 2">
            <a:extLst>
              <a:ext uri="{FF2B5EF4-FFF2-40B4-BE49-F238E27FC236}">
                <a16:creationId xmlns:a16="http://schemas.microsoft.com/office/drawing/2014/main" id="{EA3282DD-0AC4-44AE-38E3-C6270ECB9564}"/>
              </a:ext>
            </a:extLst>
          </p:cNvPr>
          <p:cNvSpPr>
            <a:spLocks noGrp="1"/>
          </p:cNvSpPr>
          <p:nvPr>
            <p:ph idx="1"/>
          </p:nvPr>
        </p:nvSpPr>
        <p:spPr>
          <a:xfrm>
            <a:off x="1069848" y="1296955"/>
            <a:ext cx="10058400" cy="4875245"/>
          </a:xfrm>
        </p:spPr>
        <p:txBody>
          <a:bodyPr>
            <a:normAutofit lnSpcReduction="10000"/>
          </a:bodyPr>
          <a:lstStyle/>
          <a:p>
            <a:pPr marL="342900" lvl="0" indent="-342900" algn="just">
              <a:lnSpc>
                <a:spcPct val="200000"/>
              </a:lnSpc>
              <a:spcAft>
                <a:spcPts val="600"/>
              </a:spcAft>
              <a:buFont typeface="+mj-lt"/>
              <a:buAutoNum type="arabicPeriod"/>
            </a:pPr>
            <a:r>
              <a:rPr lang="en-US" sz="1600" b="1" dirty="0">
                <a:effectLst/>
                <a:latin typeface="Times New Roman" panose="02020603050405020304" pitchFamily="18" charset="0"/>
                <a:ea typeface="Times New Roman" panose="02020603050405020304" pitchFamily="18" charset="0"/>
              </a:rPr>
              <a:t>K-Nearest Neighbors</a:t>
            </a:r>
            <a:endParaRPr lang="en-IN" sz="1200" dirty="0">
              <a:latin typeface="Times New Roman" panose="02020603050405020304" pitchFamily="18" charset="0"/>
              <a:ea typeface="Calibri" panose="020F0502020204030204" pitchFamily="34" charset="0"/>
            </a:endParaRPr>
          </a:p>
          <a:p>
            <a:pPr marL="0" lvl="0" indent="0" algn="just">
              <a:lnSpc>
                <a:spcPct val="200000"/>
              </a:lnSpc>
              <a:spcAft>
                <a:spcPts val="600"/>
              </a:spcAft>
              <a:buNone/>
            </a:pPr>
            <a:r>
              <a:rPr lang="en-US" sz="1400" b="1" dirty="0">
                <a:effectLst/>
                <a:latin typeface="Times New Roman" panose="02020603050405020304" pitchFamily="18" charset="0"/>
                <a:ea typeface="Calibri" panose="020F0502020204030204" pitchFamily="34" charset="0"/>
              </a:rPr>
              <a:t>Feature Extraction</a:t>
            </a:r>
            <a:endParaRPr lang="en-IN" sz="1200" dirty="0">
              <a:effectLst/>
              <a:latin typeface="Times New Roman" panose="02020603050405020304" pitchFamily="18" charset="0"/>
              <a:ea typeface="Calibri" panose="020F0502020204030204" pitchFamily="34" charset="0"/>
            </a:endParaRPr>
          </a:p>
          <a:p>
            <a:pPr marL="238125" algn="just">
              <a:lnSpc>
                <a:spcPct val="150000"/>
              </a:lnSpc>
              <a:spcAft>
                <a:spcPts val="600"/>
              </a:spcAft>
            </a:pPr>
            <a:r>
              <a:rPr lang="en-US" sz="1400" dirty="0">
                <a:effectLst/>
                <a:latin typeface="Times New Roman" panose="02020603050405020304" pitchFamily="18" charset="0"/>
                <a:ea typeface="Calibri" panose="020F0502020204030204" pitchFamily="34" charset="0"/>
              </a:rPr>
              <a:t>This code reads audio files from the dataset and extracts MFCC feature using the </a:t>
            </a:r>
            <a:r>
              <a:rPr lang="en-US" sz="1400" dirty="0" err="1">
                <a:effectLst/>
                <a:latin typeface="Times New Roman" panose="02020603050405020304" pitchFamily="18" charset="0"/>
                <a:ea typeface="Calibri" panose="020F0502020204030204" pitchFamily="34" charset="0"/>
              </a:rPr>
              <a:t>python_speech_features</a:t>
            </a:r>
            <a:r>
              <a:rPr lang="en-US" sz="1400" dirty="0">
                <a:effectLst/>
                <a:latin typeface="Times New Roman" panose="02020603050405020304" pitchFamily="18" charset="0"/>
                <a:ea typeface="Calibri" panose="020F0502020204030204" pitchFamily="34" charset="0"/>
              </a:rPr>
              <a:t> library. The extracted features include mean matrix, covariance matrix, and the class label (genre).</a:t>
            </a:r>
            <a:endParaRPr lang="en-IN" sz="1400" dirty="0">
              <a:latin typeface="Times New Roman" panose="02020603050405020304" pitchFamily="18" charset="0"/>
              <a:ea typeface="Calibri" panose="020F0502020204030204" pitchFamily="34" charset="0"/>
            </a:endParaRPr>
          </a:p>
          <a:p>
            <a:pPr marL="55245" indent="0" algn="just">
              <a:lnSpc>
                <a:spcPct val="150000"/>
              </a:lnSpc>
              <a:spcAft>
                <a:spcPts val="600"/>
              </a:spcAft>
              <a:buNone/>
            </a:pPr>
            <a:r>
              <a:rPr lang="en-US" sz="1400" b="1" dirty="0">
                <a:effectLst/>
                <a:latin typeface="Times New Roman" panose="02020603050405020304" pitchFamily="18" charset="0"/>
                <a:ea typeface="Calibri" panose="020F0502020204030204" pitchFamily="34" charset="0"/>
              </a:rPr>
              <a:t>Distance and Nearest Neighbors</a:t>
            </a:r>
            <a:endParaRPr lang="en-IN" sz="1200" dirty="0">
              <a:effectLst/>
              <a:latin typeface="Times New Roman" panose="02020603050405020304" pitchFamily="18" charset="0"/>
              <a:ea typeface="Calibri" panose="020F0502020204030204" pitchFamily="34" charset="0"/>
            </a:endParaRPr>
          </a:p>
          <a:p>
            <a:pPr marL="238125" algn="just">
              <a:lnSpc>
                <a:spcPct val="150000"/>
              </a:lnSpc>
              <a:spcAft>
                <a:spcPts val="600"/>
              </a:spcAft>
            </a:pPr>
            <a:r>
              <a:rPr lang="en-US" sz="1400" dirty="0">
                <a:effectLst/>
                <a:latin typeface="Times New Roman" panose="02020603050405020304" pitchFamily="18" charset="0"/>
                <a:ea typeface="Calibri" panose="020F0502020204030204" pitchFamily="34" charset="0"/>
              </a:rPr>
              <a:t>“distance” function calculates the distance between two instances using the </a:t>
            </a:r>
            <a:r>
              <a:rPr lang="en-US" sz="1400" dirty="0" err="1">
                <a:effectLst/>
                <a:latin typeface="Times New Roman" panose="02020603050405020304" pitchFamily="18" charset="0"/>
                <a:ea typeface="Calibri" panose="020F0502020204030204" pitchFamily="34" charset="0"/>
              </a:rPr>
              <a:t>Mahalanobis</a:t>
            </a:r>
            <a:r>
              <a:rPr lang="en-US" sz="1400" dirty="0">
                <a:effectLst/>
                <a:latin typeface="Times New Roman" panose="02020603050405020304" pitchFamily="18" charset="0"/>
                <a:ea typeface="Calibri" panose="020F0502020204030204" pitchFamily="34" charset="0"/>
              </a:rPr>
              <a:t> distance.</a:t>
            </a:r>
            <a:endParaRPr lang="en-IN" sz="1400" dirty="0">
              <a:latin typeface="Times New Roman" panose="02020603050405020304" pitchFamily="18" charset="0"/>
              <a:ea typeface="Calibri" panose="020F0502020204030204" pitchFamily="34" charset="0"/>
            </a:endParaRPr>
          </a:p>
          <a:p>
            <a:pPr marL="238125" algn="just">
              <a:lnSpc>
                <a:spcPct val="150000"/>
              </a:lnSpc>
              <a:spcAft>
                <a:spcPts val="600"/>
              </a:spcAft>
            </a:pPr>
            <a:r>
              <a:rPr lang="en-US" sz="1400" dirty="0">
                <a:effectLst/>
                <a:latin typeface="Calibri" panose="020F0502020204030204" pitchFamily="34" charset="0"/>
                <a:ea typeface="Calibri" panose="020F0502020204030204" pitchFamily="34" charset="0"/>
              </a:rPr>
              <a:t>“</a:t>
            </a:r>
            <a:r>
              <a:rPr lang="en-US" sz="1400" dirty="0" err="1">
                <a:effectLst/>
                <a:latin typeface="Calibri" panose="020F0502020204030204" pitchFamily="34" charset="0"/>
                <a:ea typeface="Calibri" panose="020F0502020204030204" pitchFamily="34" charset="0"/>
              </a:rPr>
              <a:t>getNeighbour</a:t>
            </a:r>
            <a:r>
              <a:rPr lang="en-US" sz="1400" dirty="0">
                <a:effectLst/>
                <a:latin typeface="Calibri" panose="020F0502020204030204" pitchFamily="34" charset="0"/>
                <a:ea typeface="Calibri" panose="020F0502020204030204" pitchFamily="34" charset="0"/>
              </a:rPr>
              <a:t>” function finds the k-nearest neighbors for given instance.</a:t>
            </a:r>
          </a:p>
          <a:p>
            <a:pPr marL="55245" indent="0" algn="just">
              <a:lnSpc>
                <a:spcPct val="150000"/>
              </a:lnSpc>
              <a:spcAft>
                <a:spcPts val="600"/>
              </a:spcAft>
              <a:buNone/>
            </a:pPr>
            <a:r>
              <a:rPr lang="en-US" sz="1400" b="1" dirty="0">
                <a:effectLst/>
                <a:latin typeface="Times New Roman" panose="02020603050405020304" pitchFamily="18" charset="0"/>
                <a:ea typeface="Calibri" panose="020F0502020204030204" pitchFamily="34" charset="0"/>
              </a:rPr>
              <a:t>Class (Genre) Prediction</a:t>
            </a:r>
            <a:endParaRPr lang="en-IN" sz="1200" dirty="0">
              <a:effectLst/>
              <a:latin typeface="Times New Roman" panose="02020603050405020304" pitchFamily="18" charset="0"/>
              <a:ea typeface="Calibri" panose="020F0502020204030204" pitchFamily="34" charset="0"/>
            </a:endParaRPr>
          </a:p>
          <a:p>
            <a:pPr marL="238125" algn="just">
              <a:lnSpc>
                <a:spcPct val="150000"/>
              </a:lnSpc>
              <a:spcAft>
                <a:spcPts val="600"/>
              </a:spcAft>
            </a:pPr>
            <a:r>
              <a:rPr lang="en-US" sz="1400" dirty="0">
                <a:effectLst/>
                <a:latin typeface="Times New Roman" panose="02020603050405020304" pitchFamily="18" charset="0"/>
                <a:ea typeface="Calibri" panose="020F0502020204030204" pitchFamily="34" charset="0"/>
              </a:rPr>
              <a:t>“</a:t>
            </a:r>
            <a:r>
              <a:rPr lang="en-US" sz="1400" dirty="0" err="1">
                <a:effectLst/>
                <a:latin typeface="Times New Roman" panose="02020603050405020304" pitchFamily="18" charset="0"/>
                <a:ea typeface="Calibri" panose="020F0502020204030204" pitchFamily="34" charset="0"/>
              </a:rPr>
              <a:t>classFinder</a:t>
            </a:r>
            <a:r>
              <a:rPr lang="en-US" sz="1400" dirty="0">
                <a:effectLst/>
                <a:latin typeface="Times New Roman" panose="02020603050405020304" pitchFamily="18" charset="0"/>
                <a:ea typeface="Calibri" panose="020F0502020204030204" pitchFamily="34" charset="0"/>
              </a:rPr>
              <a:t>” function determines the predicted class for a given set of neighbors based on a majority voting system.</a:t>
            </a:r>
            <a:endParaRPr lang="en-IN" sz="1400" dirty="0">
              <a:effectLst/>
              <a:latin typeface="Times New Roman" panose="02020603050405020304" pitchFamily="18" charset="0"/>
              <a:ea typeface="Calibri" panose="020F0502020204030204" pitchFamily="34" charset="0"/>
            </a:endParaRPr>
          </a:p>
          <a:p>
            <a:pPr marL="238125" algn="just">
              <a:lnSpc>
                <a:spcPct val="150000"/>
              </a:lnSpc>
              <a:spcAft>
                <a:spcPts val="600"/>
              </a:spcAft>
            </a:pPr>
            <a:endParaRPr lang="en-IN" sz="1400" dirty="0"/>
          </a:p>
        </p:txBody>
      </p:sp>
    </p:spTree>
    <p:extLst>
      <p:ext uri="{BB962C8B-B14F-4D97-AF65-F5344CB8AC3E}">
        <p14:creationId xmlns:p14="http://schemas.microsoft.com/office/powerpoint/2010/main" val="52429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F404F9-EF78-54F7-E0DD-7DE6D8859DDC}"/>
              </a:ext>
            </a:extLst>
          </p:cNvPr>
          <p:cNvSpPr txBox="1"/>
          <p:nvPr/>
        </p:nvSpPr>
        <p:spPr>
          <a:xfrm>
            <a:off x="643811" y="248690"/>
            <a:ext cx="10440955" cy="6609310"/>
          </a:xfrm>
          <a:prstGeom prst="rect">
            <a:avLst/>
          </a:prstGeom>
          <a:noFill/>
        </p:spPr>
        <p:txBody>
          <a:bodyPr wrap="square">
            <a:spAutoFit/>
          </a:bodyPr>
          <a:lstStyle/>
          <a:p>
            <a:pPr lvl="0" algn="just">
              <a:lnSpc>
                <a:spcPct val="200000"/>
              </a:lnSpc>
              <a:spcAft>
                <a:spcPts val="600"/>
              </a:spcAft>
            </a:pPr>
            <a:r>
              <a:rPr lang="en-US" sz="1800" b="1"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8125" algn="just">
              <a:lnSpc>
                <a:spcPct val="150000"/>
              </a:lnSpc>
              <a:spcAft>
                <a:spcPts val="600"/>
              </a:spcAft>
              <a:buClr>
                <a:schemeClr val="accent1"/>
              </a:buCl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Spectral Analysis</a:t>
            </a:r>
          </a:p>
          <a:p>
            <a:pPr marL="523875" indent="-285750" algn="just">
              <a:lnSpc>
                <a:spcPct val="150000"/>
              </a:lnSpc>
              <a:spcAft>
                <a:spcPts val="600"/>
              </a:spcAft>
              <a:buClr>
                <a:schemeClr val="accent1"/>
              </a:buClr>
              <a:buFont typeface="Wingdings" panose="05000000000000000000" pitchFamily="2"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Computes Short term Fourier Transform (STFT) of the audio signal and converts amplitude to decibels and plots the spectrogram.</a:t>
            </a:r>
          </a:p>
          <a:p>
            <a:pPr marL="238125" algn="just">
              <a:lnSpc>
                <a:spcPct val="150000"/>
              </a:lnSpc>
              <a:spcAft>
                <a:spcPts val="600"/>
              </a:spcAft>
              <a:buClr>
                <a:schemeClr val="accent1"/>
              </a:buClr>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Feature Extraction</a:t>
            </a:r>
          </a:p>
          <a:p>
            <a:pPr marL="523875" indent="-285750" algn="just">
              <a:lnSpc>
                <a:spcPct val="150000"/>
              </a:lnSpc>
              <a:spcAft>
                <a:spcPts val="600"/>
              </a:spcAft>
              <a:buClr>
                <a:schemeClr val="accent1"/>
              </a:buClr>
              <a:buFont typeface="Wingdings" panose="05000000000000000000" pitchFamily="2"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Computes spectral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rolloff</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plots it.</a:t>
            </a:r>
          </a:p>
          <a:p>
            <a:pPr marL="523875" indent="-285750" algn="just">
              <a:lnSpc>
                <a:spcPct val="15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Computes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chromagram</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and displays it as a spectrogram.</a:t>
            </a:r>
          </a:p>
          <a:p>
            <a:pPr marL="238125" algn="just">
              <a:lnSpc>
                <a:spcPct val="150000"/>
              </a:lnSpc>
              <a:spcAft>
                <a:spcPts val="600"/>
              </a:spcAft>
              <a:buClr>
                <a:schemeClr val="accent1"/>
              </a:buCl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Time </a:t>
            </a:r>
            <a:r>
              <a:rPr lang="en-US" sz="1400" b="1" dirty="0">
                <a:latin typeface="Times New Roman" panose="02020603050405020304" pitchFamily="18" charset="0"/>
                <a:ea typeface="Calibri" panose="020F0502020204030204" pitchFamily="34" charset="0"/>
                <a:cs typeface="Times New Roman" panose="02020603050405020304" pitchFamily="18" charset="0"/>
              </a:rPr>
              <a:t>– Domain Analysis</a:t>
            </a:r>
          </a:p>
          <a:p>
            <a:pPr marL="523875" indent="-285750" algn="just">
              <a:lnSpc>
                <a:spcPct val="150000"/>
              </a:lnSpc>
              <a:spcAft>
                <a:spcPts val="600"/>
              </a:spcAft>
              <a:buClr>
                <a:schemeClr val="accent1"/>
              </a:buClr>
              <a:buFont typeface="Wingdings" panose="05000000000000000000" pitchFamily="2"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Plots a segment of the audio waveform.</a:t>
            </a:r>
          </a:p>
          <a:p>
            <a:pPr marL="523875" indent="-285750" algn="just">
              <a:lnSpc>
                <a:spcPct val="15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Computes and prints the number of zero crossings in the specified segment.</a:t>
            </a:r>
          </a:p>
          <a:p>
            <a:pPr marL="523875" indent="-285750" algn="just">
              <a:lnSpc>
                <a:spcPct val="150000"/>
              </a:lnSpc>
              <a:spcAft>
                <a:spcPts val="600"/>
              </a:spcAft>
              <a:buClr>
                <a:schemeClr val="accent1"/>
              </a:buClr>
              <a:buFont typeface="Wingdings" panose="05000000000000000000" pitchFamily="2" charset="2"/>
              <a:buChar char="§"/>
            </a:pPr>
            <a:r>
              <a:rPr lang="en-US" sz="1400" b="1" dirty="0">
                <a:latin typeface="Times New Roman" panose="02020603050405020304" pitchFamily="18" charset="0"/>
                <a:ea typeface="Calibri" panose="020F0502020204030204" pitchFamily="34" charset="0"/>
                <a:cs typeface="Times New Roman" panose="02020603050405020304" pitchFamily="18" charset="0"/>
              </a:rPr>
              <a:t>Neural Network Model</a:t>
            </a:r>
          </a:p>
          <a:p>
            <a:pPr marL="523875" indent="-285750" algn="just">
              <a:lnSpc>
                <a:spcPct val="15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Define a sequential neural network model using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keras</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p>
          <a:p>
            <a:pPr marL="523875" indent="-285750" algn="just">
              <a:lnSpc>
                <a:spcPct val="15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This model consists of multiple dense layers with </a:t>
            </a:r>
            <a:r>
              <a:rPr lang="en-US" sz="1400" dirty="0" err="1">
                <a:latin typeface="Times New Roman" panose="02020603050405020304" pitchFamily="18" charset="0"/>
                <a:ea typeface="Calibri" panose="020F0502020204030204" pitchFamily="34" charset="0"/>
                <a:cs typeface="Times New Roman" panose="02020603050405020304" pitchFamily="18" charset="0"/>
              </a:rPr>
              <a:t>ReLu</a:t>
            </a:r>
            <a:r>
              <a:rPr lang="en-US" sz="1400" dirty="0">
                <a:latin typeface="Times New Roman" panose="02020603050405020304" pitchFamily="18" charset="0"/>
                <a:ea typeface="Calibri" panose="020F0502020204030204" pitchFamily="34" charset="0"/>
                <a:cs typeface="Times New Roman" panose="02020603050405020304" pitchFamily="18" charset="0"/>
              </a:rPr>
              <a:t> activation and dropout layers for regularization.</a:t>
            </a:r>
          </a:p>
          <a:p>
            <a:pPr marL="523875" indent="-285750" algn="just">
              <a:lnSpc>
                <a:spcPct val="15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The output layer has a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softmax</a:t>
            </a:r>
            <a:r>
              <a:rPr lang="en-US" sz="1400" dirty="0">
                <a:latin typeface="Times New Roman" panose="02020603050405020304" pitchFamily="18" charset="0"/>
                <a:ea typeface="Calibri" panose="020F0502020204030204" pitchFamily="34" charset="0"/>
                <a:cs typeface="Times New Roman" panose="02020603050405020304" pitchFamily="18" charset="0"/>
              </a:rPr>
              <a:t> activation function with 10 genres.</a:t>
            </a:r>
          </a:p>
          <a:p>
            <a:pPr marL="523875" indent="-285750" algn="just">
              <a:lnSpc>
                <a:spcPct val="150000"/>
              </a:lnSpc>
              <a:spcAft>
                <a:spcPts val="600"/>
              </a:spcAft>
              <a:buClr>
                <a:schemeClr val="accent1"/>
              </a:buClr>
              <a:buFont typeface="Wingdings" panose="05000000000000000000" pitchFamily="2" charset="2"/>
              <a:buChar char="§"/>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Model Training</a:t>
            </a:r>
          </a:p>
          <a:p>
            <a:pPr marL="523875" indent="-285750" algn="just">
              <a:lnSpc>
                <a:spcPct val="150000"/>
              </a:lnSpc>
              <a:spcAft>
                <a:spcPts val="600"/>
              </a:spcAft>
              <a:buClr>
                <a:schemeClr val="accent1"/>
              </a:buClr>
              <a:buFont typeface="Wingdings" panose="05000000000000000000" pitchFamily="2"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Compiles the model using </a:t>
            </a:r>
            <a:r>
              <a:rPr lang="en-IN" sz="1400" dirty="0" err="1">
                <a:latin typeface="Times New Roman" panose="02020603050405020304" pitchFamily="18" charset="0"/>
                <a:ea typeface="Calibri" panose="020F0502020204030204" pitchFamily="34" charset="0"/>
                <a:cs typeface="Times New Roman" panose="02020603050405020304" pitchFamily="18" charset="0"/>
              </a:rPr>
              <a:t>adam</a:t>
            </a:r>
            <a:r>
              <a:rPr lang="en-IN" sz="1400" dirty="0">
                <a:latin typeface="Times New Roman" panose="02020603050405020304" pitchFamily="18" charset="0"/>
                <a:ea typeface="Calibri" panose="020F0502020204030204" pitchFamily="34" charset="0"/>
                <a:cs typeface="Times New Roman" panose="02020603050405020304" pitchFamily="18" charset="0"/>
              </a:rPr>
              <a:t> optimizer and sparse categorical cross-entropy loss.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523875" indent="-285750" algn="just">
              <a:lnSpc>
                <a:spcPct val="150000"/>
              </a:lnSpc>
              <a:spcAft>
                <a:spcPts val="600"/>
              </a:spcAft>
              <a:buClr>
                <a:schemeClr val="accent1"/>
              </a:buClr>
              <a:buFont typeface="Wingdings" panose="05000000000000000000" pitchFamily="2" charset="2"/>
              <a:buChar char="§"/>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479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00C2-AEE6-B5BD-BB96-FCC21D53A0DE}"/>
              </a:ext>
            </a:extLst>
          </p:cNvPr>
          <p:cNvSpPr>
            <a:spLocks noGrp="1"/>
          </p:cNvSpPr>
          <p:nvPr>
            <p:ph type="title"/>
          </p:nvPr>
        </p:nvSpPr>
        <p:spPr/>
        <p:txBody>
          <a:bodyPr/>
          <a:lstStyle/>
          <a:p>
            <a:r>
              <a:rPr lang="en-IN" dirty="0"/>
              <a:t>Result and discussion</a:t>
            </a:r>
          </a:p>
        </p:txBody>
      </p:sp>
      <p:sp>
        <p:nvSpPr>
          <p:cNvPr id="3" name="Content Placeholder 2">
            <a:extLst>
              <a:ext uri="{FF2B5EF4-FFF2-40B4-BE49-F238E27FC236}">
                <a16:creationId xmlns:a16="http://schemas.microsoft.com/office/drawing/2014/main" id="{5532E7DF-A37D-24F3-F1C4-475912C0EF4B}"/>
              </a:ext>
            </a:extLst>
          </p:cNvPr>
          <p:cNvSpPr>
            <a:spLocks noGrp="1"/>
          </p:cNvSpPr>
          <p:nvPr>
            <p:ph idx="1"/>
          </p:nvPr>
        </p:nvSpPr>
        <p:spPr>
          <a:xfrm>
            <a:off x="1063751" y="1906804"/>
            <a:ext cx="9461179" cy="4050792"/>
          </a:xfrm>
        </p:spPr>
        <p:txBody>
          <a:bodyPr/>
          <a:lstStyle/>
          <a:p>
            <a:pPr marL="0" lvl="0" indent="0" algn="just">
              <a:lnSpc>
                <a:spcPct val="200000"/>
              </a:lnSpc>
              <a:buClr>
                <a:schemeClr val="accent2"/>
              </a:buClr>
              <a:buNone/>
            </a:pPr>
            <a:r>
              <a:rPr lang="en-US" sz="1600" b="1" dirty="0">
                <a:solidFill>
                  <a:schemeClr val="tx1"/>
                </a:solidFill>
                <a:effectLst/>
                <a:latin typeface="Times New Roman" panose="02020603050405020304" pitchFamily="18" charset="0"/>
                <a:ea typeface="Times New Roman" panose="02020603050405020304" pitchFamily="18" charset="0"/>
              </a:rPr>
              <a:t>Convolutional Neural Networks</a:t>
            </a:r>
            <a:endParaRPr lang="en-IN" sz="1600" b="1" dirty="0">
              <a:solidFill>
                <a:schemeClr val="tx1"/>
              </a:solidFill>
              <a:effectLst/>
              <a:latin typeface="Times New Roman" panose="02020603050405020304" pitchFamily="18" charset="0"/>
              <a:ea typeface="Calibri" panose="020F0502020204030204" pitchFamily="34" charset="0"/>
            </a:endParaRPr>
          </a:p>
          <a:p>
            <a:pPr marL="523875" indent="-285750" algn="just">
              <a:lnSpc>
                <a:spcPct val="200000"/>
              </a:lnSpc>
              <a:spcAft>
                <a:spcPts val="600"/>
              </a:spcAft>
              <a:buClr>
                <a:schemeClr val="accent2"/>
              </a:buClr>
              <a:buFont typeface="Wingdings" panose="05000000000000000000" pitchFamily="2" charset="2"/>
              <a:buChar char="§"/>
            </a:pPr>
            <a:r>
              <a:rPr lang="en-US" sz="1400" dirty="0">
                <a:solidFill>
                  <a:schemeClr val="tx1"/>
                </a:solidFill>
                <a:effectLst/>
                <a:latin typeface="Times New Roman" panose="02020603050405020304" pitchFamily="18" charset="0"/>
                <a:ea typeface="Times New Roman" panose="02020603050405020304" pitchFamily="18" charset="0"/>
              </a:rPr>
              <a:t>Using CNN (deep learning), I achieved an accuracy of 92.15%.</a:t>
            </a:r>
            <a:endParaRPr lang="en-IN" sz="1400" dirty="0">
              <a:effectLst/>
              <a:latin typeface="Times New Roman" panose="02020603050405020304" pitchFamily="18" charset="0"/>
              <a:ea typeface="Calibri" panose="020F0502020204030204" pitchFamily="34"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A60BFEB-4FDB-A7EE-BA46-3875A72BD728}"/>
              </a:ext>
            </a:extLst>
          </p:cNvPr>
          <p:cNvPicPr>
            <a:picLocks noChangeAspect="1"/>
          </p:cNvPicPr>
          <p:nvPr/>
        </p:nvPicPr>
        <p:blipFill>
          <a:blip r:embed="rId2"/>
          <a:stretch>
            <a:fillRect/>
          </a:stretch>
        </p:blipFill>
        <p:spPr>
          <a:xfrm>
            <a:off x="2286000" y="3429000"/>
            <a:ext cx="7455159" cy="1814804"/>
          </a:xfrm>
          <a:prstGeom prst="rect">
            <a:avLst/>
          </a:prstGeom>
        </p:spPr>
      </p:pic>
    </p:spTree>
    <p:extLst>
      <p:ext uri="{BB962C8B-B14F-4D97-AF65-F5344CB8AC3E}">
        <p14:creationId xmlns:p14="http://schemas.microsoft.com/office/powerpoint/2010/main" val="231593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034752-BE30-7761-14B3-073BAE781B6A}"/>
              </a:ext>
            </a:extLst>
          </p:cNvPr>
          <p:cNvSpPr txBox="1"/>
          <p:nvPr/>
        </p:nvSpPr>
        <p:spPr>
          <a:xfrm>
            <a:off x="653143" y="503853"/>
            <a:ext cx="11019453" cy="1731500"/>
          </a:xfrm>
          <a:prstGeom prst="rect">
            <a:avLst/>
          </a:prstGeom>
          <a:noFill/>
        </p:spPr>
        <p:txBody>
          <a:bodyPr wrap="square">
            <a:spAutoFit/>
          </a:bodyPr>
          <a:lstStyle/>
          <a:p>
            <a:pPr>
              <a:lnSpc>
                <a:spcPct val="200000"/>
              </a:lnSpc>
              <a:buClr>
                <a:schemeClr val="accent2"/>
              </a:buClr>
            </a:pPr>
            <a:r>
              <a:rPr lang="en-IN" sz="2000" b="1" dirty="0"/>
              <a:t>K – Nearest </a:t>
            </a:r>
            <a:r>
              <a:rPr lang="en-IN" sz="2000" b="1" dirty="0" err="1"/>
              <a:t>Neighbors</a:t>
            </a:r>
            <a:endParaRPr lang="en-IN" sz="2000" b="1" dirty="0"/>
          </a:p>
          <a:p>
            <a:pPr marL="285750" indent="-285750">
              <a:lnSpc>
                <a:spcPct val="200000"/>
              </a:lnSpc>
              <a:buClr>
                <a:schemeClr val="accent2"/>
              </a:buCl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We get an accuracy of 65-70% using KNN for music genre classification.</a:t>
            </a:r>
          </a:p>
          <a:p>
            <a:pPr marL="285750" indent="-285750">
              <a:lnSpc>
                <a:spcPct val="200000"/>
              </a:lnSpc>
              <a:buClr>
                <a:schemeClr val="accent2"/>
              </a:buCl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pic>
        <p:nvPicPr>
          <p:cNvPr id="4" name="Picture 3" descr="A screenshot of a computer code">
            <a:extLst>
              <a:ext uri="{FF2B5EF4-FFF2-40B4-BE49-F238E27FC236}">
                <a16:creationId xmlns:a16="http://schemas.microsoft.com/office/drawing/2014/main" id="{788B20EC-B821-DFC7-EAE2-8F0039E16CF1}"/>
              </a:ext>
            </a:extLst>
          </p:cNvPr>
          <p:cNvPicPr>
            <a:picLocks noChangeAspect="1"/>
          </p:cNvPicPr>
          <p:nvPr/>
        </p:nvPicPr>
        <p:blipFill>
          <a:blip r:embed="rId2"/>
          <a:stretch>
            <a:fillRect/>
          </a:stretch>
        </p:blipFill>
        <p:spPr>
          <a:xfrm>
            <a:off x="1222309" y="2235352"/>
            <a:ext cx="8780107" cy="1555597"/>
          </a:xfrm>
          <a:prstGeom prst="rect">
            <a:avLst/>
          </a:prstGeom>
        </p:spPr>
      </p:pic>
      <p:pic>
        <p:nvPicPr>
          <p:cNvPr id="5" name="Picture 4">
            <a:extLst>
              <a:ext uri="{FF2B5EF4-FFF2-40B4-BE49-F238E27FC236}">
                <a16:creationId xmlns:a16="http://schemas.microsoft.com/office/drawing/2014/main" id="{E5E2953B-BC8E-36FE-5E20-45CC76D68B1C}"/>
              </a:ext>
            </a:extLst>
          </p:cNvPr>
          <p:cNvPicPr>
            <a:picLocks noChangeAspect="1"/>
          </p:cNvPicPr>
          <p:nvPr/>
        </p:nvPicPr>
        <p:blipFill>
          <a:blip r:embed="rId3"/>
          <a:stretch>
            <a:fillRect/>
          </a:stretch>
        </p:blipFill>
        <p:spPr>
          <a:xfrm>
            <a:off x="1222309" y="4146442"/>
            <a:ext cx="8780107" cy="1486633"/>
          </a:xfrm>
          <a:prstGeom prst="rect">
            <a:avLst/>
          </a:prstGeom>
        </p:spPr>
      </p:pic>
    </p:spTree>
    <p:extLst>
      <p:ext uri="{BB962C8B-B14F-4D97-AF65-F5344CB8AC3E}">
        <p14:creationId xmlns:p14="http://schemas.microsoft.com/office/powerpoint/2010/main" val="106595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0866-A6DC-8C39-F8F5-E39597872D96}"/>
              </a:ext>
            </a:extLst>
          </p:cNvPr>
          <p:cNvSpPr>
            <a:spLocks noGrp="1"/>
          </p:cNvSpPr>
          <p:nvPr>
            <p:ph type="title"/>
          </p:nvPr>
        </p:nvSpPr>
        <p:spPr>
          <a:xfrm>
            <a:off x="1069848" y="279358"/>
            <a:ext cx="10058400" cy="1609344"/>
          </a:xfrm>
        </p:spPr>
        <p:txBody>
          <a:bodyPr/>
          <a:lstStyle/>
          <a:p>
            <a:r>
              <a:rPr lang="en-IN" dirty="0"/>
              <a:t>Conclusion and future work</a:t>
            </a:r>
          </a:p>
        </p:txBody>
      </p:sp>
      <p:sp>
        <p:nvSpPr>
          <p:cNvPr id="3" name="Content Placeholder 2">
            <a:extLst>
              <a:ext uri="{FF2B5EF4-FFF2-40B4-BE49-F238E27FC236}">
                <a16:creationId xmlns:a16="http://schemas.microsoft.com/office/drawing/2014/main" id="{C85A29C1-B1CA-2741-2BF1-E62830414CC0}"/>
              </a:ext>
            </a:extLst>
          </p:cNvPr>
          <p:cNvSpPr>
            <a:spLocks noGrp="1"/>
          </p:cNvSpPr>
          <p:nvPr>
            <p:ph idx="1"/>
          </p:nvPr>
        </p:nvSpPr>
        <p:spPr>
          <a:xfrm>
            <a:off x="1063752" y="1710861"/>
            <a:ext cx="10058400" cy="4643286"/>
          </a:xfrm>
        </p:spPr>
        <p:txBody>
          <a:bodyPr>
            <a:normAutofit lnSpcReduction="10000"/>
          </a:bodyPr>
          <a:lstStyle/>
          <a:p>
            <a:r>
              <a:rPr lang="en-IN" sz="1600" b="1" dirty="0">
                <a:latin typeface="Times New Roman" panose="02020603050405020304" pitchFamily="18" charset="0"/>
                <a:cs typeface="Times New Roman" panose="02020603050405020304" pitchFamily="18" charset="0"/>
              </a:rPr>
              <a:t>Conclusion</a:t>
            </a:r>
          </a:p>
          <a:p>
            <a:pPr lvl="1" indent="0" algn="just">
              <a:lnSpc>
                <a:spcPct val="110000"/>
              </a:lnSpc>
              <a:buNone/>
            </a:pPr>
            <a:r>
              <a:rPr lang="en-US" sz="1300" b="1" dirty="0">
                <a:effectLst/>
                <a:latin typeface="Times New Roman" panose="02020603050405020304" pitchFamily="18" charset="0"/>
                <a:ea typeface="Times New Roman" panose="02020603050405020304" pitchFamily="18" charset="0"/>
              </a:rPr>
              <a:t>Model Performance</a:t>
            </a:r>
            <a:endParaRPr lang="en-IN" sz="1300" dirty="0">
              <a:effectLst/>
              <a:latin typeface="Times New Roman" panose="02020603050405020304" pitchFamily="18" charset="0"/>
              <a:ea typeface="Calibri" panose="020F0502020204030204" pitchFamily="34" charset="0"/>
            </a:endParaRPr>
          </a:p>
          <a:p>
            <a:pPr marL="685800" algn="just">
              <a:lnSpc>
                <a:spcPct val="110000"/>
              </a:lnSpc>
            </a:pPr>
            <a:r>
              <a:rPr lang="en-US" sz="1300" dirty="0">
                <a:effectLst/>
                <a:latin typeface="Times New Roman" panose="02020603050405020304" pitchFamily="18" charset="0"/>
                <a:ea typeface="Times New Roman" panose="02020603050405020304" pitchFamily="18" charset="0"/>
              </a:rPr>
              <a:t>The developed CNN model shows promising performance in classifying music genres based on extracted audio features with an accuracy of 92.15%.</a:t>
            </a:r>
            <a:endParaRPr lang="en-IN" sz="1300" dirty="0">
              <a:effectLst/>
              <a:latin typeface="Times New Roman" panose="02020603050405020304" pitchFamily="18" charset="0"/>
              <a:ea typeface="Calibri" panose="020F0502020204030204" pitchFamily="34" charset="0"/>
            </a:endParaRPr>
          </a:p>
          <a:p>
            <a:pPr marL="685800" algn="just">
              <a:lnSpc>
                <a:spcPct val="110000"/>
              </a:lnSpc>
            </a:pPr>
            <a:r>
              <a:rPr lang="en-US" sz="1300" dirty="0">
                <a:effectLst/>
                <a:latin typeface="Times New Roman" panose="02020603050405020304" pitchFamily="18" charset="0"/>
                <a:ea typeface="Times New Roman" panose="02020603050405020304" pitchFamily="18" charset="0"/>
              </a:rPr>
              <a:t>The test accuracy indicates that the model is capable of generalizing well to unseen data.</a:t>
            </a:r>
            <a:endParaRPr lang="en-IN" sz="1300" dirty="0">
              <a:effectLst/>
              <a:latin typeface="Times New Roman" panose="02020603050405020304" pitchFamily="18" charset="0"/>
              <a:ea typeface="Calibri" panose="020F0502020204030204" pitchFamily="34" charset="0"/>
            </a:endParaRPr>
          </a:p>
          <a:p>
            <a:pPr lvl="1" indent="0" algn="just">
              <a:lnSpc>
                <a:spcPct val="110000"/>
              </a:lnSpc>
              <a:buNone/>
            </a:pPr>
            <a:r>
              <a:rPr lang="en-US" sz="1300" b="1" dirty="0">
                <a:effectLst/>
                <a:latin typeface="Times New Roman" panose="02020603050405020304" pitchFamily="18" charset="0"/>
                <a:ea typeface="Times New Roman" panose="02020603050405020304" pitchFamily="18" charset="0"/>
              </a:rPr>
              <a:t>Feature Extraction</a:t>
            </a:r>
            <a:endParaRPr lang="en-IN" sz="1300" dirty="0">
              <a:effectLst/>
              <a:latin typeface="Times New Roman" panose="02020603050405020304" pitchFamily="18" charset="0"/>
              <a:ea typeface="Calibri" panose="020F0502020204030204" pitchFamily="34" charset="0"/>
            </a:endParaRPr>
          </a:p>
          <a:p>
            <a:pPr marL="685800" algn="just">
              <a:lnSpc>
                <a:spcPct val="110000"/>
              </a:lnSpc>
            </a:pPr>
            <a:r>
              <a:rPr lang="en-US" sz="1300" dirty="0">
                <a:effectLst/>
                <a:latin typeface="Times New Roman" panose="02020603050405020304" pitchFamily="18" charset="0"/>
                <a:ea typeface="Times New Roman" panose="02020603050405020304" pitchFamily="18" charset="0"/>
              </a:rPr>
              <a:t>Spectral Analysis, </a:t>
            </a:r>
            <a:r>
              <a:rPr lang="en-US" sz="1300" dirty="0" err="1">
                <a:effectLst/>
                <a:latin typeface="Times New Roman" panose="02020603050405020304" pitchFamily="18" charset="0"/>
                <a:ea typeface="Times New Roman" panose="02020603050405020304" pitchFamily="18" charset="0"/>
              </a:rPr>
              <a:t>chromagram</a:t>
            </a:r>
            <a:r>
              <a:rPr lang="en-US" sz="1300" dirty="0">
                <a:effectLst/>
                <a:latin typeface="Times New Roman" panose="02020603050405020304" pitchFamily="18" charset="0"/>
                <a:ea typeface="Times New Roman" panose="02020603050405020304" pitchFamily="18" charset="0"/>
              </a:rPr>
              <a:t> and time-domain features have proven effective in capturing essential characteristics of audio signals for genre classification.</a:t>
            </a:r>
            <a:endParaRPr lang="en-IN" sz="1300" dirty="0">
              <a:effectLst/>
              <a:latin typeface="Times New Roman" panose="02020603050405020304" pitchFamily="18" charset="0"/>
              <a:ea typeface="Calibri" panose="020F0502020204030204" pitchFamily="34" charset="0"/>
            </a:endParaRPr>
          </a:p>
          <a:p>
            <a:pPr marL="685800" algn="just">
              <a:lnSpc>
                <a:spcPct val="110000"/>
              </a:lnSpc>
            </a:pPr>
            <a:r>
              <a:rPr lang="en-US" sz="1300" dirty="0">
                <a:effectLst/>
                <a:latin typeface="Times New Roman" panose="02020603050405020304" pitchFamily="18" charset="0"/>
                <a:ea typeface="Times New Roman" panose="02020603050405020304" pitchFamily="18" charset="0"/>
              </a:rPr>
              <a:t>The visualizations of spectrograms and waveforms provide an intuitive understanding of the underlying audio content.</a:t>
            </a:r>
            <a:endParaRPr lang="en-IN" sz="1300" dirty="0">
              <a:effectLst/>
              <a:latin typeface="Times New Roman" panose="02020603050405020304" pitchFamily="18" charset="0"/>
              <a:ea typeface="Calibri" panose="020F0502020204030204" pitchFamily="34" charset="0"/>
            </a:endParaRPr>
          </a:p>
          <a:p>
            <a:pPr lvl="1" indent="0" algn="just">
              <a:lnSpc>
                <a:spcPct val="110000"/>
              </a:lnSpc>
              <a:buNone/>
            </a:pPr>
            <a:r>
              <a:rPr lang="en-US" sz="1300" b="1" dirty="0">
                <a:effectLst/>
                <a:latin typeface="Times New Roman" panose="02020603050405020304" pitchFamily="18" charset="0"/>
                <a:ea typeface="Times New Roman" panose="02020603050405020304" pitchFamily="18" charset="0"/>
              </a:rPr>
              <a:t>Data preprocessing</a:t>
            </a:r>
            <a:endParaRPr lang="en-IN" sz="1300" dirty="0">
              <a:effectLst/>
              <a:latin typeface="Times New Roman" panose="02020603050405020304" pitchFamily="18" charset="0"/>
              <a:ea typeface="Calibri" panose="020F0502020204030204" pitchFamily="34" charset="0"/>
            </a:endParaRPr>
          </a:p>
          <a:p>
            <a:pPr marL="685800" algn="just">
              <a:lnSpc>
                <a:spcPct val="110000"/>
              </a:lnSpc>
            </a:pPr>
            <a:r>
              <a:rPr lang="en-US" sz="1300" dirty="0">
                <a:effectLst/>
                <a:latin typeface="Times New Roman" panose="02020603050405020304" pitchFamily="18" charset="0"/>
                <a:ea typeface="Times New Roman" panose="02020603050405020304" pitchFamily="18" charset="0"/>
              </a:rPr>
              <a:t>The preprocessing steps, including Label encoding and standardization of features, contribute to improving the model’s convergence during training.</a:t>
            </a:r>
            <a:endParaRPr lang="en-IN" sz="1300" dirty="0">
              <a:effectLst/>
              <a:latin typeface="Times New Roman" panose="02020603050405020304" pitchFamily="18" charset="0"/>
              <a:ea typeface="Calibri" panose="020F0502020204030204" pitchFamily="34" charset="0"/>
            </a:endParaRPr>
          </a:p>
          <a:p>
            <a:pPr lvl="1" indent="0" algn="just">
              <a:lnSpc>
                <a:spcPct val="110000"/>
              </a:lnSpc>
              <a:buNone/>
            </a:pPr>
            <a:r>
              <a:rPr lang="en-US" sz="1300" b="1" dirty="0">
                <a:effectLst/>
                <a:latin typeface="Times New Roman" panose="02020603050405020304" pitchFamily="18" charset="0"/>
                <a:ea typeface="Times New Roman" panose="02020603050405020304" pitchFamily="18" charset="0"/>
              </a:rPr>
              <a:t>Challenges and Limitations</a:t>
            </a:r>
            <a:endParaRPr lang="en-IN" sz="1300" dirty="0">
              <a:effectLst/>
              <a:latin typeface="Times New Roman" panose="02020603050405020304" pitchFamily="18" charset="0"/>
              <a:ea typeface="Calibri" panose="020F0502020204030204" pitchFamily="34" charset="0"/>
            </a:endParaRPr>
          </a:p>
          <a:p>
            <a:pPr marL="685800" algn="just">
              <a:lnSpc>
                <a:spcPct val="110000"/>
              </a:lnSpc>
              <a:spcAft>
                <a:spcPts val="600"/>
              </a:spcAft>
            </a:pPr>
            <a:r>
              <a:rPr lang="en-US" sz="1300" dirty="0">
                <a:effectLst/>
                <a:latin typeface="Times New Roman" panose="02020603050405020304" pitchFamily="18" charset="0"/>
                <a:ea typeface="Times New Roman" panose="02020603050405020304" pitchFamily="18" charset="0"/>
              </a:rPr>
              <a:t>Challenges may arise in handling diverse and complex music genres. Further exploration and refinement of feature engineering techniques could enhance model robustness.</a:t>
            </a:r>
            <a:endParaRPr lang="en-IN" sz="1300" dirty="0">
              <a:effectLst/>
              <a:latin typeface="Times New Roman" panose="02020603050405020304" pitchFamily="18" charset="0"/>
              <a:ea typeface="Calibri" panose="020F0502020204030204" pitchFamily="34"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4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076A7D-D3EF-5F34-22FE-2513B15CD025}"/>
              </a:ext>
            </a:extLst>
          </p:cNvPr>
          <p:cNvSpPr txBox="1"/>
          <p:nvPr/>
        </p:nvSpPr>
        <p:spPr>
          <a:xfrm>
            <a:off x="783771" y="367842"/>
            <a:ext cx="10468947" cy="5604035"/>
          </a:xfrm>
          <a:prstGeom prst="rect">
            <a:avLst/>
          </a:prstGeom>
          <a:noFill/>
        </p:spPr>
        <p:txBody>
          <a:bodyPr wrap="square">
            <a:spAutoFit/>
          </a:bodyPr>
          <a:lstStyle/>
          <a:p>
            <a:pPr lvl="0" algn="just">
              <a:lnSpc>
                <a:spcPct val="200000"/>
              </a:lnSpc>
              <a:buClr>
                <a:schemeClr val="accent2"/>
              </a:buClr>
            </a:pPr>
            <a:r>
              <a:rPr lang="en-US" sz="1600" b="1" dirty="0">
                <a:effectLst/>
                <a:latin typeface="Times New Roman" panose="02020603050405020304" pitchFamily="18" charset="0"/>
                <a:ea typeface="Times New Roman" panose="02020603050405020304" pitchFamily="18" charset="0"/>
              </a:rPr>
              <a:t>Future Work</a:t>
            </a:r>
            <a:endParaRPr lang="en-IN" sz="1600" dirty="0">
              <a:effectLst/>
              <a:latin typeface="Times New Roman" panose="02020603050405020304" pitchFamily="18" charset="0"/>
              <a:ea typeface="Calibri" panose="020F0502020204030204" pitchFamily="34" charset="0"/>
            </a:endParaRPr>
          </a:p>
          <a:p>
            <a:pPr lvl="1" algn="just">
              <a:lnSpc>
                <a:spcPct val="200000"/>
              </a:lnSpc>
              <a:buClr>
                <a:schemeClr val="accent2"/>
              </a:buClr>
            </a:pPr>
            <a:r>
              <a:rPr lang="en-US" sz="1200" b="1" dirty="0">
                <a:effectLst/>
                <a:latin typeface="Times New Roman" panose="02020603050405020304" pitchFamily="18" charset="0"/>
                <a:ea typeface="Times New Roman" panose="02020603050405020304" pitchFamily="18" charset="0"/>
              </a:rPr>
              <a:t>Model Optimization</a:t>
            </a:r>
            <a:endParaRPr lang="en-IN" sz="1200" dirty="0">
              <a:effectLst/>
              <a:latin typeface="Times New Roman" panose="02020603050405020304" pitchFamily="18" charset="0"/>
              <a:ea typeface="Calibri" panose="020F0502020204030204" pitchFamily="34" charset="0"/>
            </a:endParaRPr>
          </a:p>
          <a:p>
            <a:pPr marL="857250" indent="-171450" algn="just">
              <a:lnSpc>
                <a:spcPct val="150000"/>
              </a:lnSpc>
              <a:buClr>
                <a:schemeClr val="accent2"/>
              </a:buClr>
              <a:buFont typeface="Wingdings" panose="05000000000000000000" pitchFamily="2" charset="2"/>
              <a:buChar char="§"/>
            </a:pPr>
            <a:r>
              <a:rPr lang="en-US" sz="1300" dirty="0">
                <a:effectLst/>
                <a:latin typeface="Times New Roman" panose="02020603050405020304" pitchFamily="18" charset="0"/>
                <a:ea typeface="Times New Roman" panose="02020603050405020304" pitchFamily="18" charset="0"/>
              </a:rPr>
              <a:t>Fine-tune hyperparameters and experiment with different architectures to improve model performance.</a:t>
            </a:r>
            <a:endParaRPr lang="en-IN" sz="1300" dirty="0">
              <a:effectLst/>
              <a:latin typeface="Times New Roman" panose="02020603050405020304" pitchFamily="18" charset="0"/>
              <a:ea typeface="Calibri" panose="020F0502020204030204" pitchFamily="34" charset="0"/>
            </a:endParaRPr>
          </a:p>
          <a:p>
            <a:pPr marL="857250" indent="-171450" algn="just">
              <a:lnSpc>
                <a:spcPct val="150000"/>
              </a:lnSpc>
              <a:buClr>
                <a:schemeClr val="accent2"/>
              </a:buClr>
              <a:buFont typeface="Wingdings" panose="05000000000000000000" pitchFamily="2" charset="2"/>
              <a:buChar char="§"/>
            </a:pPr>
            <a:r>
              <a:rPr lang="en-US" sz="1300" dirty="0">
                <a:effectLst/>
                <a:latin typeface="Times New Roman" panose="02020603050405020304" pitchFamily="18" charset="0"/>
                <a:ea typeface="Times New Roman" panose="02020603050405020304" pitchFamily="18" charset="0"/>
              </a:rPr>
              <a:t>Consider incorporating advance neural network architectures such as RNNs tailored for sequential audio data.</a:t>
            </a:r>
            <a:endParaRPr lang="en-IN" sz="1300" dirty="0">
              <a:effectLst/>
              <a:latin typeface="Times New Roman" panose="02020603050405020304" pitchFamily="18" charset="0"/>
              <a:ea typeface="Calibri" panose="020F0502020204030204" pitchFamily="34" charset="0"/>
            </a:endParaRPr>
          </a:p>
          <a:p>
            <a:pPr lvl="1" algn="just">
              <a:lnSpc>
                <a:spcPct val="150000"/>
              </a:lnSpc>
              <a:buClr>
                <a:schemeClr val="accent2"/>
              </a:buClr>
            </a:pPr>
            <a:r>
              <a:rPr lang="en-US" sz="1200" b="1" dirty="0">
                <a:effectLst/>
                <a:latin typeface="Times New Roman" panose="02020603050405020304" pitchFamily="18" charset="0"/>
                <a:ea typeface="Times New Roman" panose="02020603050405020304" pitchFamily="18" charset="0"/>
              </a:rPr>
              <a:t>Data Augmentation</a:t>
            </a:r>
            <a:endParaRPr lang="en-IN" sz="1200" dirty="0">
              <a:effectLst/>
              <a:latin typeface="Times New Roman" panose="02020603050405020304" pitchFamily="18" charset="0"/>
              <a:ea typeface="Calibri" panose="020F0502020204030204" pitchFamily="34" charset="0"/>
            </a:endParaRPr>
          </a:p>
          <a:p>
            <a:pPr marL="857250" indent="-171450" algn="just">
              <a:lnSpc>
                <a:spcPct val="150000"/>
              </a:lnSpc>
              <a:buClr>
                <a:schemeClr val="accent2"/>
              </a:buClr>
              <a:buFont typeface="Wingdings" panose="05000000000000000000" pitchFamily="2" charset="2"/>
              <a:buChar char="§"/>
            </a:pPr>
            <a:r>
              <a:rPr lang="en-US" sz="1300" dirty="0">
                <a:effectLst/>
                <a:latin typeface="Times New Roman" panose="02020603050405020304" pitchFamily="18" charset="0"/>
                <a:ea typeface="Times New Roman" panose="02020603050405020304" pitchFamily="18" charset="0"/>
              </a:rPr>
              <a:t>Apply data augmentation techniques to artificially expand the training dataset, which may enhance the model’s ability to generalize variations in audio samples</a:t>
            </a:r>
            <a:r>
              <a:rPr lang="en-US" sz="1200" dirty="0">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Calibri" panose="020F0502020204030204" pitchFamily="34" charset="0"/>
            </a:endParaRPr>
          </a:p>
          <a:p>
            <a:pPr lvl="1" algn="just">
              <a:lnSpc>
                <a:spcPct val="150000"/>
              </a:lnSpc>
              <a:buClr>
                <a:schemeClr val="accent2"/>
              </a:buClr>
            </a:pPr>
            <a:r>
              <a:rPr lang="en-US" sz="1200" b="1" dirty="0">
                <a:effectLst/>
                <a:latin typeface="Times New Roman" panose="02020603050405020304" pitchFamily="18" charset="0"/>
                <a:ea typeface="Times New Roman" panose="02020603050405020304" pitchFamily="18" charset="0"/>
              </a:rPr>
              <a:t>Incorporate additional features</a:t>
            </a:r>
            <a:endParaRPr lang="en-IN" sz="1200" dirty="0">
              <a:effectLst/>
              <a:latin typeface="Times New Roman" panose="02020603050405020304" pitchFamily="18" charset="0"/>
              <a:ea typeface="Calibri" panose="020F0502020204030204" pitchFamily="34" charset="0"/>
            </a:endParaRPr>
          </a:p>
          <a:p>
            <a:pPr marL="857250" indent="-171450" algn="just">
              <a:lnSpc>
                <a:spcPct val="150000"/>
              </a:lnSpc>
              <a:buClr>
                <a:schemeClr val="accent2"/>
              </a:buClr>
              <a:buFont typeface="Wingdings" panose="05000000000000000000" pitchFamily="2" charset="2"/>
              <a:buChar char="§"/>
            </a:pPr>
            <a:r>
              <a:rPr lang="en-US" sz="1300" dirty="0">
                <a:effectLst/>
                <a:latin typeface="Times New Roman" panose="02020603050405020304" pitchFamily="18" charset="0"/>
                <a:ea typeface="Times New Roman" panose="02020603050405020304" pitchFamily="18" charset="0"/>
              </a:rPr>
              <a:t>Include additional audio features such as tempo, rhythm patterns or spectral contrast to capture a more comprehensive representation of music genres.</a:t>
            </a:r>
            <a:endParaRPr lang="en-IN" sz="1300" dirty="0">
              <a:effectLst/>
              <a:latin typeface="Times New Roman" panose="02020603050405020304" pitchFamily="18" charset="0"/>
              <a:ea typeface="Calibri" panose="020F0502020204030204" pitchFamily="34" charset="0"/>
            </a:endParaRPr>
          </a:p>
          <a:p>
            <a:pPr lvl="1" algn="just">
              <a:lnSpc>
                <a:spcPct val="150000"/>
              </a:lnSpc>
              <a:buClr>
                <a:schemeClr val="accent2"/>
              </a:buClr>
            </a:pPr>
            <a:r>
              <a:rPr lang="en-US" sz="1200" b="1" dirty="0">
                <a:effectLst/>
                <a:latin typeface="Times New Roman" panose="02020603050405020304" pitchFamily="18" charset="0"/>
                <a:ea typeface="Times New Roman" panose="02020603050405020304" pitchFamily="18" charset="0"/>
              </a:rPr>
              <a:t>Ensemble methods</a:t>
            </a:r>
            <a:endParaRPr lang="en-IN" sz="1200" dirty="0">
              <a:effectLst/>
              <a:latin typeface="Times New Roman" panose="02020603050405020304" pitchFamily="18" charset="0"/>
              <a:ea typeface="Calibri" panose="020F0502020204030204" pitchFamily="34" charset="0"/>
            </a:endParaRPr>
          </a:p>
          <a:p>
            <a:pPr marL="857250" indent="-171450" algn="just">
              <a:lnSpc>
                <a:spcPct val="150000"/>
              </a:lnSpc>
              <a:buClr>
                <a:schemeClr val="accent2"/>
              </a:buClr>
              <a:buFont typeface="Wingdings" panose="05000000000000000000" pitchFamily="2" charset="2"/>
              <a:buChar char="§"/>
            </a:pPr>
            <a:r>
              <a:rPr lang="en-US" sz="1300" dirty="0">
                <a:effectLst/>
                <a:latin typeface="Times New Roman" panose="02020603050405020304" pitchFamily="18" charset="0"/>
                <a:ea typeface="Times New Roman" panose="02020603050405020304" pitchFamily="18" charset="0"/>
              </a:rPr>
              <a:t>Explore ensemble methods to combine predictions from multiple models, potentially boosting overall classification accuracy.</a:t>
            </a:r>
            <a:endParaRPr lang="en-IN" sz="1300" dirty="0">
              <a:effectLst/>
              <a:latin typeface="Times New Roman" panose="02020603050405020304" pitchFamily="18" charset="0"/>
              <a:ea typeface="Calibri" panose="020F0502020204030204" pitchFamily="34" charset="0"/>
            </a:endParaRPr>
          </a:p>
          <a:p>
            <a:pPr lvl="1" algn="just">
              <a:lnSpc>
                <a:spcPct val="150000"/>
              </a:lnSpc>
              <a:buClr>
                <a:schemeClr val="accent2"/>
              </a:buClr>
            </a:pPr>
            <a:r>
              <a:rPr lang="en-US" sz="1200" b="1" dirty="0">
                <a:effectLst/>
                <a:latin typeface="Times New Roman" panose="02020603050405020304" pitchFamily="18" charset="0"/>
                <a:ea typeface="Times New Roman" panose="02020603050405020304" pitchFamily="18" charset="0"/>
              </a:rPr>
              <a:t>Evaluation metrics</a:t>
            </a:r>
            <a:endParaRPr lang="en-IN" sz="1200" dirty="0">
              <a:effectLst/>
              <a:latin typeface="Times New Roman" panose="02020603050405020304" pitchFamily="18" charset="0"/>
              <a:ea typeface="Calibri" panose="020F0502020204030204" pitchFamily="34" charset="0"/>
            </a:endParaRPr>
          </a:p>
          <a:p>
            <a:pPr marL="857250" indent="-171450" algn="just">
              <a:lnSpc>
                <a:spcPct val="150000"/>
              </a:lnSpc>
              <a:buClr>
                <a:schemeClr val="accent2"/>
              </a:buClr>
              <a:buFont typeface="Wingdings" panose="05000000000000000000" pitchFamily="2" charset="2"/>
              <a:buChar char="§"/>
            </a:pPr>
            <a:r>
              <a:rPr lang="en-US" sz="1300" dirty="0">
                <a:effectLst/>
                <a:latin typeface="Times New Roman" panose="02020603050405020304" pitchFamily="18" charset="0"/>
                <a:ea typeface="Times New Roman" panose="02020603050405020304" pitchFamily="18" charset="0"/>
              </a:rPr>
              <a:t>Utilize a more comprehensive set of evaluation metrics, such as precision, recall, and F1 score, to provide a more nuanced assessment of the model’s performance.</a:t>
            </a:r>
            <a:endParaRPr lang="en-IN" sz="1300" dirty="0">
              <a:effectLst/>
              <a:latin typeface="Times New Roman" panose="02020603050405020304" pitchFamily="18" charset="0"/>
              <a:ea typeface="Calibri" panose="020F0502020204030204" pitchFamily="34" charset="0"/>
            </a:endParaRPr>
          </a:p>
          <a:p>
            <a:pPr lvl="1" algn="just">
              <a:lnSpc>
                <a:spcPct val="150000"/>
              </a:lnSpc>
              <a:buClr>
                <a:schemeClr val="accent2"/>
              </a:buClr>
            </a:pPr>
            <a:r>
              <a:rPr lang="en-US" sz="1200" b="1" dirty="0">
                <a:effectLst/>
                <a:latin typeface="Times New Roman" panose="02020603050405020304" pitchFamily="18" charset="0"/>
                <a:ea typeface="Times New Roman" panose="02020603050405020304" pitchFamily="18" charset="0"/>
              </a:rPr>
              <a:t>Continuous Improvement</a:t>
            </a:r>
            <a:endParaRPr lang="en-IN" sz="1200" dirty="0">
              <a:effectLst/>
              <a:latin typeface="Times New Roman" panose="02020603050405020304" pitchFamily="18" charset="0"/>
              <a:ea typeface="Calibri" panose="020F0502020204030204" pitchFamily="34" charset="0"/>
            </a:endParaRPr>
          </a:p>
          <a:p>
            <a:pPr marL="857250" indent="-171450" algn="just">
              <a:lnSpc>
                <a:spcPct val="150000"/>
              </a:lnSpc>
              <a:spcAft>
                <a:spcPts val="600"/>
              </a:spcAft>
              <a:buClr>
                <a:schemeClr val="accent2"/>
              </a:buClr>
              <a:buFont typeface="Wingdings" panose="05000000000000000000" pitchFamily="2" charset="2"/>
              <a:buChar char="§"/>
            </a:pPr>
            <a:r>
              <a:rPr lang="en-US" sz="1300" dirty="0">
                <a:effectLst/>
                <a:latin typeface="Times New Roman" panose="02020603050405020304" pitchFamily="18" charset="0"/>
                <a:ea typeface="Times New Roman" panose="02020603050405020304" pitchFamily="18" charset="0"/>
              </a:rPr>
              <a:t>Emphasize continuous monitoring and improvement of the model, incorporating user feedback and adapting to evolving trends in music genres.</a:t>
            </a:r>
            <a:endParaRPr lang="en-IN" sz="13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27998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499</TotalTime>
  <Words>877</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Rockwell</vt:lpstr>
      <vt:lpstr>Rockwell Condensed</vt:lpstr>
      <vt:lpstr>Times New Roman</vt:lpstr>
      <vt:lpstr>Wingdings</vt:lpstr>
      <vt:lpstr>Wood Type</vt:lpstr>
      <vt:lpstr>Music Genre Classification</vt:lpstr>
      <vt:lpstr>Introduction</vt:lpstr>
      <vt:lpstr>PowerPoint Presentation</vt:lpstr>
      <vt:lpstr>methodology</vt:lpstr>
      <vt:lpstr>PowerPoint Presentation</vt:lpstr>
      <vt:lpstr>Result and discussion</vt:lpstr>
      <vt:lpstr>PowerPoint Presentation</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Shivang Mahendra</dc:creator>
  <cp:lastModifiedBy>Shivang Mahendra</cp:lastModifiedBy>
  <cp:revision>11</cp:revision>
  <dcterms:created xsi:type="dcterms:W3CDTF">2024-01-13T13:25:45Z</dcterms:created>
  <dcterms:modified xsi:type="dcterms:W3CDTF">2024-01-14T08:03:05Z</dcterms:modified>
</cp:coreProperties>
</file>