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8" r:id="rId3"/>
    <p:sldId id="257" r:id="rId4"/>
    <p:sldId id="259" r:id="rId5"/>
    <p:sldId id="260" r:id="rId6"/>
    <p:sldId id="261" r:id="rId7"/>
    <p:sldId id="262"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1A8BB-D259-40C0-89B9-0EE7405187EE}"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7CBA97F3-3920-4B8F-8425-B056F2604723}">
      <dgm:prSet/>
      <dgm:spPr>
        <a:solidFill>
          <a:schemeClr val="accent2">
            <a:lumMod val="75000"/>
          </a:schemeClr>
        </a:solidFill>
      </dgm:spPr>
      <dgm:t>
        <a:bodyPr/>
        <a:lstStyle/>
        <a:p>
          <a:r>
            <a:rPr lang="en-IN" dirty="0"/>
            <a:t>Problem Statement</a:t>
          </a:r>
          <a:endParaRPr lang="en-US" dirty="0"/>
        </a:p>
      </dgm:t>
    </dgm:pt>
    <dgm:pt modelId="{68CD3339-1F88-4F7F-8D87-CEB9530390C5}" type="parTrans" cxnId="{CC9BE9B1-F56C-458F-8D5C-71D764C48BAE}">
      <dgm:prSet/>
      <dgm:spPr/>
      <dgm:t>
        <a:bodyPr/>
        <a:lstStyle/>
        <a:p>
          <a:endParaRPr lang="en-US"/>
        </a:p>
      </dgm:t>
    </dgm:pt>
    <dgm:pt modelId="{BB304963-8A57-40C1-B971-C36E019737F2}" type="sibTrans" cxnId="{CC9BE9B1-F56C-458F-8D5C-71D764C48BAE}">
      <dgm:prSet/>
      <dgm:spPr/>
      <dgm:t>
        <a:bodyPr/>
        <a:lstStyle/>
        <a:p>
          <a:endParaRPr lang="en-US"/>
        </a:p>
      </dgm:t>
    </dgm:pt>
    <dgm:pt modelId="{BDBD9EDD-272F-4D1A-BC2E-7598FE957722}">
      <dgm:prSet/>
      <dgm:spPr>
        <a:solidFill>
          <a:schemeClr val="accent1">
            <a:lumMod val="60000"/>
            <a:lumOff val="40000"/>
          </a:schemeClr>
        </a:solidFill>
      </dgm:spPr>
      <dgm:t>
        <a:bodyPr/>
        <a:lstStyle/>
        <a:p>
          <a:r>
            <a:rPr lang="en-US" dirty="0"/>
            <a:t>This project is about </a:t>
          </a:r>
          <a:r>
            <a:rPr lang="en-US" b="1" i="1" dirty="0"/>
            <a:t>Designing a QuizUp – A Quiz Application </a:t>
          </a:r>
          <a:r>
            <a:rPr lang="en-US" dirty="0"/>
            <a:t>for users to play, enjoy and learn. </a:t>
          </a:r>
        </a:p>
      </dgm:t>
    </dgm:pt>
    <dgm:pt modelId="{1D18B841-DDCF-4731-ABA3-5898B55D8D63}" type="parTrans" cxnId="{3849AFB0-F3EC-4B03-A6F6-A81387788438}">
      <dgm:prSet/>
      <dgm:spPr/>
      <dgm:t>
        <a:bodyPr/>
        <a:lstStyle/>
        <a:p>
          <a:endParaRPr lang="en-US"/>
        </a:p>
      </dgm:t>
    </dgm:pt>
    <dgm:pt modelId="{9EFDCEA8-D1EA-484F-8DB5-D3A9DC9045B9}" type="sibTrans" cxnId="{3849AFB0-F3EC-4B03-A6F6-A81387788438}">
      <dgm:prSet/>
      <dgm:spPr/>
      <dgm:t>
        <a:bodyPr/>
        <a:lstStyle/>
        <a:p>
          <a:endParaRPr lang="en-US"/>
        </a:p>
      </dgm:t>
    </dgm:pt>
    <dgm:pt modelId="{B5194B38-5883-4799-A3B3-A7078A85A2A3}">
      <dgm:prSet/>
      <dgm:spPr>
        <a:solidFill>
          <a:schemeClr val="accent1">
            <a:lumMod val="60000"/>
            <a:lumOff val="40000"/>
          </a:schemeClr>
        </a:solidFill>
      </dgm:spPr>
      <dgm:t>
        <a:bodyPr/>
        <a:lstStyle/>
        <a:p>
          <a:r>
            <a:rPr lang="en-US" dirty="0"/>
            <a:t>And also to understand the concepts of Java and Android Studio and solve real world problems using Java.</a:t>
          </a:r>
        </a:p>
      </dgm:t>
    </dgm:pt>
    <dgm:pt modelId="{42A6CC5F-9128-4BC7-9A6D-C53D86EBE826}" type="parTrans" cxnId="{6250B5DF-B3E8-4A1A-831B-75F748F423F2}">
      <dgm:prSet/>
      <dgm:spPr/>
      <dgm:t>
        <a:bodyPr/>
        <a:lstStyle/>
        <a:p>
          <a:endParaRPr lang="en-US"/>
        </a:p>
      </dgm:t>
    </dgm:pt>
    <dgm:pt modelId="{C0C1A12B-B28F-4601-90EA-3599A7A5FE7E}" type="sibTrans" cxnId="{6250B5DF-B3E8-4A1A-831B-75F748F423F2}">
      <dgm:prSet/>
      <dgm:spPr/>
      <dgm:t>
        <a:bodyPr/>
        <a:lstStyle/>
        <a:p>
          <a:endParaRPr lang="en-US"/>
        </a:p>
      </dgm:t>
    </dgm:pt>
    <dgm:pt modelId="{E6DF5D28-D40F-4C51-9E36-2381E8881A3E}" type="pres">
      <dgm:prSet presAssocID="{6BA1A8BB-D259-40C0-89B9-0EE7405187EE}" presName="linear" presStyleCnt="0">
        <dgm:presLayoutVars>
          <dgm:animLvl val="lvl"/>
          <dgm:resizeHandles val="exact"/>
        </dgm:presLayoutVars>
      </dgm:prSet>
      <dgm:spPr/>
    </dgm:pt>
    <dgm:pt modelId="{89BAEFC8-97D1-4D15-B5EA-BFCB57975784}" type="pres">
      <dgm:prSet presAssocID="{7CBA97F3-3920-4B8F-8425-B056F2604723}" presName="parentText" presStyleLbl="node1" presStyleIdx="0" presStyleCnt="3">
        <dgm:presLayoutVars>
          <dgm:chMax val="0"/>
          <dgm:bulletEnabled val="1"/>
        </dgm:presLayoutVars>
      </dgm:prSet>
      <dgm:spPr/>
    </dgm:pt>
    <dgm:pt modelId="{6459F400-451E-44A1-B588-2DD2A648105D}" type="pres">
      <dgm:prSet presAssocID="{BB304963-8A57-40C1-B971-C36E019737F2}" presName="spacer" presStyleCnt="0"/>
      <dgm:spPr/>
    </dgm:pt>
    <dgm:pt modelId="{8D627298-0BBB-4FC6-B038-DD21CA83F290}" type="pres">
      <dgm:prSet presAssocID="{BDBD9EDD-272F-4D1A-BC2E-7598FE957722}" presName="parentText" presStyleLbl="node1" presStyleIdx="1" presStyleCnt="3">
        <dgm:presLayoutVars>
          <dgm:chMax val="0"/>
          <dgm:bulletEnabled val="1"/>
        </dgm:presLayoutVars>
      </dgm:prSet>
      <dgm:spPr/>
    </dgm:pt>
    <dgm:pt modelId="{6F0567F8-5C6E-4F89-94BD-4FD8C1ED3055}" type="pres">
      <dgm:prSet presAssocID="{9EFDCEA8-D1EA-484F-8DB5-D3A9DC9045B9}" presName="spacer" presStyleCnt="0"/>
      <dgm:spPr/>
    </dgm:pt>
    <dgm:pt modelId="{9E6521A6-8CB8-42B7-829A-AA65B692154C}" type="pres">
      <dgm:prSet presAssocID="{B5194B38-5883-4799-A3B3-A7078A85A2A3}" presName="parentText" presStyleLbl="node1" presStyleIdx="2" presStyleCnt="3">
        <dgm:presLayoutVars>
          <dgm:chMax val="0"/>
          <dgm:bulletEnabled val="1"/>
        </dgm:presLayoutVars>
      </dgm:prSet>
      <dgm:spPr/>
    </dgm:pt>
  </dgm:ptLst>
  <dgm:cxnLst>
    <dgm:cxn modelId="{566A038F-3EE6-43E2-9C4D-074381BEF9BF}" type="presOf" srcId="{6BA1A8BB-D259-40C0-89B9-0EE7405187EE}" destId="{E6DF5D28-D40F-4C51-9E36-2381E8881A3E}" srcOrd="0" destOrd="0" presId="urn:microsoft.com/office/officeart/2005/8/layout/vList2"/>
    <dgm:cxn modelId="{12349894-C4FC-47C0-A03E-508E01C3B2D1}" type="presOf" srcId="{7CBA97F3-3920-4B8F-8425-B056F2604723}" destId="{89BAEFC8-97D1-4D15-B5EA-BFCB57975784}" srcOrd="0" destOrd="0" presId="urn:microsoft.com/office/officeart/2005/8/layout/vList2"/>
    <dgm:cxn modelId="{96E29C96-20BF-466A-A324-89FFFC4C59B7}" type="presOf" srcId="{B5194B38-5883-4799-A3B3-A7078A85A2A3}" destId="{9E6521A6-8CB8-42B7-829A-AA65B692154C}" srcOrd="0" destOrd="0" presId="urn:microsoft.com/office/officeart/2005/8/layout/vList2"/>
    <dgm:cxn modelId="{3849AFB0-F3EC-4B03-A6F6-A81387788438}" srcId="{6BA1A8BB-D259-40C0-89B9-0EE7405187EE}" destId="{BDBD9EDD-272F-4D1A-BC2E-7598FE957722}" srcOrd="1" destOrd="0" parTransId="{1D18B841-DDCF-4731-ABA3-5898B55D8D63}" sibTransId="{9EFDCEA8-D1EA-484F-8DB5-D3A9DC9045B9}"/>
    <dgm:cxn modelId="{CC9BE9B1-F56C-458F-8D5C-71D764C48BAE}" srcId="{6BA1A8BB-D259-40C0-89B9-0EE7405187EE}" destId="{7CBA97F3-3920-4B8F-8425-B056F2604723}" srcOrd="0" destOrd="0" parTransId="{68CD3339-1F88-4F7F-8D87-CEB9530390C5}" sibTransId="{BB304963-8A57-40C1-B971-C36E019737F2}"/>
    <dgm:cxn modelId="{CAC769D5-ED0C-40C6-8708-74471F3AF32E}" type="presOf" srcId="{BDBD9EDD-272F-4D1A-BC2E-7598FE957722}" destId="{8D627298-0BBB-4FC6-B038-DD21CA83F290}" srcOrd="0" destOrd="0" presId="urn:microsoft.com/office/officeart/2005/8/layout/vList2"/>
    <dgm:cxn modelId="{6250B5DF-B3E8-4A1A-831B-75F748F423F2}" srcId="{6BA1A8BB-D259-40C0-89B9-0EE7405187EE}" destId="{B5194B38-5883-4799-A3B3-A7078A85A2A3}" srcOrd="2" destOrd="0" parTransId="{42A6CC5F-9128-4BC7-9A6D-C53D86EBE826}" sibTransId="{C0C1A12B-B28F-4601-90EA-3599A7A5FE7E}"/>
    <dgm:cxn modelId="{7EEC929D-D43D-496F-BD03-E81503F295CF}" type="presParOf" srcId="{E6DF5D28-D40F-4C51-9E36-2381E8881A3E}" destId="{89BAEFC8-97D1-4D15-B5EA-BFCB57975784}" srcOrd="0" destOrd="0" presId="urn:microsoft.com/office/officeart/2005/8/layout/vList2"/>
    <dgm:cxn modelId="{747E01EF-B2D0-4163-9351-143255541545}" type="presParOf" srcId="{E6DF5D28-D40F-4C51-9E36-2381E8881A3E}" destId="{6459F400-451E-44A1-B588-2DD2A648105D}" srcOrd="1" destOrd="0" presId="urn:microsoft.com/office/officeart/2005/8/layout/vList2"/>
    <dgm:cxn modelId="{DD9B7F89-3709-4B09-AAF5-7AA0FCA88A4F}" type="presParOf" srcId="{E6DF5D28-D40F-4C51-9E36-2381E8881A3E}" destId="{8D627298-0BBB-4FC6-B038-DD21CA83F290}" srcOrd="2" destOrd="0" presId="urn:microsoft.com/office/officeart/2005/8/layout/vList2"/>
    <dgm:cxn modelId="{C07332A5-8E7C-4257-989F-253EBFE4B552}" type="presParOf" srcId="{E6DF5D28-D40F-4C51-9E36-2381E8881A3E}" destId="{6F0567F8-5C6E-4F89-94BD-4FD8C1ED3055}" srcOrd="3" destOrd="0" presId="urn:microsoft.com/office/officeart/2005/8/layout/vList2"/>
    <dgm:cxn modelId="{5648DD76-154A-4340-A769-C0709F3E85CE}" type="presParOf" srcId="{E6DF5D28-D40F-4C51-9E36-2381E8881A3E}" destId="{9E6521A6-8CB8-42B7-829A-AA65B692154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AEFC8-97D1-4D15-B5EA-BFCB57975784}">
      <dsp:nvSpPr>
        <dsp:cNvPr id="0" name=""/>
        <dsp:cNvSpPr/>
      </dsp:nvSpPr>
      <dsp:spPr>
        <a:xfrm>
          <a:off x="0" y="380226"/>
          <a:ext cx="7598568" cy="953403"/>
        </a:xfrm>
        <a:prstGeom prst="roundRect">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Problem Statement</a:t>
          </a:r>
          <a:endParaRPr lang="en-US" sz="2400" kern="1200" dirty="0"/>
        </a:p>
      </dsp:txBody>
      <dsp:txXfrm>
        <a:off x="46541" y="426767"/>
        <a:ext cx="7505486" cy="860321"/>
      </dsp:txXfrm>
    </dsp:sp>
    <dsp:sp modelId="{8D627298-0BBB-4FC6-B038-DD21CA83F290}">
      <dsp:nvSpPr>
        <dsp:cNvPr id="0" name=""/>
        <dsp:cNvSpPr/>
      </dsp:nvSpPr>
      <dsp:spPr>
        <a:xfrm>
          <a:off x="0" y="1402750"/>
          <a:ext cx="7598568" cy="953403"/>
        </a:xfrm>
        <a:prstGeom prst="roundRect">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project is about </a:t>
          </a:r>
          <a:r>
            <a:rPr lang="en-US" sz="2400" b="1" i="1" kern="1200" dirty="0"/>
            <a:t>Designing a QuizUp – A Quiz Application </a:t>
          </a:r>
          <a:r>
            <a:rPr lang="en-US" sz="2400" kern="1200" dirty="0"/>
            <a:t>for users to play, enjoy and learn. </a:t>
          </a:r>
        </a:p>
      </dsp:txBody>
      <dsp:txXfrm>
        <a:off x="46541" y="1449291"/>
        <a:ext cx="7505486" cy="860321"/>
      </dsp:txXfrm>
    </dsp:sp>
    <dsp:sp modelId="{9E6521A6-8CB8-42B7-829A-AA65B692154C}">
      <dsp:nvSpPr>
        <dsp:cNvPr id="0" name=""/>
        <dsp:cNvSpPr/>
      </dsp:nvSpPr>
      <dsp:spPr>
        <a:xfrm>
          <a:off x="0" y="2425273"/>
          <a:ext cx="7598568" cy="953403"/>
        </a:xfrm>
        <a:prstGeom prst="roundRect">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And also to understand the concepts of Java and Android Studio and solve real world problems using Java.</a:t>
          </a:r>
        </a:p>
      </dsp:txBody>
      <dsp:txXfrm>
        <a:off x="46541" y="2471814"/>
        <a:ext cx="7505486" cy="860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333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714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847132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7877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7530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62658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282657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5811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9083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94491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7885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28416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4641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6271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3761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9367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8364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7/23/2023</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88880712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4699" y="1052736"/>
            <a:ext cx="7595394" cy="931341"/>
          </a:xfrm>
        </p:spPr>
        <p:txBody>
          <a:bodyPr vert="horz" lIns="91440" tIns="45720" rIns="91440" bIns="45720" rtlCol="0">
            <a:normAutofit fontScale="90000"/>
          </a:bodyPr>
          <a:lstStyle/>
          <a:p>
            <a:r>
              <a:rPr lang="en-US" dirty="0">
                <a:solidFill>
                  <a:srgbClr val="00B0F0"/>
                </a:solidFill>
                <a:latin typeface="Algerian" panose="04020705040A02060702" pitchFamily="82" charset="0"/>
              </a:rPr>
              <a:t>QuizUp – A Quiz application</a:t>
            </a:r>
          </a:p>
        </p:txBody>
      </p:sp>
      <p:sp>
        <p:nvSpPr>
          <p:cNvPr id="3" name="Subtitle 2"/>
          <p:cNvSpPr>
            <a:spLocks noGrp="1"/>
          </p:cNvSpPr>
          <p:nvPr>
            <p:ph type="subTitle" idx="1"/>
          </p:nvPr>
        </p:nvSpPr>
        <p:spPr>
          <a:xfrm>
            <a:off x="467544" y="3933056"/>
            <a:ext cx="8280920" cy="2090614"/>
          </a:xfrm>
        </p:spPr>
        <p:txBody>
          <a:bodyPr vert="horz" lIns="91440" tIns="45720" rIns="91440" bIns="45720" rtlCol="0">
            <a:normAutofit/>
          </a:bodyPr>
          <a:lstStyle/>
          <a:p>
            <a:pPr>
              <a:lnSpc>
                <a:spcPct val="90000"/>
              </a:lnSpc>
            </a:pPr>
            <a:endParaRPr lang="en-US" sz="500" dirty="0"/>
          </a:p>
          <a:p>
            <a:pPr algn="l">
              <a:lnSpc>
                <a:spcPct val="90000"/>
              </a:lnSpc>
            </a:pPr>
            <a:endParaRPr lang="en-US" sz="1200" dirty="0">
              <a:latin typeface="Bahnschrift Light" panose="020B0502040204020203" pitchFamily="34" charset="0"/>
              <a:cs typeface="Aharoni" panose="02010803020104030203" pitchFamily="2" charset="-79"/>
            </a:endParaRPr>
          </a:p>
          <a:p>
            <a:pPr algn="l">
              <a:lnSpc>
                <a:spcPct val="90000"/>
              </a:lnSpc>
            </a:pPr>
            <a:r>
              <a:rPr lang="en-US" dirty="0">
                <a:latin typeface="Bahnschrift Light" panose="020B0502040204020203" pitchFamily="34" charset="0"/>
                <a:cs typeface="Aharoni" panose="02010803020104030203" pitchFamily="2" charset="-79"/>
              </a:rPr>
              <a:t> Submitted to :-                                                           Submitted By :-</a:t>
            </a:r>
          </a:p>
          <a:p>
            <a:pPr algn="l">
              <a:lnSpc>
                <a:spcPct val="90000"/>
              </a:lnSpc>
            </a:pPr>
            <a:r>
              <a:rPr lang="en-US" dirty="0">
                <a:latin typeface="Bahnschrift Light" panose="020B0502040204020203" pitchFamily="34" charset="0"/>
                <a:cs typeface="Aharoni" panose="02010803020104030203" pitchFamily="2" charset="-79"/>
              </a:rPr>
              <a:t> Ms. Tanusha Mittal                                                   Shivang mahendra</a:t>
            </a:r>
          </a:p>
          <a:p>
            <a:pPr algn="l">
              <a:lnSpc>
                <a:spcPct val="90000"/>
              </a:lnSpc>
            </a:pPr>
            <a:r>
              <a:rPr lang="en-US" dirty="0">
                <a:latin typeface="Bahnschrift Light" panose="020B0502040204020203" pitchFamily="34" charset="0"/>
                <a:cs typeface="Aharoni" panose="02010803020104030203" pitchFamily="2" charset="-79"/>
              </a:rPr>
              <a:t> assistant professor                                               Semester:- 4</a:t>
            </a:r>
            <a:r>
              <a:rPr lang="en-US" baseline="30000" dirty="0">
                <a:latin typeface="Bahnschrift Light" panose="020B0502040204020203" pitchFamily="34" charset="0"/>
                <a:cs typeface="Aharoni" panose="02010803020104030203" pitchFamily="2" charset="-79"/>
              </a:rPr>
              <a:t>TH</a:t>
            </a:r>
            <a:endParaRPr lang="en-US" dirty="0">
              <a:latin typeface="Bahnschrift Light" panose="020B0502040204020203" pitchFamily="34" charset="0"/>
              <a:cs typeface="Aharoni" panose="02010803020104030203" pitchFamily="2" charset="-79"/>
            </a:endParaRPr>
          </a:p>
          <a:p>
            <a:pPr algn="l">
              <a:lnSpc>
                <a:spcPct val="90000"/>
              </a:lnSpc>
            </a:pPr>
            <a:r>
              <a:rPr lang="en-US" dirty="0">
                <a:latin typeface="Bahnschrift Light" panose="020B0502040204020203" pitchFamily="34" charset="0"/>
                <a:cs typeface="Aharoni" panose="02010803020104030203" pitchFamily="2" charset="-79"/>
              </a:rPr>
              <a:t> Geu , Dehradun                                                           Univ. Roll No.:-2019103</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3B3F-B0BC-2F07-BF1E-0675EDFA90DB}"/>
              </a:ext>
            </a:extLst>
          </p:cNvPr>
          <p:cNvSpPr>
            <a:spLocks noGrp="1"/>
          </p:cNvSpPr>
          <p:nvPr>
            <p:ph type="title"/>
          </p:nvPr>
        </p:nvSpPr>
        <p:spPr>
          <a:xfrm>
            <a:off x="276041" y="299976"/>
            <a:ext cx="3914775" cy="1456267"/>
          </a:xfrm>
        </p:spPr>
        <p:txBody>
          <a:bodyPr>
            <a:normAutofit/>
          </a:bodyPr>
          <a:lstStyle/>
          <a:p>
            <a:r>
              <a:rPr lang="en-IN" dirty="0">
                <a:solidFill>
                  <a:srgbClr val="FFC000"/>
                </a:solidFill>
                <a:latin typeface="Algerian" panose="04020705040A02060702" pitchFamily="82" charset="0"/>
              </a:rPr>
              <a:t>Conclusion and future work</a:t>
            </a:r>
          </a:p>
        </p:txBody>
      </p:sp>
      <p:sp>
        <p:nvSpPr>
          <p:cNvPr id="3" name="Content Placeholder 2">
            <a:extLst>
              <a:ext uri="{FF2B5EF4-FFF2-40B4-BE49-F238E27FC236}">
                <a16:creationId xmlns:a16="http://schemas.microsoft.com/office/drawing/2014/main" id="{3B046DCD-3211-810D-41CE-27450F41A40C}"/>
              </a:ext>
            </a:extLst>
          </p:cNvPr>
          <p:cNvSpPr>
            <a:spLocks noGrp="1"/>
          </p:cNvSpPr>
          <p:nvPr>
            <p:ph idx="1"/>
          </p:nvPr>
        </p:nvSpPr>
        <p:spPr>
          <a:xfrm>
            <a:off x="246504" y="1628800"/>
            <a:ext cx="4680520" cy="4824535"/>
          </a:xfrm>
        </p:spPr>
        <p:txBody>
          <a:bodyPr>
            <a:normAutofit/>
          </a:bodyPr>
          <a:lstStyle/>
          <a:p>
            <a:pPr>
              <a:lnSpc>
                <a:spcPct val="90000"/>
              </a:lnSpc>
            </a:pPr>
            <a:r>
              <a:rPr lang="en-IN" dirty="0">
                <a:latin typeface="Aharoni" panose="02010803020104030203" pitchFamily="2" charset="-79"/>
                <a:cs typeface="Aharoni" panose="02010803020104030203" pitchFamily="2" charset="-79"/>
              </a:rPr>
              <a:t>Conclusion</a:t>
            </a:r>
          </a:p>
          <a:p>
            <a:pPr marL="0" indent="0">
              <a:lnSpc>
                <a:spcPct val="90000"/>
              </a:lnSpc>
              <a:buNone/>
            </a:pPr>
            <a:r>
              <a:rPr lang="en-IN" sz="1600" dirty="0"/>
              <a:t>With the help of the above method, the designing of the QuizUp – A Quiz Application has been completed and verified.</a:t>
            </a:r>
          </a:p>
          <a:p>
            <a:pPr>
              <a:lnSpc>
                <a:spcPct val="90000"/>
              </a:lnSpc>
            </a:pPr>
            <a:r>
              <a:rPr lang="en-IN" dirty="0">
                <a:latin typeface="Aharoni" panose="02010803020104030203" pitchFamily="2" charset="-79"/>
                <a:cs typeface="Aharoni" panose="02010803020104030203" pitchFamily="2" charset="-79"/>
              </a:rPr>
              <a:t>Future Work</a:t>
            </a:r>
          </a:p>
          <a:p>
            <a:pPr marL="0" indent="0">
              <a:lnSpc>
                <a:spcPct val="90000"/>
              </a:lnSpc>
              <a:buNone/>
            </a:pPr>
            <a:r>
              <a:rPr lang="en-IN" sz="1600" dirty="0">
                <a:cs typeface="Aharoni" panose="02010803020104030203" pitchFamily="2" charset="-79"/>
              </a:rPr>
              <a:t>The game can be improved by adding new things such as:-</a:t>
            </a:r>
          </a:p>
          <a:p>
            <a:pPr marL="342900" lvl="0" indent="-342900">
              <a:lnSpc>
                <a:spcPct val="90000"/>
              </a:lnSpc>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To add </a:t>
            </a:r>
            <a:r>
              <a:rPr lang="en-US" sz="1600" dirty="0">
                <a:latin typeface="Times New Roman" panose="02020603050405020304" pitchFamily="18" charset="0"/>
                <a:ea typeface="Times New Roman" panose="02020603050405020304" pitchFamily="18" charset="0"/>
              </a:rPr>
              <a:t>more ways to log in such as phone number or different social media accounts</a:t>
            </a:r>
            <a:r>
              <a:rPr lang="en-US" sz="1600" dirty="0">
                <a:effectLst/>
                <a:latin typeface="Times New Roman" panose="02020603050405020304" pitchFamily="18" charset="0"/>
                <a:ea typeface="Times New Roman" panose="02020603050405020304" pitchFamily="18" charset="0"/>
              </a:rPr>
              <a:t>.</a:t>
            </a:r>
          </a:p>
          <a:p>
            <a:pPr marL="342900" lvl="0" indent="-342900">
              <a:lnSpc>
                <a:spcPct val="90000"/>
              </a:lnSpc>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Users can create their own quizzes to play with their family and friends. </a:t>
            </a:r>
          </a:p>
          <a:p>
            <a:pPr marL="342900" lvl="0" indent="-342900">
              <a:lnSpc>
                <a:spcPct val="90000"/>
              </a:lnSpc>
              <a:spcAft>
                <a:spcPts val="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Adding different profile options such as viewing past attempted quizzes and their results</a:t>
            </a:r>
            <a:r>
              <a:rPr lang="en-US" sz="1600" dirty="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endParaRPr>
          </a:p>
          <a:p>
            <a:pPr marL="342900" lvl="0" indent="-342900">
              <a:lnSpc>
                <a:spcPct val="90000"/>
              </a:lnSpc>
              <a:spcAft>
                <a:spcPts val="600"/>
              </a:spcAft>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Arranging quizzes according to their difficulty</a:t>
            </a:r>
            <a:r>
              <a:rPr lang="en-US" sz="1600" dirty="0">
                <a:effectLst/>
                <a:latin typeface="Times New Roman" panose="02020603050405020304" pitchFamily="18" charset="0"/>
                <a:ea typeface="Times New Roman" panose="02020603050405020304" pitchFamily="18" charset="0"/>
              </a:rPr>
              <a:t>.</a:t>
            </a:r>
          </a:p>
          <a:p>
            <a:pPr marL="342900" lvl="0" indent="-342900">
              <a:lnSpc>
                <a:spcPct val="90000"/>
              </a:lnSpc>
              <a:spcAft>
                <a:spcPts val="6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Introducing private quizzes which can be accessed only with the help of a pin or a password. </a:t>
            </a:r>
          </a:p>
          <a:p>
            <a:pPr marL="342900" lvl="0" indent="-342900">
              <a:lnSpc>
                <a:spcPct val="90000"/>
              </a:lnSpc>
              <a:spcAft>
                <a:spcPts val="600"/>
              </a:spcAft>
              <a:buFont typeface="Symbol" panose="05050102010706020507" pitchFamily="18" charset="2"/>
              <a:buChar char=""/>
            </a:pPr>
            <a:endParaRPr lang="en-IN" sz="1600" dirty="0"/>
          </a:p>
        </p:txBody>
      </p:sp>
      <p:pic>
        <p:nvPicPr>
          <p:cNvPr id="5" name="Picture 4" descr="Light bulb on yellow background with sketched light beams and cord">
            <a:extLst>
              <a:ext uri="{FF2B5EF4-FFF2-40B4-BE49-F238E27FC236}">
                <a16:creationId xmlns:a16="http://schemas.microsoft.com/office/drawing/2014/main" id="{0ABB84E1-AE7F-FB6B-5411-465A898F4B2C}"/>
              </a:ext>
            </a:extLst>
          </p:cNvPr>
          <p:cNvPicPr>
            <a:picLocks noChangeAspect="1"/>
          </p:cNvPicPr>
          <p:nvPr/>
        </p:nvPicPr>
        <p:blipFill rotWithShape="1">
          <a:blip r:embed="rId3"/>
          <a:srcRect l="48500" r="3647" b="-1"/>
          <a:stretch/>
        </p:blipFill>
        <p:spPr>
          <a:xfrm>
            <a:off x="5121720" y="639097"/>
            <a:ext cx="3914776"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5043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FF73-8547-EF14-4356-D70275710EF0}"/>
              </a:ext>
            </a:extLst>
          </p:cNvPr>
          <p:cNvSpPr>
            <a:spLocks noGrp="1"/>
          </p:cNvSpPr>
          <p:nvPr>
            <p:ph type="title"/>
          </p:nvPr>
        </p:nvSpPr>
        <p:spPr>
          <a:xfrm>
            <a:off x="827584" y="2492896"/>
            <a:ext cx="7772400" cy="1456267"/>
          </a:xfrm>
        </p:spPr>
        <p:txBody>
          <a:bodyPr>
            <a:normAutofit/>
          </a:bodyPr>
          <a:lstStyle/>
          <a:p>
            <a:pPr algn="ctr"/>
            <a:r>
              <a:rPr lang="en-IN" sz="4800" dirty="0">
                <a:solidFill>
                  <a:srgbClr val="00B0F0"/>
                </a:solidFill>
                <a:latin typeface="Algerian" panose="04020705040A02060702" pitchFamily="82" charset="0"/>
              </a:rPr>
              <a:t>Thank You</a:t>
            </a:r>
          </a:p>
        </p:txBody>
      </p:sp>
    </p:spTree>
    <p:extLst>
      <p:ext uri="{BB962C8B-B14F-4D97-AF65-F5344CB8AC3E}">
        <p14:creationId xmlns:p14="http://schemas.microsoft.com/office/powerpoint/2010/main" val="7852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400C-2DE4-4F81-9939-81BD39ADB0CE}"/>
              </a:ext>
            </a:extLst>
          </p:cNvPr>
          <p:cNvSpPr>
            <a:spLocks noGrp="1"/>
          </p:cNvSpPr>
          <p:nvPr>
            <p:ph type="title"/>
          </p:nvPr>
        </p:nvSpPr>
        <p:spPr>
          <a:xfrm>
            <a:off x="514350" y="609600"/>
            <a:ext cx="7598569" cy="1456267"/>
          </a:xfrm>
        </p:spPr>
        <p:txBody>
          <a:bodyPr>
            <a:normAutofit/>
          </a:bodyPr>
          <a:lstStyle/>
          <a:p>
            <a:pPr algn="ctr"/>
            <a:r>
              <a:rPr lang="en-IN" sz="4800" dirty="0">
                <a:solidFill>
                  <a:srgbClr val="FFC000"/>
                </a:solidFill>
                <a:latin typeface="Algerian" panose="04020705040A02060702" pitchFamily="82" charset="0"/>
              </a:rPr>
              <a:t>Introduction</a:t>
            </a:r>
          </a:p>
        </p:txBody>
      </p:sp>
      <p:graphicFrame>
        <p:nvGraphicFramePr>
          <p:cNvPr id="5" name="Content Placeholder 2">
            <a:extLst>
              <a:ext uri="{FF2B5EF4-FFF2-40B4-BE49-F238E27FC236}">
                <a16:creationId xmlns:a16="http://schemas.microsoft.com/office/drawing/2014/main" id="{CCBBEACC-D731-C5C3-45B8-7758945B2996}"/>
              </a:ext>
            </a:extLst>
          </p:cNvPr>
          <p:cNvGraphicFramePr>
            <a:graphicFrameLocks noGrp="1"/>
          </p:cNvGraphicFramePr>
          <p:nvPr>
            <p:ph idx="1"/>
            <p:extLst>
              <p:ext uri="{D42A27DB-BD31-4B8C-83A1-F6EECF244321}">
                <p14:modId xmlns:p14="http://schemas.microsoft.com/office/powerpoint/2010/main" val="1198589287"/>
              </p:ext>
            </p:extLst>
          </p:nvPr>
        </p:nvGraphicFramePr>
        <p:xfrm>
          <a:off x="514350" y="2406400"/>
          <a:ext cx="7598568" cy="375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667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E5C0-CAED-73C8-E3C9-D15C0E48E688}"/>
              </a:ext>
            </a:extLst>
          </p:cNvPr>
          <p:cNvSpPr>
            <a:spLocks noGrp="1"/>
          </p:cNvSpPr>
          <p:nvPr>
            <p:ph type="title"/>
          </p:nvPr>
        </p:nvSpPr>
        <p:spPr>
          <a:xfrm>
            <a:off x="619430" y="808055"/>
            <a:ext cx="3610328" cy="1453363"/>
          </a:xfrm>
        </p:spPr>
        <p:txBody>
          <a:bodyPr>
            <a:normAutofit/>
          </a:bodyPr>
          <a:lstStyle/>
          <a:p>
            <a:r>
              <a:rPr lang="en-IN" sz="3600" dirty="0">
                <a:solidFill>
                  <a:srgbClr val="FFC000"/>
                </a:solidFill>
                <a:latin typeface="Algerian" panose="04020705040A02060702" pitchFamily="82" charset="0"/>
                <a:cs typeface="Aldhabi" panose="01000000000000000000" pitchFamily="2" charset="-78"/>
              </a:rPr>
              <a:t>Introduction</a:t>
            </a:r>
          </a:p>
        </p:txBody>
      </p:sp>
      <p:sp>
        <p:nvSpPr>
          <p:cNvPr id="3" name="Content Placeholder 2">
            <a:extLst>
              <a:ext uri="{FF2B5EF4-FFF2-40B4-BE49-F238E27FC236}">
                <a16:creationId xmlns:a16="http://schemas.microsoft.com/office/drawing/2014/main" id="{8B5D4F5B-DBF7-509A-B875-3FB7D2542CB0}"/>
              </a:ext>
            </a:extLst>
          </p:cNvPr>
          <p:cNvSpPr>
            <a:spLocks noGrp="1"/>
          </p:cNvSpPr>
          <p:nvPr>
            <p:ph idx="1"/>
          </p:nvPr>
        </p:nvSpPr>
        <p:spPr>
          <a:xfrm>
            <a:off x="601632" y="2261420"/>
            <a:ext cx="3610328" cy="3975892"/>
          </a:xfrm>
        </p:spPr>
        <p:txBody>
          <a:bodyPr>
            <a:normAutofit/>
          </a:bodyPr>
          <a:lstStyle/>
          <a:p>
            <a:pPr>
              <a:lnSpc>
                <a:spcPct val="90000"/>
              </a:lnSpc>
            </a:pPr>
            <a:r>
              <a:rPr lang="en-IN" dirty="0">
                <a:solidFill>
                  <a:schemeClr val="accent4">
                    <a:lumMod val="60000"/>
                    <a:lumOff val="40000"/>
                  </a:schemeClr>
                </a:solidFill>
                <a:latin typeface="Aharoni" panose="02010803020104030203" pitchFamily="2" charset="-79"/>
                <a:cs typeface="Aharoni" panose="02010803020104030203" pitchFamily="2" charset="-79"/>
              </a:rPr>
              <a:t>QuizUp – A Quiz Application</a:t>
            </a:r>
          </a:p>
          <a:p>
            <a:pPr marL="0" indent="0">
              <a:buNone/>
            </a:pPr>
            <a:r>
              <a:rPr lang="en-US" sz="1600" dirty="0">
                <a:latin typeface="Times New Roman" panose="02020603050405020304" pitchFamily="18" charset="0"/>
                <a:ea typeface="Bookman Old Style" panose="02050604050505020204" pitchFamily="18" charset="0"/>
              </a:rPr>
              <a:t>It a quiz application which consists of many different quizzes on different</a:t>
            </a:r>
            <a:r>
              <a:rPr lang="en-US" sz="1600" dirty="0">
                <a:effectLst/>
                <a:latin typeface="Times New Roman" panose="02020603050405020304" pitchFamily="18" charset="0"/>
                <a:ea typeface="Bookman Old Style" panose="02050604050505020204" pitchFamily="18" charset="0"/>
              </a:rPr>
              <a:t> topics such as sports, general knowledge, history, etc. The users can attempt quizzes anytime and from anywhere using their mail id and passwords from any device. Users get score/credit points for each correct answer and after submitting they can see their result and correct answers for each question. Quizzes are uploaded in the database along with the questions and its options.</a:t>
            </a:r>
            <a:r>
              <a:rPr lang="en-IN" sz="1600" dirty="0">
                <a:effectLst/>
                <a:latin typeface="+mj-lt"/>
                <a:ea typeface="Bookman Old Style" panose="02050604050505020204" pitchFamily="18" charset="0"/>
                <a:cs typeface="Aharoni" panose="02010803020104030203" pitchFamily="2" charset="-79"/>
              </a:rPr>
              <a:t> </a:t>
            </a:r>
            <a:r>
              <a:rPr lang="en-IN" sz="1600" dirty="0">
                <a:effectLst/>
                <a:latin typeface="Times New Roman" panose="02020603050405020304" pitchFamily="18" charset="0"/>
                <a:ea typeface="Bookman Old Style" panose="02050604050505020204" pitchFamily="18" charset="0"/>
                <a:cs typeface="Times New Roman" panose="02020603050405020304" pitchFamily="18" charset="0"/>
              </a:rPr>
              <a:t>Every</a:t>
            </a:r>
            <a:r>
              <a:rPr lang="en-IN" sz="1600" dirty="0">
                <a:effectLst/>
                <a:latin typeface="+mj-lt"/>
                <a:ea typeface="Bookman Old Style" panose="02050604050505020204" pitchFamily="18" charset="0"/>
                <a:cs typeface="Aharoni" panose="02010803020104030203" pitchFamily="2" charset="-79"/>
              </a:rPr>
              <a:t> </a:t>
            </a:r>
            <a:r>
              <a:rPr lang="en-IN" sz="1600" dirty="0">
                <a:effectLst/>
                <a:latin typeface="Times New Roman" panose="02020603050405020304" pitchFamily="18" charset="0"/>
                <a:ea typeface="Bookman Old Style" panose="02050604050505020204" pitchFamily="18" charset="0"/>
                <a:cs typeface="Times New Roman" panose="02020603050405020304" pitchFamily="18" charset="0"/>
              </a:rPr>
              <a:t>question has 4 options and users can select any one.</a:t>
            </a:r>
            <a:endParaRPr lang="en-US" sz="1600" dirty="0">
              <a:effectLst/>
              <a:latin typeface="Times New Roman" panose="02020603050405020304" pitchFamily="18" charset="0"/>
              <a:ea typeface="Bookman Old Style" panose="0205060405050502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82254E-B822-1577-9A7D-714E5543226F}"/>
              </a:ext>
            </a:extLst>
          </p:cNvPr>
          <p:cNvPicPr>
            <a:picLocks noChangeAspect="1"/>
          </p:cNvPicPr>
          <p:nvPr/>
        </p:nvPicPr>
        <p:blipFill>
          <a:blip r:embed="rId3"/>
          <a:stretch>
            <a:fillRect/>
          </a:stretch>
        </p:blipFill>
        <p:spPr>
          <a:xfrm>
            <a:off x="5580112" y="620688"/>
            <a:ext cx="2911493" cy="5472608"/>
          </a:xfrm>
          <a:prstGeom prst="rect">
            <a:avLst/>
          </a:prstGeom>
        </p:spPr>
      </p:pic>
    </p:spTree>
    <p:extLst>
      <p:ext uri="{BB962C8B-B14F-4D97-AF65-F5344CB8AC3E}">
        <p14:creationId xmlns:p14="http://schemas.microsoft.com/office/powerpoint/2010/main" val="89301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534-2131-F84B-9961-31E31A342457}"/>
              </a:ext>
            </a:extLst>
          </p:cNvPr>
          <p:cNvSpPr>
            <a:spLocks noGrp="1"/>
          </p:cNvSpPr>
          <p:nvPr>
            <p:ph type="title"/>
          </p:nvPr>
        </p:nvSpPr>
        <p:spPr>
          <a:xfrm>
            <a:off x="529547" y="404664"/>
            <a:ext cx="3304497" cy="1453363"/>
          </a:xfrm>
        </p:spPr>
        <p:txBody>
          <a:bodyPr>
            <a:normAutofit/>
          </a:bodyPr>
          <a:lstStyle/>
          <a:p>
            <a:r>
              <a:rPr lang="en-IN" sz="3000" dirty="0">
                <a:solidFill>
                  <a:srgbClr val="FFC000"/>
                </a:solidFill>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FA6C62B5-8D4E-2B52-E2C0-008139890F96}"/>
              </a:ext>
            </a:extLst>
          </p:cNvPr>
          <p:cNvSpPr>
            <a:spLocks noGrp="1"/>
          </p:cNvSpPr>
          <p:nvPr>
            <p:ph idx="1"/>
          </p:nvPr>
        </p:nvSpPr>
        <p:spPr>
          <a:xfrm>
            <a:off x="538522" y="1628800"/>
            <a:ext cx="3466311" cy="4968552"/>
          </a:xfrm>
        </p:spPr>
        <p:txBody>
          <a:bodyPr>
            <a:normAutofit fontScale="92500" lnSpcReduction="20000"/>
          </a:bodyPr>
          <a:lstStyle/>
          <a:p>
            <a:pPr>
              <a:lnSpc>
                <a:spcPct val="150000"/>
              </a:lnSpc>
            </a:pPr>
            <a:r>
              <a:rPr lang="en-US" b="1" dirty="0">
                <a:solidFill>
                  <a:schemeClr val="accent4">
                    <a:lumMod val="60000"/>
                    <a:lumOff val="40000"/>
                  </a:schemeClr>
                </a:solidFill>
                <a:effectLst/>
                <a:latin typeface="Aharoni" panose="02010803020104030203" pitchFamily="2" charset="-79"/>
                <a:ea typeface="Times New Roman" panose="02020603050405020304" pitchFamily="18" charset="0"/>
                <a:cs typeface="Aharoni" panose="02010803020104030203" pitchFamily="2" charset="-79"/>
              </a:rPr>
              <a:t>Designing Introduction,  Login and Registration Window</a:t>
            </a:r>
          </a:p>
          <a:p>
            <a:pPr marL="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introduction window tells us about the QuizUp application and has a button that takes us to login window. </a:t>
            </a:r>
          </a:p>
          <a:p>
            <a:pPr marL="0" indent="0">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Login window asks users for their mail id and password to login in to their account and has a text asking user to sign up if they don’t have an account and takes user to sign up window.</a:t>
            </a:r>
          </a:p>
          <a:p>
            <a:pPr marL="0" indent="0">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Sign Up Window asks user to enter mail id and create a password to create a user account. It also has text that if user already have an account then it takes them to login window.</a:t>
            </a:r>
          </a:p>
          <a:p>
            <a:pPr marL="0" indent="0">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Both the login and signup window takes the user to Main window after clicking on login or sign up button.</a:t>
            </a:r>
          </a:p>
          <a:p>
            <a:pPr marL="0" indent="0">
              <a:buNone/>
            </a:pPr>
            <a:endParaRPr lang="en-IN" sz="16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9DF979C-5068-1D15-5294-B901BFFFF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963" y="437496"/>
            <a:ext cx="2448272" cy="4968552"/>
          </a:xfrm>
          <a:prstGeom prst="rect">
            <a:avLst/>
          </a:prstGeom>
        </p:spPr>
      </p:pic>
      <p:pic>
        <p:nvPicPr>
          <p:cNvPr id="6" name="Picture 5">
            <a:extLst>
              <a:ext uri="{FF2B5EF4-FFF2-40B4-BE49-F238E27FC236}">
                <a16:creationId xmlns:a16="http://schemas.microsoft.com/office/drawing/2014/main" id="{1538F785-F4E8-43A1-590E-3ED5818A5793}"/>
              </a:ext>
            </a:extLst>
          </p:cNvPr>
          <p:cNvPicPr>
            <a:picLocks noChangeAspect="1"/>
          </p:cNvPicPr>
          <p:nvPr/>
        </p:nvPicPr>
        <p:blipFill>
          <a:blip r:embed="rId4"/>
          <a:stretch>
            <a:fillRect/>
          </a:stretch>
        </p:blipFill>
        <p:spPr>
          <a:xfrm>
            <a:off x="6577030" y="437496"/>
            <a:ext cx="2421413" cy="4968552"/>
          </a:xfrm>
          <a:prstGeom prst="rect">
            <a:avLst/>
          </a:prstGeom>
        </p:spPr>
      </p:pic>
      <p:sp>
        <p:nvSpPr>
          <p:cNvPr id="9" name="TextBox 8">
            <a:extLst>
              <a:ext uri="{FF2B5EF4-FFF2-40B4-BE49-F238E27FC236}">
                <a16:creationId xmlns:a16="http://schemas.microsoft.com/office/drawing/2014/main" id="{43AA1531-BF41-87C6-B138-5B739AB4F0A7}"/>
              </a:ext>
            </a:extLst>
          </p:cNvPr>
          <p:cNvSpPr txBox="1"/>
          <p:nvPr/>
        </p:nvSpPr>
        <p:spPr>
          <a:xfrm>
            <a:off x="4278741" y="5517232"/>
            <a:ext cx="4833517" cy="338554"/>
          </a:xfrm>
          <a:prstGeom prst="rect">
            <a:avLst/>
          </a:prstGeom>
          <a:noFill/>
        </p:spPr>
        <p:txBody>
          <a:bodyPr wrap="square" rtlCol="0">
            <a:spAutoFit/>
          </a:bodyPr>
          <a:lstStyle/>
          <a:p>
            <a:r>
              <a:rPr lang="en-IN" sz="1600" b="1" dirty="0">
                <a:solidFill>
                  <a:srgbClr val="00B050"/>
                </a:solidFill>
                <a:latin typeface="Abadi" panose="020B0604020104020204" pitchFamily="34" charset="0"/>
              </a:rPr>
              <a:t> Introduction Window                 Login Window</a:t>
            </a:r>
          </a:p>
        </p:txBody>
      </p:sp>
    </p:spTree>
    <p:extLst>
      <p:ext uri="{BB962C8B-B14F-4D97-AF65-F5344CB8AC3E}">
        <p14:creationId xmlns:p14="http://schemas.microsoft.com/office/powerpoint/2010/main" val="94738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3F29-1D6F-4E57-6505-ABAFDDC8ED44}"/>
              </a:ext>
            </a:extLst>
          </p:cNvPr>
          <p:cNvSpPr>
            <a:spLocks noGrp="1"/>
          </p:cNvSpPr>
          <p:nvPr>
            <p:ph type="title"/>
          </p:nvPr>
        </p:nvSpPr>
        <p:spPr>
          <a:xfrm>
            <a:off x="615178" y="536636"/>
            <a:ext cx="2984404" cy="1453363"/>
          </a:xfrm>
        </p:spPr>
        <p:txBody>
          <a:bodyPr>
            <a:normAutofit/>
          </a:bodyPr>
          <a:lstStyle/>
          <a:p>
            <a:r>
              <a:rPr lang="en-IN" sz="3000" dirty="0">
                <a:solidFill>
                  <a:srgbClr val="FFC000"/>
                </a:solidFill>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1177097A-DAB2-F461-66B4-B9FA4491A2A7}"/>
              </a:ext>
            </a:extLst>
          </p:cNvPr>
          <p:cNvSpPr>
            <a:spLocks noGrp="1"/>
          </p:cNvSpPr>
          <p:nvPr>
            <p:ph idx="1"/>
          </p:nvPr>
        </p:nvSpPr>
        <p:spPr>
          <a:xfrm>
            <a:off x="601632" y="1844824"/>
            <a:ext cx="3466311" cy="4464496"/>
          </a:xfrm>
        </p:spPr>
        <p:txBody>
          <a:bodyPr>
            <a:normAutofit/>
          </a:bodyPr>
          <a:lstStyle/>
          <a:p>
            <a:r>
              <a:rPr lang="en-US" sz="2100" b="1" dirty="0">
                <a:solidFill>
                  <a:schemeClr val="accent4">
                    <a:lumMod val="60000"/>
                    <a:lumOff val="40000"/>
                  </a:schemeClr>
                </a:solidFill>
                <a:effectLst/>
                <a:latin typeface="Aharoni" panose="02010803020104030203" pitchFamily="2" charset="-79"/>
                <a:ea typeface="Times New Roman" panose="02020603050405020304" pitchFamily="18" charset="0"/>
                <a:cs typeface="Aharoni" panose="02010803020104030203" pitchFamily="2" charset="-79"/>
              </a:rPr>
              <a:t>Designing Main Window and Profile Window</a:t>
            </a:r>
          </a:p>
          <a:p>
            <a:pPr marL="0" indent="0">
              <a:buNone/>
            </a:pPr>
            <a:r>
              <a:rPr lang="en-IN" sz="1600" dirty="0">
                <a:latin typeface="Times New Roman" panose="02020603050405020304" pitchFamily="18" charset="0"/>
                <a:cs typeface="Times New Roman" panose="02020603050405020304" pitchFamily="18" charset="0"/>
              </a:rPr>
              <a:t>In the main window there are various quizzes, from which users can select they are titled according to date. There is also a calendar from which user can select a date and start attempting a quiz. It has a drawer which has many options such as profile, follow us, etc. and users can view their profile from there.</a:t>
            </a:r>
          </a:p>
          <a:p>
            <a:pPr marL="0" indent="0">
              <a:buNone/>
            </a:pPr>
            <a:r>
              <a:rPr lang="en-IN" sz="1600" dirty="0">
                <a:latin typeface="Times New Roman" panose="02020603050405020304" pitchFamily="18" charset="0"/>
                <a:cs typeface="Times New Roman" panose="02020603050405020304" pitchFamily="18" charset="0"/>
              </a:rPr>
              <a:t>Profile Window, from here users can see through which id they have logged in and can log out from there.</a:t>
            </a:r>
          </a:p>
        </p:txBody>
      </p:sp>
      <p:pic>
        <p:nvPicPr>
          <p:cNvPr id="4" name="Picture 3">
            <a:extLst>
              <a:ext uri="{FF2B5EF4-FFF2-40B4-BE49-F238E27FC236}">
                <a16:creationId xmlns:a16="http://schemas.microsoft.com/office/drawing/2014/main" id="{D321FBCB-3723-98B4-6E6B-EFB8D92041B8}"/>
              </a:ext>
            </a:extLst>
          </p:cNvPr>
          <p:cNvPicPr>
            <a:picLocks noChangeAspect="1"/>
          </p:cNvPicPr>
          <p:nvPr/>
        </p:nvPicPr>
        <p:blipFill>
          <a:blip r:embed="rId3"/>
          <a:stretch>
            <a:fillRect/>
          </a:stretch>
        </p:blipFill>
        <p:spPr>
          <a:xfrm>
            <a:off x="4073450" y="764704"/>
            <a:ext cx="2334384" cy="4752528"/>
          </a:xfrm>
          <a:prstGeom prst="rect">
            <a:avLst/>
          </a:prstGeom>
        </p:spPr>
      </p:pic>
      <p:pic>
        <p:nvPicPr>
          <p:cNvPr id="5" name="Picture 4">
            <a:extLst>
              <a:ext uri="{FF2B5EF4-FFF2-40B4-BE49-F238E27FC236}">
                <a16:creationId xmlns:a16="http://schemas.microsoft.com/office/drawing/2014/main" id="{BE1A9533-661C-55DC-F3A9-A37F9E9D9061}"/>
              </a:ext>
            </a:extLst>
          </p:cNvPr>
          <p:cNvPicPr>
            <a:picLocks noChangeAspect="1"/>
          </p:cNvPicPr>
          <p:nvPr/>
        </p:nvPicPr>
        <p:blipFill>
          <a:blip r:embed="rId4"/>
          <a:stretch>
            <a:fillRect/>
          </a:stretch>
        </p:blipFill>
        <p:spPr>
          <a:xfrm>
            <a:off x="6588224" y="764704"/>
            <a:ext cx="2334384" cy="4752528"/>
          </a:xfrm>
          <a:prstGeom prst="rect">
            <a:avLst/>
          </a:prstGeom>
        </p:spPr>
      </p:pic>
      <p:sp>
        <p:nvSpPr>
          <p:cNvPr id="6" name="TextBox 5">
            <a:extLst>
              <a:ext uri="{FF2B5EF4-FFF2-40B4-BE49-F238E27FC236}">
                <a16:creationId xmlns:a16="http://schemas.microsoft.com/office/drawing/2014/main" id="{3804C0FA-F8FD-D1C3-D58B-C4F4E521A0E8}"/>
              </a:ext>
            </a:extLst>
          </p:cNvPr>
          <p:cNvSpPr txBox="1"/>
          <p:nvPr/>
        </p:nvSpPr>
        <p:spPr>
          <a:xfrm>
            <a:off x="4067944" y="5688867"/>
            <a:ext cx="4854664" cy="369332"/>
          </a:xfrm>
          <a:prstGeom prst="rect">
            <a:avLst/>
          </a:prstGeom>
          <a:noFill/>
        </p:spPr>
        <p:txBody>
          <a:bodyPr wrap="square" rtlCol="0">
            <a:spAutoFit/>
          </a:bodyPr>
          <a:lstStyle/>
          <a:p>
            <a:r>
              <a:rPr lang="en-IN" dirty="0"/>
              <a:t>   </a:t>
            </a:r>
            <a:r>
              <a:rPr lang="en-IN" b="1" dirty="0">
                <a:solidFill>
                  <a:srgbClr val="00B050"/>
                </a:solidFill>
                <a:latin typeface="Abadi" panose="020B0604020104020204" pitchFamily="34" charset="0"/>
              </a:rPr>
              <a:t>Main Window                         Profile Window</a:t>
            </a:r>
          </a:p>
        </p:txBody>
      </p:sp>
    </p:spTree>
    <p:extLst>
      <p:ext uri="{BB962C8B-B14F-4D97-AF65-F5344CB8AC3E}">
        <p14:creationId xmlns:p14="http://schemas.microsoft.com/office/powerpoint/2010/main" val="346715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B734-680D-CA73-8085-0460563FE146}"/>
              </a:ext>
            </a:extLst>
          </p:cNvPr>
          <p:cNvSpPr>
            <a:spLocks noGrp="1"/>
          </p:cNvSpPr>
          <p:nvPr>
            <p:ph type="title"/>
          </p:nvPr>
        </p:nvSpPr>
        <p:spPr>
          <a:xfrm>
            <a:off x="467544" y="476672"/>
            <a:ext cx="2984404" cy="1453363"/>
          </a:xfrm>
        </p:spPr>
        <p:txBody>
          <a:bodyPr>
            <a:normAutofit/>
          </a:bodyPr>
          <a:lstStyle/>
          <a:p>
            <a:r>
              <a:rPr lang="en-IN" sz="3000" dirty="0">
                <a:solidFill>
                  <a:srgbClr val="FFC000"/>
                </a:solidFill>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6A867C2C-7C4D-EDC4-33F3-1BEB1CC68F92}"/>
              </a:ext>
            </a:extLst>
          </p:cNvPr>
          <p:cNvSpPr>
            <a:spLocks noGrp="1"/>
          </p:cNvSpPr>
          <p:nvPr>
            <p:ph idx="1"/>
          </p:nvPr>
        </p:nvSpPr>
        <p:spPr>
          <a:xfrm>
            <a:off x="471829" y="1700808"/>
            <a:ext cx="3178279" cy="4479948"/>
          </a:xfrm>
        </p:spPr>
        <p:txBody>
          <a:bodyPr>
            <a:normAutofit/>
          </a:bodyPr>
          <a:lstStyle/>
          <a:p>
            <a:r>
              <a:rPr lang="en-US" sz="1800" b="1" dirty="0">
                <a:solidFill>
                  <a:schemeClr val="accent4">
                    <a:lumMod val="60000"/>
                    <a:lumOff val="40000"/>
                  </a:schemeClr>
                </a:solidFill>
                <a:effectLst/>
                <a:latin typeface="Abadi" panose="020B0604020104020204" pitchFamily="34" charset="0"/>
                <a:ea typeface="Times New Roman" panose="02020603050405020304" pitchFamily="18" charset="0"/>
              </a:rPr>
              <a:t>Designing Question Window and Result Window</a:t>
            </a: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Question Window, question is displayed with its 4 options and user can select from any of the options. It also has few buttons such as next, previous, and submit to help user to go from one question to another and submit the quiz.</a:t>
            </a: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Result Window, users can see their score in the quiz. And users can also view the correct answers for each and every question in the quiz.</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D89A33FA-33EB-B316-07F1-8B0A6205E7DB}"/>
              </a:ext>
            </a:extLst>
          </p:cNvPr>
          <p:cNvPicPr>
            <a:picLocks noChangeAspect="1"/>
          </p:cNvPicPr>
          <p:nvPr/>
        </p:nvPicPr>
        <p:blipFill>
          <a:blip r:embed="rId3"/>
          <a:stretch>
            <a:fillRect/>
          </a:stretch>
        </p:blipFill>
        <p:spPr>
          <a:xfrm>
            <a:off x="3923928" y="620688"/>
            <a:ext cx="2376264" cy="4891651"/>
          </a:xfrm>
          <a:prstGeom prst="rect">
            <a:avLst/>
          </a:prstGeom>
        </p:spPr>
      </p:pic>
      <p:pic>
        <p:nvPicPr>
          <p:cNvPr id="6" name="Picture 5">
            <a:extLst>
              <a:ext uri="{FF2B5EF4-FFF2-40B4-BE49-F238E27FC236}">
                <a16:creationId xmlns:a16="http://schemas.microsoft.com/office/drawing/2014/main" id="{2811004B-DBCB-E0BA-E3CB-2753C07C6842}"/>
              </a:ext>
            </a:extLst>
          </p:cNvPr>
          <p:cNvPicPr>
            <a:picLocks noChangeAspect="1"/>
          </p:cNvPicPr>
          <p:nvPr/>
        </p:nvPicPr>
        <p:blipFill>
          <a:blip r:embed="rId4"/>
          <a:stretch>
            <a:fillRect/>
          </a:stretch>
        </p:blipFill>
        <p:spPr>
          <a:xfrm>
            <a:off x="6444208" y="620687"/>
            <a:ext cx="2376264" cy="4891651"/>
          </a:xfrm>
          <a:prstGeom prst="rect">
            <a:avLst/>
          </a:prstGeom>
        </p:spPr>
      </p:pic>
      <p:sp>
        <p:nvSpPr>
          <p:cNvPr id="7" name="TextBox 6">
            <a:extLst>
              <a:ext uri="{FF2B5EF4-FFF2-40B4-BE49-F238E27FC236}">
                <a16:creationId xmlns:a16="http://schemas.microsoft.com/office/drawing/2014/main" id="{69758B0F-7D74-42E7-9D62-6C2E5F026EB9}"/>
              </a:ext>
            </a:extLst>
          </p:cNvPr>
          <p:cNvSpPr txBox="1"/>
          <p:nvPr/>
        </p:nvSpPr>
        <p:spPr>
          <a:xfrm>
            <a:off x="3923928" y="5661248"/>
            <a:ext cx="4896544" cy="369332"/>
          </a:xfrm>
          <a:prstGeom prst="rect">
            <a:avLst/>
          </a:prstGeom>
          <a:noFill/>
        </p:spPr>
        <p:txBody>
          <a:bodyPr wrap="square" rtlCol="0">
            <a:spAutoFit/>
          </a:bodyPr>
          <a:lstStyle/>
          <a:p>
            <a:r>
              <a:rPr lang="en-IN" dirty="0"/>
              <a:t>   </a:t>
            </a:r>
            <a:r>
              <a:rPr lang="en-IN" dirty="0">
                <a:solidFill>
                  <a:srgbClr val="00B050"/>
                </a:solidFill>
                <a:latin typeface="Abadi" panose="020B0604020104020204" pitchFamily="34" charset="0"/>
              </a:rPr>
              <a:t>Question Window                   Result window  </a:t>
            </a:r>
          </a:p>
        </p:txBody>
      </p:sp>
    </p:spTree>
    <p:extLst>
      <p:ext uri="{BB962C8B-B14F-4D97-AF65-F5344CB8AC3E}">
        <p14:creationId xmlns:p14="http://schemas.microsoft.com/office/powerpoint/2010/main" val="388980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BBB6-8E12-80A0-1C33-96951348A365}"/>
              </a:ext>
            </a:extLst>
          </p:cNvPr>
          <p:cNvSpPr>
            <a:spLocks noGrp="1"/>
          </p:cNvSpPr>
          <p:nvPr>
            <p:ph type="title"/>
          </p:nvPr>
        </p:nvSpPr>
        <p:spPr>
          <a:xfrm>
            <a:off x="619431" y="808055"/>
            <a:ext cx="2984404" cy="1453363"/>
          </a:xfrm>
        </p:spPr>
        <p:txBody>
          <a:bodyPr>
            <a:normAutofit/>
          </a:bodyPr>
          <a:lstStyle/>
          <a:p>
            <a:r>
              <a:rPr lang="en-IN" sz="3600" dirty="0">
                <a:solidFill>
                  <a:srgbClr val="FFC000"/>
                </a:solidFill>
                <a:latin typeface="Algerian" panose="04020705040A02060702" pitchFamily="82" charset="0"/>
              </a:rPr>
              <a:t>Result</a:t>
            </a:r>
          </a:p>
        </p:txBody>
      </p:sp>
      <p:sp>
        <p:nvSpPr>
          <p:cNvPr id="3" name="Content Placeholder 2">
            <a:extLst>
              <a:ext uri="{FF2B5EF4-FFF2-40B4-BE49-F238E27FC236}">
                <a16:creationId xmlns:a16="http://schemas.microsoft.com/office/drawing/2014/main" id="{8C3A35D4-4DF6-FDF8-E1B5-4467ECE40C83}"/>
              </a:ext>
            </a:extLst>
          </p:cNvPr>
          <p:cNvSpPr>
            <a:spLocks noGrp="1"/>
          </p:cNvSpPr>
          <p:nvPr>
            <p:ph idx="1"/>
          </p:nvPr>
        </p:nvSpPr>
        <p:spPr>
          <a:xfrm>
            <a:off x="601633" y="2261420"/>
            <a:ext cx="3002202" cy="3637935"/>
          </a:xfrm>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With the help of the above explained methodology the </a:t>
            </a:r>
            <a:r>
              <a:rPr lang="en-US" b="1" dirty="0">
                <a:latin typeface="Times New Roman" panose="02020603050405020304" pitchFamily="18" charset="0"/>
                <a:ea typeface="Times New Roman" panose="02020603050405020304" pitchFamily="18" charset="0"/>
              </a:rPr>
              <a:t>D</a:t>
            </a:r>
            <a:r>
              <a:rPr lang="en-US" b="1" dirty="0">
                <a:effectLst/>
                <a:latin typeface="Times New Roman" panose="02020603050405020304" pitchFamily="18" charset="0"/>
                <a:ea typeface="Times New Roman" panose="02020603050405020304" pitchFamily="18" charset="0"/>
              </a:rPr>
              <a:t>esigning of a QuizUp – A Quiz Application</a:t>
            </a:r>
            <a:r>
              <a:rPr lang="en-US" dirty="0">
                <a:effectLst/>
                <a:latin typeface="Times New Roman" panose="02020603050405020304" pitchFamily="18" charset="0"/>
                <a:ea typeface="Times New Roman" panose="02020603050405020304" pitchFamily="18" charset="0"/>
              </a:rPr>
              <a:t> was successfully completed and the designed QuizUp Application does work perfectly.</a:t>
            </a:r>
            <a:endParaRPr lang="en-IN" dirty="0"/>
          </a:p>
        </p:txBody>
      </p:sp>
      <p:pic>
        <p:nvPicPr>
          <p:cNvPr id="4" name="Picture 3">
            <a:extLst>
              <a:ext uri="{FF2B5EF4-FFF2-40B4-BE49-F238E27FC236}">
                <a16:creationId xmlns:a16="http://schemas.microsoft.com/office/drawing/2014/main" id="{F96FE06F-9087-3AF8-4109-3E54B23C9256}"/>
              </a:ext>
            </a:extLst>
          </p:cNvPr>
          <p:cNvPicPr>
            <a:picLocks noChangeAspect="1"/>
          </p:cNvPicPr>
          <p:nvPr/>
        </p:nvPicPr>
        <p:blipFill>
          <a:blip r:embed="rId3"/>
          <a:stretch>
            <a:fillRect/>
          </a:stretch>
        </p:blipFill>
        <p:spPr>
          <a:xfrm>
            <a:off x="4067944" y="808055"/>
            <a:ext cx="2232248" cy="4565161"/>
          </a:xfrm>
          <a:prstGeom prst="rect">
            <a:avLst/>
          </a:prstGeom>
        </p:spPr>
      </p:pic>
      <p:pic>
        <p:nvPicPr>
          <p:cNvPr id="8" name="Picture 7">
            <a:extLst>
              <a:ext uri="{FF2B5EF4-FFF2-40B4-BE49-F238E27FC236}">
                <a16:creationId xmlns:a16="http://schemas.microsoft.com/office/drawing/2014/main" id="{072D24E9-7BF2-EC8F-C2EF-221E4315542B}"/>
              </a:ext>
            </a:extLst>
          </p:cNvPr>
          <p:cNvPicPr>
            <a:picLocks noChangeAspect="1"/>
          </p:cNvPicPr>
          <p:nvPr/>
        </p:nvPicPr>
        <p:blipFill>
          <a:blip r:embed="rId4"/>
          <a:stretch>
            <a:fillRect/>
          </a:stretch>
        </p:blipFill>
        <p:spPr>
          <a:xfrm>
            <a:off x="6516216" y="808055"/>
            <a:ext cx="2232248" cy="4565160"/>
          </a:xfrm>
          <a:prstGeom prst="rect">
            <a:avLst/>
          </a:prstGeom>
        </p:spPr>
      </p:pic>
    </p:spTree>
    <p:extLst>
      <p:ext uri="{BB962C8B-B14F-4D97-AF65-F5344CB8AC3E}">
        <p14:creationId xmlns:p14="http://schemas.microsoft.com/office/powerpoint/2010/main" val="57488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8">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1080" y="699565"/>
            <a:ext cx="2664849" cy="5156200"/>
            <a:chOff x="7807230" y="2012810"/>
            <a:chExt cx="3251252" cy="3459865"/>
          </a:xfrm>
        </p:grpSpPr>
        <p:sp>
          <p:nvSpPr>
            <p:cNvPr id="26" name="Rectangle 19">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39575" y="699565"/>
            <a:ext cx="2664849" cy="5156200"/>
            <a:chOff x="7807230" y="2012810"/>
            <a:chExt cx="3251252" cy="3459865"/>
          </a:xfrm>
        </p:grpSpPr>
        <p:sp>
          <p:nvSpPr>
            <p:cNvPr id="24" name="Rectangle 23">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78069" y="699565"/>
            <a:ext cx="2664849" cy="5156200"/>
            <a:chOff x="7807230" y="2012810"/>
            <a:chExt cx="3251252" cy="3459865"/>
          </a:xfrm>
        </p:grpSpPr>
        <p:sp>
          <p:nvSpPr>
            <p:cNvPr id="28" name="Rectangle 27">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02FA7DB3-398B-2D4A-3158-E170D04FF619}"/>
              </a:ext>
            </a:extLst>
          </p:cNvPr>
          <p:cNvPicPr>
            <a:picLocks noChangeAspect="1"/>
          </p:cNvPicPr>
          <p:nvPr/>
        </p:nvPicPr>
        <p:blipFill>
          <a:blip r:embed="rId2"/>
          <a:stretch>
            <a:fillRect/>
          </a:stretch>
        </p:blipFill>
        <p:spPr>
          <a:xfrm>
            <a:off x="621254" y="880453"/>
            <a:ext cx="2236531" cy="4809744"/>
          </a:xfrm>
          <a:prstGeom prst="rect">
            <a:avLst/>
          </a:prstGeom>
        </p:spPr>
      </p:pic>
      <p:pic>
        <p:nvPicPr>
          <p:cNvPr id="5" name="Picture 4">
            <a:extLst>
              <a:ext uri="{FF2B5EF4-FFF2-40B4-BE49-F238E27FC236}">
                <a16:creationId xmlns:a16="http://schemas.microsoft.com/office/drawing/2014/main" id="{FBD41F83-8617-0163-71D0-E34344DD8C8D}"/>
              </a:ext>
            </a:extLst>
          </p:cNvPr>
          <p:cNvPicPr>
            <a:picLocks noChangeAspect="1"/>
          </p:cNvPicPr>
          <p:nvPr/>
        </p:nvPicPr>
        <p:blipFill>
          <a:blip r:embed="rId3"/>
          <a:stretch>
            <a:fillRect/>
          </a:stretch>
        </p:blipFill>
        <p:spPr>
          <a:xfrm>
            <a:off x="6298240" y="872793"/>
            <a:ext cx="2224506" cy="4809744"/>
          </a:xfrm>
          <a:prstGeom prst="rect">
            <a:avLst/>
          </a:prstGeom>
        </p:spPr>
      </p:pic>
      <p:pic>
        <p:nvPicPr>
          <p:cNvPr id="4" name="Picture 3">
            <a:extLst>
              <a:ext uri="{FF2B5EF4-FFF2-40B4-BE49-F238E27FC236}">
                <a16:creationId xmlns:a16="http://schemas.microsoft.com/office/drawing/2014/main" id="{0E9343D2-B07E-4953-975A-262205AD5E1A}"/>
              </a:ext>
            </a:extLst>
          </p:cNvPr>
          <p:cNvPicPr>
            <a:picLocks noChangeAspect="1"/>
          </p:cNvPicPr>
          <p:nvPr/>
        </p:nvPicPr>
        <p:blipFill>
          <a:blip r:embed="rId4"/>
          <a:stretch>
            <a:fillRect/>
          </a:stretch>
        </p:blipFill>
        <p:spPr>
          <a:xfrm>
            <a:off x="3464504" y="872793"/>
            <a:ext cx="2212483" cy="4809744"/>
          </a:xfrm>
          <a:prstGeom prst="rect">
            <a:avLst/>
          </a:prstGeom>
        </p:spPr>
      </p:pic>
    </p:spTree>
    <p:extLst>
      <p:ext uri="{BB962C8B-B14F-4D97-AF65-F5344CB8AC3E}">
        <p14:creationId xmlns:p14="http://schemas.microsoft.com/office/powerpoint/2010/main" val="29736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1080" y="699565"/>
            <a:ext cx="2664849" cy="5156200"/>
            <a:chOff x="7807230" y="2012810"/>
            <a:chExt cx="3251252" cy="3459865"/>
          </a:xfrm>
        </p:grpSpPr>
        <p:sp>
          <p:nvSpPr>
            <p:cNvPr id="20" name="Rectangle 19">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C6B8E3-8217-E318-0AAF-B8D57E5B5867}"/>
              </a:ext>
            </a:extLst>
          </p:cNvPr>
          <p:cNvPicPr>
            <a:picLocks noChangeAspect="1"/>
          </p:cNvPicPr>
          <p:nvPr/>
        </p:nvPicPr>
        <p:blipFill>
          <a:blip r:embed="rId2"/>
          <a:stretch>
            <a:fillRect/>
          </a:stretch>
        </p:blipFill>
        <p:spPr>
          <a:xfrm>
            <a:off x="627263" y="872793"/>
            <a:ext cx="2212483" cy="4809744"/>
          </a:xfrm>
          <a:prstGeom prst="rect">
            <a:avLst/>
          </a:prstGeom>
        </p:spPr>
      </p:pic>
      <p:grpSp>
        <p:nvGrpSpPr>
          <p:cNvPr id="23" name="Group 22">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39575" y="699565"/>
            <a:ext cx="2664849" cy="5156200"/>
            <a:chOff x="7807230" y="2012810"/>
            <a:chExt cx="3251252" cy="3459865"/>
          </a:xfrm>
        </p:grpSpPr>
        <p:sp>
          <p:nvSpPr>
            <p:cNvPr id="24" name="Rectangle 23">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7434481-B4B6-8ED4-3D3C-551C0C3872B9}"/>
              </a:ext>
            </a:extLst>
          </p:cNvPr>
          <p:cNvPicPr>
            <a:picLocks noChangeAspect="1"/>
          </p:cNvPicPr>
          <p:nvPr/>
        </p:nvPicPr>
        <p:blipFill>
          <a:blip r:embed="rId3"/>
          <a:stretch>
            <a:fillRect/>
          </a:stretch>
        </p:blipFill>
        <p:spPr>
          <a:xfrm>
            <a:off x="3456825" y="872793"/>
            <a:ext cx="2224506" cy="4809744"/>
          </a:xfrm>
          <a:prstGeom prst="rect">
            <a:avLst/>
          </a:prstGeom>
        </p:spPr>
      </p:pic>
      <p:grpSp>
        <p:nvGrpSpPr>
          <p:cNvPr id="27" name="Group 26">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78069" y="699565"/>
            <a:ext cx="2664849" cy="5156200"/>
            <a:chOff x="7807230" y="2012810"/>
            <a:chExt cx="3251252" cy="3459865"/>
          </a:xfrm>
        </p:grpSpPr>
        <p:sp>
          <p:nvSpPr>
            <p:cNvPr id="28" name="Rectangle 27">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3B1F40D0-49BC-F22C-A6B4-0003F4D84D78}"/>
              </a:ext>
            </a:extLst>
          </p:cNvPr>
          <p:cNvPicPr>
            <a:picLocks noChangeAspect="1"/>
          </p:cNvPicPr>
          <p:nvPr/>
        </p:nvPicPr>
        <p:blipFill>
          <a:blip r:embed="rId4"/>
          <a:stretch>
            <a:fillRect/>
          </a:stretch>
        </p:blipFill>
        <p:spPr>
          <a:xfrm>
            <a:off x="6298241" y="872793"/>
            <a:ext cx="2224506" cy="4809744"/>
          </a:xfrm>
          <a:prstGeom prst="rect">
            <a:avLst/>
          </a:prstGeom>
        </p:spPr>
      </p:pic>
    </p:spTree>
    <p:extLst>
      <p:ext uri="{BB962C8B-B14F-4D97-AF65-F5344CB8AC3E}">
        <p14:creationId xmlns:p14="http://schemas.microsoft.com/office/powerpoint/2010/main" val="3313751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332</TotalTime>
  <Words>642</Words>
  <Application>Microsoft Office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Abadi</vt:lpstr>
      <vt:lpstr>Aharoni</vt:lpstr>
      <vt:lpstr>Algerian</vt:lpstr>
      <vt:lpstr>Arial</vt:lpstr>
      <vt:lpstr>Bahnschrift Light</vt:lpstr>
      <vt:lpstr>Calibri</vt:lpstr>
      <vt:lpstr>Calibri Light</vt:lpstr>
      <vt:lpstr>Symbol</vt:lpstr>
      <vt:lpstr>Times New Roman</vt:lpstr>
      <vt:lpstr>Celestial</vt:lpstr>
      <vt:lpstr>QuizUp – A Quiz application</vt:lpstr>
      <vt:lpstr>Introduction</vt:lpstr>
      <vt:lpstr>Introduction</vt:lpstr>
      <vt:lpstr>methodology</vt:lpstr>
      <vt:lpstr>methodology</vt:lpstr>
      <vt:lpstr>Methodology</vt:lpstr>
      <vt:lpstr>Result</vt:lpstr>
      <vt:lpstr>PowerPoint Presentation</vt:lpstr>
      <vt:lpstr>PowerPoint Presentation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Shivang Mahendra</cp:lastModifiedBy>
  <cp:revision>23</cp:revision>
  <dcterms:created xsi:type="dcterms:W3CDTF">2023-01-27T17:31:35Z</dcterms:created>
  <dcterms:modified xsi:type="dcterms:W3CDTF">2023-07-23T06:14:18Z</dcterms:modified>
</cp:coreProperties>
</file>