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7/5/2024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0E90-C91B-23AA-AD71-561627DC632C}"/>
              </a:ext>
            </a:extLst>
          </p:cNvPr>
          <p:cNvSpPr>
            <a:spLocks noGrp="1"/>
          </p:cNvSpPr>
          <p:nvPr>
            <p:ph type="ctrTitle"/>
          </p:nvPr>
        </p:nvSpPr>
        <p:spPr>
          <a:xfrm>
            <a:off x="2692398" y="1743312"/>
            <a:ext cx="6815669" cy="1515533"/>
          </a:xfrm>
        </p:spPr>
        <p:txBody>
          <a:bodyPr/>
          <a:lstStyle/>
          <a:p>
            <a:r>
              <a:rPr lang="en-IN" b="1" dirty="0"/>
              <a:t>Product Review Analyzer Using ML</a:t>
            </a:r>
          </a:p>
        </p:txBody>
      </p:sp>
      <p:sp>
        <p:nvSpPr>
          <p:cNvPr id="3" name="Subtitle 2">
            <a:extLst>
              <a:ext uri="{FF2B5EF4-FFF2-40B4-BE49-F238E27FC236}">
                <a16:creationId xmlns:a16="http://schemas.microsoft.com/office/drawing/2014/main" id="{B3B75E75-C06B-0E10-C2E1-E76BE3F56D8E}"/>
              </a:ext>
            </a:extLst>
          </p:cNvPr>
          <p:cNvSpPr>
            <a:spLocks noGrp="1"/>
          </p:cNvSpPr>
          <p:nvPr>
            <p:ph type="subTitle" idx="1"/>
          </p:nvPr>
        </p:nvSpPr>
        <p:spPr>
          <a:xfrm>
            <a:off x="2692398" y="3962397"/>
            <a:ext cx="6815669" cy="1320802"/>
          </a:xfrm>
        </p:spPr>
        <p:txBody>
          <a:bodyPr>
            <a:normAutofit fontScale="92500"/>
          </a:bodyPr>
          <a:lstStyle/>
          <a:p>
            <a:pPr algn="l"/>
            <a:r>
              <a:rPr lang="en-IN" b="1" dirty="0"/>
              <a:t>Mentor Name :-</a:t>
            </a:r>
            <a:r>
              <a:rPr lang="en-IN" dirty="0"/>
              <a:t>						   Student Name :-</a:t>
            </a:r>
          </a:p>
          <a:p>
            <a:pPr algn="l"/>
            <a:r>
              <a:rPr lang="en-IN" b="1" dirty="0" err="1"/>
              <a:t>Dr.</a:t>
            </a:r>
            <a:r>
              <a:rPr lang="en-IN" b="1" dirty="0"/>
              <a:t> Neeraj Kumar Pandey</a:t>
            </a:r>
            <a:r>
              <a:rPr lang="en-IN" dirty="0"/>
              <a:t>                           Shivang Mahendra</a:t>
            </a:r>
          </a:p>
          <a:p>
            <a:pPr algn="l"/>
            <a:r>
              <a:rPr lang="en-IN" dirty="0"/>
              <a:t>                                                                       Univ. Roll No :-2019103</a:t>
            </a:r>
          </a:p>
        </p:txBody>
      </p:sp>
    </p:spTree>
    <p:extLst>
      <p:ext uri="{BB962C8B-B14F-4D97-AF65-F5344CB8AC3E}">
        <p14:creationId xmlns:p14="http://schemas.microsoft.com/office/powerpoint/2010/main" val="521889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56008A-733B-7FB3-E9F0-8542242A692C}"/>
              </a:ext>
            </a:extLst>
          </p:cNvPr>
          <p:cNvSpPr txBox="1"/>
          <p:nvPr/>
        </p:nvSpPr>
        <p:spPr>
          <a:xfrm>
            <a:off x="1406013" y="1366684"/>
            <a:ext cx="9340645" cy="3787383"/>
          </a:xfrm>
          <a:prstGeom prst="rect">
            <a:avLst/>
          </a:prstGeom>
          <a:noFill/>
        </p:spPr>
        <p:txBody>
          <a:bodyPr wrap="square" rtlCol="0">
            <a:spAutoFit/>
          </a:bodyPr>
          <a:lstStyle/>
          <a:p>
            <a:pPr marL="285750" lvl="0" indent="-285750">
              <a:lnSpc>
                <a:spcPct val="150000"/>
              </a:lnSpc>
              <a:spcAft>
                <a:spcPts val="0"/>
              </a:spcAft>
              <a:buFont typeface="Wingdings" panose="05000000000000000000" pitchFamily="2" charset="2"/>
              <a:buChar char="q"/>
            </a:pPr>
            <a:r>
              <a:rPr lang="en-IN" sz="1800" dirty="0">
                <a:effectLst/>
                <a:latin typeface="Times New Roman" panose="02020603050405020304" pitchFamily="18" charset="0"/>
                <a:ea typeface="Times New Roman" panose="02020603050405020304" pitchFamily="18" charset="0"/>
              </a:rPr>
              <a:t>	Handling Sarcasm and Irony: Detecting sarcasm in reviews is difficult due to the tone of 	context and is often missed by automated systems.</a:t>
            </a:r>
          </a:p>
          <a:p>
            <a:pPr marL="285750" lvl="0" indent="-285750">
              <a:lnSpc>
                <a:spcPct val="150000"/>
              </a:lnSpc>
              <a:spcAft>
                <a:spcPts val="0"/>
              </a:spcAft>
              <a:buFont typeface="Wingdings" panose="05000000000000000000" pitchFamily="2" charset="2"/>
              <a:buChar char="q"/>
            </a:pPr>
            <a:endParaRPr lang="en-US" sz="1800" dirty="0">
              <a:effectLst/>
              <a:latin typeface="Calibri" panose="020F0502020204030204" pitchFamily="34" charset="0"/>
              <a:ea typeface="Calibri" panose="020F0502020204030204" pitchFamily="34" charset="0"/>
            </a:endParaRPr>
          </a:p>
          <a:p>
            <a:pPr marL="285750" lvl="0" indent="-285750">
              <a:lnSpc>
                <a:spcPct val="150000"/>
              </a:lnSpc>
              <a:spcAft>
                <a:spcPts val="0"/>
              </a:spcAft>
              <a:buFont typeface="Wingdings" panose="05000000000000000000" pitchFamily="2" charset="2"/>
              <a:buChar char="q"/>
            </a:pPr>
            <a:r>
              <a:rPr lang="en-IN" sz="1800" dirty="0">
                <a:effectLst/>
                <a:latin typeface="Times New Roman" panose="02020603050405020304" pitchFamily="18" charset="0"/>
                <a:ea typeface="Times New Roman" panose="02020603050405020304" pitchFamily="18" charset="0"/>
              </a:rPr>
              <a:t>	Real-Time Analysis: Processing of large amounts of revies in real-time will require better 	infrastructure, powerful servers, efficient algorithms and high preprocessing of data on which 	the WebApp is deployed.</a:t>
            </a:r>
            <a:endParaRPr lang="en-US" sz="1800" dirty="0">
              <a:effectLst/>
              <a:latin typeface="Calibri" panose="020F0502020204030204" pitchFamily="34" charset="0"/>
              <a:ea typeface="Calibri" panose="020F0502020204030204" pitchFamily="34" charset="0"/>
            </a:endParaRPr>
          </a:p>
          <a:p>
            <a:pPr marL="285750" lvl="0" indent="-285750">
              <a:lnSpc>
                <a:spcPct val="150000"/>
              </a:lnSpc>
              <a:spcAft>
                <a:spcPts val="0"/>
              </a:spcAft>
              <a:buFont typeface="Wingdings" panose="05000000000000000000" pitchFamily="2" charset="2"/>
              <a:buChar char="q"/>
            </a:pPr>
            <a:endParaRPr lang="en-IN" sz="1800" dirty="0">
              <a:effectLst/>
              <a:latin typeface="Times New Roman" panose="02020603050405020304" pitchFamily="18" charset="0"/>
              <a:ea typeface="Times New Roman" panose="02020603050405020304" pitchFamily="18" charset="0"/>
            </a:endParaRPr>
          </a:p>
          <a:p>
            <a:pPr marL="285750" lvl="0" indent="-285750">
              <a:lnSpc>
                <a:spcPct val="150000"/>
              </a:lnSpc>
              <a:spcAft>
                <a:spcPts val="0"/>
              </a:spcAft>
              <a:buFont typeface="Wingdings" panose="05000000000000000000" pitchFamily="2" charset="2"/>
              <a:buChar char="q"/>
            </a:pPr>
            <a:r>
              <a:rPr lang="en-IN" sz="1800" dirty="0">
                <a:effectLst/>
                <a:latin typeface="Times New Roman" panose="02020603050405020304" pitchFamily="18" charset="0"/>
                <a:ea typeface="Times New Roman" panose="02020603050405020304" pitchFamily="18" charset="0"/>
              </a:rPr>
              <a:t>	Multilingual Sentiment Analysis: Making the sentiment analysis to accept and process reviews 	in different local languages.</a:t>
            </a:r>
            <a:endParaRPr lang="en-US"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101269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Thank You Vector Art, Icons, and Graphics for Free Download">
            <a:extLst>
              <a:ext uri="{FF2B5EF4-FFF2-40B4-BE49-F238E27FC236}">
                <a16:creationId xmlns:a16="http://schemas.microsoft.com/office/drawing/2014/main" id="{E45261BB-1D0F-832E-EF9C-09291A7BA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903" y="1524000"/>
            <a:ext cx="4306529"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27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603A-B5EE-0F98-54ED-6E7F3CC53A6E}"/>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41CB6601-5927-5FE2-4181-D0A200976510}"/>
              </a:ext>
            </a:extLst>
          </p:cNvPr>
          <p:cNvSpPr>
            <a:spLocks noGrp="1"/>
          </p:cNvSpPr>
          <p:nvPr>
            <p:ph idx="1"/>
          </p:nvPr>
        </p:nvSpPr>
        <p:spPr/>
        <p:txBody>
          <a:bodyPr>
            <a:normAutofit/>
          </a:bodyPr>
          <a:lstStyle/>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We have to create a Product Review Analyzer that will analyze the reviews provided by user of the products used by them and classify them as positive or negative depending on the user’s review.</a:t>
            </a:r>
          </a:p>
          <a:p>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rPr>
              <a:t>In this project, I have created a WebApp using html, CSS, bootstrap CSS for frontend and flask python framework for backend.</a:t>
            </a: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In frontend we take review as input from user or owner and in the backend using machine learning Long Short Term Memory (LSTM) algorithm we analyze the input and provide the results as positive or negative on the WebApp.</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In backend, we preprocess the input which we receive from frontend and then pass it to our model which is based on LSTM then process it and give the output back to the WebApp and show it to the user.</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6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4259268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6DC68C-14BE-561D-0D62-A4480ABFA2A2}"/>
              </a:ext>
            </a:extLst>
          </p:cNvPr>
          <p:cNvSpPr txBox="1"/>
          <p:nvPr/>
        </p:nvSpPr>
        <p:spPr>
          <a:xfrm>
            <a:off x="1189703" y="1256071"/>
            <a:ext cx="9812594" cy="1294393"/>
          </a:xfrm>
          <a:prstGeom prst="rect">
            <a:avLst/>
          </a:prstGeom>
          <a:noFill/>
        </p:spPr>
        <p:txBody>
          <a:bodyPr wrap="square" rtlCol="0">
            <a:spAutoFit/>
          </a:bodyPr>
          <a:lstStyle/>
          <a:p>
            <a:pPr marL="285750" algn="just">
              <a:lnSpc>
                <a:spcPct val="150000"/>
              </a:lnSpc>
              <a:spcBef>
                <a:spcPts val="600"/>
              </a:spcBef>
              <a:spcAft>
                <a:spcPts val="600"/>
              </a:spcAft>
            </a:pPr>
            <a:r>
              <a:rPr lang="en-US" sz="1800" dirty="0">
                <a:effectLst/>
                <a:latin typeface="Times New Roman" panose="02020603050405020304" pitchFamily="18" charset="0"/>
                <a:ea typeface="Times New Roman" panose="02020603050405020304" pitchFamily="18" charset="0"/>
              </a:rPr>
              <a:t>This is very useful for product owners as they can insert large number of reviews and get the analysis of whether their product is being liked by the public or not and what further improvements are needed to be done. This will help owners to provide better products and services to customers and earn more.</a:t>
            </a:r>
            <a:endParaRPr lang="en-US" sz="1800" dirty="0">
              <a:effectLst/>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ED33A510-AD13-4D5D-8304-E7C6784F2937}"/>
              </a:ext>
            </a:extLst>
          </p:cNvPr>
          <p:cNvPicPr>
            <a:picLocks noChangeAspect="1"/>
          </p:cNvPicPr>
          <p:nvPr/>
        </p:nvPicPr>
        <p:blipFill>
          <a:blip r:embed="rId2"/>
          <a:stretch>
            <a:fillRect/>
          </a:stretch>
        </p:blipFill>
        <p:spPr>
          <a:xfrm>
            <a:off x="1843548" y="2861186"/>
            <a:ext cx="8504903" cy="3116826"/>
          </a:xfrm>
          <a:prstGeom prst="rect">
            <a:avLst/>
          </a:prstGeom>
        </p:spPr>
      </p:pic>
    </p:spTree>
    <p:extLst>
      <p:ext uri="{BB962C8B-B14F-4D97-AF65-F5344CB8AC3E}">
        <p14:creationId xmlns:p14="http://schemas.microsoft.com/office/powerpoint/2010/main" val="2780725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C41B9-16E0-E531-97A7-A6BD0ECA6B6A}"/>
              </a:ext>
            </a:extLst>
          </p:cNvPr>
          <p:cNvSpPr>
            <a:spLocks noGrp="1"/>
          </p:cNvSpPr>
          <p:nvPr>
            <p:ph type="title"/>
          </p:nvPr>
        </p:nvSpPr>
        <p:spPr/>
        <p:txBody>
          <a:bodyPr/>
          <a:lstStyle/>
          <a:p>
            <a:r>
              <a:rPr lang="en-IN" b="1" dirty="0"/>
              <a:t>Methodology</a:t>
            </a:r>
          </a:p>
        </p:txBody>
      </p:sp>
      <p:sp>
        <p:nvSpPr>
          <p:cNvPr id="3" name="Content Placeholder 2">
            <a:extLst>
              <a:ext uri="{FF2B5EF4-FFF2-40B4-BE49-F238E27FC236}">
                <a16:creationId xmlns:a16="http://schemas.microsoft.com/office/drawing/2014/main" id="{9CD99411-8B2E-B09A-16C2-A159E6D2D653}"/>
              </a:ext>
            </a:extLst>
          </p:cNvPr>
          <p:cNvSpPr>
            <a:spLocks noGrp="1"/>
          </p:cNvSpPr>
          <p:nvPr>
            <p:ph idx="1"/>
          </p:nvPr>
        </p:nvSpPr>
        <p:spPr/>
        <p:txBody>
          <a:bodyPr>
            <a:normAutofit/>
          </a:bodyPr>
          <a:lstStyle/>
          <a:p>
            <a:pPr>
              <a:lnSpc>
                <a:spcPct val="150000"/>
              </a:lnSpc>
              <a:spcAft>
                <a:spcPts val="0"/>
              </a:spcAft>
            </a:pPr>
            <a:r>
              <a:rPr lang="en-US" sz="1800" b="1" dirty="0">
                <a:effectLst/>
                <a:latin typeface="Times New Roman" panose="02020603050405020304" pitchFamily="18" charset="0"/>
                <a:ea typeface="Times New Roman" panose="02020603050405020304" pitchFamily="18" charset="0"/>
              </a:rPr>
              <a:t>Front-End</a:t>
            </a:r>
            <a:r>
              <a:rPr lang="en-US" sz="1800" b="1" dirty="0">
                <a:latin typeface="Calibri" panose="020F0502020204030204" pitchFamily="34" charset="0"/>
                <a:ea typeface="Calibri" panose="020F0502020204030204" pitchFamily="34" charset="0"/>
              </a:rPr>
              <a:t>  :-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For Front-End of Product Review Analyzer, I have used HTML, CSS and bootstrap framework CSS. In 	this front end we take review from user and pass it to backend which processes it and gives back the 	sentiment classification to front end and user can view it.</a:t>
            </a:r>
          </a:p>
          <a:p>
            <a:pPr>
              <a:lnSpc>
                <a:spcPct val="150000"/>
              </a:lnSpc>
              <a:spcAft>
                <a:spcPts val="0"/>
              </a:spcAft>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0"/>
              </a:spcAft>
            </a:pPr>
            <a:r>
              <a:rPr lang="en-US" sz="1800" b="1" dirty="0">
                <a:effectLst/>
                <a:latin typeface="Times New Roman" panose="02020603050405020304" pitchFamily="18" charset="0"/>
                <a:ea typeface="Times New Roman" panose="02020603050405020304" pitchFamily="18" charset="0"/>
              </a:rPr>
              <a:t>Back-End :-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For Back-End of this Project on Product Review Analyzer, I have python framework Flask. Back-End passes the input to the LSTM model and gets the output from it i.e. sentiment class (positive or negative).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31269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18B691-CCFC-A5F7-B6CF-8AB28D50BA8A}"/>
              </a:ext>
            </a:extLst>
          </p:cNvPr>
          <p:cNvSpPr txBox="1"/>
          <p:nvPr/>
        </p:nvSpPr>
        <p:spPr>
          <a:xfrm>
            <a:off x="1248697" y="1071717"/>
            <a:ext cx="9694606" cy="2545825"/>
          </a:xfrm>
          <a:prstGeom prst="rect">
            <a:avLst/>
          </a:prstGeom>
          <a:noFill/>
        </p:spPr>
        <p:txBody>
          <a:bodyPr wrap="square" rtlCol="0">
            <a:spAutoFit/>
          </a:bodyPr>
          <a:lstStyle/>
          <a:p>
            <a:pPr>
              <a:lnSpc>
                <a:spcPct val="200000"/>
              </a:lnSpc>
              <a:spcAft>
                <a:spcPts val="0"/>
              </a:spcAft>
            </a:pPr>
            <a:r>
              <a:rPr lang="en-US" sz="1800" b="1" dirty="0">
                <a:effectLst/>
                <a:latin typeface="Times New Roman" panose="02020603050405020304" pitchFamily="18" charset="0"/>
                <a:ea typeface="Times New Roman" panose="02020603050405020304" pitchFamily="18" charset="0"/>
              </a:rPr>
              <a:t>LSTM Model</a:t>
            </a:r>
            <a:endParaRPr lang="en-US" sz="1800" dirty="0">
              <a:effectLst/>
              <a:latin typeface="Calibri" panose="020F0502020204030204" pitchFamily="34" charset="0"/>
              <a:ea typeface="Calibri" panose="020F0502020204030204" pitchFamily="34" charset="0"/>
            </a:endParaRPr>
          </a:p>
          <a:p>
            <a:pPr marL="457200">
              <a:lnSpc>
                <a:spcPct val="200000"/>
              </a:lnSpc>
              <a:spcAft>
                <a:spcPts val="0"/>
              </a:spcAft>
            </a:pPr>
            <a:r>
              <a:rPr lang="en-US" sz="1600" dirty="0">
                <a:effectLst/>
                <a:latin typeface="Times New Roman" panose="02020603050405020304" pitchFamily="18" charset="0"/>
                <a:ea typeface="Times New Roman" panose="02020603050405020304" pitchFamily="18" charset="0"/>
              </a:rPr>
              <a:t>The input is passed to the trained LSTM model which preprocesses the input and passes it the model and returns the class. The model is trained on the </a:t>
            </a:r>
            <a:r>
              <a:rPr lang="en-US" sz="1600" dirty="0" err="1">
                <a:effectLst/>
                <a:latin typeface="Times New Roman" panose="02020603050405020304" pitchFamily="18" charset="0"/>
                <a:ea typeface="Times New Roman" panose="02020603050405020304" pitchFamily="18" charset="0"/>
              </a:rPr>
              <a:t>imdb</a:t>
            </a:r>
            <a:r>
              <a:rPr lang="en-US" sz="1600" dirty="0">
                <a:effectLst/>
                <a:latin typeface="Times New Roman" panose="02020603050405020304" pitchFamily="18" charset="0"/>
                <a:ea typeface="Times New Roman" panose="02020603050405020304" pitchFamily="18" charset="0"/>
              </a:rPr>
              <a:t> dataset using 1 embedding vector layer, then 1 LSTM layer and 1 dense layer (which gives the predicted classes) and 2 dropout layers in between to prevent over-fitting and under-fitting of the data in layers. This model gives us a high accuracy of 86.5%.</a:t>
            </a:r>
            <a:endParaRPr lang="en-US"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881976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32A85-3ECC-0450-4F07-8A1550C6847C}"/>
              </a:ext>
            </a:extLst>
          </p:cNvPr>
          <p:cNvSpPr>
            <a:spLocks noGrp="1"/>
          </p:cNvSpPr>
          <p:nvPr>
            <p:ph type="title"/>
          </p:nvPr>
        </p:nvSpPr>
        <p:spPr/>
        <p:txBody>
          <a:bodyPr/>
          <a:lstStyle/>
          <a:p>
            <a:r>
              <a:rPr lang="en-IN" b="1" dirty="0"/>
              <a:t>Result and Discussion</a:t>
            </a:r>
          </a:p>
        </p:txBody>
      </p:sp>
      <p:sp>
        <p:nvSpPr>
          <p:cNvPr id="3" name="Content Placeholder 2">
            <a:extLst>
              <a:ext uri="{FF2B5EF4-FFF2-40B4-BE49-F238E27FC236}">
                <a16:creationId xmlns:a16="http://schemas.microsoft.com/office/drawing/2014/main" id="{6E4BA678-28EB-346B-5CFA-8CDB5ACFB926}"/>
              </a:ext>
            </a:extLst>
          </p:cNvPr>
          <p:cNvSpPr>
            <a:spLocks noGrp="1"/>
          </p:cNvSpPr>
          <p:nvPr>
            <p:ph idx="1"/>
          </p:nvPr>
        </p:nvSpPr>
        <p:spPr/>
        <p:txBody>
          <a:bodyPr/>
          <a:lstStyle/>
          <a:p>
            <a:pPr>
              <a:lnSpc>
                <a:spcPct val="200000"/>
              </a:lnSpc>
            </a:pPr>
            <a:r>
              <a:rPr lang="en-US" sz="1800" dirty="0">
                <a:effectLst/>
                <a:latin typeface="Times New Roman" panose="02020603050405020304" pitchFamily="18" charset="0"/>
                <a:ea typeface="Times New Roman" panose="02020603050405020304" pitchFamily="18" charset="0"/>
              </a:rPr>
              <a:t>The above shown methodology uses the LSTM model and it gives us a high frequency of 86.5% which is much higher than other machine learning and deep learning models used in which the accuracy ranges from 60-75%.</a:t>
            </a:r>
            <a:endParaRPr lang="en-US"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464111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79E666-8D29-5991-4309-FC2F0CDCCAF7}"/>
              </a:ext>
            </a:extLst>
          </p:cNvPr>
          <p:cNvPicPr>
            <a:picLocks noChangeAspect="1"/>
          </p:cNvPicPr>
          <p:nvPr/>
        </p:nvPicPr>
        <p:blipFill>
          <a:blip r:embed="rId2"/>
          <a:stretch>
            <a:fillRect/>
          </a:stretch>
        </p:blipFill>
        <p:spPr>
          <a:xfrm>
            <a:off x="963561" y="1012722"/>
            <a:ext cx="10264877" cy="4739149"/>
          </a:xfrm>
          <a:prstGeom prst="rect">
            <a:avLst/>
          </a:prstGeom>
        </p:spPr>
      </p:pic>
    </p:spTree>
    <p:extLst>
      <p:ext uri="{BB962C8B-B14F-4D97-AF65-F5344CB8AC3E}">
        <p14:creationId xmlns:p14="http://schemas.microsoft.com/office/powerpoint/2010/main" val="2739138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C9F0D3-7D9C-741F-FF85-5BE53EC343E7}"/>
              </a:ext>
            </a:extLst>
          </p:cNvPr>
          <p:cNvPicPr>
            <a:picLocks noChangeAspect="1"/>
          </p:cNvPicPr>
          <p:nvPr/>
        </p:nvPicPr>
        <p:blipFill>
          <a:blip r:embed="rId2"/>
          <a:stretch>
            <a:fillRect/>
          </a:stretch>
        </p:blipFill>
        <p:spPr>
          <a:xfrm>
            <a:off x="1133780" y="1154009"/>
            <a:ext cx="9905528" cy="4606071"/>
          </a:xfrm>
          <a:prstGeom prst="rect">
            <a:avLst/>
          </a:prstGeom>
        </p:spPr>
      </p:pic>
    </p:spTree>
    <p:extLst>
      <p:ext uri="{BB962C8B-B14F-4D97-AF65-F5344CB8AC3E}">
        <p14:creationId xmlns:p14="http://schemas.microsoft.com/office/powerpoint/2010/main" val="2738700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635B-0AB5-F600-6488-00E2BABDB418}"/>
              </a:ext>
            </a:extLst>
          </p:cNvPr>
          <p:cNvSpPr>
            <a:spLocks noGrp="1"/>
          </p:cNvSpPr>
          <p:nvPr>
            <p:ph type="title"/>
          </p:nvPr>
        </p:nvSpPr>
        <p:spPr/>
        <p:txBody>
          <a:bodyPr/>
          <a:lstStyle/>
          <a:p>
            <a:r>
              <a:rPr lang="en-IN" b="1" dirty="0"/>
              <a:t>Conclusion and Future Work</a:t>
            </a:r>
          </a:p>
        </p:txBody>
      </p:sp>
      <p:sp>
        <p:nvSpPr>
          <p:cNvPr id="3" name="Content Placeholder 2">
            <a:extLst>
              <a:ext uri="{FF2B5EF4-FFF2-40B4-BE49-F238E27FC236}">
                <a16:creationId xmlns:a16="http://schemas.microsoft.com/office/drawing/2014/main" id="{EC0DB3CD-A89A-DEDA-A1A9-D2A95CA11EA4}"/>
              </a:ext>
            </a:extLst>
          </p:cNvPr>
          <p:cNvSpPr>
            <a:spLocks noGrp="1"/>
          </p:cNvSpPr>
          <p:nvPr>
            <p:ph idx="1"/>
          </p:nvPr>
        </p:nvSpPr>
        <p:spPr/>
        <p:txBody>
          <a:bodyPr>
            <a:normAutofit/>
          </a:bodyPr>
          <a:lstStyle/>
          <a:p>
            <a:pPr>
              <a:lnSpc>
                <a:spcPct val="150000"/>
              </a:lnSpc>
              <a:spcAft>
                <a:spcPts val="0"/>
              </a:spcAft>
            </a:pPr>
            <a:r>
              <a:rPr lang="en-US" sz="1800" b="1" dirty="0">
                <a:effectLst/>
                <a:latin typeface="Times New Roman" panose="02020603050405020304" pitchFamily="18" charset="0"/>
                <a:ea typeface="Times New Roman" panose="02020603050405020304" pitchFamily="18" charset="0"/>
              </a:rPr>
              <a:t>Conclusion</a:t>
            </a:r>
            <a:r>
              <a:rPr lang="en-US" sz="1800" b="1" dirty="0">
                <a:latin typeface="Calibri" panose="020F0502020204030204" pitchFamily="34" charset="0"/>
                <a:ea typeface="Calibri" panose="020F0502020204030204" pitchFamily="34" charset="0"/>
              </a:rPr>
              <a:t> :-                                                                                                                                               	</a:t>
            </a:r>
            <a:r>
              <a:rPr lang="en-US" sz="1600" dirty="0">
                <a:effectLst/>
                <a:latin typeface="Times New Roman" panose="02020603050405020304" pitchFamily="18" charset="0"/>
                <a:ea typeface="Times New Roman" panose="02020603050405020304" pitchFamily="18" charset="0"/>
              </a:rPr>
              <a:t>With the help of above-mentioned methodology, we have successfully completed the task of 	creating a 	Product Review Analyzer System and a WebApp for easy access for users with a high accuracy of 86.5%.</a:t>
            </a:r>
            <a:endParaRPr lang="en-US" sz="1600" dirty="0">
              <a:effectLst/>
              <a:latin typeface="Calibri" panose="020F0502020204030204" pitchFamily="34" charset="0"/>
              <a:ea typeface="Calibri" panose="020F0502020204030204" pitchFamily="34" charset="0"/>
            </a:endParaRPr>
          </a:p>
          <a:p>
            <a:endParaRPr lang="en-IN" dirty="0"/>
          </a:p>
          <a:p>
            <a:pPr>
              <a:lnSpc>
                <a:spcPct val="110000"/>
              </a:lnSpc>
              <a:spcAft>
                <a:spcPts val="0"/>
              </a:spcAft>
            </a:pPr>
            <a:r>
              <a:rPr lang="en-US" sz="1800" b="1" dirty="0">
                <a:effectLst/>
                <a:latin typeface="Times New Roman" panose="02020603050405020304" pitchFamily="18" charset="0"/>
                <a:ea typeface="Times New Roman" panose="02020603050405020304" pitchFamily="18" charset="0"/>
              </a:rPr>
              <a:t>Future Work :-                                                                                                                                	</a:t>
            </a:r>
            <a:r>
              <a:rPr lang="en-IN" sz="1600" dirty="0">
                <a:effectLst/>
                <a:latin typeface="Times New Roman" panose="02020603050405020304" pitchFamily="18" charset="0"/>
                <a:ea typeface="Times New Roman" panose="02020603050405020304" pitchFamily="18" charset="0"/>
              </a:rPr>
              <a:t>Better Quality and large Dataset: Better quality and large datasets will help in the training of 	LSTM model 	and give better frequency.</a:t>
            </a:r>
            <a:endParaRPr lang="en-US" sz="16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44559137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124</TotalTime>
  <Words>614</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Garamond</vt:lpstr>
      <vt:lpstr>Times New Roman</vt:lpstr>
      <vt:lpstr>Wingdings</vt:lpstr>
      <vt:lpstr>Organic</vt:lpstr>
      <vt:lpstr>Product Review Analyzer Using ML</vt:lpstr>
      <vt:lpstr>Introduction</vt:lpstr>
      <vt:lpstr>PowerPoint Presentation</vt:lpstr>
      <vt:lpstr>Methodology</vt:lpstr>
      <vt:lpstr>PowerPoint Presentation</vt:lpstr>
      <vt:lpstr>Result and Discussion</vt:lpstr>
      <vt:lpstr>PowerPoint Presentation</vt:lpstr>
      <vt:lpstr>PowerPoint Presentation</vt:lpstr>
      <vt:lpstr>Conclusion and Future Work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Shivang Mahendra</dc:creator>
  <cp:lastModifiedBy>Shivang Mahendra</cp:lastModifiedBy>
  <cp:revision>1</cp:revision>
  <dcterms:created xsi:type="dcterms:W3CDTF">2024-07-05T17:33:51Z</dcterms:created>
  <dcterms:modified xsi:type="dcterms:W3CDTF">2024-07-05T19:38:36Z</dcterms:modified>
</cp:coreProperties>
</file>